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4411" r:id="rId4"/>
  </p:sldMasterIdLst>
  <p:notesMasterIdLst>
    <p:notesMasterId r:id="rId260"/>
  </p:notesMasterIdLst>
  <p:handoutMasterIdLst>
    <p:handoutMasterId r:id="rId261"/>
  </p:handoutMasterIdLst>
  <p:sldIdLst>
    <p:sldId id="2576" r:id="rId5"/>
    <p:sldId id="3064" r:id="rId6"/>
    <p:sldId id="3025" r:id="rId7"/>
    <p:sldId id="3263" r:id="rId8"/>
    <p:sldId id="3265" r:id="rId9"/>
    <p:sldId id="3272" r:id="rId10"/>
    <p:sldId id="3273" r:id="rId11"/>
    <p:sldId id="3274" r:id="rId12"/>
    <p:sldId id="3462" r:id="rId13"/>
    <p:sldId id="3275" r:id="rId14"/>
    <p:sldId id="3075" r:id="rId15"/>
    <p:sldId id="3463" r:id="rId16"/>
    <p:sldId id="3278" r:id="rId17"/>
    <p:sldId id="3279" r:id="rId18"/>
    <p:sldId id="3283" r:id="rId19"/>
    <p:sldId id="3284" r:id="rId20"/>
    <p:sldId id="3285" r:id="rId21"/>
    <p:sldId id="3526" r:id="rId22"/>
    <p:sldId id="3086" r:id="rId23"/>
    <p:sldId id="3087" r:id="rId24"/>
    <p:sldId id="3088" r:id="rId25"/>
    <p:sldId id="3090" r:id="rId26"/>
    <p:sldId id="3091" r:id="rId27"/>
    <p:sldId id="3092" r:id="rId28"/>
    <p:sldId id="3093" r:id="rId29"/>
    <p:sldId id="3089" r:id="rId30"/>
    <p:sldId id="3266" r:id="rId31"/>
    <p:sldId id="3268" r:id="rId32"/>
    <p:sldId id="3461" r:id="rId33"/>
    <p:sldId id="3269" r:id="rId34"/>
    <p:sldId id="3525" r:id="rId35"/>
    <p:sldId id="3281" r:id="rId36"/>
    <p:sldId id="3282" r:id="rId37"/>
    <p:sldId id="3094" r:id="rId38"/>
    <p:sldId id="3095" r:id="rId39"/>
    <p:sldId id="3464" r:id="rId40"/>
    <p:sldId id="3465" r:id="rId41"/>
    <p:sldId id="3466" r:id="rId42"/>
    <p:sldId id="3467" r:id="rId43"/>
    <p:sldId id="3468" r:id="rId44"/>
    <p:sldId id="3469" r:id="rId45"/>
    <p:sldId id="3470" r:id="rId46"/>
    <p:sldId id="3471" r:id="rId47"/>
    <p:sldId id="3472" r:id="rId48"/>
    <p:sldId id="3299" r:id="rId49"/>
    <p:sldId id="3473" r:id="rId50"/>
    <p:sldId id="3106" r:id="rId51"/>
    <p:sldId id="3107" r:id="rId52"/>
    <p:sldId id="3108" r:id="rId53"/>
    <p:sldId id="3109" r:id="rId54"/>
    <p:sldId id="3110" r:id="rId55"/>
    <p:sldId id="3474" r:id="rId56"/>
    <p:sldId id="3475" r:id="rId57"/>
    <p:sldId id="3476" r:id="rId58"/>
    <p:sldId id="3304" r:id="rId59"/>
    <p:sldId id="3477" r:id="rId60"/>
    <p:sldId id="3478" r:id="rId61"/>
    <p:sldId id="3479" r:id="rId62"/>
    <p:sldId id="3480" r:id="rId63"/>
    <p:sldId id="3481" r:id="rId64"/>
    <p:sldId id="3482" r:id="rId65"/>
    <p:sldId id="3483" r:id="rId66"/>
    <p:sldId id="3484" r:id="rId67"/>
    <p:sldId id="3485" r:id="rId68"/>
    <p:sldId id="3486" r:id="rId69"/>
    <p:sldId id="3487" r:id="rId70"/>
    <p:sldId id="3488" r:id="rId71"/>
    <p:sldId id="3489" r:id="rId72"/>
    <p:sldId id="3127" r:id="rId73"/>
    <p:sldId id="3490" r:id="rId74"/>
    <p:sldId id="3491" r:id="rId75"/>
    <p:sldId id="3492" r:id="rId76"/>
    <p:sldId id="3345" r:id="rId77"/>
    <p:sldId id="3346" r:id="rId78"/>
    <p:sldId id="3347" r:id="rId79"/>
    <p:sldId id="3348" r:id="rId80"/>
    <p:sldId id="3211" r:id="rId81"/>
    <p:sldId id="3213" r:id="rId82"/>
    <p:sldId id="3209" r:id="rId83"/>
    <p:sldId id="3493" r:id="rId84"/>
    <p:sldId id="3494" r:id="rId85"/>
    <p:sldId id="3196" r:id="rId86"/>
    <p:sldId id="3157" r:id="rId87"/>
    <p:sldId id="3158" r:id="rId88"/>
    <p:sldId id="3495" r:id="rId89"/>
    <p:sldId id="3496" r:id="rId90"/>
    <p:sldId id="3497" r:id="rId91"/>
    <p:sldId id="3498" r:id="rId92"/>
    <p:sldId id="3499" r:id="rId93"/>
    <p:sldId id="3501" r:id="rId94"/>
    <p:sldId id="3502" r:id="rId95"/>
    <p:sldId id="3503" r:id="rId96"/>
    <p:sldId id="3204" r:id="rId97"/>
    <p:sldId id="3504" r:id="rId98"/>
    <p:sldId id="3205" r:id="rId99"/>
    <p:sldId id="3206" r:id="rId100"/>
    <p:sldId id="3505" r:id="rId101"/>
    <p:sldId id="3506" r:id="rId102"/>
    <p:sldId id="3507" r:id="rId103"/>
    <p:sldId id="3508" r:id="rId104"/>
    <p:sldId id="3509" r:id="rId105"/>
    <p:sldId id="3510" r:id="rId106"/>
    <p:sldId id="3511" r:id="rId107"/>
    <p:sldId id="3512" r:id="rId108"/>
    <p:sldId id="3197" r:id="rId109"/>
    <p:sldId id="3349" r:id="rId110"/>
    <p:sldId id="3163" r:id="rId111"/>
    <p:sldId id="3513" r:id="rId112"/>
    <p:sldId id="3166" r:id="rId113"/>
    <p:sldId id="3167" r:id="rId114"/>
    <p:sldId id="3168" r:id="rId115"/>
    <p:sldId id="3514" r:id="rId116"/>
    <p:sldId id="3133" r:id="rId117"/>
    <p:sldId id="3170" r:id="rId118"/>
    <p:sldId id="3363" r:id="rId119"/>
    <p:sldId id="3172" r:id="rId120"/>
    <p:sldId id="3169" r:id="rId121"/>
    <p:sldId id="3173" r:id="rId122"/>
    <p:sldId id="3515" r:id="rId123"/>
    <p:sldId id="3350" r:id="rId124"/>
    <p:sldId id="3351" r:id="rId125"/>
    <p:sldId id="3352" r:id="rId126"/>
    <p:sldId id="3516" r:id="rId127"/>
    <p:sldId id="3353" r:id="rId128"/>
    <p:sldId id="3517" r:id="rId129"/>
    <p:sldId id="3183" r:id="rId130"/>
    <p:sldId id="3354" r:id="rId131"/>
    <p:sldId id="3518" r:id="rId132"/>
    <p:sldId id="3519" r:id="rId133"/>
    <p:sldId id="3520" r:id="rId134"/>
    <p:sldId id="3355" r:id="rId135"/>
    <p:sldId id="3356" r:id="rId136"/>
    <p:sldId id="3174" r:id="rId137"/>
    <p:sldId id="3522" r:id="rId138"/>
    <p:sldId id="3175" r:id="rId139"/>
    <p:sldId id="3357" r:id="rId140"/>
    <p:sldId id="3358" r:id="rId141"/>
    <p:sldId id="3177" r:id="rId142"/>
    <p:sldId id="3178" r:id="rId143"/>
    <p:sldId id="3359" r:id="rId144"/>
    <p:sldId id="3360" r:id="rId145"/>
    <p:sldId id="3361" r:id="rId146"/>
    <p:sldId id="3180" r:id="rId147"/>
    <p:sldId id="3179" r:id="rId148"/>
    <p:sldId id="3207" r:id="rId149"/>
    <p:sldId id="3208" r:id="rId150"/>
    <p:sldId id="3548" r:id="rId151"/>
    <p:sldId id="3365" r:id="rId152"/>
    <p:sldId id="3072" r:id="rId153"/>
    <p:sldId id="3523" r:id="rId154"/>
    <p:sldId id="3524" r:id="rId155"/>
    <p:sldId id="3372" r:id="rId156"/>
    <p:sldId id="3373" r:id="rId157"/>
    <p:sldId id="3374" r:id="rId158"/>
    <p:sldId id="3375" r:id="rId159"/>
    <p:sldId id="3376" r:id="rId160"/>
    <p:sldId id="3527" r:id="rId161"/>
    <p:sldId id="3528" r:id="rId162"/>
    <p:sldId id="3529" r:id="rId163"/>
    <p:sldId id="3530" r:id="rId164"/>
    <p:sldId id="3531" r:id="rId165"/>
    <p:sldId id="3532" r:id="rId166"/>
    <p:sldId id="3533" r:id="rId167"/>
    <p:sldId id="3534" r:id="rId168"/>
    <p:sldId id="3535" r:id="rId169"/>
    <p:sldId id="3536" r:id="rId170"/>
    <p:sldId id="3537" r:id="rId171"/>
    <p:sldId id="3538" r:id="rId172"/>
    <p:sldId id="3539" r:id="rId173"/>
    <p:sldId id="3540" r:id="rId174"/>
    <p:sldId id="3541" r:id="rId175"/>
    <p:sldId id="3542" r:id="rId176"/>
    <p:sldId id="3543" r:id="rId177"/>
    <p:sldId id="3544" r:id="rId178"/>
    <p:sldId id="3545" r:id="rId179"/>
    <p:sldId id="3546" r:id="rId180"/>
    <p:sldId id="3395" r:id="rId181"/>
    <p:sldId id="3396" r:id="rId182"/>
    <p:sldId id="3397" r:id="rId183"/>
    <p:sldId id="3398" r:id="rId184"/>
    <p:sldId id="3123" r:id="rId185"/>
    <p:sldId id="3399" r:id="rId186"/>
    <p:sldId id="3400" r:id="rId187"/>
    <p:sldId id="3401" r:id="rId188"/>
    <p:sldId id="3402" r:id="rId189"/>
    <p:sldId id="3403" r:id="rId190"/>
    <p:sldId id="3404" r:id="rId191"/>
    <p:sldId id="3405" r:id="rId192"/>
    <p:sldId id="3406" r:id="rId193"/>
    <p:sldId id="3407" r:id="rId194"/>
    <p:sldId id="3408" r:id="rId195"/>
    <p:sldId id="3409" r:id="rId196"/>
    <p:sldId id="3410" r:id="rId197"/>
    <p:sldId id="3411" r:id="rId198"/>
    <p:sldId id="3412" r:id="rId199"/>
    <p:sldId id="3413" r:id="rId200"/>
    <p:sldId id="3414" r:id="rId201"/>
    <p:sldId id="3415" r:id="rId202"/>
    <p:sldId id="3416" r:id="rId203"/>
    <p:sldId id="3417" r:id="rId204"/>
    <p:sldId id="3418" r:id="rId205"/>
    <p:sldId id="3419" r:id="rId206"/>
    <p:sldId id="3420" r:id="rId207"/>
    <p:sldId id="3421" r:id="rId208"/>
    <p:sldId id="3422" r:id="rId209"/>
    <p:sldId id="3423" r:id="rId210"/>
    <p:sldId id="3160" r:id="rId211"/>
    <p:sldId id="3424" r:id="rId212"/>
    <p:sldId id="3154" r:id="rId213"/>
    <p:sldId id="3425" r:id="rId214"/>
    <p:sldId id="3155" r:id="rId215"/>
    <p:sldId id="3426" r:id="rId216"/>
    <p:sldId id="3547" r:id="rId217"/>
    <p:sldId id="3427" r:id="rId218"/>
    <p:sldId id="3428" r:id="rId219"/>
    <p:sldId id="3429" r:id="rId220"/>
    <p:sldId id="3430" r:id="rId221"/>
    <p:sldId id="3549" r:id="rId222"/>
    <p:sldId id="3122" r:id="rId223"/>
    <p:sldId id="3366" r:id="rId224"/>
    <p:sldId id="3367" r:id="rId225"/>
    <p:sldId id="3368" r:id="rId226"/>
    <p:sldId id="3065" r:id="rId227"/>
    <p:sldId id="3066" r:id="rId228"/>
    <p:sldId id="3067" r:id="rId229"/>
    <p:sldId id="3432" r:id="rId230"/>
    <p:sldId id="3433" r:id="rId231"/>
    <p:sldId id="3434" r:id="rId232"/>
    <p:sldId id="3435" r:id="rId233"/>
    <p:sldId id="3436" r:id="rId234"/>
    <p:sldId id="3437" r:id="rId235"/>
    <p:sldId id="3438" r:id="rId236"/>
    <p:sldId id="3439" r:id="rId237"/>
    <p:sldId id="3440" r:id="rId238"/>
    <p:sldId id="3442" r:id="rId239"/>
    <p:sldId id="3443" r:id="rId240"/>
    <p:sldId id="3444" r:id="rId241"/>
    <p:sldId id="3445" r:id="rId242"/>
    <p:sldId id="3446" r:id="rId243"/>
    <p:sldId id="3447" r:id="rId244"/>
    <p:sldId id="3448" r:id="rId245"/>
    <p:sldId id="3449" r:id="rId246"/>
    <p:sldId id="3451" r:id="rId247"/>
    <p:sldId id="3452" r:id="rId248"/>
    <p:sldId id="3453" r:id="rId249"/>
    <p:sldId id="3454" r:id="rId250"/>
    <p:sldId id="3455" r:id="rId251"/>
    <p:sldId id="3456" r:id="rId252"/>
    <p:sldId id="3457" r:id="rId253"/>
    <p:sldId id="3458" r:id="rId254"/>
    <p:sldId id="3459" r:id="rId255"/>
    <p:sldId id="3460" r:id="rId256"/>
    <p:sldId id="3370" r:id="rId257"/>
    <p:sldId id="3369" r:id="rId258"/>
    <p:sldId id="297" r:id="rId259"/>
  </p:sldIdLst>
  <p:sldSz cx="9906000" cy="6858000" type="A4"/>
  <p:notesSz cx="7315200" cy="9601200"/>
  <p:embeddedFontLst>
    <p:embeddedFont>
      <p:font typeface="굴림" panose="020B0600000101010101" pitchFamily="34" charset="-127"/>
      <p:regular r:id="rId262"/>
    </p:embeddedFont>
    <p:embeddedFont>
      <p:font typeface="맑은 고딕" panose="020B0503020000020004" pitchFamily="34" charset="-127"/>
      <p:regular r:id="rId263"/>
      <p:bold r:id="rId264"/>
    </p:embeddedFont>
    <p:embeddedFont>
      <p:font typeface="SamsungOneKorean 400" panose="020B0503030303020204" pitchFamily="34" charset="-127"/>
      <p:regular r:id="rId265"/>
    </p:embeddedFont>
    <p:embeddedFont>
      <p:font typeface="iCiel Samsung Sharp Sans Bold" pitchFamily="2" charset="77"/>
      <p:bold r:id="rId266"/>
    </p:embeddedFont>
    <p:embeddedFont>
      <p:font typeface="iCiel Samsung Sharp Sans Medium" pitchFamily="2" charset="77"/>
      <p:bold r:id="rId267"/>
    </p:embeddedFont>
    <p:embeddedFont>
      <p:font typeface="iCiel Samsung Sharp Sans Regula" pitchFamily="2" charset="77"/>
      <p:bold r:id="rId268"/>
    </p:embeddedFont>
    <p:embeddedFont>
      <p:font typeface="SamsungOne 300C" panose="020B0503030303020204" pitchFamily="34" charset="0"/>
      <p:regular r:id="rId269"/>
      <p:bold r:id="rId270"/>
    </p:embeddedFont>
    <p:embeddedFont>
      <p:font typeface="SamsungOne 400" panose="020B0503030303020204" pitchFamily="34" charset="0"/>
      <p:regular r:id="rId271"/>
    </p:embeddedFont>
    <p:embeddedFont>
      <p:font typeface="SamsungOne 400C" panose="020B0503030303020204" pitchFamily="34" charset="0"/>
      <p:regular r:id="rId272"/>
      <p:bold r:id="rId273"/>
    </p:embeddedFont>
    <p:embeddedFont>
      <p:font typeface="SamsungOne-400" panose="020B0503030303020204" pitchFamily="34" charset="0"/>
      <p:regular r:id="rId274"/>
    </p:embeddedFont>
    <p:embeddedFont>
      <p:font typeface="SamsungOne-700" panose="020B0503030303020204" pitchFamily="34" charset="0"/>
      <p:bold r:id="rId275"/>
    </p:embeddedFont>
  </p:embeddedFontLst>
  <p:defaultTex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200" algn="l" rtl="0" fontAlgn="base" latinLnBrk="1">
      <a:spcBef>
        <a:spcPct val="0"/>
      </a:spcBef>
      <a:spcAft>
        <a:spcPct val="0"/>
      </a:spcAft>
      <a:defRPr kumimoji="1" kern="1200">
        <a:solidFill>
          <a:schemeClr val="tx1"/>
        </a:solidFill>
        <a:latin typeface="굴림" charset="-127"/>
        <a:ea typeface="굴림" charset="-127"/>
        <a:cs typeface="+mn-cs"/>
      </a:defRPr>
    </a:lvl2pPr>
    <a:lvl3pPr marL="914400" algn="l" rtl="0" fontAlgn="base" latinLnBrk="1">
      <a:spcBef>
        <a:spcPct val="0"/>
      </a:spcBef>
      <a:spcAft>
        <a:spcPct val="0"/>
      </a:spcAft>
      <a:defRPr kumimoji="1" kern="1200">
        <a:solidFill>
          <a:schemeClr val="tx1"/>
        </a:solidFill>
        <a:latin typeface="굴림" charset="-127"/>
        <a:ea typeface="굴림" charset="-127"/>
        <a:cs typeface="+mn-cs"/>
      </a:defRPr>
    </a:lvl3pPr>
    <a:lvl4pPr marL="1371600" algn="l" rtl="0" fontAlgn="base" latinLnBrk="1">
      <a:spcBef>
        <a:spcPct val="0"/>
      </a:spcBef>
      <a:spcAft>
        <a:spcPct val="0"/>
      </a:spcAft>
      <a:defRPr kumimoji="1" kern="1200">
        <a:solidFill>
          <a:schemeClr val="tx1"/>
        </a:solidFill>
        <a:latin typeface="굴림" charset="-127"/>
        <a:ea typeface="굴림" charset="-127"/>
        <a:cs typeface="+mn-cs"/>
      </a:defRPr>
    </a:lvl4pPr>
    <a:lvl5pPr marL="1828800" algn="l" rtl="0" fontAlgn="base" latinLnBrk="1">
      <a:spcBef>
        <a:spcPct val="0"/>
      </a:spcBef>
      <a:spcAft>
        <a:spcPct val="0"/>
      </a:spcAft>
      <a:defRPr kumimoji="1" kern="1200">
        <a:solidFill>
          <a:schemeClr val="tx1"/>
        </a:solidFill>
        <a:latin typeface="굴림" charset="-127"/>
        <a:ea typeface="굴림" charset="-127"/>
        <a:cs typeface="+mn-cs"/>
      </a:defRPr>
    </a:lvl5pPr>
    <a:lvl6pPr marL="2286000" algn="l" defTabSz="914400" rtl="0" eaLnBrk="1" latinLnBrk="1" hangingPunct="1">
      <a:defRPr kumimoji="1" kern="1200">
        <a:solidFill>
          <a:schemeClr val="tx1"/>
        </a:solidFill>
        <a:latin typeface="굴림" charset="-127"/>
        <a:ea typeface="굴림" charset="-127"/>
        <a:cs typeface="+mn-cs"/>
      </a:defRPr>
    </a:lvl6pPr>
    <a:lvl7pPr marL="2743200" algn="l" defTabSz="914400" rtl="0" eaLnBrk="1" latinLnBrk="1" hangingPunct="1">
      <a:defRPr kumimoji="1" kern="1200">
        <a:solidFill>
          <a:schemeClr val="tx1"/>
        </a:solidFill>
        <a:latin typeface="굴림" charset="-127"/>
        <a:ea typeface="굴림" charset="-127"/>
        <a:cs typeface="+mn-cs"/>
      </a:defRPr>
    </a:lvl7pPr>
    <a:lvl8pPr marL="3200400" algn="l" defTabSz="914400" rtl="0" eaLnBrk="1" latinLnBrk="1" hangingPunct="1">
      <a:defRPr kumimoji="1" kern="1200">
        <a:solidFill>
          <a:schemeClr val="tx1"/>
        </a:solidFill>
        <a:latin typeface="굴림" charset="-127"/>
        <a:ea typeface="굴림" charset="-127"/>
        <a:cs typeface="+mn-cs"/>
      </a:defRPr>
    </a:lvl8pPr>
    <a:lvl9pPr marL="3657600" algn="l" defTabSz="914400" rtl="0" eaLnBrk="1" latinLnBrk="1" hangingPunct="1">
      <a:defRPr kumimoji="1" kern="1200">
        <a:solidFill>
          <a:schemeClr val="tx1"/>
        </a:solidFill>
        <a:latin typeface="굴림" charset="-127"/>
        <a:ea typeface="굴림" charset="-127"/>
        <a:cs typeface="+mn-cs"/>
      </a:defRPr>
    </a:lvl9pPr>
  </p:defaultTextStyle>
  <p:extLst>
    <p:ext uri="{521415D9-36F7-43E2-AB2F-B90AF26B5E84}">
      <p14:sectionLst xmlns:p14="http://schemas.microsoft.com/office/powerpoint/2010/main">
        <p14:section name="제목 없는 구역" id="{7DFF56B1-0A23-49B8-96CE-AA5B6C6D9159}">
          <p14:sldIdLst>
            <p14:sldId id="2576"/>
            <p14:sldId id="3064"/>
            <p14:sldId id="3025"/>
          </p14:sldIdLst>
        </p14:section>
        <p14:section name="Unit1. Introduction SQL" id="{5BBC7B57-D45C-4E39-ADA9-BFE2A209FB13}">
          <p14:sldIdLst>
            <p14:sldId id="3263"/>
          </p14:sldIdLst>
        </p14:section>
        <p14:section name="1.1. Creating tables using DDL" id="{1AB465DE-7795-4542-B78D-7562E8961EE2}">
          <p14:sldIdLst>
            <p14:sldId id="3265"/>
            <p14:sldId id="3272"/>
            <p14:sldId id="3273"/>
            <p14:sldId id="3274"/>
            <p14:sldId id="3462"/>
            <p14:sldId id="3275"/>
            <p14:sldId id="3075"/>
            <p14:sldId id="3463"/>
            <p14:sldId id="3278"/>
            <p14:sldId id="3279"/>
            <p14:sldId id="3283"/>
            <p14:sldId id="3284"/>
            <p14:sldId id="3285"/>
            <p14:sldId id="3526"/>
            <p14:sldId id="3086"/>
            <p14:sldId id="3087"/>
            <p14:sldId id="3088"/>
            <p14:sldId id="3090"/>
            <p14:sldId id="3091"/>
            <p14:sldId id="3092"/>
            <p14:sldId id="3093"/>
            <p14:sldId id="3089"/>
            <p14:sldId id="3266"/>
            <p14:sldId id="3268"/>
            <p14:sldId id="3461"/>
            <p14:sldId id="3269"/>
            <p14:sldId id="3525"/>
            <p14:sldId id="3281"/>
            <p14:sldId id="3282"/>
            <p14:sldId id="3094"/>
            <p14:sldId id="3095"/>
            <p14:sldId id="3464"/>
            <p14:sldId id="3465"/>
            <p14:sldId id="3466"/>
            <p14:sldId id="3467"/>
            <p14:sldId id="3468"/>
            <p14:sldId id="3469"/>
            <p14:sldId id="3470"/>
            <p14:sldId id="3471"/>
            <p14:sldId id="3472"/>
          </p14:sldIdLst>
        </p14:section>
        <p14:section name="1.2. Manage table data with DML" id="{B43E89D5-CEAB-4721-B3B7-D49E9E4FBC83}">
          <p14:sldIdLst>
            <p14:sldId id="3299"/>
            <p14:sldId id="3473"/>
            <p14:sldId id="3106"/>
            <p14:sldId id="3107"/>
            <p14:sldId id="3108"/>
            <p14:sldId id="3109"/>
            <p14:sldId id="3110"/>
            <p14:sldId id="3474"/>
            <p14:sldId id="3475"/>
            <p14:sldId id="3476"/>
          </p14:sldIdLst>
        </p14:section>
        <p14:section name="1.3. Query data with SQL" id="{AFC7EFB2-E914-48E9-BFC2-00F3FAB78180}">
          <p14:sldIdLst>
            <p14:sldId id="3304"/>
            <p14:sldId id="3477"/>
            <p14:sldId id="3478"/>
            <p14:sldId id="3479"/>
            <p14:sldId id="3480"/>
            <p14:sldId id="3481"/>
            <p14:sldId id="3482"/>
            <p14:sldId id="3483"/>
            <p14:sldId id="3484"/>
            <p14:sldId id="3485"/>
            <p14:sldId id="3486"/>
            <p14:sldId id="3487"/>
            <p14:sldId id="3488"/>
            <p14:sldId id="3489"/>
            <p14:sldId id="3127"/>
            <p14:sldId id="3490"/>
            <p14:sldId id="3491"/>
            <p14:sldId id="3492"/>
            <p14:sldId id="3345"/>
            <p14:sldId id="3346"/>
            <p14:sldId id="3347"/>
            <p14:sldId id="3348"/>
          </p14:sldIdLst>
        </p14:section>
        <p14:section name="Unit2. Batch Mode Analytics" id="{E5A43E10-9E76-477C-BBBD-C76115C51D7C}">
          <p14:sldIdLst>
            <p14:sldId id="3211"/>
          </p14:sldIdLst>
        </p14:section>
        <p14:section name="2.1. Data preprocessing and Basic data analysis with Apache Pig" id="{E5ECB70E-092D-4289-851E-0BF0C276FF92}">
          <p14:sldIdLst>
            <p14:sldId id="3213"/>
            <p14:sldId id="3209"/>
            <p14:sldId id="3493"/>
            <p14:sldId id="3494"/>
            <p14:sldId id="3196"/>
            <p14:sldId id="3157"/>
            <p14:sldId id="3158"/>
            <p14:sldId id="3495"/>
            <p14:sldId id="3496"/>
            <p14:sldId id="3497"/>
            <p14:sldId id="3498"/>
            <p14:sldId id="3499"/>
            <p14:sldId id="3501"/>
            <p14:sldId id="3502"/>
            <p14:sldId id="3503"/>
            <p14:sldId id="3204"/>
            <p14:sldId id="3504"/>
            <p14:sldId id="3205"/>
            <p14:sldId id="3206"/>
            <p14:sldId id="3505"/>
            <p14:sldId id="3506"/>
            <p14:sldId id="3507"/>
            <p14:sldId id="3508"/>
            <p14:sldId id="3509"/>
            <p14:sldId id="3510"/>
            <p14:sldId id="3511"/>
            <p14:sldId id="3512"/>
            <p14:sldId id="3197"/>
            <p14:sldId id="3349"/>
          </p14:sldIdLst>
        </p14:section>
        <p14:section name="2.2. Basic Querying with Apache Hive and Impala" id="{4509C99D-4613-4533-B3CB-EB147D5A95FF}">
          <p14:sldIdLst>
            <p14:sldId id="3163"/>
            <p14:sldId id="3513"/>
            <p14:sldId id="3166"/>
            <p14:sldId id="3167"/>
            <p14:sldId id="3168"/>
            <p14:sldId id="3514"/>
            <p14:sldId id="3133"/>
            <p14:sldId id="3170"/>
            <p14:sldId id="3363"/>
            <p14:sldId id="3172"/>
            <p14:sldId id="3169"/>
            <p14:sldId id="3173"/>
            <p14:sldId id="3515"/>
            <p14:sldId id="3350"/>
            <p14:sldId id="3351"/>
            <p14:sldId id="3352"/>
            <p14:sldId id="3516"/>
            <p14:sldId id="3353"/>
            <p14:sldId id="3517"/>
            <p14:sldId id="3183"/>
            <p14:sldId id="3354"/>
            <p14:sldId id="3518"/>
            <p14:sldId id="3519"/>
            <p14:sldId id="3520"/>
            <p14:sldId id="3355"/>
            <p14:sldId id="3356"/>
            <p14:sldId id="3174"/>
            <p14:sldId id="3522"/>
            <p14:sldId id="3175"/>
            <p14:sldId id="3357"/>
            <p14:sldId id="3358"/>
            <p14:sldId id="3177"/>
            <p14:sldId id="3178"/>
            <p14:sldId id="3359"/>
            <p14:sldId id="3360"/>
            <p14:sldId id="3361"/>
            <p14:sldId id="3180"/>
            <p14:sldId id="3179"/>
            <p14:sldId id="3207"/>
            <p14:sldId id="3208"/>
            <p14:sldId id="3548"/>
            <p14:sldId id="3365"/>
          </p14:sldIdLst>
        </p14:section>
        <p14:section name="Unit3. Interactive Analytics" id="{2E77FA08-4382-494B-A64C-53B8DAF6559F}">
          <p14:sldIdLst>
            <p14:sldId id="3072"/>
          </p14:sldIdLst>
        </p14:section>
        <p14:section name="3.1. Hive and Impala Data Management for Data Storage and Performance" id="{6AA71CE6-2B53-43CA-AD2B-EFD196C1B43C}">
          <p14:sldIdLst>
            <p14:sldId id="3523"/>
            <p14:sldId id="3524"/>
            <p14:sldId id="3372"/>
            <p14:sldId id="3373"/>
            <p14:sldId id="3374"/>
            <p14:sldId id="3375"/>
            <p14:sldId id="3376"/>
            <p14:sldId id="3527"/>
            <p14:sldId id="3528"/>
            <p14:sldId id="3529"/>
            <p14:sldId id="3530"/>
            <p14:sldId id="3531"/>
            <p14:sldId id="3532"/>
            <p14:sldId id="3533"/>
            <p14:sldId id="3534"/>
            <p14:sldId id="3535"/>
            <p14:sldId id="3536"/>
            <p14:sldId id="3537"/>
            <p14:sldId id="3538"/>
            <p14:sldId id="3539"/>
            <p14:sldId id="3540"/>
            <p14:sldId id="3541"/>
            <p14:sldId id="3542"/>
            <p14:sldId id="3543"/>
            <p14:sldId id="3544"/>
            <p14:sldId id="3545"/>
            <p14:sldId id="3546"/>
          </p14:sldIdLst>
        </p14:section>
        <p14:section name="3.2. Complex Data and Relational Data Analysis with Hive and Impala" id="{80331B2F-0147-4301-BE99-9C71441113ED}">
          <p14:sldIdLst>
            <p14:sldId id="3395"/>
            <p14:sldId id="3396"/>
            <p14:sldId id="3397"/>
            <p14:sldId id="3398"/>
            <p14:sldId id="3123"/>
            <p14:sldId id="3399"/>
            <p14:sldId id="3400"/>
            <p14:sldId id="3401"/>
            <p14:sldId id="3402"/>
            <p14:sldId id="3403"/>
            <p14:sldId id="3404"/>
            <p14:sldId id="3405"/>
            <p14:sldId id="3406"/>
            <p14:sldId id="3407"/>
            <p14:sldId id="3408"/>
            <p14:sldId id="3409"/>
            <p14:sldId id="3410"/>
            <p14:sldId id="3411"/>
            <p14:sldId id="3412"/>
            <p14:sldId id="3413"/>
            <p14:sldId id="3414"/>
            <p14:sldId id="3415"/>
            <p14:sldId id="3416"/>
            <p14:sldId id="3417"/>
            <p14:sldId id="3418"/>
            <p14:sldId id="3419"/>
            <p14:sldId id="3420"/>
            <p14:sldId id="3421"/>
            <p14:sldId id="3422"/>
            <p14:sldId id="3423"/>
            <p14:sldId id="3160"/>
            <p14:sldId id="3424"/>
            <p14:sldId id="3154"/>
            <p14:sldId id="3425"/>
            <p14:sldId id="3155"/>
            <p14:sldId id="3426"/>
            <p14:sldId id="3547"/>
            <p14:sldId id="3427"/>
            <p14:sldId id="3428"/>
            <p14:sldId id="3429"/>
            <p14:sldId id="3430"/>
            <p14:sldId id="3549"/>
            <p14:sldId id="3122"/>
            <p14:sldId id="3366"/>
            <p14:sldId id="3367"/>
            <p14:sldId id="3368"/>
          </p14:sldIdLst>
        </p14:section>
        <p14:section name="Unit4. Streaming Data Analysis Architecture" id="{43513B5F-0CD0-4432-BA4B-37FE7BE09027}">
          <p14:sldIdLst>
            <p14:sldId id="3065"/>
          </p14:sldIdLst>
        </p14:section>
        <p14:section name="4.1. Lambda Architecture" id="{3DC782B9-3F43-4FCD-B06D-DD72768475EE}">
          <p14:sldIdLst>
            <p14:sldId id="3066"/>
            <p14:sldId id="3067"/>
            <p14:sldId id="3432"/>
            <p14:sldId id="3433"/>
            <p14:sldId id="3434"/>
            <p14:sldId id="3435"/>
            <p14:sldId id="3436"/>
            <p14:sldId id="3437"/>
            <p14:sldId id="3438"/>
            <p14:sldId id="3439"/>
            <p14:sldId id="3440"/>
            <p14:sldId id="3442"/>
            <p14:sldId id="3443"/>
            <p14:sldId id="3444"/>
            <p14:sldId id="3445"/>
            <p14:sldId id="3446"/>
            <p14:sldId id="3447"/>
            <p14:sldId id="3448"/>
            <p14:sldId id="3449"/>
          </p14:sldIdLst>
        </p14:section>
        <p14:section name="4.2. Kappa Architecture" id="{5C6741A4-CD46-4A0B-A797-EDF5EF85A0AA}">
          <p14:sldIdLst>
            <p14:sldId id="3451"/>
            <p14:sldId id="3452"/>
            <p14:sldId id="3453"/>
            <p14:sldId id="3454"/>
            <p14:sldId id="3455"/>
            <p14:sldId id="3456"/>
            <p14:sldId id="3457"/>
            <p14:sldId id="3458"/>
            <p14:sldId id="3459"/>
            <p14:sldId id="3460"/>
            <p14:sldId id="3370"/>
            <p14:sldId id="3369"/>
            <p14:sldId id="297"/>
          </p14:sldIdLst>
        </p14:section>
      </p14:sectionLst>
    </p:ext>
    <p:ext uri="{EFAFB233-063F-42B5-8137-9DF3F51BA10A}">
      <p15:sldGuideLst xmlns:p15="http://schemas.microsoft.com/office/powerpoint/2012/main">
        <p15:guide id="6" pos="444" userDrawn="1">
          <p15:clr>
            <a:srgbClr val="A4A3A4"/>
          </p15:clr>
        </p15:guide>
        <p15:guide id="7" orient="horz" pos="216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ryung Kim" initials="SK" lastIdx="1" clrIdx="0">
    <p:extLst>
      <p:ext uri="{19B8F6BF-5375-455C-9EA6-DF929625EA0E}">
        <p15:presenceInfo xmlns:p15="http://schemas.microsoft.com/office/powerpoint/2012/main" userId="S::Soryung.Kim@ibm.com::79896756-bf79-48c5-8d06-6c14aac9efc8" providerId="AD"/>
      </p:ext>
    </p:extLst>
  </p:cmAuthor>
  <p:cmAuthor id="2" name="Jeong Jason" initials="JJ" lastIdx="8" clrIdx="1">
    <p:extLst>
      <p:ext uri="{19B8F6BF-5375-455C-9EA6-DF929625EA0E}">
        <p15:presenceInfo xmlns:p15="http://schemas.microsoft.com/office/powerpoint/2012/main" userId="afd38d062c7f37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93EB0"/>
    <a:srgbClr val="66A1FE"/>
    <a:srgbClr val="E9F2FC"/>
    <a:srgbClr val="C8DFF8"/>
    <a:srgbClr val="44546A"/>
    <a:srgbClr val="8AA2EE"/>
    <a:srgbClr val="000000"/>
    <a:srgbClr val="007EA4"/>
    <a:srgbClr val="FEC522"/>
    <a:srgbClr val="F296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03" autoAdjust="0"/>
    <p:restoredTop sz="94477" autoAdjust="0"/>
  </p:normalViewPr>
  <p:slideViewPr>
    <p:cSldViewPr snapToGrid="0">
      <p:cViewPr varScale="1">
        <p:scale>
          <a:sx n="142" d="100"/>
          <a:sy n="142" d="100"/>
        </p:scale>
        <p:origin x="1920" y="192"/>
      </p:cViewPr>
      <p:guideLst>
        <p:guide pos="444"/>
        <p:guide orient="horz" pos="2160"/>
      </p:guideLst>
    </p:cSldViewPr>
  </p:slideViewPr>
  <p:notesTextViewPr>
    <p:cViewPr>
      <p:scale>
        <a:sx n="125" d="100"/>
        <a:sy n="125" d="100"/>
      </p:scale>
      <p:origin x="0" y="0"/>
    </p:cViewPr>
  </p:notesTextViewPr>
  <p:sorterViewPr>
    <p:cViewPr>
      <p:scale>
        <a:sx n="100" d="100"/>
        <a:sy n="100" d="100"/>
      </p:scale>
      <p:origin x="0" y="-39762"/>
    </p:cViewPr>
  </p:sorterViewPr>
  <p:notesViewPr>
    <p:cSldViewPr snapToGrid="0">
      <p:cViewPr>
        <p:scale>
          <a:sx n="1" d="2"/>
          <a:sy n="1" d="2"/>
        </p:scale>
        <p:origin x="3408" y="4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font" Target="fonts/font7.fntdata"/><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font" Target="fonts/font8.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tableStyles" Target="tableStyles.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font" Target="fonts/font9.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notesMaster" Target="notesMasters/notesMaster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font" Target="fonts/font10.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handoutMaster" Target="handoutMasters/handoutMaster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font" Target="fonts/font11.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font" Target="fonts/font1.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font" Target="fonts/font12.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font" Target="fonts/font2.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font" Target="fonts/font13.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font" Target="fonts/font3.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font" Target="fonts/font14.fntdata"/><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font" Target="fonts/font4.fntdata"/><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commentAuthors" Target="commentAuthor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font" Target="fonts/font5.fntdata"/><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presProps" Target="pres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font" Target="fonts/font6.fntdata"/><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viewProps" Target="view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170717" cy="480138"/>
          </a:xfrm>
          <a:prstGeom prst="rect">
            <a:avLst/>
          </a:prstGeom>
        </p:spPr>
        <p:txBody>
          <a:bodyPr vert="horz" lIns="91440" tIns="45720" rIns="91440" bIns="45720" rtlCol="0"/>
          <a:lstStyle>
            <a:lvl1pPr algn="l">
              <a:defRPr sz="1200"/>
            </a:lvl1pPr>
          </a:lstStyle>
          <a:p>
            <a:endParaRPr lang="ko-KR" altLang="en-US" dirty="0">
              <a:latin typeface="SamsungOneKorean 400" panose="020B0503030303020204" pitchFamily="50" charset="-127"/>
              <a:ea typeface="SamsungOneKorean 400" panose="020B0503030303020204" pitchFamily="50" charset="-127"/>
            </a:endParaRPr>
          </a:p>
        </p:txBody>
      </p:sp>
      <p:sp>
        <p:nvSpPr>
          <p:cNvPr id="3" name="날짜 개체 틀 2"/>
          <p:cNvSpPr>
            <a:spLocks noGrp="1"/>
          </p:cNvSpPr>
          <p:nvPr>
            <p:ph type="dt" sz="quarter" idx="1"/>
          </p:nvPr>
        </p:nvSpPr>
        <p:spPr>
          <a:xfrm>
            <a:off x="4142775" y="0"/>
            <a:ext cx="3170717" cy="480138"/>
          </a:xfrm>
          <a:prstGeom prst="rect">
            <a:avLst/>
          </a:prstGeom>
        </p:spPr>
        <p:txBody>
          <a:bodyPr vert="horz" lIns="91440" tIns="45720" rIns="91440" bIns="45720" rtlCol="0"/>
          <a:lstStyle>
            <a:lvl1pPr algn="r">
              <a:defRPr sz="1200"/>
            </a:lvl1pPr>
          </a:lstStyle>
          <a:p>
            <a:fld id="{5A3A5D33-125A-4EFF-9837-299FF30F5EA5}" type="datetimeFigureOut">
              <a:rPr lang="ko-KR" altLang="en-US" smtClean="0">
                <a:latin typeface="SamsungOneKorean 400" panose="020B0503030303020204" pitchFamily="50" charset="-127"/>
                <a:ea typeface="SamsungOneKorean 400" panose="020B0503030303020204" pitchFamily="50" charset="-127"/>
              </a:rPr>
              <a:t>2023. 3. 16.</a:t>
            </a:fld>
            <a:endParaRPr lang="ko-KR" altLang="en-US" dirty="0">
              <a:latin typeface="SamsungOneKorean 400" panose="020B0503030303020204" pitchFamily="50" charset="-127"/>
              <a:ea typeface="SamsungOneKorean 400" panose="020B0503030303020204" pitchFamily="50" charset="-127"/>
            </a:endParaRPr>
          </a:p>
        </p:txBody>
      </p:sp>
      <p:sp>
        <p:nvSpPr>
          <p:cNvPr id="4" name="바닥글 개체 틀 3"/>
          <p:cNvSpPr>
            <a:spLocks noGrp="1"/>
          </p:cNvSpPr>
          <p:nvPr>
            <p:ph type="ftr" sz="quarter" idx="2"/>
          </p:nvPr>
        </p:nvSpPr>
        <p:spPr>
          <a:xfrm>
            <a:off x="0" y="9119519"/>
            <a:ext cx="3170717" cy="480137"/>
          </a:xfrm>
          <a:prstGeom prst="rect">
            <a:avLst/>
          </a:prstGeom>
        </p:spPr>
        <p:txBody>
          <a:bodyPr vert="horz" lIns="91440" tIns="45720" rIns="91440" bIns="45720" rtlCol="0" anchor="b"/>
          <a:lstStyle>
            <a:lvl1pPr algn="l">
              <a:defRPr sz="1200"/>
            </a:lvl1pPr>
          </a:lstStyle>
          <a:p>
            <a:endParaRPr lang="ko-KR" altLang="en-US" dirty="0">
              <a:latin typeface="SamsungOneKorean 400" panose="020B0503030303020204" pitchFamily="50" charset="-127"/>
              <a:ea typeface="SamsungOneKorean 400" panose="020B0503030303020204" pitchFamily="50" charset="-127"/>
            </a:endParaRPr>
          </a:p>
        </p:txBody>
      </p:sp>
      <p:sp>
        <p:nvSpPr>
          <p:cNvPr id="5" name="슬라이드 번호 개체 틀 4"/>
          <p:cNvSpPr>
            <a:spLocks noGrp="1"/>
          </p:cNvSpPr>
          <p:nvPr>
            <p:ph type="sldNum" sz="quarter" idx="3"/>
          </p:nvPr>
        </p:nvSpPr>
        <p:spPr>
          <a:xfrm>
            <a:off x="4142775" y="9119519"/>
            <a:ext cx="3170717" cy="480137"/>
          </a:xfrm>
          <a:prstGeom prst="rect">
            <a:avLst/>
          </a:prstGeom>
        </p:spPr>
        <p:txBody>
          <a:bodyPr vert="horz" lIns="91440" tIns="45720" rIns="91440" bIns="45720" rtlCol="0" anchor="b"/>
          <a:lstStyle>
            <a:lvl1pPr algn="r">
              <a:defRPr sz="1200"/>
            </a:lvl1pPr>
          </a:lstStyle>
          <a:p>
            <a:fld id="{59867E1B-7C26-4407-806D-5443D030E675}" type="slidenum">
              <a:rPr lang="ko-KR" altLang="en-US" smtClean="0">
                <a:latin typeface="SamsungOneKorean 400" panose="020B0503030303020204" pitchFamily="50" charset="-127"/>
                <a:ea typeface="SamsungOneKorean 400" panose="020B0503030303020204" pitchFamily="50" charset="-127"/>
              </a:rPr>
              <a:t>‹#›</a:t>
            </a:fld>
            <a:endParaRPr lang="ko-KR" altLang="en-US"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3551270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3169009" cy="480061"/>
          </a:xfrm>
          <a:prstGeom prst="rect">
            <a:avLst/>
          </a:prstGeom>
        </p:spPr>
        <p:txBody>
          <a:bodyPr vert="horz" lIns="91440" tIns="45720" rIns="91440" bIns="45720" rtlCol="0"/>
          <a:lstStyle>
            <a:lvl1pPr algn="l"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endParaRPr lang="ko-KR" altLang="en-US" dirty="0"/>
          </a:p>
        </p:txBody>
      </p:sp>
      <p:sp>
        <p:nvSpPr>
          <p:cNvPr id="3" name="날짜 개체 틀 2"/>
          <p:cNvSpPr>
            <a:spLocks noGrp="1"/>
          </p:cNvSpPr>
          <p:nvPr>
            <p:ph type="dt" idx="1"/>
          </p:nvPr>
        </p:nvSpPr>
        <p:spPr>
          <a:xfrm>
            <a:off x="4144485" y="0"/>
            <a:ext cx="3169009" cy="480061"/>
          </a:xfrm>
          <a:prstGeom prst="rect">
            <a:avLst/>
          </a:prstGeom>
        </p:spPr>
        <p:txBody>
          <a:bodyPr vert="horz" lIns="91440" tIns="45720" rIns="91440" bIns="45720" rtlCol="0"/>
          <a:lstStyle>
            <a:lvl1pPr algn="r"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fld id="{6026D68C-8252-478B-9977-98B38268DB21}" type="datetimeFigureOut">
              <a:rPr lang="ko-KR" altLang="en-US" smtClean="0"/>
              <a:pPr>
                <a:defRPr/>
              </a:pPr>
              <a:t>2023. 3. 16.</a:t>
            </a:fld>
            <a:endParaRPr lang="ko-KR" altLang="en-US" dirty="0"/>
          </a:p>
        </p:txBody>
      </p:sp>
      <p:sp>
        <p:nvSpPr>
          <p:cNvPr id="4" name="슬라이드 이미지 개체 틀 3"/>
          <p:cNvSpPr>
            <a:spLocks noGrp="1" noRot="1" noChangeAspect="1"/>
          </p:cNvSpPr>
          <p:nvPr>
            <p:ph type="sldImg" idx="2"/>
          </p:nvPr>
        </p:nvSpPr>
        <p:spPr>
          <a:xfrm>
            <a:off x="1057275" y="720725"/>
            <a:ext cx="5200650" cy="3600450"/>
          </a:xfrm>
          <a:prstGeom prst="rect">
            <a:avLst/>
          </a:prstGeom>
          <a:noFill/>
          <a:ln w="12700">
            <a:solidFill>
              <a:prstClr val="black"/>
            </a:solidFill>
          </a:ln>
        </p:spPr>
        <p:txBody>
          <a:bodyPr vert="horz" lIns="91440" tIns="45720" rIns="91440" bIns="45720" rtlCol="0" anchor="ctr"/>
          <a:lstStyle/>
          <a:p>
            <a:pPr lvl="0"/>
            <a:endParaRPr lang="ko-KR" altLang="en-US" noProof="0" dirty="0"/>
          </a:p>
        </p:txBody>
      </p:sp>
      <p:sp>
        <p:nvSpPr>
          <p:cNvPr id="5" name="슬라이드 노트 개체 틀 4"/>
          <p:cNvSpPr>
            <a:spLocks noGrp="1"/>
          </p:cNvSpPr>
          <p:nvPr>
            <p:ph type="body" sz="quarter" idx="3"/>
          </p:nvPr>
        </p:nvSpPr>
        <p:spPr>
          <a:xfrm>
            <a:off x="731179" y="4561342"/>
            <a:ext cx="5852843" cy="4320540"/>
          </a:xfrm>
          <a:prstGeom prst="rect">
            <a:avLst/>
          </a:prstGeom>
        </p:spPr>
        <p:txBody>
          <a:bodyPr vert="horz" lIns="91440" tIns="45720" rIns="91440" bIns="45720" rtlCol="0">
            <a:normAutofit/>
          </a:bodyPr>
          <a:lstStyle/>
          <a:p>
            <a:pPr lvl="0"/>
            <a:r>
              <a:rPr lang="ko-KR" altLang="en-US" noProof="0" dirty="0"/>
              <a:t>마스터 텍스트 스타일을 편집합니다</a:t>
            </a:r>
          </a:p>
          <a:p>
            <a:pPr lvl="1"/>
            <a:r>
              <a:rPr lang="ko-KR" altLang="en-US" noProof="0" dirty="0"/>
              <a:t>둘째 수준</a:t>
            </a:r>
          </a:p>
          <a:p>
            <a:pPr lvl="2"/>
            <a:r>
              <a:rPr lang="ko-KR" altLang="en-US" noProof="0" dirty="0"/>
              <a:t>셋째 수준</a:t>
            </a:r>
          </a:p>
          <a:p>
            <a:pPr lvl="3"/>
            <a:r>
              <a:rPr lang="ko-KR" altLang="en-US" noProof="0" dirty="0"/>
              <a:t>넷째 수준</a:t>
            </a:r>
          </a:p>
          <a:p>
            <a:pPr lvl="4"/>
            <a:r>
              <a:rPr lang="ko-KR" altLang="en-US" noProof="0" dirty="0"/>
              <a:t>다섯째 수준</a:t>
            </a:r>
          </a:p>
        </p:txBody>
      </p:sp>
      <p:sp>
        <p:nvSpPr>
          <p:cNvPr id="6" name="바닥글 개체 틀 5"/>
          <p:cNvSpPr>
            <a:spLocks noGrp="1"/>
          </p:cNvSpPr>
          <p:nvPr>
            <p:ph type="ftr" sz="quarter" idx="4"/>
          </p:nvPr>
        </p:nvSpPr>
        <p:spPr>
          <a:xfrm>
            <a:off x="2" y="9119597"/>
            <a:ext cx="3169009" cy="480061"/>
          </a:xfrm>
          <a:prstGeom prst="rect">
            <a:avLst/>
          </a:prstGeom>
        </p:spPr>
        <p:txBody>
          <a:bodyPr vert="horz" lIns="91440" tIns="45720" rIns="91440" bIns="45720" rtlCol="0" anchor="b"/>
          <a:lstStyle>
            <a:lvl1pPr algn="l"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endParaRPr lang="ko-KR" altLang="en-US" dirty="0"/>
          </a:p>
        </p:txBody>
      </p:sp>
      <p:sp>
        <p:nvSpPr>
          <p:cNvPr id="7" name="슬라이드 번호 개체 틀 6"/>
          <p:cNvSpPr>
            <a:spLocks noGrp="1"/>
          </p:cNvSpPr>
          <p:nvPr>
            <p:ph type="sldNum" sz="quarter" idx="5"/>
          </p:nvPr>
        </p:nvSpPr>
        <p:spPr>
          <a:xfrm>
            <a:off x="4144485" y="9119597"/>
            <a:ext cx="3169009" cy="480061"/>
          </a:xfrm>
          <a:prstGeom prst="rect">
            <a:avLst/>
          </a:prstGeom>
        </p:spPr>
        <p:txBody>
          <a:bodyPr vert="horz" lIns="91440" tIns="45720" rIns="91440" bIns="45720" rtlCol="0" anchor="b"/>
          <a:lstStyle>
            <a:lvl1pPr algn="r" fontAlgn="auto">
              <a:spcBef>
                <a:spcPts val="0"/>
              </a:spcBef>
              <a:spcAft>
                <a:spcPts val="0"/>
              </a:spcAft>
              <a:defRPr kumimoji="0" sz="1200">
                <a:latin typeface="SamsungOneKorean 400" panose="020B0503030303020204" pitchFamily="50" charset="-127"/>
                <a:ea typeface="SamsungOneKorean 400" panose="020B0503030303020204" pitchFamily="50" charset="-127"/>
              </a:defRPr>
            </a:lvl1pPr>
          </a:lstStyle>
          <a:p>
            <a:pPr>
              <a:defRPr/>
            </a:pPr>
            <a:fld id="{3221EA08-7F27-45ED-A063-7875D0827887}" type="slidenum">
              <a:rPr lang="ko-KR" altLang="en-US" smtClean="0"/>
              <a:pPr>
                <a:defRPr/>
              </a:pPr>
              <a:t>‹#›</a:t>
            </a:fld>
            <a:endParaRPr lang="ko-KR" altLang="en-US" dirty="0"/>
          </a:p>
        </p:txBody>
      </p:sp>
    </p:spTree>
    <p:extLst>
      <p:ext uri="{BB962C8B-B14F-4D97-AF65-F5344CB8AC3E}">
        <p14:creationId xmlns:p14="http://schemas.microsoft.com/office/powerpoint/2010/main" val="109503435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SamsungOneKorean 400" panose="020B0503030303020204" pitchFamily="50" charset="-127"/>
        <a:ea typeface="SamsungOneKorean 400" panose="020B05030303030202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lstStyle/>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a:t>
            </a:fld>
            <a:endParaRPr lang="ko-KR" altLang="en-US" dirty="0"/>
          </a:p>
        </p:txBody>
      </p:sp>
    </p:spTree>
    <p:extLst>
      <p:ext uri="{BB962C8B-B14F-4D97-AF65-F5344CB8AC3E}">
        <p14:creationId xmlns:p14="http://schemas.microsoft.com/office/powerpoint/2010/main" val="2776153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Mô hình cơ sở dữ liệu phân cấp giống như cấu trúc cây, tương tự như kiến trúc thư mục trong hệ thống máy tính của bạn.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Mối quan hệ giữa các bản ghi được xác định trước theo cách 1-1, giữa các nút 'cha và con'.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yêu cầu người dùng vượt qua một hệ thống phân cấp để truy cập dữ liệu cần thiết.</a:t>
            </a:r>
            <a:endParaRPr lang="en-US" altLang="ko-KR" sz="1200" b="1" kern="1200" dirty="0">
              <a:solidFill>
                <a:schemeClr val="tx1"/>
              </a:solidFill>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a:t>
            </a:fld>
            <a:endParaRPr lang="ko-KR" altLang="en-US" dirty="0"/>
          </a:p>
        </p:txBody>
      </p:sp>
    </p:spTree>
    <p:extLst>
      <p:ext uri="{BB962C8B-B14F-4D97-AF65-F5344CB8AC3E}">
        <p14:creationId xmlns:p14="http://schemas.microsoft.com/office/powerpoint/2010/main" val="41924004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Toán tử </a:t>
            </a:r>
            <a:r>
              <a:rPr lang="vi-VN" altLang="ko-KR" sz="1200" b="1" i="0" kern="1200" dirty="0">
                <a:solidFill>
                  <a:schemeClr val="tx1"/>
                </a:solidFill>
                <a:effectLst/>
                <a:latin typeface="SamsungOne-400" panose="020B0503030303020204" pitchFamily="34" charset="0"/>
                <a:cs typeface="+mn-cs"/>
              </a:rPr>
              <a:t>DISTINCT</a:t>
            </a:r>
            <a:r>
              <a:rPr lang="vi-VN" altLang="ko-KR" sz="1200" b="0" i="0" kern="1200" dirty="0">
                <a:solidFill>
                  <a:schemeClr val="tx1"/>
                </a:solidFill>
                <a:effectLst/>
                <a:latin typeface="SamsungOne-400" panose="020B0503030303020204" pitchFamily="34" charset="0"/>
                <a:cs typeface="+mn-cs"/>
              </a:rPr>
              <a:t> được sử dụng để loại bỏ các bộ dữ liệu dư thừa (trùng lặp) khỏi một mối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Toán tử </a:t>
            </a:r>
            <a:r>
              <a:rPr lang="vi-VN" altLang="ko-KR" sz="1200" b="1" i="0" kern="1200" dirty="0">
                <a:solidFill>
                  <a:schemeClr val="tx1"/>
                </a:solidFill>
                <a:effectLst/>
                <a:latin typeface="SamsungOne-400" panose="020B0503030303020204" pitchFamily="34" charset="0"/>
                <a:cs typeface="+mn-cs"/>
              </a:rPr>
              <a:t>LIMIT</a:t>
            </a:r>
            <a:r>
              <a:rPr lang="vi-VN" altLang="ko-KR" sz="1200" b="0" i="0" kern="1200" dirty="0">
                <a:solidFill>
                  <a:schemeClr val="tx1"/>
                </a:solidFill>
                <a:effectLst/>
                <a:latin typeface="SamsungOne-400" panose="020B0503030303020204" pitchFamily="34" charset="0"/>
                <a:cs typeface="+mn-cs"/>
              </a:rPr>
              <a:t> được sử dụng để lấy một số bộ giới hạn từ một mối quan hệ.</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100</a:t>
            </a:fld>
            <a:endParaRPr lang="ko-KR" altLang="en-US" dirty="0"/>
          </a:p>
        </p:txBody>
      </p:sp>
    </p:spTree>
    <p:extLst>
      <p:ext uri="{BB962C8B-B14F-4D97-AF65-F5344CB8AC3E}">
        <p14:creationId xmlns:p14="http://schemas.microsoft.com/office/powerpoint/2010/main" val="7950007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Toán tử </a:t>
            </a:r>
            <a:r>
              <a:rPr lang="vi-VN" altLang="ko-KR" sz="1200" b="1" i="0" kern="1200" dirty="0">
                <a:solidFill>
                  <a:schemeClr val="tx1"/>
                </a:solidFill>
                <a:effectLst/>
                <a:latin typeface="SamsungOne-400" panose="020B0503030303020204" pitchFamily="34" charset="0"/>
                <a:cs typeface="+mn-cs"/>
              </a:rPr>
              <a:t>ORDER BY</a:t>
            </a:r>
            <a:r>
              <a:rPr lang="vi-VN" altLang="ko-KR" sz="1200" b="0" i="0" kern="1200" dirty="0">
                <a:solidFill>
                  <a:schemeClr val="tx1"/>
                </a:solidFill>
                <a:effectLst/>
                <a:latin typeface="SamsungOne-400" panose="020B0503030303020204" pitchFamily="34" charset="0"/>
                <a:cs typeface="+mn-cs"/>
              </a:rPr>
              <a:t> được sử dụng để hiển thị một mối quan hệ theo thứ tự đã sắp xếp.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101</a:t>
            </a:fld>
            <a:endParaRPr lang="ko-KR" altLang="en-US" dirty="0"/>
          </a:p>
        </p:txBody>
      </p:sp>
    </p:spTree>
    <p:extLst>
      <p:ext uri="{BB962C8B-B14F-4D97-AF65-F5344CB8AC3E}">
        <p14:creationId xmlns:p14="http://schemas.microsoft.com/office/powerpoint/2010/main" val="19923557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Toán tử Apache Pig </a:t>
            </a:r>
            <a:r>
              <a:rPr lang="vi-VN" altLang="ko-KR" sz="1200" b="1" kern="1200" dirty="0">
                <a:solidFill>
                  <a:schemeClr val="tx1"/>
                </a:solidFill>
                <a:latin typeface="SamsungOne-400" panose="020B0503030303020204" pitchFamily="34" charset="0"/>
                <a:cs typeface="+mn-cs"/>
              </a:rPr>
              <a:t>GROUP</a:t>
            </a:r>
            <a:r>
              <a:rPr lang="vi-VN" altLang="ko-KR" sz="1200" b="0" kern="1200" dirty="0">
                <a:solidFill>
                  <a:schemeClr val="tx1"/>
                </a:solidFill>
                <a:latin typeface="SamsungOne-400" panose="020B0503030303020204" pitchFamily="34" charset="0"/>
                <a:cs typeface="+mn-cs"/>
              </a:rPr>
              <a:t> được sử dụng để nhóm dữ liệu trong một hoặc nhiều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nhóm các bộ có chứa khóa nhóm tương tự.</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khóa nhóm có nhiều hơn một trường, thì nó được coi là bộ nếu không nó sẽ cùng loại với khóa nhóm.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Kết quả là, nó cung cấp một quan hệ chứa một bộ cho mỗi nhóm.</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102</a:t>
            </a:fld>
            <a:endParaRPr lang="ko-KR" altLang="en-US" dirty="0"/>
          </a:p>
        </p:txBody>
      </p:sp>
    </p:spTree>
    <p:extLst>
      <p:ext uri="{BB962C8B-B14F-4D97-AF65-F5344CB8AC3E}">
        <p14:creationId xmlns:p14="http://schemas.microsoft.com/office/powerpoint/2010/main" val="316812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Toán tử Apache Pig </a:t>
            </a:r>
            <a:r>
              <a:rPr lang="vi-VN" altLang="ko-KR" sz="1200" b="1" kern="1200" dirty="0">
                <a:solidFill>
                  <a:schemeClr val="tx1"/>
                </a:solidFill>
                <a:latin typeface="SamsungOne-400" panose="020B0503030303020204" pitchFamily="34" charset="0"/>
                <a:cs typeface="+mn-cs"/>
              </a:rPr>
              <a:t>UNION</a:t>
            </a:r>
            <a:r>
              <a:rPr lang="vi-VN" altLang="ko-KR" sz="1200" b="0" kern="1200" dirty="0">
                <a:solidFill>
                  <a:schemeClr val="tx1"/>
                </a:solidFill>
                <a:latin typeface="SamsungOne-400" panose="020B0503030303020204" pitchFamily="34" charset="0"/>
                <a:cs typeface="+mn-cs"/>
              </a:rPr>
              <a:t> được sử dụng để tính toán hợp của hai hoặc nhiều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không duy trì thứ tự của các bộ dữ liệu. Nó cũng không loại bỏ các bộ dữ liệu trùng lặp.</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103</a:t>
            </a:fld>
            <a:endParaRPr lang="ko-KR" altLang="en-US" dirty="0"/>
          </a:p>
        </p:txBody>
      </p:sp>
    </p:spTree>
    <p:extLst>
      <p:ext uri="{BB962C8B-B14F-4D97-AF65-F5344CB8AC3E}">
        <p14:creationId xmlns:p14="http://schemas.microsoft.com/office/powerpoint/2010/main" val="38755576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hàm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r>
              <a:rPr lang="en-US" altLang="ko-KR" sz="1200" b="0" kern="1200" dirty="0">
                <a:solidFill>
                  <a:schemeClr val="tx1"/>
                </a:solidFill>
                <a:latin typeface="SamsungOne-400" panose="020B0503030303020204" pitchFamily="34" charset="0"/>
                <a:cs typeface="+mn-cs"/>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SUM() : </a:t>
            </a:r>
            <a:r>
              <a:rPr lang="vi-VN" altLang="ko-KR" sz="1200" b="0" kern="1200" dirty="0">
                <a:solidFill>
                  <a:schemeClr val="tx1"/>
                </a:solidFill>
                <a:latin typeface="SamsungOne-400" panose="020B0503030303020204" pitchFamily="34" charset="0"/>
                <a:cs typeface="+mn-cs"/>
              </a:rPr>
              <a:t>Trả về tổng của các trường số được chỉ định trong nhóm</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AVG() : </a:t>
            </a:r>
            <a:r>
              <a:rPr lang="vi-VN" altLang="ko-KR" sz="1200" b="0" kern="1200" dirty="0">
                <a:solidFill>
                  <a:schemeClr val="tx1"/>
                </a:solidFill>
                <a:latin typeface="SamsungOne-400" panose="020B0503030303020204" pitchFamily="34" charset="0"/>
                <a:cs typeface="+mn-cs"/>
              </a:rPr>
              <a:t>Lợi nhuận trung bình cho các trường số được chỉ định trong nhóm</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Pig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hai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chức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năng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tích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hợp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đếm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bản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ghi</a:t>
            </a:r>
            <a:r>
              <a:rPr lang="en-US" altLang="ko-KR" sz="1200" b="0" kern="1200" dirty="0">
                <a:solidFill>
                  <a:schemeClr val="tx1"/>
                </a:solidFill>
                <a:latin typeface="SamsungOne-400" panose="020B0503030303020204" pitchFamily="34" charset="0"/>
                <a:cs typeface="+mn-cs"/>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COUNT: </a:t>
            </a:r>
            <a:r>
              <a:rPr lang="en-US" altLang="ko-KR" sz="1200" b="0" kern="1200" dirty="0" err="1">
                <a:solidFill>
                  <a:schemeClr val="tx1"/>
                </a:solidFill>
                <a:latin typeface="SamsungOne-400" panose="020B0503030303020204" pitchFamily="34" charset="0"/>
                <a:cs typeface="+mn-cs"/>
              </a:rPr>
              <a:t>Trả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số</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khác</a:t>
            </a:r>
            <a:r>
              <a:rPr lang="en-US" altLang="ko-KR" sz="1200" b="0" kern="1200" dirty="0">
                <a:solidFill>
                  <a:schemeClr val="tx1"/>
                </a:solidFill>
                <a:latin typeface="SamsungOne-400" panose="020B0503030303020204" pitchFamily="34" charset="0"/>
                <a:cs typeface="+mn-cs"/>
              </a:rPr>
              <a:t> null </a:t>
            </a:r>
            <a:r>
              <a:rPr lang="en-US" altLang="ko-KR" sz="1200" b="0" kern="1200" dirty="0" err="1">
                <a:solidFill>
                  <a:schemeClr val="tx1"/>
                </a:solidFill>
                <a:latin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cs typeface="+mn-cs"/>
              </a:rPr>
              <a:t> bag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COUNT_STAR: </a:t>
            </a:r>
            <a:r>
              <a:rPr lang="vi-VN" altLang="ko-KR" sz="1200" b="0" kern="1200" dirty="0">
                <a:solidFill>
                  <a:schemeClr val="tx1"/>
                </a:solidFill>
                <a:latin typeface="SamsungOne-400" panose="020B0503030303020204" pitchFamily="34" charset="0"/>
                <a:cs typeface="+mn-cs"/>
              </a:rPr>
              <a:t>Trả về số lượng của tất cả các phần tử trong </a:t>
            </a:r>
            <a:r>
              <a:rPr lang="en-US" altLang="ko-KR" sz="1200" b="0" kern="1200" dirty="0">
                <a:solidFill>
                  <a:schemeClr val="tx1"/>
                </a:solidFill>
                <a:latin typeface="SamsungOne-400" panose="020B0503030303020204" pitchFamily="34" charset="0"/>
                <a:cs typeface="+mn-cs"/>
              </a:rPr>
              <a:t>bag</a:t>
            </a: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TRIM () : </a:t>
            </a:r>
            <a:r>
              <a:rPr lang="vi-VN" altLang="ko-KR" sz="1200" b="0" kern="1200" dirty="0">
                <a:solidFill>
                  <a:schemeClr val="tx1"/>
                </a:solidFill>
                <a:latin typeface="SamsungOne-400" panose="020B0503030303020204" pitchFamily="34" charset="0"/>
                <a:cs typeface="+mn-cs"/>
              </a:rPr>
              <a:t>Xóa khoảng trắng trước/sau</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RTRIM() : </a:t>
            </a:r>
            <a:r>
              <a:rPr lang="en-US" altLang="ko-KR" sz="1200" b="0" kern="1200" dirty="0" err="1">
                <a:solidFill>
                  <a:schemeClr val="tx1"/>
                </a:solidFill>
                <a:latin typeface="SamsungOne-400" panose="020B0503030303020204" pitchFamily="34" charset="0"/>
                <a:cs typeface="+mn-cs"/>
              </a:rPr>
              <a:t>Xóa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dấu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cách</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LTRIM() : </a:t>
            </a:r>
            <a:r>
              <a:rPr lang="en-US" altLang="ko-KR" sz="1200" b="0" kern="1200" dirty="0" err="1">
                <a:solidFill>
                  <a:schemeClr val="tx1"/>
                </a:solidFill>
                <a:latin typeface="SamsungOne-400" panose="020B0503030303020204" pitchFamily="34" charset="0"/>
                <a:cs typeface="+mn-cs"/>
              </a:rPr>
              <a:t>Xóa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không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gian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hàng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đầu</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SUBSTRING(str,idx1,idx2) : </a:t>
            </a:r>
            <a:r>
              <a:rPr lang="en-US" altLang="ko-KR" sz="1200" b="0" kern="1200" dirty="0" err="1">
                <a:solidFill>
                  <a:schemeClr val="tx1"/>
                </a:solidFill>
                <a:latin typeface="SamsungOne-400" panose="020B0503030303020204" pitchFamily="34" charset="0"/>
                <a:cs typeface="+mn-cs"/>
              </a:rPr>
              <a:t>trả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lại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chuỗi</a:t>
            </a:r>
            <a:r>
              <a:rPr lang="en-US" altLang="ko-KR" sz="1200" b="0" kern="1200" dirty="0">
                <a:solidFill>
                  <a:schemeClr val="tx1"/>
                </a:solidFill>
                <a:latin typeface="SamsungOne-400" panose="020B0503030303020204" pitchFamily="34" charset="0"/>
                <a:cs typeface="+mn-cs"/>
              </a:rPr>
              <a:t> [idx1:idx2]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str</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104</a:t>
            </a:fld>
            <a:endParaRPr lang="ko-KR" altLang="en-US" dirty="0"/>
          </a:p>
        </p:txBody>
      </p:sp>
    </p:spTree>
    <p:extLst>
      <p:ext uri="{BB962C8B-B14F-4D97-AF65-F5344CB8AC3E}">
        <p14:creationId xmlns:p14="http://schemas.microsoft.com/office/powerpoint/2010/main" val="29037061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Trả</a:t>
            </a:r>
            <a:r>
              <a:rPr lang="en-US" altLang="ko-KR" b="0" dirty="0">
                <a:latin typeface="SamsungOne-400" panose="020B0503030303020204" pitchFamily="34" charset="0"/>
              </a:rPr>
              <a:t> </a:t>
            </a:r>
            <a:r>
              <a:rPr lang="en-US" altLang="ko-KR" b="0" dirty="0" err="1">
                <a:latin typeface="SamsungOne-400" panose="020B0503030303020204" pitchFamily="34" charset="0"/>
              </a:rPr>
              <a:t>lời</a:t>
            </a:r>
            <a:r>
              <a:rPr lang="en-US" altLang="ko-KR" b="0" dirty="0">
                <a:latin typeface="SamsungOne-400" panose="020B0503030303020204" pitchFamily="34" charset="0"/>
              </a:rPr>
              <a:t> 1)</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Pig Latin, </a:t>
            </a:r>
            <a:r>
              <a:rPr lang="en-US" altLang="ko-KR" b="0" dirty="0" err="1">
                <a:latin typeface="SamsungOne-400" panose="020B0503030303020204" pitchFamily="34" charset="0"/>
              </a:rPr>
              <a:t>trình</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a:t>
            </a:r>
            <a:r>
              <a:rPr lang="en-US" altLang="ko-KR" b="0" dirty="0" err="1">
                <a:latin typeface="SamsungOne-400" panose="020B0503030303020204" pitchFamily="34" charset="0"/>
              </a:rPr>
              <a:t>dịch</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cụ</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thi</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vỏ</a:t>
            </a:r>
            <a:r>
              <a:rPr lang="en-US" altLang="ko-KR" b="0" dirty="0">
                <a:latin typeface="SamsungOne-400" panose="020B0503030303020204" pitchFamily="34" charset="0"/>
              </a:rPr>
              <a:t> Grunt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Trả</a:t>
            </a:r>
            <a:r>
              <a:rPr lang="en-US" altLang="ko-KR" b="0" dirty="0">
                <a:latin typeface="SamsungOne-400" panose="020B0503030303020204" pitchFamily="34" charset="0"/>
              </a:rPr>
              <a:t> </a:t>
            </a:r>
            <a:r>
              <a:rPr lang="en-US" altLang="ko-KR" b="0" dirty="0" err="1">
                <a:latin typeface="SamsungOne-400" panose="020B0503030303020204" pitchFamily="34" charset="0"/>
              </a:rPr>
              <a:t>lời</a:t>
            </a:r>
            <a:r>
              <a:rPr lang="en-US" altLang="ko-KR" b="0" dirty="0">
                <a:latin typeface="SamsungOne-400" panose="020B0503030303020204" pitchFamily="34" charset="0"/>
              </a:rPr>
              <a:t> 2)</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Chế</a:t>
            </a:r>
            <a:r>
              <a:rPr lang="en-US" altLang="ko-KR" b="0" dirty="0">
                <a:latin typeface="SamsungOne-400" panose="020B0503030303020204" pitchFamily="34" charset="0"/>
              </a:rPr>
              <a:t> </a:t>
            </a:r>
            <a:r>
              <a:rPr lang="en-US" altLang="ko-KR" b="0" dirty="0" err="1">
                <a:latin typeface="SamsungOne-400" panose="020B0503030303020204" pitchFamily="34" charset="0"/>
              </a:rPr>
              <a:t>độ</a:t>
            </a:r>
            <a:r>
              <a:rPr lang="en-US" altLang="ko-KR" b="0" dirty="0">
                <a:latin typeface="SamsungOne-400" panose="020B0503030303020204" pitchFamily="34" charset="0"/>
              </a:rPr>
              <a:t> </a:t>
            </a:r>
            <a:r>
              <a:rPr lang="en-US" altLang="ko-KR" b="0" dirty="0" err="1">
                <a:latin typeface="SamsungOne-400" panose="020B0503030303020204" pitchFamily="34" charset="0"/>
              </a:rPr>
              <a:t>MapReduce</a:t>
            </a:r>
            <a:r>
              <a:rPr lang="en-US" altLang="ko-KR" b="0" dirty="0">
                <a:latin typeface="SamsungOne-400" panose="020B0503030303020204" pitchFamily="34" charset="0"/>
              </a:rPr>
              <a:t> </a:t>
            </a:r>
            <a:r>
              <a:rPr lang="en-US" altLang="ko-KR" b="0" dirty="0" err="1">
                <a:latin typeface="SamsungOne-400" panose="020B0503030303020204" pitchFamily="34" charset="0"/>
              </a:rPr>
              <a:t>đọc</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ghi</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HDFS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gửi</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tới</a:t>
            </a:r>
            <a:r>
              <a:rPr lang="en-US" altLang="ko-KR" b="0" dirty="0">
                <a:latin typeface="SamsungOne-400" panose="020B0503030303020204" pitchFamily="34" charset="0"/>
              </a:rPr>
              <a:t>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cụm</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khi</a:t>
            </a:r>
            <a:r>
              <a:rPr lang="en-US" altLang="ko-KR" b="0" dirty="0">
                <a:latin typeface="SamsungOne-400" panose="020B0503030303020204" pitchFamily="34" charset="0"/>
              </a:rPr>
              <a:t> </a:t>
            </a:r>
            <a:r>
              <a:rPr lang="en-US" altLang="ko-KR" b="0" dirty="0" err="1">
                <a:latin typeface="SamsungOne-400" panose="020B0503030303020204" pitchFamily="34" charset="0"/>
              </a:rPr>
              <a:t>chế</a:t>
            </a:r>
            <a:r>
              <a:rPr lang="en-US" altLang="ko-KR" b="0" dirty="0">
                <a:latin typeface="SamsungOne-400" panose="020B0503030303020204" pitchFamily="34" charset="0"/>
              </a:rPr>
              <a:t> </a:t>
            </a:r>
            <a:r>
              <a:rPr lang="en-US" altLang="ko-KR" b="0" dirty="0" err="1">
                <a:latin typeface="SamsungOne-400" panose="020B0503030303020204" pitchFamily="34" charset="0"/>
              </a:rPr>
              <a:t>độ</a:t>
            </a:r>
            <a:r>
              <a:rPr lang="en-US" altLang="ko-KR" b="0" dirty="0">
                <a:latin typeface="SamsungOne-400" panose="020B0503030303020204" pitchFamily="34" charset="0"/>
              </a:rPr>
              <a:t> </a:t>
            </a:r>
            <a:r>
              <a:rPr lang="en-US" altLang="ko-KR" b="0" dirty="0" err="1">
                <a:latin typeface="SamsungOne-400" panose="020B0503030303020204" pitchFamily="34" charset="0"/>
              </a:rPr>
              <a:t>Cục</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đọc</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ghi</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hệ</a:t>
            </a:r>
            <a:r>
              <a:rPr lang="en-US" altLang="ko-KR" b="0" dirty="0">
                <a:latin typeface="SamsungOne-400" panose="020B0503030303020204" pitchFamily="34" charset="0"/>
              </a:rPr>
              <a:t> </a:t>
            </a:r>
            <a:r>
              <a:rPr lang="en-US" altLang="ko-KR" b="0" dirty="0" err="1">
                <a:latin typeface="SamsungOne-400" panose="020B0503030303020204" pitchFamily="34" charset="0"/>
              </a:rPr>
              <a:t>thống</a:t>
            </a:r>
            <a:r>
              <a:rPr lang="en-US" altLang="ko-KR" b="0" dirty="0">
                <a:latin typeface="SamsungOne-400" panose="020B0503030303020204" pitchFamily="34" charset="0"/>
              </a:rPr>
              <a:t> </a:t>
            </a:r>
            <a:r>
              <a:rPr lang="en-US" altLang="ko-KR" b="0" dirty="0" err="1">
                <a:latin typeface="SamsungOne-400" panose="020B0503030303020204" pitchFamily="34" charset="0"/>
              </a:rPr>
              <a:t>tệp</a:t>
            </a:r>
            <a:r>
              <a:rPr lang="en-US" altLang="ko-KR" b="0" dirty="0">
                <a:latin typeface="SamsungOne-400" panose="020B0503030303020204" pitchFamily="34" charset="0"/>
              </a:rPr>
              <a:t> </a:t>
            </a:r>
            <a:r>
              <a:rPr lang="en-US" altLang="ko-KR" b="0" dirty="0" err="1">
                <a:latin typeface="SamsungOne-400" panose="020B0503030303020204" pitchFamily="34" charset="0"/>
              </a:rPr>
              <a:t>cục</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và</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thi</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trên</a:t>
            </a:r>
            <a:r>
              <a:rPr lang="en-US" altLang="ko-KR" b="0" dirty="0">
                <a:latin typeface="SamsungOne-400" panose="020B0503030303020204" pitchFamily="34" charset="0"/>
              </a:rPr>
              <a:t> </a:t>
            </a:r>
            <a:r>
              <a:rPr lang="en-US" altLang="ko-KR" b="0" dirty="0" err="1">
                <a:latin typeface="SamsungOne-400" panose="020B0503030303020204" pitchFamily="34" charset="0"/>
              </a:rPr>
              <a:t>máy</a:t>
            </a:r>
            <a:r>
              <a:rPr lang="en-US" altLang="ko-KR" b="0" dirty="0">
                <a:latin typeface="SamsungOne-400" panose="020B0503030303020204" pitchFamily="34" charset="0"/>
              </a:rPr>
              <a:t> </a:t>
            </a:r>
            <a:r>
              <a:rPr lang="en-US" altLang="ko-KR" b="0" dirty="0" err="1">
                <a:latin typeface="SamsungOne-400" panose="020B0503030303020204" pitchFamily="34" charset="0"/>
              </a:rPr>
              <a:t>cục</a:t>
            </a:r>
            <a:r>
              <a:rPr lang="en-US" altLang="ko-KR" b="0" dirty="0">
                <a:latin typeface="SamsungOne-400" panose="020B0503030303020204" pitchFamily="34" charset="0"/>
              </a:rPr>
              <a:t> </a:t>
            </a:r>
            <a:r>
              <a:rPr lang="en-US" altLang="ko-KR" b="0" dirty="0" err="1">
                <a:latin typeface="SamsungOne-400" panose="020B0503030303020204" pitchFamily="34" charset="0"/>
              </a:rPr>
              <a:t>bộ</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Trả</a:t>
            </a:r>
            <a:r>
              <a:rPr lang="en-US" altLang="ko-KR" b="0" dirty="0">
                <a:latin typeface="SamsungOne-400" panose="020B0503030303020204" pitchFamily="34" charset="0"/>
              </a:rPr>
              <a:t> </a:t>
            </a:r>
            <a:r>
              <a:rPr lang="en-US" altLang="ko-KR" b="0" dirty="0" err="1">
                <a:latin typeface="SamsungOne-400" panose="020B0503030303020204" pitchFamily="34" charset="0"/>
              </a:rPr>
              <a:t>lời</a:t>
            </a:r>
            <a:r>
              <a:rPr lang="en-US" altLang="ko-KR" b="0" dirty="0">
                <a:latin typeface="SamsungOne-400" panose="020B0503030303020204" pitchFamily="34" charset="0"/>
              </a:rPr>
              <a:t> 3)</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bytearray</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105</a:t>
            </a:fld>
            <a:endParaRPr lang="ko-KR" altLang="en-US" dirty="0"/>
          </a:p>
        </p:txBody>
      </p:sp>
    </p:spTree>
    <p:extLst>
      <p:ext uri="{BB962C8B-B14F-4D97-AF65-F5344CB8AC3E}">
        <p14:creationId xmlns:p14="http://schemas.microsoft.com/office/powerpoint/2010/main" val="19501127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106</a:t>
            </a:fld>
            <a:endParaRPr lang="ko-KR" altLang="en-US" dirty="0"/>
          </a:p>
        </p:txBody>
      </p:sp>
    </p:spTree>
    <p:extLst>
      <p:ext uri="{BB962C8B-B14F-4D97-AF65-F5344CB8AC3E}">
        <p14:creationId xmlns:p14="http://schemas.microsoft.com/office/powerpoint/2010/main" val="17975985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dirty="0" err="1">
                <a:solidFill>
                  <a:prstClr val="black"/>
                </a:solidFill>
                <a:latin typeface="SamsungOne-400" panose="020B0503030303020204" pitchFamily="34" charset="0"/>
              </a:rPr>
              <a:t>Trong</a:t>
            </a:r>
            <a:r>
              <a:rPr lang="en-US" altLang="ko-KR" sz="1200" b="0" dirty="0">
                <a:solidFill>
                  <a:prstClr val="black"/>
                </a:solidFill>
                <a:latin typeface="SamsungOne-400" panose="020B0503030303020204" pitchFamily="34" charset="0"/>
              </a:rPr>
              <a:t> </a:t>
            </a:r>
            <a:r>
              <a:rPr lang="en-US" altLang="ko-KR" sz="1200" b="0" dirty="0" err="1">
                <a:solidFill>
                  <a:prstClr val="black"/>
                </a:solidFill>
                <a:latin typeface="SamsungOne-400" panose="020B0503030303020204" pitchFamily="34" charset="0"/>
              </a:rPr>
              <a:t>bài</a:t>
            </a:r>
            <a:r>
              <a:rPr lang="en-US" altLang="ko-KR" sz="1200" b="0" dirty="0">
                <a:solidFill>
                  <a:prstClr val="black"/>
                </a:solidFill>
                <a:latin typeface="SamsungOne-400" panose="020B0503030303020204" pitchFamily="34" charset="0"/>
              </a:rPr>
              <a:t> </a:t>
            </a:r>
            <a:r>
              <a:rPr lang="en-US" altLang="ko-KR" sz="1200" b="0" dirty="0" err="1">
                <a:solidFill>
                  <a:prstClr val="black"/>
                </a:solidFill>
                <a:latin typeface="SamsungOne-400" panose="020B0503030303020204" pitchFamily="34" charset="0"/>
              </a:rPr>
              <a:t>học</a:t>
            </a:r>
            <a:r>
              <a:rPr lang="en-US" altLang="ko-KR" sz="1200" b="0" dirty="0">
                <a:solidFill>
                  <a:prstClr val="black"/>
                </a:solidFill>
                <a:latin typeface="SamsungOne-400" panose="020B0503030303020204" pitchFamily="34" charset="0"/>
              </a:rPr>
              <a:t> </a:t>
            </a:r>
            <a:r>
              <a:rPr lang="en-US" altLang="ko-KR" sz="1200" b="0" dirty="0" err="1">
                <a:solidFill>
                  <a:prstClr val="black"/>
                </a:solidFill>
                <a:latin typeface="SamsungOne-400" panose="020B0503030303020204" pitchFamily="34" charset="0"/>
              </a:rPr>
              <a:t>này</a:t>
            </a:r>
            <a:r>
              <a:rPr lang="en-US" altLang="ko-KR" sz="1200" b="0" dirty="0">
                <a:solidFill>
                  <a:prstClr val="black"/>
                </a:solidFill>
                <a:latin typeface="SamsungOne-400" panose="020B0503030303020204" pitchFamily="34" charset="0"/>
              </a:rPr>
              <a:t>, </a:t>
            </a:r>
            <a:r>
              <a:rPr lang="en-US" altLang="ko-KR" sz="1200" b="0" dirty="0" err="1">
                <a:solidFill>
                  <a:prstClr val="black"/>
                </a:solidFill>
                <a:latin typeface="SamsungOne-400" panose="020B0503030303020204" pitchFamily="34" charset="0"/>
              </a:rPr>
              <a:t>bạn</a:t>
            </a:r>
            <a:r>
              <a:rPr lang="en-US" altLang="ko-KR" sz="1200" b="0" dirty="0">
                <a:solidFill>
                  <a:prstClr val="black"/>
                </a:solidFill>
                <a:latin typeface="SamsungOne-400" panose="020B0503030303020204" pitchFamily="34" charset="0"/>
              </a:rPr>
              <a:t> </a:t>
            </a:r>
            <a:r>
              <a:rPr lang="en-US" altLang="ko-KR" sz="1200" b="0" dirty="0" err="1">
                <a:solidFill>
                  <a:prstClr val="black"/>
                </a:solidFill>
                <a:latin typeface="SamsungOne-400" panose="020B0503030303020204" pitchFamily="34" charset="0"/>
              </a:rPr>
              <a:t>sẽ</a:t>
            </a:r>
            <a:r>
              <a:rPr lang="en-US" altLang="ko-KR" sz="1200" b="0" dirty="0">
                <a:solidFill>
                  <a:prstClr val="black"/>
                </a:solidFill>
                <a:latin typeface="SamsungOne-400" panose="020B0503030303020204" pitchFamily="34" charset="0"/>
              </a:rPr>
              <a:t> </a:t>
            </a:r>
            <a:r>
              <a:rPr lang="en-US" altLang="ko-KR" sz="1200" b="0" dirty="0" err="1">
                <a:solidFill>
                  <a:prstClr val="black"/>
                </a:solidFill>
                <a:latin typeface="SamsungOne-400" panose="020B0503030303020204" pitchFamily="34" charset="0"/>
              </a:rPr>
              <a:t>dạy</a:t>
            </a:r>
            <a:r>
              <a:rPr lang="en-US" altLang="ko-KR" sz="1200" b="0" dirty="0">
                <a:solidFill>
                  <a:prstClr val="black"/>
                </a:solidFill>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Hiểu các tính năng của tổ ong và linh dương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Truy vấn với Apache Hive và Impala</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Hiểu phân tích dữ liệu quan hệ với Hive và Impala</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Bài này gồm có hai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1 Hive và impala khác với cơ sở dữ liệu quan hệ như thế nào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2 giải thích các loại DDL và cách sử dụng chúng.</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107</a:t>
            </a:fld>
            <a:endParaRPr lang="ko-KR" altLang="en-US" dirty="0"/>
          </a:p>
        </p:txBody>
      </p:sp>
    </p:spTree>
    <p:extLst>
      <p:ext uri="{BB962C8B-B14F-4D97-AF65-F5344CB8AC3E}">
        <p14:creationId xmlns:p14="http://schemas.microsoft.com/office/powerpoint/2010/main" val="11441679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là một công cụ kho dữ liệu và ETL trên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được sử dụng để xử lý dữ liệu có cấu trúc và bán cấu trúc.</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108</a:t>
            </a:fld>
            <a:endParaRPr lang="ko-KR" altLang="en-US" dirty="0"/>
          </a:p>
        </p:txBody>
      </p:sp>
    </p:spTree>
    <p:extLst>
      <p:ext uri="{BB962C8B-B14F-4D97-AF65-F5344CB8AC3E}">
        <p14:creationId xmlns:p14="http://schemas.microsoft.com/office/powerpoint/2010/main" val="3826808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cung cấp ngôn ngữ truy vấn linh hoạt như HiveQL để truy vấn và xử lý dữ liệu tốt hơn.</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109</a:t>
            </a:fld>
            <a:endParaRPr lang="ko-KR" altLang="en-US" dirty="0"/>
          </a:p>
        </p:txBody>
      </p:sp>
    </p:spTree>
    <p:extLst>
      <p:ext uri="{BB962C8B-B14F-4D97-AF65-F5344CB8AC3E}">
        <p14:creationId xmlns:p14="http://schemas.microsoft.com/office/powerpoint/2010/main" val="265597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mô hình cơ sở dữ liệu mạng cũng có cấu trúc phân cấp. Tuy nhiên, thay vì sử dụng hệ thống phân cấp cây đơn cha, mô hình này hỗ trợ nhiều mối quan hệ, vì các bảng con có thể có nhiều hơn một cha.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a:t>
            </a:fld>
            <a:endParaRPr lang="ko-KR" altLang="en-US" dirty="0"/>
          </a:p>
        </p:txBody>
      </p:sp>
    </p:spTree>
    <p:extLst>
      <p:ext uri="{BB962C8B-B14F-4D97-AF65-F5344CB8AC3E}">
        <p14:creationId xmlns:p14="http://schemas.microsoft.com/office/powerpoint/2010/main" val="18346641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rất dễ viết truy vấn.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HiveQL là ngôn ngữ khai báo như SQL.</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110</a:t>
            </a:fld>
            <a:endParaRPr lang="ko-KR" altLang="en-US" dirty="0"/>
          </a:p>
        </p:txBody>
      </p:sp>
    </p:spTree>
    <p:extLst>
      <p:ext uri="{BB962C8B-B14F-4D97-AF65-F5344CB8AC3E}">
        <p14:creationId xmlns:p14="http://schemas.microsoft.com/office/powerpoint/2010/main" val="27742287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Sử dụng cú pháp giống như SQL để truy vấn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Đã thay đổi thành Map-Reduce thực tế và được thực thi bằng công cụ Map-Reduce và SPARK</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111</a:t>
            </a:fld>
            <a:endParaRPr lang="ko-KR" altLang="en-US" dirty="0"/>
          </a:p>
        </p:txBody>
      </p:sp>
    </p:spTree>
    <p:extLst>
      <p:ext uri="{BB962C8B-B14F-4D97-AF65-F5344CB8AC3E}">
        <p14:creationId xmlns:p14="http://schemas.microsoft.com/office/powerpoint/2010/main" val="29595328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Quản lý khối lượng công việc bằng</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vi-VN" altLang="ko-KR" b="0" dirty="0">
                <a:latin typeface="SamsungOne-400" panose="020B0503030303020204" pitchFamily="34" charset="0"/>
              </a:rPr>
              <a:t> vai trò</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Chức năng quản lý trạng thái công việc sử dụng vai trò và đặc quyền đã được thêm vào. Bạn có thể tạo một vai trò để quản lý khối lượng công việc bằng SQL và áp dụng nó để kiểm soát hiệu suất và thực thi các truy vấn theo khối lượng công việc.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Chế</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độ</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xem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hóa</a:t>
            </a:r>
            <a:r>
              <a:rPr lang="en-US" altLang="ko-KR" sz="1200" b="0" kern="1200" dirty="0">
                <a:solidFill>
                  <a:schemeClr val="tx1"/>
                </a:solidFill>
                <a:latin typeface="SamsungOne-400" panose="020B0503030303020204" pitchFamily="34" charset="0"/>
                <a:cs typeface="+mn-cs"/>
              </a:rPr>
              <a:t> (Materialized</a:t>
            </a:r>
            <a:r>
              <a:rPr lang="en-US" altLang="ko-KR" sz="1200" b="0" kern="1200" baseline="0" dirty="0">
                <a:solidFill>
                  <a:schemeClr val="tx1"/>
                </a:solidFill>
                <a:latin typeface="SamsungOne-400" panose="020B0503030303020204" pitchFamily="34" charset="0"/>
                <a:cs typeface="+mn-cs"/>
              </a:rPr>
              <a:t> View)</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Tính năng Chế độ xem cụ thể hóa với dữ liệu thực đã được thêm vào. Bằng cách giữ dữ liệu tổng hợp riêng lẻ, bạn có thể truy xuất dữ liệu ở tốc độ cao khi thực hiện các truy vấn.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Thêm cơ sở dữ liệu thông tin bảng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Thông tin trước đây chỉ có trong Hive Metastore giờ đây có thể được kiểm tra thông qua cơ sở dữ liệu. Bạn có thể kiểm tra thông tin cột và thông tin thống kê của toàn bộ bảng và người dùng có thể truy cập trực tiếp và kiểm tra nó bằng trình kết nối.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LLAP</a:t>
            </a:r>
            <a:r>
              <a:rPr lang="en-US" altLang="ko-KR" sz="1200" b="1" kern="1200" dirty="0">
                <a:solidFill>
                  <a:schemeClr val="tx1"/>
                </a:solidFill>
                <a:latin typeface="SamsungOne-400" panose="020B0503030303020204" pitchFamily="34" charset="0"/>
                <a:cs typeface="+mn-cs"/>
              </a:rPr>
              <a:t>: </a:t>
            </a:r>
            <a:r>
              <a:rPr lang="en" altLang="ko-KR" dirty="0"/>
              <a:t>https://cwiki.apache.org/confluence/display/Hive/LLAP#LLAP-ExecutionEngine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112</a:t>
            </a:fld>
            <a:endParaRPr lang="ko-KR" altLang="en-US" dirty="0"/>
          </a:p>
        </p:txBody>
      </p:sp>
    </p:spTree>
    <p:extLst>
      <p:ext uri="{BB962C8B-B14F-4D97-AF65-F5344CB8AC3E}">
        <p14:creationId xmlns:p14="http://schemas.microsoft.com/office/powerpoint/2010/main" val="5302409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Quản lý khối lượng công việc bằng</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vi-VN" altLang="ko-KR" b="0" dirty="0">
                <a:latin typeface="SamsungOne-400" panose="020B0503030303020204" pitchFamily="34" charset="0"/>
              </a:rPr>
              <a:t> vai trò</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Chức năng quản lý trạng thái công việc sử dụng vai trò và đặc quyền đã được thêm vào. Bạn có thể tạo một vai trò để quản lý khối lượng công việc bằng SQL và áp dụng nó để kiểm soát hiệu suất và thực thi các truy vấn theo khối lượng công việc.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Chế</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độ</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xem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hóa</a:t>
            </a:r>
            <a:r>
              <a:rPr lang="en-US" altLang="ko-KR" sz="1200" b="0" kern="1200" dirty="0">
                <a:solidFill>
                  <a:schemeClr val="tx1"/>
                </a:solidFill>
                <a:latin typeface="SamsungOne-400" panose="020B0503030303020204" pitchFamily="34" charset="0"/>
                <a:cs typeface="+mn-cs"/>
              </a:rPr>
              <a:t> (Materialized</a:t>
            </a:r>
            <a:r>
              <a:rPr lang="en-US" altLang="ko-KR" sz="1200" b="0" kern="1200" baseline="0" dirty="0">
                <a:solidFill>
                  <a:schemeClr val="tx1"/>
                </a:solidFill>
                <a:latin typeface="SamsungOne-400" panose="020B0503030303020204" pitchFamily="34" charset="0"/>
                <a:cs typeface="+mn-cs"/>
              </a:rPr>
              <a:t> View)</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Tính năng Chế độ xem cụ thể hóa với dữ liệu thực đã được thêm vào. Bằng cách giữ dữ liệu tổng hợp riêng lẻ, bạn có thể truy xuất dữ liệu ở tốc độ cao khi thực hiện các truy vấn.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Thêm cơ sở dữ liệu thông tin bảng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Thông tin trước đây chỉ có trong Hive Metastore giờ đây có thể được kiểm tra thông qua cơ sở dữ liệu. Bạn có thể kiểm tra thông tin cột và thông tin thống kê của toàn bộ bảng và người dùng có thể truy cập trực tiếp và kiểm tra nó bằng trình kết nối.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LLAP</a:t>
            </a:r>
            <a:r>
              <a:rPr lang="en-US" altLang="ko-KR" sz="1200" b="1" kern="1200" dirty="0">
                <a:solidFill>
                  <a:schemeClr val="tx1"/>
                </a:solidFill>
                <a:latin typeface="SamsungOne-400" panose="020B0503030303020204" pitchFamily="34" charset="0"/>
                <a:cs typeface="+mn-cs"/>
              </a:rPr>
              <a:t>: </a:t>
            </a:r>
            <a:r>
              <a:rPr lang="en" altLang="ko-KR" dirty="0"/>
              <a:t>https://cwiki.apache.org/confluence/display/Hive/LLAP#LLAP-ExecutionEngine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113</a:t>
            </a:fld>
            <a:endParaRPr lang="ko-KR" altLang="en-US" dirty="0"/>
          </a:p>
        </p:txBody>
      </p:sp>
    </p:spTree>
    <p:extLst>
      <p:ext uri="{BB962C8B-B14F-4D97-AF65-F5344CB8AC3E}">
        <p14:creationId xmlns:p14="http://schemas.microsoft.com/office/powerpoint/2010/main" val="30192609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latinLnBrk="0"/>
            <a:r>
              <a:rPr lang="vi-VN" altLang="ko-KR" dirty="0">
                <a:latin typeface="SamsungOne-400" panose="020B0503030303020204" pitchFamily="34" charset="0"/>
              </a:rPr>
              <a:t>Hive chạy trên máy của người dùng</a:t>
            </a:r>
          </a:p>
          <a:p>
            <a:pPr latinLnBrk="0"/>
            <a:r>
              <a:rPr lang="vi-VN" altLang="ko-KR" dirty="0">
                <a:latin typeface="SamsungOne-400" panose="020B0503030303020204" pitchFamily="34" charset="0"/>
              </a:rPr>
              <a:t>Apache Derby – RDBMS dựa trên Java – được sử dụng cho Metastore trên máy cục bộ của người dùng</a:t>
            </a:r>
          </a:p>
          <a:p>
            <a:pPr latinLnBrk="0"/>
            <a:r>
              <a:rPr lang="vi-VN" altLang="ko-KR" dirty="0">
                <a:latin typeface="SamsungOne-400" panose="020B0503030303020204" pitchFamily="34" charset="0"/>
              </a:rPr>
              <a:t>Hive có thể được thiết lập mà không cần hỗ trợ của Quản trị viên hệ thống</a:t>
            </a:r>
          </a:p>
          <a:p>
            <a:pPr latinLnBrk="0"/>
            <a:r>
              <a:rPr lang="vi-VN" altLang="ko-KR" dirty="0">
                <a:latin typeface="SamsungOne-400" panose="020B0503030303020204" pitchFamily="34" charset="0"/>
              </a:rPr>
              <a:t>Khi nhiều người dùng yêu cầu Hive, Metastore được chia sẻ phải được định cấu hình bằng RDBMS, chẳng hạn như MySQL</a:t>
            </a:r>
            <a:endParaRPr lang="en-US" altLang="ko-KR"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114</a:t>
            </a:fld>
            <a:endParaRPr lang="ko-KR" altLang="en-US" dirty="0"/>
          </a:p>
        </p:txBody>
      </p:sp>
    </p:spTree>
    <p:extLst>
      <p:ext uri="{BB962C8B-B14F-4D97-AF65-F5344CB8AC3E}">
        <p14:creationId xmlns:p14="http://schemas.microsoft.com/office/powerpoint/2010/main" val="24042316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Một số khách hàng có thể truy cập Metastore được chia sẻ bằng cách gọi dịch vụ Hive Metastore.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Khách hàng truy cập Metastore thông qua các cuộc gọi đến dịch vụ Hive Metastore bằng cách sử dụng API Thrift.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Dịch vụ Hive Metastore kết nối với Metastore bằng JDBC</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115</a:t>
            </a:fld>
            <a:endParaRPr lang="ko-KR" altLang="en-US" dirty="0"/>
          </a:p>
        </p:txBody>
      </p:sp>
    </p:spTree>
    <p:extLst>
      <p:ext uri="{BB962C8B-B14F-4D97-AF65-F5344CB8AC3E}">
        <p14:creationId xmlns:p14="http://schemas.microsoft.com/office/powerpoint/2010/main" val="30023682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indent="-171450">
              <a:buFont typeface="Arial" panose="020B0604020202020204" pitchFamily="34" charset="0"/>
              <a:buChar char="•"/>
            </a:pPr>
            <a:r>
              <a:rPr lang="vi-VN" altLang="ko-KR" dirty="0">
                <a:latin typeface="SamsungOne-400" panose="020B0503030303020204" pitchFamily="34" charset="0"/>
              </a:rPr>
              <a:t>Bảng được quản lý</a:t>
            </a:r>
            <a:endParaRPr lang="en-US" altLang="ko-KR" dirty="0">
              <a:latin typeface="SamsungOne-400" panose="020B0503030303020204" pitchFamily="34" charset="0"/>
            </a:endParaRPr>
          </a:p>
          <a:p>
            <a:r>
              <a:rPr lang="vi-VN" altLang="ko-KR" dirty="0">
                <a:latin typeface="SamsungOne-400" panose="020B0503030303020204" pitchFamily="34" charset="0"/>
              </a:rPr>
              <a:t>Các bảng chúng tôi đã tạo cho đến nay là các bảng được quản lý (nội bộ)</a:t>
            </a:r>
          </a:p>
          <a:p>
            <a:r>
              <a:rPr lang="vi-VN" altLang="ko-KR" dirty="0">
                <a:latin typeface="SamsungOne-400" panose="020B0503030303020204" pitchFamily="34" charset="0"/>
              </a:rPr>
              <a:t>Hive kiểm soát vòng đời của dữ liệu.</a:t>
            </a:r>
          </a:p>
          <a:p>
            <a:r>
              <a:rPr lang="vi-VN" altLang="ko-KR" dirty="0">
                <a:latin typeface="SamsungOne-400" panose="020B0503030303020204" pitchFamily="34" charset="0"/>
              </a:rPr>
              <a:t>Bạn luôn có thể sử dụng các lệnh Hadoop để tác động đến chúng</a:t>
            </a:r>
          </a:p>
          <a:p>
            <a:r>
              <a:rPr lang="vi-VN" altLang="ko-KR" dirty="0">
                <a:latin typeface="SamsungOne-400" panose="020B0503030303020204" pitchFamily="34" charset="0"/>
              </a:rPr>
              <a:t>Khi bảng bị “bỏ”, Hive sẽ xóa dữ liệu</a:t>
            </a:r>
          </a:p>
          <a:p>
            <a:r>
              <a:rPr lang="vi-VN" altLang="ko-KR" dirty="0">
                <a:latin typeface="SamsungOne-400" panose="020B0503030303020204" pitchFamily="34" charset="0"/>
              </a:rPr>
              <a:t>Không thuận tiện cho việc chia sẻ với các công cụ khác</a:t>
            </a:r>
            <a:endParaRPr lang="en-US" altLang="ko-KR" dirty="0">
              <a:latin typeface="SamsungOne-400" panose="020B0503030303020204" pitchFamily="34" charset="0"/>
            </a:endParaRPr>
          </a:p>
          <a:p>
            <a:endParaRPr lang="en-US" altLang="ko-KR" dirty="0">
              <a:latin typeface="SamsungOne-400" panose="020B0503030303020204" pitchFamily="34" charset="0"/>
            </a:endParaRPr>
          </a:p>
          <a:p>
            <a:pPr marL="171450" indent="-171450">
              <a:buFont typeface="Arial" panose="020B0604020202020204" pitchFamily="34" charset="0"/>
              <a:buChar char="•"/>
            </a:pPr>
            <a:r>
              <a:rPr lang="en-US" altLang="ko-KR" dirty="0" err="1">
                <a:latin typeface="SamsungOne-400" panose="020B0503030303020204" pitchFamily="34" charset="0"/>
              </a:rPr>
              <a:t>Bảng</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bên</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ngoài</a:t>
            </a:r>
            <a:r>
              <a:rPr lang="en-US" altLang="ko-KR" baseline="0" dirty="0">
                <a:latin typeface="SamsungOne-400" panose="020B0503030303020204" pitchFamily="34" charset="0"/>
              </a:rPr>
              <a:t> (External Tables)</a:t>
            </a:r>
            <a:endParaRPr lang="en-US" altLang="ko-KR" dirty="0">
              <a:latin typeface="SamsungOne-400" panose="020B0503030303020204" pitchFamily="34" charset="0"/>
            </a:endParaRPr>
          </a:p>
          <a:p>
            <a:r>
              <a:rPr lang="vi-VN" altLang="ko-KR" dirty="0">
                <a:latin typeface="SamsungOne-400" panose="020B0503030303020204" pitchFamily="34" charset="0"/>
              </a:rPr>
              <a:t>Các bảng được tạo bằng từ khóa EXTERNAL không phải là các bảng nội bộ. Dữ liệu nằm ở vị trí ban đầu.</a:t>
            </a:r>
          </a:p>
          <a:p>
            <a:r>
              <a:rPr lang="vi-VN" altLang="ko-KR" dirty="0">
                <a:latin typeface="SamsungOne-400" panose="020B0503030303020204" pitchFamily="34" charset="0"/>
              </a:rPr>
              <a:t>Chỉ dữ liệu Metastore được tạo và xóa khi tạo và xóa một bảng như vậy. Dữ liệu gốc không bị ảnh hưởng.</a:t>
            </a:r>
          </a:p>
          <a:p>
            <a:r>
              <a:rPr lang="vi-VN" altLang="ko-KR" dirty="0">
                <a:latin typeface="SamsungOne-400" panose="020B0503030303020204" pitchFamily="34" charset="0"/>
              </a:rPr>
              <a:t>Điều này rất hữu ích khi chia sẻ với các công cụ khác như Pig.</a:t>
            </a:r>
            <a:endParaRPr lang="en-US" altLang="ko-KR"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116</a:t>
            </a:fld>
            <a:endParaRPr lang="ko-KR" altLang="en-US" dirty="0"/>
          </a:p>
        </p:txBody>
      </p:sp>
    </p:spTree>
    <p:extLst>
      <p:ext uri="{BB962C8B-B14F-4D97-AF65-F5344CB8AC3E}">
        <p14:creationId xmlns:p14="http://schemas.microsoft.com/office/powerpoint/2010/main" val="29368908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Dữ liệu có thể được phân loại thành ba loại ở cấp độ chi tiết trong Hive: Bảng, Phân vùng và Nhóm.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bảng Hive tương tự như các bảng RDB. Các bảng này bao gồm dữ liệu được lưu trữ.</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tổ chức các bảng thành các phân vùng để nhóm cùng loại dữ liệu dựa trên một cột hoặc khóa phân vùng.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bảng hoặc phân vùng được chia nhỏ thành các nhóm.</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117</a:t>
            </a:fld>
            <a:endParaRPr lang="ko-KR" altLang="en-US" dirty="0"/>
          </a:p>
        </p:txBody>
      </p:sp>
    </p:spTree>
    <p:extLst>
      <p:ext uri="{BB962C8B-B14F-4D97-AF65-F5344CB8AC3E}">
        <p14:creationId xmlns:p14="http://schemas.microsoft.com/office/powerpoint/2010/main" val="33838355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này đã trình bày trong trang trình bày trước rằng chỉ siêu dữ liệu được lưu trữ trong cơ sở dữ liệu quan hệ—bản thân dữ liệu thực tế (nghĩa là những gì đang được phân tích hoặc xử lý bởi các truy vấn được chỉ định bởi người dùng và từ đó tạo ra kết quả cuối cùng) đến từ dữ liệu được lưu trữ trong hệ thống tệp (thường là HDFS, nhưng có thể cục bộ hoặc hệ thống tệp từ xa được Hadoop hỗ trợ, chẳng hạn như S3 hoặc ADLS).</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118</a:t>
            </a:fld>
            <a:endParaRPr lang="ko-KR" altLang="en-US" dirty="0"/>
          </a:p>
        </p:txBody>
      </p:sp>
    </p:spTree>
    <p:extLst>
      <p:ext uri="{BB962C8B-B14F-4D97-AF65-F5344CB8AC3E}">
        <p14:creationId xmlns:p14="http://schemas.microsoft.com/office/powerpoint/2010/main" val="37798320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thấy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thành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chính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Hive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truy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vấn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điển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hình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chạy</a:t>
            </a:r>
            <a:r>
              <a:rPr lang="en-US" altLang="ko-KR" sz="1200" b="0" kern="1200" dirty="0">
                <a:solidFill>
                  <a:schemeClr val="tx1"/>
                </a:solidFill>
                <a:latin typeface="SamsungOne-400" panose="020B0503030303020204" pitchFamily="34" charset="0"/>
                <a:cs typeface="+mn-cs"/>
              </a:rPr>
              <a:t> qua </a:t>
            </a:r>
            <a:r>
              <a:rPr lang="en-US" altLang="ko-KR" sz="1200" b="0" kern="1200" dirty="0" err="1">
                <a:solidFill>
                  <a:schemeClr val="tx1"/>
                </a:solidFill>
                <a:latin typeface="SamsungOne-400" panose="020B0503030303020204" pitchFamily="34" charset="0"/>
                <a:cs typeface="+mn-cs"/>
              </a:rPr>
              <a:t>hệ</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thống</a:t>
            </a:r>
            <a:r>
              <a:rPr lang="en-US" altLang="ko-KR" sz="1200" b="0" kern="1200" dirty="0">
                <a:solidFill>
                  <a:schemeClr val="tx1"/>
                </a:solidFill>
                <a:latin typeface="SamsungOne-400" panose="020B0503030303020204" pitchFamily="34" charset="0"/>
                <a:cs typeface="+mn-cs"/>
              </a:rPr>
              <a:t>.</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119</a:t>
            </a:fld>
            <a:endParaRPr lang="ko-KR" altLang="en-US" dirty="0"/>
          </a:p>
        </p:txBody>
      </p:sp>
    </p:spTree>
    <p:extLst>
      <p:ext uri="{BB962C8B-B14F-4D97-AF65-F5344CB8AC3E}">
        <p14:creationId xmlns:p14="http://schemas.microsoft.com/office/powerpoint/2010/main" val="399974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Cơ sở dữ liệu quan hệ là một loại cơ sở dữ liệu lưu trữ và cung cấp quyền truy cập vào các điểm dữ liệu có liên quan với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cột của bảng chứa các thuộc tính của dữ liệu và mỗi bản ghi thường có một giá trị cho từng thuộc tính, giúp dễ dàng thiết lập mối quan hệ giữa các điểm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Hệ thống quản lý cơ sở dữ liệu quan hệ (RDBMS) là một chương trình cho phép bạn tạo, cập nhật và quản trị cơ sở dữ liệu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Hầu hết các hệ quản trị cơ sở dữ liệu quan hệ đều sử dụng ngôn ngữ SQL để truy cập cơ sở dữ liệu.</a:t>
            </a:r>
            <a:endParaRPr lang="en" altLang="ko-KR" sz="1200" b="0" i="0" kern="1200" dirty="0">
              <a:solidFill>
                <a:schemeClr val="tx1"/>
              </a:solidFill>
              <a:effectLst/>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a:t>
            </a:fld>
            <a:endParaRPr lang="ko-KR" altLang="en-US" dirty="0"/>
          </a:p>
        </p:txBody>
      </p:sp>
    </p:spTree>
    <p:extLst>
      <p:ext uri="{BB962C8B-B14F-4D97-AF65-F5344CB8AC3E}">
        <p14:creationId xmlns:p14="http://schemas.microsoft.com/office/powerpoint/2010/main" val="42832067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dirty="0"/>
              <a:t>Khi vận hành thử nghiệm, chế độ nhúng được sử dụng và trong hoạt động thực tế, chế độ từ xa thường được sử dụng.</a:t>
            </a:r>
          </a:p>
          <a:p>
            <a:endParaRPr lang="vi-VN" altLang="ko-KR" dirty="0"/>
          </a:p>
          <a:p>
            <a:r>
              <a:rPr lang="vi-VN" altLang="ko-KR" dirty="0"/>
              <a:t>HiveServer2 là một dịch vụ cho phép khách hàng thực hiện các truy vấn đối với Hive và phiên bản kế nhiệm của HiveServer1.</a:t>
            </a:r>
          </a:p>
          <a:p>
            <a:r>
              <a:rPr lang="vi-VN" altLang="ko-KR" dirty="0"/>
              <a:t>HiveServer2 hỗ trợ xác thực và đồng thời nhiều người dùng.</a:t>
            </a:r>
          </a:p>
          <a:p>
            <a:r>
              <a:rPr lang="vi-VN" altLang="ko-KR" dirty="0"/>
              <a:t>Giao tiếp với các ứng dụng bằng cách sử dụng các kết nối Thrift, JDBC hoặc ODBC để thực hiện các hoạt động của tổ ong và trả về kết quả.</a:t>
            </a:r>
          </a:p>
          <a:p>
            <a:r>
              <a:rPr lang="vi-VN" altLang="ko-KR" dirty="0"/>
              <a:t>CLI chỉ có thể truy cập dịch vụ tổ ong cục bộ, nhưng beeline có thể truy cập dịch vụ </a:t>
            </a:r>
            <a:r>
              <a:rPr lang="en-US" altLang="ko-KR" dirty="0"/>
              <a:t>hive </a:t>
            </a:r>
            <a:r>
              <a:rPr lang="vi-VN" altLang="ko-KR" dirty="0"/>
              <a:t>từ xa.</a:t>
            </a:r>
            <a:endParaRPr lang="en-US" altLang="ko-KR" dirty="0"/>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https://cwiki.apache.org/confluence/display/Hive/HiveServer2+Overview</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120</a:t>
            </a:fld>
            <a:endParaRPr lang="ko-KR" altLang="en-US" dirty="0"/>
          </a:p>
        </p:txBody>
      </p:sp>
    </p:spTree>
    <p:extLst>
      <p:ext uri="{BB962C8B-B14F-4D97-AF65-F5344CB8AC3E}">
        <p14:creationId xmlns:p14="http://schemas.microsoft.com/office/powerpoint/2010/main" val="5386296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t>Bạn có thể sử dụng shell tương tác để nhập các lệnh của mình. Ở đây, chúng ta sẽ xem xét cách chạy một truy vấn, các tùy chọn hữu ích và các lệnh nội bộ.</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t>Đầu vào tệp lưu truy vấn vào một tệp và chỉ định tệp. Sử dụng tùy chọn -f.</a:t>
            </a: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t>https://cwiki.apache.org/confluence/display/Hive/LanguageManual+Cli#LanguageManualCli-HiveCLI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121</a:t>
            </a:fld>
            <a:endParaRPr lang="ko-KR" altLang="en-US" dirty="0"/>
          </a:p>
        </p:txBody>
      </p:sp>
    </p:spTree>
    <p:extLst>
      <p:ext uri="{BB962C8B-B14F-4D97-AF65-F5344CB8AC3E}">
        <p14:creationId xmlns:p14="http://schemas.microsoft.com/office/powerpoint/2010/main" val="286161946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t>Đối với cổng truy cập của Hive Server 2, bạn có thể sử dụng thông tin được đặt trong hive.server2.thrift.port.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t>Ngay bây giờ, ctrl+d hoặc !quit có thể thoát khỏi trình bao beeline, điều này không thân thiện.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t>Tốt hơn là nên hỗ trợ "bỏ" hoặc "bỏ;" để thoát khỏi </a:t>
            </a:r>
            <a:r>
              <a:rPr lang="en-US" altLang="ko-KR" dirty="0"/>
              <a:t>shell</a:t>
            </a:r>
            <a:r>
              <a:rPr lang="vi-VN" altLang="ko-KR" dirty="0"/>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t>https://cwiki.apache.org/confluence/display/Hive/HiveServer2+Clients</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122</a:t>
            </a:fld>
            <a:endParaRPr lang="ko-KR" altLang="en-US" dirty="0"/>
          </a:p>
        </p:txBody>
      </p:sp>
    </p:spTree>
    <p:extLst>
      <p:ext uri="{BB962C8B-B14F-4D97-AF65-F5344CB8AC3E}">
        <p14:creationId xmlns:p14="http://schemas.microsoft.com/office/powerpoint/2010/main" val="29296975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Impala nâng cao tiêu chuẩn về hiệu suất truy vấn SQL trên Apache Hadoop trong khi vẫn giữ được trải nghiệm người dùng quen thuộc.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Với Impala, bạn có thể truy vấn dữ liệu, dù được lưu trữ trong HDFS hay Apache HBase – bao gồm các hàm CHỌN, THAM GIA và tổng hợp – trong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Hơn nữa, Impala sử dụng cùng một siêu dữ liệu, cú pháp SQL (Hive SQL), trình điều khiển ODBC và giao diện người dùng (Hue Beeswax) như Apache Hive, cung cấp một nền tảng thống nhất và quen thuộc cho các truy vấn theo định hướng hàng loạt hoặc theo thời gian thực.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 altLang="ko-KR" dirty="0">
                <a:latin typeface="SamsungOne-400" panose="020B0503030303020204" pitchFamily="34" charset="0"/>
              </a:rPr>
              <a:t>https://impala.apache.org/</a:t>
            </a:r>
            <a:endParaRPr kumimoji="1" lang="ko-KR" altLang="en-US"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123</a:t>
            </a:fld>
            <a:endParaRPr lang="ko-KR" altLang="en-US" dirty="0"/>
          </a:p>
        </p:txBody>
      </p:sp>
    </p:spTree>
    <p:extLst>
      <p:ext uri="{BB962C8B-B14F-4D97-AF65-F5344CB8AC3E}">
        <p14:creationId xmlns:p14="http://schemas.microsoft.com/office/powerpoint/2010/main" val="18714527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sz="1200" kern="1200" dirty="0">
                <a:solidFill>
                  <a:schemeClr val="tx1"/>
                </a:solidFill>
                <a:effectLst/>
                <a:latin typeface="SamsungOne-400" panose="020B0503030303020204" pitchFamily="34" charset="0"/>
                <a:cs typeface="+mn-cs"/>
              </a:rPr>
              <a:t>Hive và Impala là những công cụ khác nhau nhưng có liên quan chặt chẽ với nhau.</a:t>
            </a:r>
            <a:endParaRPr lang="en" altLang="ko-KR" sz="1200" kern="1200" dirty="0">
              <a:solidFill>
                <a:schemeClr val="tx1"/>
              </a:solidFill>
              <a:effectLst/>
              <a:latin typeface="SamsungOne-400" panose="020B0503030303020204" pitchFamily="34" charset="0"/>
              <a:cs typeface="+mn-cs"/>
            </a:endParaRPr>
          </a:p>
          <a:p>
            <a:pPr marL="171450" indent="-171450">
              <a:buFont typeface="Arial" panose="020B0604020202020204" pitchFamily="34" charset="0"/>
              <a:buChar char="•"/>
            </a:pPr>
            <a:r>
              <a:rPr lang="vi-VN" altLang="ko-KR" sz="1200" kern="1200" dirty="0">
                <a:solidFill>
                  <a:schemeClr val="tx1"/>
                </a:solidFill>
                <a:effectLst/>
                <a:latin typeface="SamsungOne-400" panose="020B0503030303020204" pitchFamily="34" charset="0"/>
                <a:cs typeface="+mn-cs"/>
              </a:rPr>
              <a:t>Họ sử dụng các biến thể rất giống nhau của SQL</a:t>
            </a:r>
          </a:p>
          <a:p>
            <a:pPr marL="171450" indent="-171450">
              <a:buFont typeface="Arial" panose="020B0604020202020204" pitchFamily="34" charset="0"/>
              <a:buChar char="•"/>
            </a:pPr>
            <a:r>
              <a:rPr lang="vi-VN" altLang="ko-KR" sz="1200" kern="1200" dirty="0">
                <a:solidFill>
                  <a:schemeClr val="tx1"/>
                </a:solidFill>
                <a:effectLst/>
                <a:latin typeface="SamsungOne-400" panose="020B0503030303020204" pitchFamily="34" charset="0"/>
                <a:cs typeface="+mn-cs"/>
              </a:rPr>
              <a:t>Họ chia sẻ cùng một kho dữ liệu và lưu trữ siêu dữ liệu</a:t>
            </a:r>
          </a:p>
          <a:p>
            <a:pPr marL="171450" indent="-171450">
              <a:buFont typeface="Arial" panose="020B0604020202020204" pitchFamily="34" charset="0"/>
              <a:buChar char="•"/>
            </a:pPr>
            <a:r>
              <a:rPr lang="vi-VN" altLang="ko-KR" sz="1200" kern="1200" dirty="0">
                <a:solidFill>
                  <a:schemeClr val="tx1"/>
                </a:solidFill>
                <a:effectLst/>
                <a:latin typeface="SamsungOne-400" panose="020B0503030303020204" pitchFamily="34" charset="0"/>
                <a:cs typeface="+mn-cs"/>
              </a:rPr>
              <a:t>Chúng thường được sử dụng cùng nhau</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124</a:t>
            </a:fld>
            <a:endParaRPr lang="ko-KR" altLang="en-US" dirty="0"/>
          </a:p>
        </p:txBody>
      </p:sp>
    </p:spTree>
    <p:extLst>
      <p:ext uri="{BB962C8B-B14F-4D97-AF65-F5344CB8AC3E}">
        <p14:creationId xmlns:p14="http://schemas.microsoft.com/office/powerpoint/2010/main" val="14773988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1. Khi người dùng vượt qua một truy vấn, truy vấn đó sẽ được chấp nhận bởi một (điều phối viên truy vấn) của trình nền Impala trong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Và trình nền xác minh xem truy vấn có phù hợp hay không và thu thập thông tin về vị trí của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Và nó gửi thông tin này đến các trình nền Impala khác để thực hiện truy vấn.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2. Trình nền Impala đọc khối dữ liệu đã chỉ định và xử lý truy vấn. Và điều phối viên truy vấn thu thập kết quả và gửi nó cho người dùng.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125</a:t>
            </a:fld>
            <a:endParaRPr lang="ko-KR" altLang="en-US" dirty="0"/>
          </a:p>
        </p:txBody>
      </p:sp>
    </p:spTree>
    <p:extLst>
      <p:ext uri="{BB962C8B-B14F-4D97-AF65-F5344CB8AC3E}">
        <p14:creationId xmlns:p14="http://schemas.microsoft.com/office/powerpoint/2010/main" val="272228260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333333"/>
                </a:solidFill>
                <a:effectLst/>
                <a:latin typeface="SamsungOne-400" panose="020B0503030303020204" pitchFamily="34" charset="0"/>
                <a:ea typeface="SamsungOne-400" panose="020B0503030303020204" pitchFamily="34" charset="0"/>
              </a:rPr>
              <a:t>Để tránh độ trễ, Impala vượt qua MapReduce để truy cập trực tiếp vào dữ liệu thông qua một công cụ truy vấn phân tán chuyên dụng rất giống với các công cụ được tìm thấy trong các RDBMS song song thương mại. Kết quả là hiệu suất nhanh hơn theo thứ tự cường độ so với Hive, tùy thuộc vào loại truy vấn và cấu hình.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i="0" dirty="0">
              <a:solidFill>
                <a:srgbClr val="333333"/>
              </a:solidFill>
              <a:effectLst/>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333333"/>
                </a:solidFill>
                <a:effectLst/>
                <a:latin typeface="SamsungOne-400" panose="020B0503030303020204" pitchFamily="34" charset="0"/>
                <a:ea typeface="SamsungOne-400" panose="020B0503030303020204" pitchFamily="34" charset="0"/>
              </a:rPr>
              <a:t>Có nhiều lợi thế đối với phương pháp này so với các phương pháp thay thế để truy vấn dữ liệu Hadoop, bao gồm::</a:t>
            </a:r>
            <a:endParaRPr lang="en-US" altLang="ko-KR" b="0" i="0" dirty="0">
              <a:solidFill>
                <a:srgbClr val="333333"/>
              </a:solidFill>
              <a:effectLst/>
              <a:latin typeface="SamsungOne-400" panose="020B0503030303020204" pitchFamily="34" charset="0"/>
              <a:ea typeface="SamsungOne-400" panose="020B0503030303020204" pitchFamily="34" charset="0"/>
            </a:endParaRPr>
          </a:p>
          <a:p>
            <a:pPr algn="l">
              <a:buFont typeface="Arial" panose="020B0604020202020204" pitchFamily="34" charset="0"/>
              <a:buChar char="•"/>
            </a:pPr>
            <a:r>
              <a:rPr lang="vi-VN" altLang="ko-KR" b="0" i="0" dirty="0">
                <a:solidFill>
                  <a:srgbClr val="333333"/>
                </a:solidFill>
                <a:effectLst/>
                <a:latin typeface="SamsungOne-400" panose="020B0503030303020204" pitchFamily="34" charset="0"/>
                <a:ea typeface="SamsungOne-400" panose="020B0503030303020204" pitchFamily="34" charset="0"/>
              </a:rPr>
              <a:t>Nhờ xử lý cục bộ trên các </a:t>
            </a:r>
            <a:r>
              <a:rPr lang="en-US" altLang="ko-KR" b="0" i="0" dirty="0">
                <a:solidFill>
                  <a:srgbClr val="333333"/>
                </a:solidFill>
                <a:effectLst/>
                <a:latin typeface="SamsungOne-400" panose="020B0503030303020204" pitchFamily="34" charset="0"/>
                <a:ea typeface="SamsungOne-400" panose="020B0503030303020204" pitchFamily="34" charset="0"/>
              </a:rPr>
              <a:t>data</a:t>
            </a:r>
            <a:r>
              <a:rPr lang="en-US" altLang="ko-KR" b="0" i="0" baseline="0" dirty="0">
                <a:solidFill>
                  <a:srgbClr val="333333"/>
                </a:solidFill>
                <a:effectLst/>
                <a:latin typeface="SamsungOne-400" panose="020B0503030303020204" pitchFamily="34" charset="0"/>
                <a:ea typeface="SamsungOne-400" panose="020B0503030303020204" pitchFamily="34" charset="0"/>
              </a:rPr>
              <a:t> node</a:t>
            </a:r>
            <a:r>
              <a:rPr lang="vi-VN" altLang="ko-KR" b="0" i="0" dirty="0">
                <a:solidFill>
                  <a:srgbClr val="333333"/>
                </a:solidFill>
                <a:effectLst/>
                <a:latin typeface="SamsungOne-400" panose="020B0503030303020204" pitchFamily="34" charset="0"/>
                <a:ea typeface="SamsungOne-400" panose="020B0503030303020204" pitchFamily="34" charset="0"/>
              </a:rPr>
              <a:t>, nên tránh được tắc nghẽn mạng.</a:t>
            </a:r>
          </a:p>
          <a:p>
            <a:pPr algn="l">
              <a:buFont typeface="Arial" panose="020B0604020202020204" pitchFamily="34" charset="0"/>
              <a:buChar char="•"/>
            </a:pPr>
            <a:r>
              <a:rPr lang="vi-VN" altLang="ko-KR" b="0" i="0" dirty="0">
                <a:solidFill>
                  <a:srgbClr val="333333"/>
                </a:solidFill>
                <a:effectLst/>
                <a:latin typeface="SamsungOne-400" panose="020B0503030303020204" pitchFamily="34" charset="0"/>
                <a:ea typeface="SamsungOne-400" panose="020B0503030303020204" pitchFamily="34" charset="0"/>
              </a:rPr>
              <a:t>Có thể sử dụng một kho lưu trữ siêu dữ liệu duy nhất, mở và thống nhất.</a:t>
            </a:r>
          </a:p>
          <a:p>
            <a:pPr algn="l">
              <a:buFont typeface="Arial" panose="020B0604020202020204" pitchFamily="34" charset="0"/>
              <a:buChar char="•"/>
            </a:pPr>
            <a:r>
              <a:rPr lang="vi-VN" altLang="ko-KR" b="0" i="0" dirty="0">
                <a:solidFill>
                  <a:srgbClr val="333333"/>
                </a:solidFill>
                <a:effectLst/>
                <a:latin typeface="SamsungOne-400" panose="020B0503030303020204" pitchFamily="34" charset="0"/>
                <a:ea typeface="SamsungOne-400" panose="020B0503030303020204" pitchFamily="34" charset="0"/>
              </a:rPr>
              <a:t>Chuyển đổi định dạng dữ liệu tốn kém là không cần thiết và do đó không phát sinh chi phí.</a:t>
            </a:r>
          </a:p>
          <a:p>
            <a:pPr algn="l">
              <a:buFont typeface="Arial" panose="020B0604020202020204" pitchFamily="34" charset="0"/>
              <a:buChar char="•"/>
            </a:pPr>
            <a:r>
              <a:rPr lang="vi-VN" altLang="ko-KR" b="0" i="0" dirty="0">
                <a:solidFill>
                  <a:srgbClr val="333333"/>
                </a:solidFill>
                <a:effectLst/>
                <a:latin typeface="SamsungOne-400" panose="020B0503030303020204" pitchFamily="34" charset="0"/>
                <a:ea typeface="SamsungOne-400" panose="020B0503030303020204" pitchFamily="34" charset="0"/>
              </a:rPr>
              <a:t>Tất cả dữ liệu có thể truy vấn ngay lập tức, không có độ trễ đối với ETL.</a:t>
            </a:r>
          </a:p>
          <a:p>
            <a:pPr algn="l">
              <a:buFont typeface="Arial" panose="020B0604020202020204" pitchFamily="34" charset="0"/>
              <a:buChar char="•"/>
            </a:pPr>
            <a:r>
              <a:rPr lang="vi-VN" altLang="ko-KR" b="0" i="0" dirty="0">
                <a:solidFill>
                  <a:srgbClr val="333333"/>
                </a:solidFill>
                <a:effectLst/>
                <a:latin typeface="SamsungOne-400" panose="020B0503030303020204" pitchFamily="34" charset="0"/>
                <a:ea typeface="SamsungOne-400" panose="020B0503030303020204" pitchFamily="34" charset="0"/>
              </a:rPr>
              <a:t>Tất cả phần cứng được sử dụng cho các truy vấn Impala cũng như cho MapReduce.</a:t>
            </a:r>
          </a:p>
          <a:p>
            <a:pPr algn="l">
              <a:buFont typeface="Arial" panose="020B0604020202020204" pitchFamily="34" charset="0"/>
              <a:buChar char="•"/>
            </a:pPr>
            <a:r>
              <a:rPr lang="vi-VN" altLang="ko-KR" b="0" i="0" dirty="0">
                <a:solidFill>
                  <a:srgbClr val="333333"/>
                </a:solidFill>
                <a:effectLst/>
                <a:latin typeface="SamsungOne-400" panose="020B0503030303020204" pitchFamily="34" charset="0"/>
                <a:ea typeface="SamsungOne-400" panose="020B0503030303020204" pitchFamily="34" charset="0"/>
              </a:rPr>
              <a:t>Chỉ cần một nhóm máy duy nhất để mở rộng quy mô.</a:t>
            </a:r>
            <a:endParaRPr lang="en-US" altLang="ko-KR" b="0" i="0" dirty="0">
              <a:solidFill>
                <a:srgbClr val="333333"/>
              </a:solidFill>
              <a:effectLst/>
              <a:latin typeface="SamsungOne-400" panose="020B0503030303020204" pitchFamily="34" charset="0"/>
              <a:ea typeface="SamsungOne-400" panose="020B0503030303020204" pitchFamily="34" charset="0"/>
            </a:endParaRPr>
          </a:p>
          <a:p>
            <a:pPr algn="l">
              <a:buFont typeface="Arial" panose="020B0604020202020204" pitchFamily="34" charset="0"/>
              <a:buChar cha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https://impala.apache.org/overview.html</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126</a:t>
            </a:fld>
            <a:endParaRPr lang="ko-KR" altLang="en-US" dirty="0"/>
          </a:p>
        </p:txBody>
      </p:sp>
    </p:spTree>
    <p:extLst>
      <p:ext uri="{BB962C8B-B14F-4D97-AF65-F5344CB8AC3E}">
        <p14:creationId xmlns:p14="http://schemas.microsoft.com/office/powerpoint/2010/main" val="63584746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chức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năng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chính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trình</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nền</a:t>
            </a:r>
            <a:r>
              <a:rPr lang="en-US" altLang="ko-KR" sz="1200" b="0" kern="1200" dirty="0">
                <a:solidFill>
                  <a:schemeClr val="tx1"/>
                </a:solidFill>
                <a:latin typeface="SamsungOne-400" panose="020B0503030303020204" pitchFamily="34" charset="0"/>
                <a:cs typeface="+mn-cs"/>
              </a:rPr>
              <a:t> Impala:</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Đọc và ghi vào tệp dữ liệu</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Chấp nhận các truy vấn từ máy khách như Hue, JDBC, v.v.</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Song song hóa các truy vấn và phân phối công việc trên toàn cụm</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Truyền kết quả truy vấn trung gian trở lại điều phối viên trung tâm.</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127</a:t>
            </a:fld>
            <a:endParaRPr lang="ko-KR" altLang="en-US" dirty="0"/>
          </a:p>
        </p:txBody>
      </p:sp>
    </p:spTree>
    <p:extLst>
      <p:ext uri="{BB962C8B-B14F-4D97-AF65-F5344CB8AC3E}">
        <p14:creationId xmlns:p14="http://schemas.microsoft.com/office/powerpoint/2010/main" val="11531109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i="0" dirty="0" err="1">
                <a:solidFill>
                  <a:srgbClr val="000000"/>
                </a:solidFill>
                <a:effectLst/>
                <a:latin typeface="SamsungOne-400" panose="020B0503030303020204" pitchFamily="34" charset="0"/>
                <a:ea typeface="SamsungOne-400" panose="020B0503030303020204" pitchFamily="34" charset="0"/>
              </a:rPr>
              <a:t>Thành</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phần</a:t>
            </a:r>
            <a:r>
              <a:rPr lang="en-US" altLang="ko-KR" b="0" i="0" dirty="0">
                <a:solidFill>
                  <a:srgbClr val="000000"/>
                </a:solidFill>
                <a:effectLst/>
                <a:latin typeface="SamsungOne-400" panose="020B0503030303020204" pitchFamily="34" charset="0"/>
                <a:ea typeface="SamsungOne-400" panose="020B0503030303020204" pitchFamily="34" charset="0"/>
              </a:rPr>
              <a:t> Impala </a:t>
            </a:r>
            <a:r>
              <a:rPr lang="en-US" altLang="ko-KR" b="0" i="0" dirty="0" err="1">
                <a:solidFill>
                  <a:srgbClr val="000000"/>
                </a:solidFill>
                <a:effectLst/>
                <a:latin typeface="SamsungOne-400" panose="020B0503030303020204" pitchFamily="34" charset="0"/>
                <a:ea typeface="SamsungOne-400" panose="020B0503030303020204" pitchFamily="34" charset="0"/>
              </a:rPr>
              <a:t>kiểm</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tra</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tình</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trạng</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của</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tất</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cả</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các</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trình</a:t>
            </a:r>
            <a:r>
              <a:rPr lang="en-US" altLang="ko-KR" b="0" i="0" baseline="0" dirty="0">
                <a:solidFill>
                  <a:srgbClr val="000000"/>
                </a:solidFill>
                <a:effectLst/>
                <a:latin typeface="SamsungOne-400" panose="020B0503030303020204" pitchFamily="34" charset="0"/>
                <a:ea typeface="SamsungOne-400" panose="020B0503030303020204" pitchFamily="34" charset="0"/>
              </a:rPr>
              <a:t> </a:t>
            </a:r>
            <a:r>
              <a:rPr lang="en-US" altLang="ko-KR" b="0" i="0" baseline="0" dirty="0" err="1">
                <a:solidFill>
                  <a:srgbClr val="000000"/>
                </a:solidFill>
                <a:effectLst/>
                <a:latin typeface="SamsungOne-400" panose="020B0503030303020204" pitchFamily="34" charset="0"/>
                <a:ea typeface="SamsungOne-400" panose="020B0503030303020204" pitchFamily="34" charset="0"/>
              </a:rPr>
              <a:t>nền</a:t>
            </a:r>
            <a:r>
              <a:rPr lang="en-US" altLang="ko-KR" b="0" i="0" dirty="0">
                <a:solidFill>
                  <a:srgbClr val="000000"/>
                </a:solidFill>
                <a:effectLst/>
                <a:latin typeface="SamsungOne-400" panose="020B0503030303020204" pitchFamily="34" charset="0"/>
                <a:ea typeface="SamsungOne-400" panose="020B0503030303020204" pitchFamily="34" charset="0"/>
              </a:rPr>
              <a:t> Impala </a:t>
            </a:r>
            <a:r>
              <a:rPr lang="en-US" altLang="ko-KR" b="0" i="0" dirty="0" err="1">
                <a:solidFill>
                  <a:srgbClr val="000000"/>
                </a:solidFill>
                <a:effectLst/>
                <a:latin typeface="SamsungOne-400" panose="020B0503030303020204" pitchFamily="34" charset="0"/>
                <a:ea typeface="SamsungOne-400" panose="020B0503030303020204" pitchFamily="34" charset="0"/>
              </a:rPr>
              <a:t>trong</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một</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cụm</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và</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liên</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tục</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chuyển</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các</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phát</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hiện</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của</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nó</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tới</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từng</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trình</a:t>
            </a:r>
            <a:r>
              <a:rPr lang="en-US" altLang="ko-KR" b="0" i="0" baseline="0" dirty="0">
                <a:solidFill>
                  <a:srgbClr val="000000"/>
                </a:solidFill>
                <a:effectLst/>
                <a:latin typeface="SamsungOne-400" panose="020B0503030303020204" pitchFamily="34" charset="0"/>
                <a:ea typeface="SamsungOne-400" panose="020B0503030303020204" pitchFamily="34" charset="0"/>
              </a:rPr>
              <a:t> </a:t>
            </a:r>
            <a:r>
              <a:rPr lang="en-US" altLang="ko-KR" b="0" i="0" baseline="0" dirty="0" err="1">
                <a:solidFill>
                  <a:srgbClr val="000000"/>
                </a:solidFill>
                <a:effectLst/>
                <a:latin typeface="SamsungOne-400" panose="020B0503030303020204" pitchFamily="34" charset="0"/>
                <a:ea typeface="SamsungOne-400" panose="020B0503030303020204" pitchFamily="34" charset="0"/>
              </a:rPr>
              <a:t>nền</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đó</a:t>
            </a:r>
            <a:r>
              <a:rPr lang="en-US" altLang="ko-KR" b="0" i="0" dirty="0">
                <a:solidFill>
                  <a:srgbClr val="000000"/>
                </a:solidFill>
                <a:effectLst/>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i="0" dirty="0" err="1">
                <a:solidFill>
                  <a:srgbClr val="000000"/>
                </a:solidFill>
                <a:effectLst/>
                <a:latin typeface="SamsungOne-400" panose="020B0503030303020204" pitchFamily="34" charset="0"/>
                <a:ea typeface="SamsungOne-400" panose="020B0503030303020204" pitchFamily="34" charset="0"/>
              </a:rPr>
              <a:t>Thành</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phần</a:t>
            </a:r>
            <a:r>
              <a:rPr lang="en-US" altLang="ko-KR" b="0" i="0" dirty="0">
                <a:solidFill>
                  <a:srgbClr val="000000"/>
                </a:solidFill>
                <a:effectLst/>
                <a:latin typeface="SamsungOne-400" panose="020B0503030303020204" pitchFamily="34" charset="0"/>
                <a:ea typeface="SamsungOne-400" panose="020B0503030303020204" pitchFamily="34" charset="0"/>
              </a:rPr>
              <a:t> Impala </a:t>
            </a:r>
            <a:r>
              <a:rPr lang="en-US" altLang="ko-KR" b="0" i="0" dirty="0" err="1">
                <a:solidFill>
                  <a:srgbClr val="000000"/>
                </a:solidFill>
                <a:effectLst/>
                <a:latin typeface="SamsungOne-400" panose="020B0503030303020204" pitchFamily="34" charset="0"/>
                <a:ea typeface="SamsungOne-400" panose="020B0503030303020204" pitchFamily="34" charset="0"/>
              </a:rPr>
              <a:t>chuyển</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tiếp</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các</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thay</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đổi</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siêu</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dữ</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liệu</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từ</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các</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câu</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lệnh</a:t>
            </a:r>
            <a:r>
              <a:rPr lang="en-US" altLang="ko-KR" b="0" i="0" dirty="0">
                <a:solidFill>
                  <a:srgbClr val="000000"/>
                </a:solidFill>
                <a:effectLst/>
                <a:latin typeface="SamsungOne-400" panose="020B0503030303020204" pitchFamily="34" charset="0"/>
                <a:ea typeface="SamsungOne-400" panose="020B0503030303020204" pitchFamily="34" charset="0"/>
              </a:rPr>
              <a:t> SQL </a:t>
            </a:r>
            <a:r>
              <a:rPr lang="en-US" altLang="ko-KR" b="0" i="0" dirty="0" err="1">
                <a:solidFill>
                  <a:srgbClr val="000000"/>
                </a:solidFill>
                <a:effectLst/>
                <a:latin typeface="SamsungOne-400" panose="020B0503030303020204" pitchFamily="34" charset="0"/>
                <a:ea typeface="SamsungOne-400" panose="020B0503030303020204" pitchFamily="34" charset="0"/>
              </a:rPr>
              <a:t>của</a:t>
            </a:r>
            <a:r>
              <a:rPr lang="en-US" altLang="ko-KR" b="0" i="0" dirty="0">
                <a:solidFill>
                  <a:srgbClr val="000000"/>
                </a:solidFill>
                <a:effectLst/>
                <a:latin typeface="SamsungOne-400" panose="020B0503030303020204" pitchFamily="34" charset="0"/>
                <a:ea typeface="SamsungOne-400" panose="020B0503030303020204" pitchFamily="34" charset="0"/>
              </a:rPr>
              <a:t> Impala </a:t>
            </a:r>
            <a:r>
              <a:rPr lang="en-US" altLang="ko-KR" b="0" i="0" dirty="0" err="1">
                <a:solidFill>
                  <a:srgbClr val="000000"/>
                </a:solidFill>
                <a:effectLst/>
                <a:latin typeface="SamsungOne-400" panose="020B0503030303020204" pitchFamily="34" charset="0"/>
                <a:ea typeface="SamsungOne-400" panose="020B0503030303020204" pitchFamily="34" charset="0"/>
              </a:rPr>
              <a:t>tới</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tất</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cả</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các</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trình</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nền</a:t>
            </a:r>
            <a:r>
              <a:rPr lang="en-US" altLang="ko-KR" b="0" i="0" baseline="0" dirty="0">
                <a:solidFill>
                  <a:srgbClr val="000000"/>
                </a:solidFill>
                <a:effectLst/>
                <a:latin typeface="SamsungOne-400" panose="020B0503030303020204" pitchFamily="34" charset="0"/>
                <a:ea typeface="SamsungOne-400" panose="020B0503030303020204" pitchFamily="34" charset="0"/>
              </a:rPr>
              <a:t> </a:t>
            </a:r>
            <a:r>
              <a:rPr lang="en-US" altLang="ko-KR" b="0" i="0" dirty="0">
                <a:solidFill>
                  <a:srgbClr val="000000"/>
                </a:solidFill>
                <a:effectLst/>
                <a:latin typeface="SamsungOne-400" panose="020B0503030303020204" pitchFamily="34" charset="0"/>
                <a:ea typeface="SamsungOne-400" panose="020B0503030303020204" pitchFamily="34" charset="0"/>
              </a:rPr>
              <a:t>Impala </a:t>
            </a:r>
            <a:r>
              <a:rPr lang="en-US" altLang="ko-KR" b="0" i="0" dirty="0" err="1">
                <a:solidFill>
                  <a:srgbClr val="000000"/>
                </a:solidFill>
                <a:effectLst/>
                <a:latin typeface="SamsungOne-400" panose="020B0503030303020204" pitchFamily="34" charset="0"/>
                <a:ea typeface="SamsungOne-400" panose="020B0503030303020204" pitchFamily="34" charset="0"/>
              </a:rPr>
              <a:t>trong</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một</a:t>
            </a:r>
            <a:r>
              <a:rPr lang="en-US" altLang="ko-KR" b="0" i="0" dirty="0">
                <a:solidFill>
                  <a:srgbClr val="000000"/>
                </a:solidFill>
                <a:effectLst/>
                <a:latin typeface="SamsungOne-400" panose="020B0503030303020204" pitchFamily="34" charset="0"/>
                <a:ea typeface="SamsungOne-400" panose="020B0503030303020204" pitchFamily="34" charset="0"/>
              </a:rPr>
              <a:t> </a:t>
            </a:r>
            <a:r>
              <a:rPr lang="en-US" altLang="ko-KR" b="0" i="0" dirty="0" err="1">
                <a:solidFill>
                  <a:srgbClr val="000000"/>
                </a:solidFill>
                <a:effectLst/>
                <a:latin typeface="SamsungOne-400" panose="020B0503030303020204" pitchFamily="34" charset="0"/>
                <a:ea typeface="SamsungOne-400" panose="020B0503030303020204" pitchFamily="34" charset="0"/>
              </a:rPr>
              <a:t>cụm</a:t>
            </a:r>
            <a:r>
              <a:rPr lang="en-US" altLang="ko-KR" b="0" i="0" dirty="0">
                <a:solidFill>
                  <a:srgbClr val="000000"/>
                </a:solidFill>
                <a:effectLst/>
                <a:latin typeface="SamsungOne-400" panose="020B0503030303020204" pitchFamily="34" charset="0"/>
                <a:ea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128</a:t>
            </a:fld>
            <a:endParaRPr lang="ko-KR" altLang="en-US" dirty="0"/>
          </a:p>
        </p:txBody>
      </p:sp>
    </p:spTree>
    <p:extLst>
      <p:ext uri="{BB962C8B-B14F-4D97-AF65-F5344CB8AC3E}">
        <p14:creationId xmlns:p14="http://schemas.microsoft.com/office/powerpoint/2010/main" val="8901271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ta có thể sử dụng Impala</a:t>
            </a:r>
            <a:r>
              <a:rPr lang="en-US" altLang="ko-KR" sz="1200" b="0" kern="1200" dirty="0">
                <a:solidFill>
                  <a:schemeClr val="tx1"/>
                </a:solidFill>
                <a:latin typeface="SamsungOne-400" panose="020B0503030303020204" pitchFamily="34" charset="0"/>
                <a:cs typeface="+mn-cs"/>
              </a:rPr>
              <a:t> shell</a:t>
            </a:r>
            <a:r>
              <a:rPr lang="vi-VN" altLang="ko-KR" sz="1200" b="0" kern="1200" dirty="0">
                <a:solidFill>
                  <a:schemeClr val="tx1"/>
                </a:solidFill>
                <a:latin typeface="SamsungOne-400" panose="020B0503030303020204" pitchFamily="34" charset="0"/>
                <a:cs typeface="+mn-cs"/>
              </a:rPr>
              <a:t> để thiết lập cơ sở dữ liệu và bảng, chèn dữ liệu và đưa ra truy vấn.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khả dụng trên các nút có trình nền Impala.</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129</a:t>
            </a:fld>
            <a:endParaRPr lang="ko-KR" altLang="en-US" dirty="0"/>
          </a:p>
        </p:txBody>
      </p:sp>
    </p:spTree>
    <p:extLst>
      <p:ext uri="{BB962C8B-B14F-4D97-AF65-F5344CB8AC3E}">
        <p14:creationId xmlns:p14="http://schemas.microsoft.com/office/powerpoint/2010/main" val="3298353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Cơ sở dữ liệu hướng đối tượng là cơ sở dữ liệu đăng ký một mô hình với thông tin được đại diện bởi các đối tượng.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Cơ sở dữ liệu như vậy sử dụng ngôn ngữ lập trình hướng đối tượng để phát triển.</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Cơ sở dữ liệu đối tượng là một hệ thống quản lý cơ sở dữ liệu trong đó thông tin được biểu diễn dưới dạng các đối tượng như được sử dụng trong lập trình hướng đối tượng.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https://en.wikipedia.org/wiki/Object_database</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a:t>
            </a:fld>
            <a:endParaRPr lang="ko-KR" altLang="en-US" dirty="0"/>
          </a:p>
        </p:txBody>
      </p:sp>
    </p:spTree>
    <p:extLst>
      <p:ext uri="{BB962C8B-B14F-4D97-AF65-F5344CB8AC3E}">
        <p14:creationId xmlns:p14="http://schemas.microsoft.com/office/powerpoint/2010/main" val="28252718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Hue là trình soạn thảo truy vấn dựa trên web cho phép bạn tương tác với cơ sở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ta có thể sử dụng nó để tạo các mô hình dữ liệu, làm sạch dữ liệu để phân tích cũng như để xây dựng và kiểm tra các tập lệnh SQL.</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130</a:t>
            </a:fld>
            <a:endParaRPr lang="ko-KR" altLang="en-US" dirty="0"/>
          </a:p>
        </p:txBody>
      </p:sp>
    </p:spTree>
    <p:extLst>
      <p:ext uri="{BB962C8B-B14F-4D97-AF65-F5344CB8AC3E}">
        <p14:creationId xmlns:p14="http://schemas.microsoft.com/office/powerpoint/2010/main" val="15101451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Dựa trên một tập hợp con của SQL-92, cộng với các phần mở rộng dành riêng cho tổ ong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số hạn chế so với SQL ‘tiêu chuẩn’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Những người khác chỉ được thực hiện một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HiveQL cũng có một số tính năng không được cung cấp trong SQL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HiveQL và Impala SQL chỉ có những khác biệt nhỏ. Có một số tính năng từ Hive hiện không được hỗ trợ trong Impala.</a:t>
            </a:r>
            <a:endParaRPr lang="en-US" altLang="ko-KR" kern="1200" dirty="0">
              <a:solidFill>
                <a:schemeClr val="tx1"/>
              </a:solidFill>
              <a:effectLst/>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131</a:t>
            </a:fld>
            <a:endParaRPr lang="ko-KR" altLang="en-US" dirty="0"/>
          </a:p>
        </p:txBody>
      </p:sp>
    </p:spTree>
    <p:extLst>
      <p:ext uri="{BB962C8B-B14F-4D97-AF65-F5344CB8AC3E}">
        <p14:creationId xmlns:p14="http://schemas.microsoft.com/office/powerpoint/2010/main" val="24150624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HiveQL là ngôn ngữ truy vấn được sử dụng bởi Hive. Nó tương tự như SQL nhưng khác với SQL.</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132</a:t>
            </a:fld>
            <a:endParaRPr lang="ko-KR" altLang="en-US" dirty="0"/>
          </a:p>
        </p:txBody>
      </p:sp>
    </p:spTree>
    <p:extLst>
      <p:ext uri="{BB962C8B-B14F-4D97-AF65-F5344CB8AC3E}">
        <p14:creationId xmlns:p14="http://schemas.microsoft.com/office/powerpoint/2010/main" val="39686890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indent="-171450">
              <a:buFont typeface="Arial" panose="020B0604020202020204" pitchFamily="34" charset="0"/>
              <a:buChar char="•"/>
            </a:pPr>
            <a:r>
              <a:rPr lang="vi-VN" altLang="ko-KR" dirty="0">
                <a:latin typeface="SamsungOne-400" panose="020B0503030303020204" pitchFamily="34" charset="0"/>
              </a:rPr>
              <a:t>Cơ sở dữ liệu Hive về cơ bản chỉ là một danh mục hoặc không gian tên của các bảng</a:t>
            </a:r>
          </a:p>
          <a:p>
            <a:pPr marL="171450" indent="-171450">
              <a:buFont typeface="Arial" panose="020B0604020202020204" pitchFamily="34" charset="0"/>
              <a:buChar char="•"/>
            </a:pPr>
            <a:r>
              <a:rPr lang="vi-VN" altLang="ko-KR" dirty="0">
                <a:latin typeface="SamsungOne-400" panose="020B0503030303020204" pitchFamily="34" charset="0"/>
              </a:rPr>
              <a:t>Rất hữu ích cho các cụm lớn có nhiều nhóm và người dùng hoặc các bảng nhóm hợp lý.</a:t>
            </a:r>
          </a:p>
          <a:p>
            <a:pPr marL="171450" indent="-171450">
              <a:buFont typeface="Arial" panose="020B0604020202020204" pitchFamily="34" charset="0"/>
              <a:buChar char="•"/>
            </a:pPr>
            <a:r>
              <a:rPr lang="vi-VN" altLang="ko-KR" dirty="0">
                <a:latin typeface="SamsungOne-400" panose="020B0503030303020204" pitchFamily="34" charset="0"/>
              </a:rPr>
              <a:t>Nếu không có cơ sở dữ liệu nào được chỉ định, cơ sở dữ liệu mặc định sẽ được sử dụng.</a:t>
            </a:r>
          </a:p>
          <a:p>
            <a:pPr marL="171450" indent="-171450">
              <a:buFont typeface="Arial" panose="020B0604020202020204" pitchFamily="34" charset="0"/>
              <a:buChar char="•"/>
            </a:pPr>
            <a:r>
              <a:rPr lang="vi-VN" altLang="ko-KR" dirty="0">
                <a:latin typeface="SamsungOne-400" panose="020B0503030303020204" pitchFamily="34" charset="0"/>
              </a:rPr>
              <a:t>Khi bạn tạo cơ sở dữ liệu mới, Hive sẽ tạo một thư mục con mới trong thư mục kho Hive của nó</a:t>
            </a:r>
          </a:p>
          <a:p>
            <a:pPr marL="171450" indent="-171450">
              <a:buFont typeface="Arial" panose="020B0604020202020204" pitchFamily="34" charset="0"/>
              <a:buChar char="•"/>
            </a:pPr>
            <a:r>
              <a:rPr lang="vi-VN" altLang="ko-KR" dirty="0">
                <a:latin typeface="SamsungOne-400" panose="020B0503030303020204" pitchFamily="34" charset="0"/>
              </a:rPr>
              <a:t>Thông thường, /user/hive/warehouse Vì vậy, việc tạo cơ sở dữ liệu có tên “bán hàng” sẽ tạo một thư mục mới trong /user/hive/warehouse/sales.db cơ sở dữ liệu mặc định không có thư mục riêng Tất cả trong /user/hive/warehouse</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133</a:t>
            </a:fld>
            <a:endParaRPr lang="ko-KR" altLang="en-US" dirty="0"/>
          </a:p>
        </p:txBody>
      </p:sp>
    </p:spTree>
    <p:extLst>
      <p:ext uri="{BB962C8B-B14F-4D97-AF65-F5344CB8AC3E}">
        <p14:creationId xmlns:p14="http://schemas.microsoft.com/office/powerpoint/2010/main" val="41392577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bảng Hive tương tự như các bảng RDB. Các bảng này bao gồm dữ liệu được lưu trữ. Mỗi bảng ánh xạ tới một thư mục duy nhất.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tổ chức các bảng thành các phân vùng để nhóm cùng loại dữ liệu dựa trên một cột hoặc khóa phân vùng.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bảng hoặc phân vùng được chia nhỏ thành các nhóm.</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134</a:t>
            </a:fld>
            <a:endParaRPr lang="ko-KR" altLang="en-US" dirty="0"/>
          </a:p>
        </p:txBody>
      </p:sp>
    </p:spTree>
    <p:extLst>
      <p:ext uri="{BB962C8B-B14F-4D97-AF65-F5344CB8AC3E}">
        <p14:creationId xmlns:p14="http://schemas.microsoft.com/office/powerpoint/2010/main" val="1905438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sz="1200" dirty="0">
                <a:latin typeface="SamsungOne-400" panose="020B0503030303020204" pitchFamily="34" charset="0"/>
              </a:rPr>
              <a:t>Nếu không có cơ sở dữ liệu nào được chỉ định, cơ sở dữ liệu mặc định sẽ được sử dụng</a:t>
            </a:r>
          </a:p>
          <a:p>
            <a:r>
              <a:rPr lang="vi-VN" altLang="ko-KR" sz="1200" dirty="0">
                <a:latin typeface="SamsungOne-400" panose="020B0503030303020204" pitchFamily="34" charset="0"/>
              </a:rPr>
              <a:t>Khi bạn tạo một cơ sở dữ liệu mới, Hive sẽ tạo một thư mục con mới trong thư mục kho Hive của nó Thông thường /user/hive/warehouse</a:t>
            </a:r>
          </a:p>
          <a:p>
            <a:r>
              <a:rPr lang="vi-VN" altLang="ko-KR" sz="1200" dirty="0">
                <a:latin typeface="SamsungOne-400" panose="020B0503030303020204" pitchFamily="34" charset="0"/>
              </a:rPr>
              <a:t>Vì vậy, việc tạo cơ sở dữ liệu có tên “</a:t>
            </a:r>
            <a:r>
              <a:rPr lang="en-US" altLang="ko-KR" sz="1200" dirty="0">
                <a:latin typeface="SamsungOne-400" panose="020B0503030303020204" pitchFamily="34" charset="0"/>
              </a:rPr>
              <a:t>sales</a:t>
            </a:r>
            <a:r>
              <a:rPr lang="vi-VN" altLang="ko-KR" sz="1200" dirty="0">
                <a:latin typeface="SamsungOne-400" panose="020B0503030303020204" pitchFamily="34" charset="0"/>
              </a:rPr>
              <a:t>” sẽ tạo một thư mục mới trong /user/hive/warehouse/sales.db</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135</a:t>
            </a:fld>
            <a:endParaRPr lang="ko-KR" altLang="en-US" dirty="0"/>
          </a:p>
        </p:txBody>
      </p:sp>
    </p:spTree>
    <p:extLst>
      <p:ext uri="{BB962C8B-B14F-4D97-AF65-F5344CB8AC3E}">
        <p14:creationId xmlns:p14="http://schemas.microsoft.com/office/powerpoint/2010/main" val="36601142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indent="-171450" rtl="0" eaLnBrk="1" fontAlgn="t" hangingPunct="1">
              <a:buFont typeface="Arial" panose="020B0604020202020204" pitchFamily="34" charset="0"/>
              <a:buChar char="•"/>
            </a:pPr>
            <a:r>
              <a:rPr lang="en-US" altLang="ko-KR" sz="1200" b="0" i="0" u="none" strike="noStrike" kern="1200" dirty="0">
                <a:solidFill>
                  <a:schemeClr val="tx1"/>
                </a:solidFill>
                <a:effectLst/>
                <a:latin typeface="SamsungOne-400" panose="020B0503030303020204" pitchFamily="34" charset="0"/>
                <a:cs typeface="+mn-cs"/>
              </a:rPr>
              <a:t>TINYINT</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r>
              <a:rPr lang="en-US" altLang="ko-KR" sz="1200" b="0" i="0" u="none" strike="noStrike" kern="1200" dirty="0" err="1">
                <a:solidFill>
                  <a:schemeClr val="tx1"/>
                </a:solidFill>
                <a:effectLst/>
                <a:latin typeface="SamsungOne-400" panose="020B0503030303020204" pitchFamily="34" charset="0"/>
                <a:cs typeface="+mn-cs"/>
              </a:rPr>
              <a:t>Số</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nguyên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có</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dấu</a:t>
            </a:r>
            <a:r>
              <a:rPr lang="en-US" altLang="ko-KR" sz="1200" b="0" i="0" u="none" strike="noStrike" kern="1200" dirty="0">
                <a:solidFill>
                  <a:schemeClr val="tx1"/>
                </a:solidFill>
                <a:effectLst/>
                <a:latin typeface="SamsungOne-400" panose="020B0503030303020204" pitchFamily="34" charset="0"/>
                <a:cs typeface="+mn-cs"/>
              </a:rPr>
              <a:t> 1 byte     -128 </a:t>
            </a:r>
            <a:r>
              <a:rPr lang="en-US" altLang="ko-KR" sz="1200" b="0" i="0" u="none" strike="noStrike" kern="1200" dirty="0" err="1">
                <a:solidFill>
                  <a:schemeClr val="tx1"/>
                </a:solidFill>
                <a:effectLst/>
                <a:latin typeface="SamsungOne-400" panose="020B0503030303020204" pitchFamily="34" charset="0"/>
                <a:cs typeface="+mn-cs"/>
              </a:rPr>
              <a:t>đến</a:t>
            </a:r>
            <a:r>
              <a:rPr lang="en-US" altLang="ko-KR" sz="1200" b="0" i="0" u="none" strike="noStrike" kern="1200" dirty="0">
                <a:solidFill>
                  <a:schemeClr val="tx1"/>
                </a:solidFill>
                <a:effectLst/>
                <a:latin typeface="SamsungOne-400" panose="020B0503030303020204" pitchFamily="34" charset="0"/>
                <a:cs typeface="+mn-cs"/>
              </a:rPr>
              <a:t> 127</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endParaRPr lang="ko-KR" altLang="ko-KR" sz="1200" b="0" i="0" u="none" strike="noStrike" kern="1200" dirty="0">
              <a:solidFill>
                <a:schemeClr val="tx1"/>
              </a:solidFill>
              <a:effectLst/>
              <a:latin typeface="SamsungOne-400" panose="020B0503030303020204" pitchFamily="34" charset="0"/>
              <a:cs typeface="+mn-cs"/>
            </a:endParaRPr>
          </a:p>
          <a:p>
            <a:pPr marL="171450" indent="-171450" rtl="0" eaLnBrk="1" fontAlgn="t" hangingPunct="1">
              <a:buFont typeface="Arial" panose="020B0604020202020204" pitchFamily="34" charset="0"/>
              <a:buChar char="•"/>
            </a:pPr>
            <a:r>
              <a:rPr lang="en-US" altLang="ko-KR" sz="1200" b="0" i="0" u="none" strike="noStrike" kern="1200" dirty="0">
                <a:solidFill>
                  <a:schemeClr val="tx1"/>
                </a:solidFill>
                <a:effectLst/>
                <a:latin typeface="SamsungOne-400" panose="020B0503030303020204" pitchFamily="34" charset="0"/>
                <a:cs typeface="+mn-cs"/>
              </a:rPr>
              <a:t>SMALLINT</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r>
              <a:rPr lang="en-US" altLang="ko-KR" sz="1200" b="0" i="0" u="none" strike="noStrike" kern="1200" dirty="0" err="1">
                <a:solidFill>
                  <a:schemeClr val="tx1"/>
                </a:solidFill>
                <a:effectLst/>
                <a:latin typeface="SamsungOne-400" panose="020B0503030303020204" pitchFamily="34" charset="0"/>
                <a:cs typeface="+mn-cs"/>
              </a:rPr>
              <a:t>Số</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nguyên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có</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dấu</a:t>
            </a:r>
            <a:r>
              <a:rPr lang="en-US" altLang="ko-KR" sz="1200" b="0" i="0" u="none" strike="noStrike" kern="1200" dirty="0">
                <a:solidFill>
                  <a:schemeClr val="tx1"/>
                </a:solidFill>
                <a:effectLst/>
                <a:latin typeface="SamsungOne-400" panose="020B0503030303020204" pitchFamily="34" charset="0"/>
                <a:cs typeface="+mn-cs"/>
              </a:rPr>
              <a:t> 2 byte       -32,768 </a:t>
            </a:r>
            <a:r>
              <a:rPr lang="en-US" altLang="ko-KR" sz="1200" b="0" i="0" u="none" strike="noStrike" kern="1200" dirty="0" err="1">
                <a:solidFill>
                  <a:schemeClr val="tx1"/>
                </a:solidFill>
                <a:effectLst/>
                <a:latin typeface="SamsungOne-400" panose="020B0503030303020204" pitchFamily="34" charset="0"/>
                <a:cs typeface="+mn-cs"/>
              </a:rPr>
              <a:t>đến</a:t>
            </a:r>
            <a:r>
              <a:rPr lang="en-US" altLang="ko-KR" sz="1200" b="0" i="0" u="none" strike="noStrike" kern="1200" dirty="0">
                <a:solidFill>
                  <a:schemeClr val="tx1"/>
                </a:solidFill>
                <a:effectLst/>
                <a:latin typeface="SamsungOne-400" panose="020B0503030303020204" pitchFamily="34" charset="0"/>
                <a:cs typeface="+mn-cs"/>
              </a:rPr>
              <a:t> 32,767</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endParaRPr lang="ko-KR" altLang="ko-KR" sz="1200" b="0" i="0" u="none" strike="noStrike" kern="1200" dirty="0">
              <a:solidFill>
                <a:schemeClr val="tx1"/>
              </a:solidFill>
              <a:effectLst/>
              <a:latin typeface="SamsungOne-400" panose="020B0503030303020204" pitchFamily="34" charset="0"/>
              <a:cs typeface="+mn-cs"/>
            </a:endParaRPr>
          </a:p>
          <a:p>
            <a:pPr marL="171450" indent="-171450" rtl="0" eaLnBrk="1" fontAlgn="t" hangingPunct="1">
              <a:buFont typeface="Arial" panose="020B0604020202020204" pitchFamily="34" charset="0"/>
              <a:buChar char="•"/>
            </a:pPr>
            <a:r>
              <a:rPr lang="en-US" altLang="ko-KR" sz="1200" b="0" i="0" u="none" strike="noStrike" kern="1200" dirty="0">
                <a:solidFill>
                  <a:schemeClr val="tx1"/>
                </a:solidFill>
                <a:effectLst/>
                <a:latin typeface="SamsungOne-400" panose="020B0503030303020204" pitchFamily="34" charset="0"/>
                <a:cs typeface="+mn-cs"/>
              </a:rPr>
              <a:t>INT</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r>
              <a:rPr lang="en-US" altLang="ko-KR" sz="1200" b="0" i="0" u="none" strike="noStrike" kern="1200" dirty="0" err="1">
                <a:solidFill>
                  <a:schemeClr val="tx1"/>
                </a:solidFill>
                <a:effectLst/>
                <a:latin typeface="SamsungOne-400" panose="020B0503030303020204" pitchFamily="34" charset="0"/>
                <a:cs typeface="+mn-cs"/>
              </a:rPr>
              <a:t>Số</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nguyên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có</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dấu</a:t>
            </a:r>
            <a:r>
              <a:rPr lang="en-US" altLang="ko-KR" sz="1200" b="0" i="0" u="none" strike="noStrike" kern="1200" dirty="0">
                <a:solidFill>
                  <a:schemeClr val="tx1"/>
                </a:solidFill>
                <a:effectLst/>
                <a:latin typeface="SamsungOne-400" panose="020B0503030303020204" pitchFamily="34" charset="0"/>
                <a:cs typeface="+mn-cs"/>
              </a:rPr>
              <a:t> 4 byte</a:t>
            </a:r>
          </a:p>
          <a:p>
            <a:pPr rtl="0" eaLnBrk="1" fontAlgn="t" hangingPunct="1"/>
            <a:r>
              <a:rPr lang="en-US" altLang="ko-KR" sz="1200" b="0" i="0" u="none" strike="noStrike" kern="1200" dirty="0">
                <a:solidFill>
                  <a:schemeClr val="tx1"/>
                </a:solidFill>
                <a:effectLst/>
                <a:latin typeface="SamsungOne-400" panose="020B0503030303020204" pitchFamily="34" charset="0"/>
                <a:cs typeface="+mn-cs"/>
              </a:rPr>
              <a:t>-2.147.483.648 </a:t>
            </a:r>
            <a:r>
              <a:rPr lang="en-US" altLang="ko-KR" sz="1200" b="0" i="0" u="none" strike="noStrike" kern="1200" dirty="0" err="1">
                <a:solidFill>
                  <a:schemeClr val="tx1"/>
                </a:solidFill>
                <a:effectLst/>
                <a:latin typeface="SamsungOne-400" panose="020B0503030303020204" pitchFamily="34" charset="0"/>
                <a:cs typeface="+mn-cs"/>
              </a:rPr>
              <a:t>đến</a:t>
            </a:r>
            <a:r>
              <a:rPr lang="en-US" altLang="ko-KR" sz="1200" b="0" i="0" u="none" strike="noStrike" kern="1200" dirty="0">
                <a:solidFill>
                  <a:schemeClr val="tx1"/>
                </a:solidFill>
                <a:effectLst/>
                <a:latin typeface="SamsungOne-400" panose="020B0503030303020204" pitchFamily="34" charset="0"/>
                <a:cs typeface="+mn-cs"/>
              </a:rPr>
              <a:t> 2.147.483.647</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endParaRPr lang="en-US" altLang="ko-KR" sz="1200" b="0" i="0" u="none" strike="noStrike" kern="1200" dirty="0">
              <a:solidFill>
                <a:schemeClr val="tx1"/>
              </a:solidFill>
              <a:effectLst/>
              <a:latin typeface="SamsungOne-400" panose="020B0503030303020204" pitchFamily="34" charset="0"/>
              <a:cs typeface="+mn-cs"/>
            </a:endParaRPr>
          </a:p>
          <a:p>
            <a:pPr marL="171450" indent="-171450" rtl="0" eaLnBrk="1" fontAlgn="t" hangingPunct="1">
              <a:buFont typeface="Arial" panose="020B0604020202020204" pitchFamily="34" charset="0"/>
              <a:buChar char="•"/>
            </a:pPr>
            <a:r>
              <a:rPr lang="en-US" altLang="ko-KR" sz="1200" b="0" i="0" u="none" strike="noStrike" kern="1200" dirty="0">
                <a:solidFill>
                  <a:schemeClr val="tx1"/>
                </a:solidFill>
                <a:effectLst/>
                <a:latin typeface="SamsungOne-400" panose="020B0503030303020204" pitchFamily="34" charset="0"/>
                <a:cs typeface="+mn-cs"/>
              </a:rPr>
              <a:t>BIGINT</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t" hangingPunct="1"/>
            <a:r>
              <a:rPr lang="en-US" altLang="ko-KR" sz="1200" b="0" i="0" u="none" strike="noStrike" kern="1200" dirty="0" err="1">
                <a:solidFill>
                  <a:schemeClr val="tx1"/>
                </a:solidFill>
                <a:effectLst/>
                <a:latin typeface="SamsungOne-400" panose="020B0503030303020204" pitchFamily="34" charset="0"/>
                <a:cs typeface="+mn-cs"/>
              </a:rPr>
              <a:t>Số</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nguyên</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có</a:t>
            </a:r>
            <a:r>
              <a:rPr lang="en-US" altLang="ko-KR" sz="1200" b="0" i="0" u="none" strike="noStrike" kern="1200" dirty="0">
                <a:solidFill>
                  <a:schemeClr val="tx1"/>
                </a:solidFill>
                <a:effectLst/>
                <a:latin typeface="SamsungOne-400" panose="020B0503030303020204" pitchFamily="34" charset="0"/>
                <a:cs typeface="+mn-cs"/>
              </a:rPr>
              <a:t> </a:t>
            </a:r>
            <a:r>
              <a:rPr lang="en-US" altLang="ko-KR" sz="1200" b="0" i="0" u="none" strike="noStrike" kern="1200" dirty="0" err="1">
                <a:solidFill>
                  <a:schemeClr val="tx1"/>
                </a:solidFill>
                <a:effectLst/>
                <a:latin typeface="SamsungOne-400" panose="020B0503030303020204" pitchFamily="34" charset="0"/>
                <a:cs typeface="+mn-cs"/>
              </a:rPr>
              <a:t>dấu</a:t>
            </a:r>
            <a:r>
              <a:rPr lang="en-US" altLang="ko-KR" sz="1200" b="0" i="0" u="none" strike="noStrike" kern="1200" dirty="0">
                <a:solidFill>
                  <a:schemeClr val="tx1"/>
                </a:solidFill>
                <a:effectLst/>
                <a:latin typeface="SamsungOne-400" panose="020B0503030303020204" pitchFamily="34" charset="0"/>
                <a:cs typeface="+mn-cs"/>
              </a:rPr>
              <a:t> 8 byte</a:t>
            </a:r>
          </a:p>
          <a:p>
            <a:pPr rtl="0" eaLnBrk="1" fontAlgn="t" hangingPunct="1"/>
            <a:r>
              <a:rPr lang="en-US" altLang="ko-KR" sz="1200" b="0" i="0" u="none" strike="noStrike" kern="1200" dirty="0">
                <a:solidFill>
                  <a:schemeClr val="tx1"/>
                </a:solidFill>
                <a:effectLst/>
                <a:latin typeface="SamsungOne-400" panose="020B0503030303020204" pitchFamily="34" charset="0"/>
                <a:cs typeface="+mn-cs"/>
              </a:rPr>
              <a:t>-9.233.372.036.854.775.808 </a:t>
            </a:r>
            <a:r>
              <a:rPr lang="en-US" altLang="ko-KR" sz="1200" b="0" i="0" u="none" strike="noStrike" kern="1200" dirty="0" err="1">
                <a:solidFill>
                  <a:schemeClr val="tx1"/>
                </a:solidFill>
                <a:effectLst/>
                <a:latin typeface="SamsungOne-400" panose="020B0503030303020204" pitchFamily="34" charset="0"/>
                <a:cs typeface="+mn-cs"/>
              </a:rPr>
              <a:t>đến</a:t>
            </a:r>
            <a:r>
              <a:rPr lang="en-US" altLang="ko-KR" sz="1200" b="0" i="0" u="none" strike="noStrike" kern="1200" dirty="0">
                <a:solidFill>
                  <a:schemeClr val="tx1"/>
                </a:solidFill>
                <a:effectLst/>
                <a:latin typeface="SamsungOne-400" panose="020B0503030303020204" pitchFamily="34" charset="0"/>
                <a:cs typeface="+mn-cs"/>
              </a:rPr>
              <a:t>  9.223.372.036.854.775.807</a:t>
            </a:r>
          </a:p>
          <a:p>
            <a:pPr rtl="0" eaLnBrk="1" fontAlgn="t" hangingPunct="1"/>
            <a:endParaRPr lang="en-US" altLang="ko-KR" sz="1200" b="0" i="0" u="none" strike="noStrike" kern="1200" dirty="0">
              <a:solidFill>
                <a:schemeClr val="tx1"/>
              </a:solidFill>
              <a:effectLst/>
              <a:latin typeface="SamsungOne-400" panose="020B0503030303020204" pitchFamily="34" charset="0"/>
              <a:cs typeface="+mn-cs"/>
            </a:endParaRPr>
          </a:p>
          <a:p>
            <a:pPr marL="171450" indent="-171450" rtl="0" eaLnBrk="1" fontAlgn="t" hangingPunct="1">
              <a:buFont typeface="Arial" panose="020B0604020202020204" pitchFamily="34" charset="0"/>
              <a:buChar char="•"/>
            </a:pPr>
            <a:r>
              <a:rPr lang="en-US" altLang="ko-KR" sz="1200" b="0" i="0" u="none" strike="noStrike" kern="1200" dirty="0">
                <a:solidFill>
                  <a:schemeClr val="tx1"/>
                </a:solidFill>
                <a:effectLst/>
                <a:latin typeface="SamsungOne-400" panose="020B0503030303020204" pitchFamily="34" charset="0"/>
                <a:cs typeface="+mn-cs"/>
              </a:rPr>
              <a:t>DECIMAL</a:t>
            </a:r>
            <a:endParaRPr lang="ko-KR" altLang="ko-KR" sz="1200" b="0" i="0" u="none" strike="noStrike" kern="1200" dirty="0">
              <a:solidFill>
                <a:schemeClr val="tx1"/>
              </a:solidFill>
              <a:effectLst/>
              <a:latin typeface="SamsungOne-400" panose="020B0503030303020204" pitchFamily="34" charset="0"/>
              <a:cs typeface="+mn-cs"/>
            </a:endParaRPr>
          </a:p>
          <a:p>
            <a:pPr rtl="0" eaLnBrk="1" fontAlgn="auto" latinLnBrk="0" hangingPunct="1"/>
            <a:r>
              <a:rPr lang="vi-VN" altLang="ko-KR" sz="1200" b="0" i="0" u="none" strike="noStrike" kern="1200" dirty="0">
                <a:solidFill>
                  <a:schemeClr val="tx1"/>
                </a:solidFill>
                <a:effectLst/>
                <a:latin typeface="SamsungOne-400" panose="020B0503030303020204" pitchFamily="34" charset="0"/>
                <a:cs typeface="+mn-cs"/>
              </a:rPr>
              <a:t>Người dùng có thể chỉ định độ chính xác và tỷ lệ mặc định là số thập phân (10,0)</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136</a:t>
            </a:fld>
            <a:endParaRPr lang="ko-KR" altLang="en-US" dirty="0"/>
          </a:p>
        </p:txBody>
      </p:sp>
    </p:spTree>
    <p:extLst>
      <p:ext uri="{BB962C8B-B14F-4D97-AF65-F5344CB8AC3E}">
        <p14:creationId xmlns:p14="http://schemas.microsoft.com/office/powerpoint/2010/main" val="11991403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Mảng trong Hive là một chuỗi có thứ tự gồm các phần tử loại tương tự có thể lập chỉ mục bằng cách sử dụng các số nguyên dựa trên số không.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Map </a:t>
            </a:r>
            <a:r>
              <a:rPr lang="vi-VN" altLang="ko-KR" sz="1200" b="0" kern="1200" dirty="0">
                <a:solidFill>
                  <a:schemeClr val="tx1"/>
                </a:solidFill>
                <a:latin typeface="SamsungOne-400" panose="020B0503030303020204" pitchFamily="34" charset="0"/>
                <a:cs typeface="+mn-cs"/>
              </a:rPr>
              <a:t>trong Hive là tập hợp các cặp khóa-giá trị, trong đó các trường được truy cập bằng cách sử dụng ký hiệu mảng của các khóa (ví dụ: ['key']).</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STRUCT trong Hive tương tự như STRUCT trong ngôn ngữ C. Đây là một loại bản ghi bao gồm một tập hợp các trường được đặt tên, có thể là bất kỳ loại dữ liệu nguyên thủy nào.</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Loại UNION trong Hive tương tự như UNION trong C. Loại UNION tại bất kỳ thời điểm nào cũng có thể chứa chính xác một loại dữ liệu từ các loại dữ liệu được chỉ định.</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137</a:t>
            </a:fld>
            <a:endParaRPr lang="ko-KR" altLang="en-US" dirty="0"/>
          </a:p>
        </p:txBody>
      </p:sp>
    </p:spTree>
    <p:extLst>
      <p:ext uri="{BB962C8B-B14F-4D97-AF65-F5344CB8AC3E}">
        <p14:creationId xmlns:p14="http://schemas.microsoft.com/office/powerpoint/2010/main" val="1136335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[IF NOT EXISTS] : </a:t>
            </a:r>
            <a:r>
              <a:rPr lang="en-US" altLang="ko-KR" b="0" i="0" dirty="0" err="1">
                <a:solidFill>
                  <a:srgbClr val="16191F"/>
                </a:solidFill>
                <a:effectLst/>
                <a:latin typeface="SamsungOne-400" panose="020B0503030303020204" pitchFamily="34" charset="0"/>
              </a:rPr>
              <a:t>Làm</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cho</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thông</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báo</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lỗi</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bị</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chặn</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nếu</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bảng</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có</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tên</a:t>
            </a:r>
            <a:r>
              <a:rPr lang="en-US" altLang="ko-KR" b="0" i="0" dirty="0">
                <a:solidFill>
                  <a:srgbClr val="16191F"/>
                </a:solidFill>
                <a:effectLst/>
                <a:latin typeface="SamsungOne-400" panose="020B0503030303020204" pitchFamily="34" charset="0"/>
              </a:rPr>
              <a:t> &lt;TBL NAME&gt; </a:t>
            </a:r>
            <a:r>
              <a:rPr lang="en-US" altLang="ko-KR" b="0" i="0" dirty="0" err="1">
                <a:solidFill>
                  <a:srgbClr val="16191F"/>
                </a:solidFill>
                <a:effectLst/>
                <a:latin typeface="SamsungOne-400" panose="020B0503030303020204" pitchFamily="34" charset="0"/>
              </a:rPr>
              <a:t>đã</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tồn</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tại</a:t>
            </a:r>
            <a:r>
              <a:rPr lang="en-US" altLang="ko-KR" b="0" i="0" dirty="0">
                <a:solidFill>
                  <a:srgbClr val="16191F"/>
                </a:solidFill>
                <a:effectLst/>
                <a:latin typeface="SamsungOne-400" panose="020B0503030303020204" pitchFamily="34" charset="0"/>
              </a:rPr>
              <a:t>.</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dirty="0">
                <a:latin typeface="SamsungOne-400" panose="020B0503030303020204" pitchFamily="34" charset="0"/>
                <a:ea typeface="나눔스퀘어 Bold" panose="020B0600000101010101" pitchFamily="50" charset="-127"/>
              </a:rPr>
              <a:t>[&lt;DB_NAME&gt;.]</a:t>
            </a:r>
            <a:r>
              <a:rPr lang="en-US" altLang="ko-KR" sz="1200" b="0" kern="1200" dirty="0">
                <a:solidFill>
                  <a:schemeClr val="tx1"/>
                </a:solidFill>
                <a:latin typeface="SamsungOne-400" panose="020B0503030303020204" pitchFamily="34" charset="0"/>
                <a:cs typeface="+mn-cs"/>
              </a:rPr>
              <a:t> </a:t>
            </a:r>
            <a:r>
              <a:rPr lang="en-US" altLang="ko-KR" sz="1200" b="0" dirty="0">
                <a:latin typeface="SamsungOne-400" panose="020B0503030303020204" pitchFamily="34" charset="0"/>
                <a:ea typeface="나눔스퀘어 Bold" panose="020B0600000101010101" pitchFamily="50" charset="-127"/>
              </a:rPr>
              <a:t>&lt;TBL NAME&gt; </a:t>
            </a:r>
            <a:r>
              <a:rPr lang="en-US" altLang="ko-KR" sz="1200" dirty="0">
                <a:latin typeface="SamsungOne-400" panose="020B0503030303020204" pitchFamily="34" charset="0"/>
                <a:ea typeface="나눔스퀘어 Bold" panose="020B0600000101010101" pitchFamily="50" charset="-127"/>
              </a:rPr>
              <a:t>: </a:t>
            </a:r>
            <a:r>
              <a:rPr lang="vi-VN" altLang="ko-KR" b="0" i="0" dirty="0">
                <a:solidFill>
                  <a:srgbClr val="16191F"/>
                </a:solidFill>
                <a:effectLst/>
                <a:latin typeface="SamsungOne-400" panose="020B0503030303020204" pitchFamily="34" charset="0"/>
              </a:rPr>
              <a:t>Chỉ định tên cho bảng sẽ được tạo. Tham số &lt;DB_NAME&gt;tùy chọn chỉ định cơ sở dữ liệu chứa bảng.</a:t>
            </a:r>
            <a:endParaRPr lang="en-US" altLang="ko-KR" b="0" i="0" dirty="0">
              <a:solidFill>
                <a:srgbClr val="16191F"/>
              </a:solidFill>
              <a:effectLst/>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dirty="0">
                <a:latin typeface="SamsungOne-400" panose="020B0503030303020204" pitchFamily="34" charset="0"/>
                <a:ea typeface="나눔스퀘어 Bold" panose="020B0600000101010101" pitchFamily="50" charset="-127"/>
              </a:rPr>
              <a:t>[(&lt;COL_NAME&gt; DATA_TYPE, &lt;COL_NAME&gt; DATA_TYPE, ...)] </a:t>
            </a:r>
            <a:r>
              <a:rPr lang="en-US" altLang="ko-KR" sz="1200" dirty="0">
                <a:latin typeface="SamsungOne-400" panose="020B0503030303020204" pitchFamily="34" charset="0"/>
                <a:ea typeface="나눔스퀘어 Bold" panose="020B0600000101010101" pitchFamily="50" charset="-127"/>
              </a:rPr>
              <a:t>: </a:t>
            </a:r>
            <a:r>
              <a:rPr lang="vi-VN" altLang="ko-KR" b="0" i="0" dirty="0">
                <a:solidFill>
                  <a:srgbClr val="16191F"/>
                </a:solidFill>
                <a:effectLst/>
                <a:latin typeface="SamsungOne-400" panose="020B0503030303020204" pitchFamily="34" charset="0"/>
              </a:rPr>
              <a:t>Chỉ định tên cho mỗi cột sẽ được tạo, cùng với kiểu dữ liệu của cột.</a:t>
            </a:r>
            <a:endParaRPr lang="en-US" altLang="ko-KR" b="0" i="0" dirty="0">
              <a:solidFill>
                <a:srgbClr val="16191F"/>
              </a:solidFill>
              <a:effectLst/>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dirty="0">
                <a:latin typeface="SamsungOne-400" panose="020B0503030303020204" pitchFamily="34" charset="0"/>
                <a:ea typeface="나눔스퀘어 Bold" panose="020B0600000101010101" pitchFamily="50" charset="-127"/>
              </a:rPr>
              <a:t>[PARTITIONED BY (&lt;COL_NAME&gt; DATA_TYPE)] </a:t>
            </a:r>
            <a:r>
              <a:rPr lang="en-US" altLang="ko-KR" sz="1200" dirty="0">
                <a:latin typeface="SamsungOne-400" panose="020B0503030303020204" pitchFamily="34" charset="0"/>
                <a:ea typeface="나눔스퀘어 Bold" panose="020B0600000101010101" pitchFamily="50" charset="-127"/>
              </a:rPr>
              <a:t>: </a:t>
            </a:r>
            <a:r>
              <a:rPr lang="vi-VN" altLang="ko-KR" b="0" i="0" dirty="0">
                <a:solidFill>
                  <a:srgbClr val="16191F"/>
                </a:solidFill>
                <a:effectLst/>
                <a:latin typeface="SamsungOne-400" panose="020B0503030303020204" pitchFamily="34" charset="0"/>
              </a:rPr>
              <a:t>Tạo một bảng được phân vùng với một hoặc nhiều cột phân vùng có &lt;COL_NAME&gt;, DATA_TYPE được chỉ định.</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i="0" dirty="0">
                <a:solidFill>
                  <a:srgbClr val="16191F"/>
                </a:solidFill>
                <a:effectLst/>
                <a:latin typeface="SamsungOne-400" panose="020B0503030303020204" pitchFamily="34" charset="0"/>
              </a:rPr>
              <a:t>Một bảng có thể có một hoặc nhiều phân vùng, bao gồm một tổ hợp giá trị và tên cột riêng biệt. </a:t>
            </a:r>
            <a:endParaRPr lang="en-US" altLang="ko-KR" b="0" i="0" dirty="0">
              <a:solidFill>
                <a:srgbClr val="16191F"/>
              </a:solidFill>
              <a:effectLst/>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latin typeface="SamsungOne-400" panose="020B0503030303020204" pitchFamily="34" charset="0"/>
                <a:ea typeface="나눔스퀘어 Bold" panose="020B0600000101010101" pitchFamily="50" charset="-127"/>
              </a:rPr>
              <a:t>[ROW FORMAT &lt;ROW_FORMAT&gt;] : </a:t>
            </a:r>
            <a:r>
              <a:rPr lang="vi-VN" altLang="ko-KR" b="0" i="0" dirty="0">
                <a:solidFill>
                  <a:srgbClr val="16191F"/>
                </a:solidFill>
                <a:effectLst/>
                <a:latin typeface="SamsungOne-400" panose="020B0503030303020204" pitchFamily="34" charset="0"/>
              </a:rPr>
              <a:t>Chỉ định định dạng hàng của bảng và dữ liệu nguồn cơ bản của nó nếu có. </a:t>
            </a:r>
            <a:endParaRPr lang="en-US" altLang="ko-KR" b="0" i="0" dirty="0">
              <a:solidFill>
                <a:srgbClr val="16191F"/>
              </a:solidFill>
              <a:effectLst/>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latin typeface="SamsungOne-400" panose="020B0503030303020204" pitchFamily="34" charset="0"/>
                <a:ea typeface="나눔스퀘어 Bold" panose="020B0600000101010101" pitchFamily="50" charset="-127"/>
              </a:rPr>
              <a:t>[[STORED AS &lt;FLIE_FORMAT&gt;]  : </a:t>
            </a:r>
            <a:r>
              <a:rPr lang="en-US" altLang="ko-KR" b="0" i="0" dirty="0" err="1">
                <a:solidFill>
                  <a:srgbClr val="16191F"/>
                </a:solidFill>
                <a:effectLst/>
                <a:latin typeface="SamsungOne-400" panose="020B0503030303020204" pitchFamily="34" charset="0"/>
              </a:rPr>
              <a:t>Chỉ</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định</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định</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dạng</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tệp</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cho</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dữ</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liệu</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bảng</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Nếu</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bỏ</a:t>
            </a:r>
            <a:r>
              <a:rPr lang="en-US" altLang="ko-KR" b="0" i="0" dirty="0">
                <a:solidFill>
                  <a:srgbClr val="16191F"/>
                </a:solidFill>
                <a:effectLst/>
                <a:latin typeface="SamsungOne-400" panose="020B0503030303020204" pitchFamily="34" charset="0"/>
              </a:rPr>
              <a:t> qua, </a:t>
            </a:r>
            <a:r>
              <a:rPr lang="en-US" altLang="ko-KR" b="0" i="0" dirty="0" err="1">
                <a:solidFill>
                  <a:srgbClr val="16191F"/>
                </a:solidFill>
                <a:effectLst/>
                <a:latin typeface="SamsungOne-400" panose="020B0503030303020204" pitchFamily="34" charset="0"/>
              </a:rPr>
              <a:t>Tệp</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văn</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bản</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là</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giá</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trị</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mặc</a:t>
            </a:r>
            <a:r>
              <a:rPr lang="en-US" altLang="ko-KR" b="0" i="0" dirty="0">
                <a:solidFill>
                  <a:srgbClr val="16191F"/>
                </a:solidFill>
                <a:effectLst/>
                <a:latin typeface="SamsungOne-400" panose="020B0503030303020204" pitchFamily="34" charset="0"/>
              </a:rPr>
              <a:t> </a:t>
            </a:r>
            <a:r>
              <a:rPr lang="en-US" altLang="ko-KR" b="0" i="0" dirty="0" err="1">
                <a:solidFill>
                  <a:srgbClr val="16191F"/>
                </a:solidFill>
                <a:effectLst/>
                <a:latin typeface="SamsungOne-400" panose="020B0503030303020204" pitchFamily="34" charset="0"/>
              </a:rPr>
              <a:t>định</a:t>
            </a:r>
            <a:r>
              <a:rPr lang="en-US" altLang="ko-KR" b="0" i="0" dirty="0">
                <a:solidFill>
                  <a:srgbClr val="16191F"/>
                </a:solidFill>
                <a:effectLst/>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latin typeface="SamsungOne-400" panose="020B0503030303020204" pitchFamily="34" charset="0"/>
                <a:ea typeface="나눔스퀘어 Bold" panose="020B0600000101010101" pitchFamily="50" charset="-127"/>
              </a:rPr>
              <a:t>[LOCATION &lt;HDFS_PATH&gt;] </a:t>
            </a:r>
            <a:r>
              <a:rPr lang="vi-VN" altLang="ko-KR" sz="1200" dirty="0">
                <a:latin typeface="SamsungOne-400" panose="020B0503030303020204" pitchFamily="34" charset="0"/>
                <a:ea typeface="나눔스퀘어 Bold" panose="020B0600000101010101" pitchFamily="50" charset="-127"/>
              </a:rPr>
              <a:t>: Chỉ định vị trí của dữ liệu cơ bản mà bảng được tạo.</a:t>
            </a:r>
            <a:endParaRPr lang="en-US" altLang="ko-KR" sz="1200" dirty="0">
              <a:latin typeface="SamsungOne-400" panose="020B0503030303020204" pitchFamily="34" charset="0"/>
              <a:ea typeface="나눔스퀘어 Bold" panose="020B0600000101010101" pitchFamily="50" charset="-127"/>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latin typeface="SamsungOne-400" panose="020B0503030303020204" pitchFamily="34" charset="0"/>
                <a:ea typeface="나눔스퀘어 Bold" panose="020B0600000101010101" pitchFamily="50" charset="-127"/>
              </a:rPr>
              <a:t>[TBLPROPERTIES (&lt;property_name&gt;=&lt;property_value&gt;, ...)] : </a:t>
            </a:r>
            <a:r>
              <a:rPr lang="vi-VN" altLang="ko-KR" sz="1200" dirty="0">
                <a:latin typeface="SamsungOne-400" panose="020B0503030303020204" pitchFamily="34" charset="0"/>
                <a:ea typeface="나눔스퀘어 Bold" panose="020B0600000101010101" pitchFamily="50" charset="-127"/>
              </a:rPr>
              <a:t>Chỉ định các cặp khóa-giá trị siêu dữ liệu tùy chỉnh cho định nghĩa bảng ngoài các thuộc tính bảng được xác định trước.</a:t>
            </a:r>
            <a:endParaRPr lang="en-US" altLang="ko-KR" sz="1200" dirty="0">
              <a:latin typeface="SamsungOne-400" panose="020B0503030303020204" pitchFamily="34" charset="0"/>
              <a:ea typeface="나눔스퀘어 Bold" panose="020B0600000101010101" pitchFamily="50" charset="-127"/>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b="0" i="0" dirty="0">
              <a:solidFill>
                <a:srgbClr val="16191F"/>
              </a:solidFill>
              <a:effectLst/>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138</a:t>
            </a:fld>
            <a:endParaRPr lang="ko-KR" altLang="en-US" dirty="0"/>
          </a:p>
        </p:txBody>
      </p:sp>
    </p:spTree>
    <p:extLst>
      <p:ext uri="{BB962C8B-B14F-4D97-AF65-F5344CB8AC3E}">
        <p14:creationId xmlns:p14="http://schemas.microsoft.com/office/powerpoint/2010/main" val="10999973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Truy vấn Hive và Impala không chỉ định đường dẫn dữ liệu, định dạng hoặc thứ tự cột. (So sánh với Pig Latin, nơi bạn chỉ định những điều này trong câu lệnh LOAD.)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Hive và Impala, cũng như trong hệ thống quản lý cơ sở dữ liệu quan hệ (RDBMS), thông tin này được cung cấp khi bạn tạo bảng.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Tạo một thư mục con trong thư mục kho của cơ sở dữ liệu trong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trường hợp cơ sở dữ liệu mặc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 người dùng/tổ ong/kho/tên bảng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trường hợp cơ sở dữ liệu được đặt tên: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/user/hive/warehouse/dbname.db/tablename</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139</a:t>
            </a:fld>
            <a:endParaRPr lang="ko-KR" altLang="en-US" dirty="0"/>
          </a:p>
        </p:txBody>
      </p:sp>
    </p:spTree>
    <p:extLst>
      <p:ext uri="{BB962C8B-B14F-4D97-AF65-F5344CB8AC3E}">
        <p14:creationId xmlns:p14="http://schemas.microsoft.com/office/powerpoint/2010/main" val="420996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8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Cơ sở dữ liệu NoSQL có nhiều dạng khác nhau và cho phép bạn lưu trữ và thao tác một lượng lớn dữ liệu phi cấu trúc và bán cấu trúc.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Có các cửa hàng khóa-giá trị, cửa hàng tài liệu, cửa hàng Cột và cơ sở dữ liệu đồ thị.</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Động lực cho cách tiếp cận này bao gồm sự đơn giản của thiết kế, tỷ lệ "theo chiều ngang" đơn giản hơn cho các cụm máy (vốn là một vấn đề đối với cơ sở dữ liệu quan hệ), kiểm soát tốt hơn tính khả dụng và hạn chế sự không phù hợp trở kháng quan hệ đối tượng.</a:t>
            </a:r>
            <a:endParaRPr lang="en-US" altLang="ko-KR" sz="1200" b="0" i="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Kho lưu trữ khóa-giá trị - DynamoDB, Redis, Riak</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Mô hình ánh xạ khóa duy nhất để truy vấn một giá trị cụ thể</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Hữu ích cho truy cập ngẫu nhiên</a:t>
            </a: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Cơ sở dữ liệu tài liệu - MongoDB, CouchDB, Tìm kiếm đàn hồi</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Lưu trữ dữ liệu theo cấu trúc giống như JSON</a:t>
            </a: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Cơ sở dữ liệu cột - Apache Cassandra, HBase, BigTable</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Sắp xếp dữ liệu của bạn thành các cột thay vì hàng</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Thuận lợi cho việc truy vấn các tập dữ liệu lớn</a:t>
            </a: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Cơ sở dữ liệu đồ thị - neo4j, Giraph</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Dữ liệu vào các nút (đối tượng) và các cạnh (mối quan hệ)</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https://en.wikipedia.org/wiki/NoSQL</a:t>
            </a:r>
            <a:endParaRPr lang="en-US" altLang="ko-KR" sz="1200" b="0"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a:t>
            </a:fld>
            <a:endParaRPr lang="ko-KR" altLang="en-US" dirty="0"/>
          </a:p>
        </p:txBody>
      </p:sp>
    </p:spTree>
    <p:extLst>
      <p:ext uri="{BB962C8B-B14F-4D97-AF65-F5344CB8AC3E}">
        <p14:creationId xmlns:p14="http://schemas.microsoft.com/office/powerpoint/2010/main" val="36803542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Câu</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lệnh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CREATE TABLE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nghĩa</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bảng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mới</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sử</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dụng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dạng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Hive.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Sử</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dụng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ví</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dụ</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slide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trên</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giải</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thích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cách</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tạo</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bảng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140</a:t>
            </a:fld>
            <a:endParaRPr lang="ko-KR" altLang="en-US" dirty="0"/>
          </a:p>
        </p:txBody>
      </p:sp>
    </p:spTree>
    <p:extLst>
      <p:ext uri="{BB962C8B-B14F-4D97-AF65-F5344CB8AC3E}">
        <p14:creationId xmlns:p14="http://schemas.microsoft.com/office/powerpoint/2010/main" val="42755922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Nếu bạn chưa “SỬ DỤNG” mydb, bạn có thể đặt trước nó mydb.employees = bảng employee trong cơ sở dữ liệu mydb.</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Bạn có thể nhận xét các trường, bảng và cơ sở dữ liệu riêng lẻ cũng như tạo các thuộc tính khóa-giá trị của bảng.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Phải cẩn thận với IF NOT EXISTS.</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Nếu bảng đã tồn tại, Hive sẽ âm thầm bỏ qua câu lệnh.</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Tốt nếu bạn đang sử dụng tập lệnh nên tạo lần đầu tiên.</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Thật tệ nếu bạn có ý định thay thế bằng một lược đồ mới vì Hive sẽ không cảnh báo bạn về sự khác biệt.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Bạn có thể thay đổi vị trí lưu bảng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141</a:t>
            </a:fld>
            <a:endParaRPr lang="ko-KR" altLang="en-US" dirty="0"/>
          </a:p>
        </p:txBody>
      </p:sp>
    </p:spTree>
    <p:extLst>
      <p:ext uri="{BB962C8B-B14F-4D97-AF65-F5344CB8AC3E}">
        <p14:creationId xmlns:p14="http://schemas.microsoft.com/office/powerpoint/2010/main" val="28222414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Kết quả SHOW TABLES từ vỏ Beeline và Impala khác nhau rất ít.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hàng tiêu đề, Beeline in tab_name nhưng trình bao Impala in tên.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142</a:t>
            </a:fld>
            <a:endParaRPr lang="ko-KR" altLang="en-US" dirty="0"/>
          </a:p>
        </p:txBody>
      </p:sp>
    </p:spTree>
    <p:extLst>
      <p:ext uri="{BB962C8B-B14F-4D97-AF65-F5344CB8AC3E}">
        <p14:creationId xmlns:p14="http://schemas.microsoft.com/office/powerpoint/2010/main" val="25790915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If you want to see the primary information of table such as only the list of columns and its data types, DESCRIBE command will help you on this.</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143</a:t>
            </a:fld>
            <a:endParaRPr lang="ko-KR" altLang="en-US" dirty="0"/>
          </a:p>
        </p:txBody>
      </p:sp>
    </p:spTree>
    <p:extLst>
      <p:ext uri="{BB962C8B-B14F-4D97-AF65-F5344CB8AC3E}">
        <p14:creationId xmlns:p14="http://schemas.microsoft.com/office/powerpoint/2010/main" val="31608335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solidFill>
                  <a:schemeClr val="tx1"/>
                </a:solidFill>
                <a:latin typeface="SamsungOne-400" panose="020B0503030303020204" pitchFamily="34" charset="0"/>
                <a:ea typeface="나눔스퀘어 Bold" panose="020B0600000101010101" pitchFamily="50" charset="-127"/>
              </a:rPr>
              <a:t>ALTER TABLE products </a:t>
            </a:r>
            <a:r>
              <a:rPr lang="en-US" altLang="ko-KR" sz="1200" b="1" dirty="0">
                <a:solidFill>
                  <a:schemeClr val="tx1"/>
                </a:solidFill>
                <a:latin typeface="SamsungOne-400" panose="020B0503030303020204" pitchFamily="34" charset="0"/>
                <a:ea typeface="나눔스퀘어 Bold" panose="020B0600000101010101" pitchFamily="50" charset="-127"/>
              </a:rPr>
              <a:t>RENAME</a:t>
            </a:r>
            <a:r>
              <a:rPr lang="en-US" altLang="ko-KR" sz="1200" dirty="0">
                <a:solidFill>
                  <a:schemeClr val="tx1"/>
                </a:solidFill>
                <a:latin typeface="SamsungOne-400" panose="020B0503030303020204" pitchFamily="34" charset="0"/>
                <a:ea typeface="나눔스퀘어 Bold" panose="020B0600000101010101" pitchFamily="50" charset="-127"/>
              </a:rPr>
              <a:t> products_2019; - </a:t>
            </a:r>
            <a:r>
              <a:rPr lang="en-US" altLang="ko-KR" sz="1200" dirty="0" err="1">
                <a:solidFill>
                  <a:schemeClr val="tx1"/>
                </a:solidFill>
                <a:latin typeface="SamsungOne-400" panose="020B0503030303020204" pitchFamily="34" charset="0"/>
                <a:ea typeface="나눔스퀘어 Bold" panose="020B0600000101010101" pitchFamily="50" charset="-127"/>
              </a:rPr>
              <a:t>thay</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đổi</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tên</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bảng</a:t>
            </a:r>
            <a:endParaRPr lang="en-US" altLang="ko-KR" sz="1200" dirty="0">
              <a:solidFill>
                <a:schemeClr val="tx1"/>
              </a:solidFill>
              <a:latin typeface="SamsungOne-400" panose="020B0503030303020204" pitchFamily="34" charset="0"/>
              <a:ea typeface="나눔스퀘어 Bold" panose="020B0600000101010101" pitchFamily="50" charset="-127"/>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solidFill>
                  <a:schemeClr val="tx1"/>
                </a:solidFill>
                <a:latin typeface="SamsungOne-400" panose="020B0503030303020204" pitchFamily="34" charset="0"/>
                <a:ea typeface="나눔스퀘어 Bold" panose="020B0600000101010101" pitchFamily="50" charset="-127"/>
              </a:rPr>
              <a:t>ALTER TABLE products </a:t>
            </a:r>
            <a:r>
              <a:rPr lang="en-US" altLang="ko-KR" sz="1200" b="1" dirty="0">
                <a:solidFill>
                  <a:schemeClr val="tx1"/>
                </a:solidFill>
                <a:latin typeface="SamsungOne-400" panose="020B0503030303020204" pitchFamily="34" charset="0"/>
                <a:ea typeface="나눔스퀘어 Bold" panose="020B0600000101010101" pitchFamily="50" charset="-127"/>
              </a:rPr>
              <a:t>CHANGE</a:t>
            </a:r>
            <a:r>
              <a:rPr lang="en-US" altLang="ko-KR" sz="1200" dirty="0">
                <a:solidFill>
                  <a:schemeClr val="tx1"/>
                </a:solidFill>
                <a:latin typeface="SamsungOne-400" panose="020B0503030303020204" pitchFamily="34" charset="0"/>
                <a:ea typeface="나눔스퀘어 Bold" panose="020B0600000101010101" pitchFamily="50" charset="-127"/>
              </a:rPr>
              <a:t> id prod_id int; - </a:t>
            </a:r>
            <a:r>
              <a:rPr lang="en-US" altLang="ko-KR" sz="1200" dirty="0" err="1">
                <a:solidFill>
                  <a:schemeClr val="tx1"/>
                </a:solidFill>
                <a:latin typeface="SamsungOne-400" panose="020B0503030303020204" pitchFamily="34" charset="0"/>
                <a:ea typeface="나눔스퀘어 Bold" panose="020B0600000101010101" pitchFamily="50" charset="-127"/>
              </a:rPr>
              <a:t>đổi</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tên</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cột</a:t>
            </a:r>
            <a:endParaRPr lang="en-US" altLang="ko-KR" sz="1200" dirty="0">
              <a:solidFill>
                <a:schemeClr val="tx1"/>
              </a:solidFill>
              <a:latin typeface="SamsungOne-400" panose="020B0503030303020204" pitchFamily="34" charset="0"/>
              <a:ea typeface="나눔스퀘어 Bold" panose="020B0600000101010101" pitchFamily="50" charset="-127"/>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dirty="0">
                <a:solidFill>
                  <a:schemeClr val="tx1"/>
                </a:solidFill>
                <a:latin typeface="SamsungOne-400" panose="020B0503030303020204" pitchFamily="34" charset="0"/>
                <a:ea typeface="나눔스퀘어 Bold" panose="020B0600000101010101" pitchFamily="50" charset="-127"/>
              </a:rPr>
              <a:t>ALTER TABLE products </a:t>
            </a:r>
            <a:r>
              <a:rPr lang="en-US" altLang="ko-KR" sz="1200" b="1" dirty="0">
                <a:solidFill>
                  <a:schemeClr val="tx1"/>
                </a:solidFill>
                <a:latin typeface="SamsungOne-400" panose="020B0503030303020204" pitchFamily="34" charset="0"/>
                <a:ea typeface="나눔스퀘어 Bold" panose="020B0600000101010101" pitchFamily="50" charset="-127"/>
              </a:rPr>
              <a:t>ADD COLUMNS</a:t>
            </a:r>
            <a:r>
              <a:rPr lang="en-US" altLang="ko-KR" sz="1200" dirty="0">
                <a:solidFill>
                  <a:schemeClr val="tx1"/>
                </a:solidFill>
                <a:latin typeface="SamsungOne-400" panose="020B0503030303020204" pitchFamily="34" charset="0"/>
                <a:ea typeface="나눔스퀘어 Bold" panose="020B0600000101010101" pitchFamily="50" charset="-127"/>
              </a:rPr>
              <a:t>(last_modified date); - </a:t>
            </a:r>
            <a:r>
              <a:rPr lang="en-US" altLang="ko-KR" sz="1200" dirty="0" err="1">
                <a:solidFill>
                  <a:schemeClr val="tx1"/>
                </a:solidFill>
                <a:latin typeface="SamsungOne-400" panose="020B0503030303020204" pitchFamily="34" charset="0"/>
                <a:ea typeface="나눔스퀘어 Bold" panose="020B0600000101010101" pitchFamily="50" charset="-127"/>
              </a:rPr>
              <a:t>cột</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last_modified</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được</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thêm</a:t>
            </a:r>
            <a:r>
              <a:rPr lang="en-US" altLang="ko-KR" sz="1200" dirty="0">
                <a:solidFill>
                  <a:schemeClr val="tx1"/>
                </a:solidFill>
                <a:latin typeface="SamsungOne-400" panose="020B0503030303020204" pitchFamily="34" charset="0"/>
                <a:ea typeface="나눔스퀘어 Bold" panose="020B0600000101010101" pitchFamily="50" charset="-127"/>
              </a:rPr>
              <a:t> </a:t>
            </a:r>
            <a:r>
              <a:rPr lang="en-US" altLang="ko-KR" sz="1200" dirty="0" err="1">
                <a:solidFill>
                  <a:schemeClr val="tx1"/>
                </a:solidFill>
                <a:latin typeface="SamsungOne-400" panose="020B0503030303020204" pitchFamily="34" charset="0"/>
                <a:ea typeface="나눔스퀘어 Bold" panose="020B0600000101010101" pitchFamily="50" charset="-127"/>
              </a:rPr>
              <a:t>vào</a:t>
            </a:r>
            <a:r>
              <a:rPr lang="en-US" altLang="ko-KR" sz="1200" dirty="0">
                <a:solidFill>
                  <a:schemeClr val="tx1"/>
                </a:solidFill>
                <a:latin typeface="SamsungOne-400" panose="020B0503030303020204" pitchFamily="34" charset="0"/>
                <a:ea typeface="나눔스퀘어 Bold" panose="020B0600000101010101" pitchFamily="50" charset="-127"/>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dirty="0">
              <a:solidFill>
                <a:schemeClr val="tx1"/>
              </a:solidFill>
              <a:latin typeface="SamsungOne-400" panose="020B0503030303020204" pitchFamily="34" charset="0"/>
              <a:ea typeface="나눔스퀘어 Bold" panose="020B0600000101010101" pitchFamily="50" charset="-127"/>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latin typeface="SamsungOne-400" panose="020B0503030303020204" pitchFamily="34" charset="0"/>
              </a:rPr>
              <a:t>ALTER TABLE product </a:t>
            </a:r>
            <a:r>
              <a:rPr lang="en-US" altLang="ko-KR" b="1" dirty="0">
                <a:latin typeface="SamsungOne-400" panose="020B0503030303020204" pitchFamily="34" charset="0"/>
              </a:rPr>
              <a:t>REPLACE COLUMNS</a:t>
            </a:r>
            <a:r>
              <a:rPr lang="en-US" altLang="ko-KR" dirty="0">
                <a:latin typeface="SamsungOne-400" panose="020B0503030303020204" pitchFamily="34" charset="0"/>
              </a:rPr>
              <a:t>; - </a:t>
            </a:r>
            <a:r>
              <a:rPr lang="en-US" altLang="ko-KR" dirty="0" err="1">
                <a:latin typeface="SamsungOne-400" panose="020B0503030303020204" pitchFamily="34" charset="0"/>
              </a:rPr>
              <a:t>loại</a:t>
            </a:r>
            <a:r>
              <a:rPr lang="en-US" altLang="ko-KR" dirty="0">
                <a:latin typeface="SamsungOne-400" panose="020B0503030303020204" pitchFamily="34" charset="0"/>
              </a:rPr>
              <a:t> </a:t>
            </a:r>
            <a:r>
              <a:rPr lang="en-US" altLang="ko-KR" dirty="0" err="1">
                <a:latin typeface="SamsungOne-400" panose="020B0503030303020204" pitchFamily="34" charset="0"/>
              </a:rPr>
              <a:t>bỏ</a:t>
            </a:r>
            <a:r>
              <a:rPr lang="en-US" altLang="ko-KR" dirty="0">
                <a:latin typeface="SamsungOne-400" panose="020B0503030303020204" pitchFamily="34" charset="0"/>
              </a:rPr>
              <a:t> </a:t>
            </a:r>
            <a:r>
              <a:rPr lang="en-US" altLang="ko-KR" dirty="0" err="1">
                <a:latin typeface="SamsungOne-400" panose="020B0503030303020204" pitchFamily="34" charset="0"/>
              </a:rPr>
              <a:t>tất</a:t>
            </a:r>
            <a:r>
              <a:rPr lang="en-US" altLang="ko-KR" dirty="0">
                <a:latin typeface="SamsungOne-400" panose="020B0503030303020204" pitchFamily="34" charset="0"/>
              </a:rPr>
              <a:t> </a:t>
            </a:r>
            <a:r>
              <a:rPr lang="en-US" altLang="ko-KR" dirty="0" err="1">
                <a:latin typeface="SamsungOne-400" panose="020B0503030303020204" pitchFamily="34" charset="0"/>
              </a:rPr>
              <a:t>cả</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cột</a:t>
            </a:r>
            <a:r>
              <a:rPr lang="en-US" altLang="ko-KR" dirty="0">
                <a:latin typeface="SamsungOne-400" panose="020B0503030303020204" pitchFamily="34" charset="0"/>
              </a:rPr>
              <a:t> </a:t>
            </a:r>
            <a:r>
              <a:rPr lang="en-US" altLang="ko-KR" dirty="0" err="1">
                <a:latin typeface="SamsungOne-400" panose="020B0503030303020204" pitchFamily="34" charset="0"/>
              </a:rPr>
              <a:t>hiện</a:t>
            </a:r>
            <a:r>
              <a:rPr lang="en-US" altLang="ko-KR" dirty="0">
                <a:latin typeface="SamsungOne-400" panose="020B0503030303020204" pitchFamily="34" charset="0"/>
              </a:rPr>
              <a:t>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thay</a:t>
            </a:r>
            <a:r>
              <a:rPr lang="en-US" altLang="ko-KR" dirty="0">
                <a:latin typeface="SamsungOne-400" panose="020B0503030303020204" pitchFamily="34" charset="0"/>
              </a:rPr>
              <a:t> </a:t>
            </a:r>
            <a:r>
              <a:rPr lang="en-US" altLang="ko-KR" dirty="0" err="1">
                <a:latin typeface="SamsungOne-400" panose="020B0503030303020204" pitchFamily="34" charset="0"/>
              </a:rPr>
              <a:t>thế</a:t>
            </a:r>
            <a:r>
              <a:rPr lang="en-US" altLang="ko-KR" dirty="0">
                <a:latin typeface="SamsungOne-400" panose="020B0503030303020204" pitchFamily="34" charset="0"/>
              </a:rPr>
              <a:t> </a:t>
            </a:r>
            <a:r>
              <a:rPr lang="en-US" altLang="ko-KR" dirty="0" err="1">
                <a:latin typeface="SamsungOne-400" panose="020B0503030303020204" pitchFamily="34" charset="0"/>
              </a:rPr>
              <a:t>chúng</a:t>
            </a:r>
            <a:r>
              <a:rPr lang="en-US" altLang="ko-KR" dirty="0">
                <a:latin typeface="SamsungOne-400" panose="020B0503030303020204" pitchFamily="34" charset="0"/>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144</a:t>
            </a:fld>
            <a:endParaRPr lang="ko-KR" altLang="en-US" dirty="0"/>
          </a:p>
        </p:txBody>
      </p:sp>
    </p:spTree>
    <p:extLst>
      <p:ext uri="{BB962C8B-B14F-4D97-AF65-F5344CB8AC3E}">
        <p14:creationId xmlns:p14="http://schemas.microsoft.com/office/powerpoint/2010/main" val="40481740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Việc tạo phân vùng sẽ được giải thích chi tiết trong </a:t>
            </a:r>
            <a:r>
              <a:rPr lang="en-US" altLang="ko-KR" sz="1200" b="0" kern="1200" dirty="0" err="1">
                <a:solidFill>
                  <a:schemeClr val="tx1"/>
                </a:solidFill>
                <a:latin typeface="SamsungOne-400" panose="020B0503030303020204" pitchFamily="34" charset="0"/>
                <a:cs typeface="+mn-cs"/>
              </a:rPr>
              <a:t>bài</a:t>
            </a:r>
            <a:r>
              <a:rPr lang="vi-VN" altLang="ko-KR" sz="1200" b="0" kern="1200" dirty="0">
                <a:solidFill>
                  <a:schemeClr val="tx1"/>
                </a:solidFill>
                <a:latin typeface="SamsungOne-400" panose="020B0503030303020204" pitchFamily="34" charset="0"/>
                <a:cs typeface="+mn-cs"/>
              </a:rPr>
              <a:t> tiếp theo.</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145</a:t>
            </a:fld>
            <a:endParaRPr lang="ko-KR" altLang="en-US" dirty="0"/>
          </a:p>
        </p:txBody>
      </p:sp>
    </p:spTree>
    <p:extLst>
      <p:ext uri="{BB962C8B-B14F-4D97-AF65-F5344CB8AC3E}">
        <p14:creationId xmlns:p14="http://schemas.microsoft.com/office/powerpoint/2010/main" val="397424626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Câu lệnh SELECT thực hiện các truy vấn, truy xuất dữ liệu từ một hoặc nhiều bảng và tạo ra các tập kết quả bao gồm các hàng và cột.</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Câu lệnh INSERT của Impala cũng thường kết thúc bằng câu lệnh SELECT, để xác định dữ liệu cần sao chép từ bảng này sang bảng khác.</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Bạn có thể liệt kê các cột cụ thể như ví dụ đầu tiên hiển thị, trong trường hợp đó, chỉ những cột đó sẽ được trả về—và chúng sẽ được trả về theo thứ tự được chỉ định trong truy vấn, chẳng hạn như cột1, cột2, cột n.</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Ngoài ra, bạn có thể sử dụng dấu hoa thị để biểu thị tất cả các cột trong bảng, như ví dụ thứ hai cho thấy, trong trường hợp đó, tất cả các cột sẽ được trả về (theo thứ tự giống như chúng được xác định trong bảng).</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146</a:t>
            </a:fld>
            <a:endParaRPr lang="ko-KR" altLang="en-US" dirty="0"/>
          </a:p>
        </p:txBody>
      </p:sp>
    </p:spTree>
    <p:extLst>
      <p:ext uri="{BB962C8B-B14F-4D97-AF65-F5344CB8AC3E}">
        <p14:creationId xmlns:p14="http://schemas.microsoft.com/office/powerpoint/2010/main" val="28650797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dirty="0">
                <a:latin typeface="SamsungOne-400" panose="020B0503030303020204" pitchFamily="34" charset="0"/>
              </a:rPr>
              <a:t> 1) USE</a:t>
            </a:r>
          </a:p>
          <a:p>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dirty="0">
                <a:latin typeface="SamsungOne-400" panose="020B0503030303020204" pitchFamily="34" charset="0"/>
              </a:rPr>
              <a:t>  2) </a:t>
            </a:r>
            <a:r>
              <a:rPr lang="en-US" altLang="ko-KR" b="0" dirty="0" err="1">
                <a:latin typeface="SamsungOne-400" panose="020B0503030303020204" pitchFamily="34" charset="0"/>
              </a:rPr>
              <a:t>mặc</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định</a:t>
            </a:r>
            <a:endParaRPr lang="en-US" altLang="ko-KR" b="0" dirty="0">
              <a:latin typeface="SamsungOne-400" panose="020B0503030303020204" pitchFamily="34" charset="0"/>
            </a:endParaRPr>
          </a:p>
          <a:p>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dirty="0">
                <a:latin typeface="SamsungOne-400" panose="020B0503030303020204" pitchFamily="34" charset="0"/>
              </a:rPr>
              <a:t> </a:t>
            </a:r>
            <a:r>
              <a:rPr lang="en" altLang="ko-KR" sz="1200" kern="1200" dirty="0">
                <a:solidFill>
                  <a:schemeClr val="tx1"/>
                </a:solidFill>
                <a:effectLst/>
                <a:cs typeface="+mn-cs"/>
              </a:rPr>
              <a:t> 3) </a:t>
            </a:r>
            <a:r>
              <a:rPr lang="nn-NO" altLang="ko-KR" sz="1200" kern="1200" dirty="0">
                <a:solidFill>
                  <a:schemeClr val="tx1"/>
                </a:solidFill>
                <a:effectLst/>
                <a:cs typeface="+mn-cs"/>
              </a:rPr>
              <a:t>Trong Metastore, nằm trong RDBMS</a:t>
            </a:r>
            <a:endParaRPr lang="en" altLang="ko-KR" sz="1200" kern="1200" dirty="0">
              <a:solidFill>
                <a:schemeClr val="tx1"/>
              </a:solidFill>
              <a:effectLst/>
              <a:cs typeface="+mn-cs"/>
            </a:endParaRPr>
          </a:p>
          <a:p>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dirty="0">
                <a:latin typeface="SamsungOne-400" panose="020B0503030303020204" pitchFamily="34" charset="0"/>
              </a:rPr>
              <a:t> </a:t>
            </a:r>
            <a:r>
              <a:rPr lang="en" altLang="ko-KR" sz="1200" kern="1200" dirty="0">
                <a:solidFill>
                  <a:schemeClr val="tx1"/>
                </a:solidFill>
                <a:effectLst/>
                <a:cs typeface="+mn-cs"/>
              </a:rPr>
              <a:t> 4) </a:t>
            </a:r>
            <a:r>
              <a:rPr lang="vi-VN" altLang="ko-KR" sz="1200" kern="1200" dirty="0">
                <a:solidFill>
                  <a:schemeClr val="tx1"/>
                </a:solidFill>
                <a:effectLst/>
                <a:cs typeface="+mn-cs"/>
              </a:rPr>
              <a:t>Trong các thư mục con dưới bảng chính thư mục kho</a:t>
            </a:r>
            <a:endParaRPr lang="en-US" altLang="ko-KR" sz="1200" b="1"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147</a:t>
            </a:fld>
            <a:endParaRPr lang="ko-KR" altLang="en-US" dirty="0"/>
          </a:p>
        </p:txBody>
      </p:sp>
    </p:spTree>
    <p:extLst>
      <p:ext uri="{BB962C8B-B14F-4D97-AF65-F5344CB8AC3E}">
        <p14:creationId xmlns:p14="http://schemas.microsoft.com/office/powerpoint/2010/main" val="27336186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148</a:t>
            </a:fld>
            <a:endParaRPr lang="ko-KR" altLang="en-US" dirty="0"/>
          </a:p>
        </p:txBody>
      </p:sp>
    </p:spTree>
    <p:extLst>
      <p:ext uri="{BB962C8B-B14F-4D97-AF65-F5344CB8AC3E}">
        <p14:creationId xmlns:p14="http://schemas.microsoft.com/office/powerpoint/2010/main" val="183868675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Mục tiêu của </a:t>
            </a:r>
            <a:r>
              <a:rPr lang="en-US" altLang="ko-KR" b="0" dirty="0" err="1">
                <a:latin typeface="SamsungOne-400" panose="020B0503030303020204" pitchFamily="34" charset="0"/>
                <a:ea typeface="SamsungOne-400" panose="020B0503030303020204" pitchFamily="34" charset="0"/>
              </a:rPr>
              <a:t>bài</a:t>
            </a:r>
            <a:r>
              <a:rPr lang="vi-VN" altLang="ko-KR" b="0" dirty="0">
                <a:latin typeface="SamsungOne-400" panose="020B0503030303020204" pitchFamily="34" charset="0"/>
                <a:ea typeface="SamsungOne-400" panose="020B0503030303020204" pitchFamily="34" charset="0"/>
              </a:rPr>
              <a:t> này là giải thích hỗ trợ DDL (Ngôn ngữ Định nghĩa Dữ liệu) của Hive và Impala, bao gồm cách tạo, sửa đổi và xóa bảng.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Và đó là giới thiệu các lệnh DML để phân tích dữ liệu bằng Hive và Impala.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Chúng tôi cũng đề cập đến một số chủ đề liên quan, bao gồm tải dữ liệu từ bảng và cơ sở dữ liệu quan hệ cũng như lưu kết quả truy vấn vào bảng và tệp.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Mọi cú pháp áp dụng cho cả Hive và Impala. Trừ khi có ghi chú khác, mọi thứ ở đây đều áp dụng như nhau cho cả hai.</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Cú pháp sử dụng Hive/Impala trong Bài này để phân tích dữ liệu tương tự như tiêu chuẩn SQL, vì vậy nếu bạn đã xử lý các lệnh tương tự thì không cần giải thích thêm ở đây.</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149</a:t>
            </a:fld>
            <a:endParaRPr lang="ko-KR" altLang="en-US" dirty="0"/>
          </a:p>
        </p:txBody>
      </p:sp>
    </p:spTree>
    <p:extLst>
      <p:ext uri="{BB962C8B-B14F-4D97-AF65-F5344CB8AC3E}">
        <p14:creationId xmlns:p14="http://schemas.microsoft.com/office/powerpoint/2010/main" val="245352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bài này, RDBMS (dưới dạng DBMS) chủ yếu được giải thích và SQL được giới thiệu.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Chỉ cần mô tả những ưu điểm của RDBMS và lý do chúng tôi sử dụng nó.</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Bởi vì RDBMS đã xuất hiện từ lâu, nên chúng có mô hình quản lý và lưu trữ dữ liệu hoàn thiện.</a:t>
            </a: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a:t>
            </a:fld>
            <a:endParaRPr lang="ko-KR" altLang="en-US" dirty="0"/>
          </a:p>
        </p:txBody>
      </p:sp>
    </p:spTree>
    <p:extLst>
      <p:ext uri="{BB962C8B-B14F-4D97-AF65-F5344CB8AC3E}">
        <p14:creationId xmlns:p14="http://schemas.microsoft.com/office/powerpoint/2010/main" val="277556878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Bài này gồm có hai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1 Mô tả các chủ đề liên quan đến cách Hive và Impala lưu trữ dữ liệu cũng như cách các định dạng lưu trữ dữ liệu ảnh hưởng đến hiệu suất.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Phần 2 là giải thích các lệnh để phân tích dữ liệu bằng Hive và Impala bao gồm phân vùng, nối, kiểu dữ liệu phức tạp và chức năng tổng hợp.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Chúng tôi đã giải thích hầu hết các phép nối này là gì trong các chương trước, vì vậy chúng tôi sẽ coi chúng là ví dụ và biểu diễn kết quả.</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150</a:t>
            </a:fld>
            <a:endParaRPr lang="ko-KR" altLang="en-US" dirty="0"/>
          </a:p>
        </p:txBody>
      </p:sp>
    </p:spTree>
    <p:extLst>
      <p:ext uri="{BB962C8B-B14F-4D97-AF65-F5344CB8AC3E}">
        <p14:creationId xmlns:p14="http://schemas.microsoft.com/office/powerpoint/2010/main" val="10885967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kern="1200" dirty="0">
                <a:solidFill>
                  <a:schemeClr val="tx1"/>
                </a:solidFill>
                <a:effectLst/>
                <a:latin typeface="SamsungOne-400" panose="020B0503030303020204" pitchFamily="34" charset="0"/>
                <a:cs typeface="+mn-cs"/>
              </a:rPr>
              <a:t>Chỉ định tên cơ sở dữ liệu (tùy chọn), tên cho bảng và liệt kê tên cột cũng như kiểu dữ liệu</a:t>
            </a:r>
            <a:endParaRPr lang="en" altLang="ko-KR" sz="1200" kern="1200" dirty="0">
              <a:solidFill>
                <a:schemeClr val="tx1"/>
              </a:solidFill>
              <a:effectLst/>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r>
              <a:rPr lang="en-US" altLang="ko-KR" b="1" dirty="0">
                <a:latin typeface="SamsungOne-400" panose="020B0503030303020204" pitchFamily="34" charset="0"/>
              </a:rPr>
              <a:t>Hadoop </a:t>
            </a:r>
            <a:r>
              <a:rPr lang="en-US" altLang="ko-KR" b="1" dirty="0" err="1">
                <a:latin typeface="SamsungOne-400" panose="020B0503030303020204" pitchFamily="34" charset="0"/>
              </a:rPr>
              <a:t>và</a:t>
            </a:r>
            <a:r>
              <a:rPr lang="en-US" altLang="ko-KR" b="1" dirty="0">
                <a:latin typeface="SamsungOne-400" panose="020B0503030303020204" pitchFamily="34" charset="0"/>
              </a:rPr>
              <a:t> </a:t>
            </a:r>
            <a:r>
              <a:rPr lang="en-US" altLang="ko-KR" b="1" dirty="0" err="1">
                <a:latin typeface="SamsungOne-400" panose="020B0503030303020204" pitchFamily="34" charset="0"/>
              </a:rPr>
              <a:t>hệ</a:t>
            </a:r>
            <a:r>
              <a:rPr lang="en-US" altLang="ko-KR" b="1" dirty="0">
                <a:latin typeface="SamsungOne-400" panose="020B0503030303020204" pitchFamily="34" charset="0"/>
              </a:rPr>
              <a:t> </a:t>
            </a:r>
            <a:r>
              <a:rPr lang="en-US" altLang="ko-KR" b="1" dirty="0" err="1">
                <a:latin typeface="SamsungOne-400" panose="020B0503030303020204" pitchFamily="34" charset="0"/>
              </a:rPr>
              <a:t>sinh</a:t>
            </a:r>
            <a:r>
              <a:rPr lang="en-US" altLang="ko-KR" b="1" dirty="0">
                <a:latin typeface="SamsungOne-400" panose="020B0503030303020204" pitchFamily="34" charset="0"/>
              </a:rPr>
              <a:t> </a:t>
            </a:r>
            <a:r>
              <a:rPr lang="en-US" altLang="ko-KR" b="1" dirty="0" err="1">
                <a:latin typeface="SamsungOne-400" panose="020B0503030303020204" pitchFamily="34" charset="0"/>
              </a:rPr>
              <a:t>thái</a:t>
            </a:r>
            <a:r>
              <a:rPr lang="en-US" altLang="ko-KR" b="1" dirty="0">
                <a:latin typeface="SamsungOne-400" panose="020B0503030303020204" pitchFamily="34" charset="0"/>
              </a:rPr>
              <a:t> </a:t>
            </a:r>
            <a:r>
              <a:rPr lang="en-US" altLang="ko-KR" b="1" dirty="0" err="1">
                <a:latin typeface="SamsungOne-400" panose="020B0503030303020204" pitchFamily="34" charset="0"/>
              </a:rPr>
              <a:t>của</a:t>
            </a:r>
            <a:r>
              <a:rPr lang="en-US" altLang="ko-KR" b="1" dirty="0">
                <a:latin typeface="SamsungOne-400" panose="020B0503030303020204" pitchFamily="34" charset="0"/>
              </a:rPr>
              <a:t> </a:t>
            </a:r>
            <a:r>
              <a:rPr lang="en-US" altLang="ko-KR" b="1" dirty="0" err="1">
                <a:latin typeface="SamsungOne-400" panose="020B0503030303020204" pitchFamily="34" charset="0"/>
              </a:rPr>
              <a:t>nó</a:t>
            </a:r>
            <a:r>
              <a:rPr lang="en-US" altLang="ko-KR" b="1" dirty="0">
                <a:latin typeface="SamsungOne-400" panose="020B0503030303020204" pitchFamily="34" charset="0"/>
              </a:rPr>
              <a:t> </a:t>
            </a:r>
            <a:r>
              <a:rPr lang="en-US" altLang="ko-KR" b="1" dirty="0" err="1">
                <a:latin typeface="SamsungOne-400" panose="020B0503030303020204" pitchFamily="34" charset="0"/>
              </a:rPr>
              <a:t>hỗ</a:t>
            </a:r>
            <a:r>
              <a:rPr lang="en-US" altLang="ko-KR" b="1" dirty="0">
                <a:latin typeface="SamsungOne-400" panose="020B0503030303020204" pitchFamily="34" charset="0"/>
              </a:rPr>
              <a:t> </a:t>
            </a:r>
            <a:r>
              <a:rPr lang="en-US" altLang="ko-KR" b="1" dirty="0" err="1">
                <a:latin typeface="SamsungOne-400" panose="020B0503030303020204" pitchFamily="34" charset="0"/>
              </a:rPr>
              <a:t>trợ</a:t>
            </a:r>
            <a:r>
              <a:rPr lang="en-US" altLang="ko-KR" b="1" dirty="0">
                <a:latin typeface="SamsungOne-400" panose="020B0503030303020204" pitchFamily="34" charset="0"/>
              </a:rPr>
              <a:t> </a:t>
            </a:r>
            <a:r>
              <a:rPr lang="en-US" altLang="ko-KR" b="1" dirty="0" err="1">
                <a:latin typeface="SamsungOne-400" panose="020B0503030303020204" pitchFamily="34" charset="0"/>
              </a:rPr>
              <a:t>nhiều</a:t>
            </a:r>
            <a:r>
              <a:rPr lang="en-US" altLang="ko-KR" b="1" dirty="0">
                <a:latin typeface="SamsungOne-400" panose="020B0503030303020204" pitchFamily="34" charset="0"/>
              </a:rPr>
              <a:t> </a:t>
            </a:r>
            <a:r>
              <a:rPr lang="en-US" altLang="ko-KR" b="1" dirty="0" err="1">
                <a:latin typeface="SamsungOne-400" panose="020B0503030303020204" pitchFamily="34" charset="0"/>
              </a:rPr>
              <a:t>định</a:t>
            </a:r>
            <a:r>
              <a:rPr lang="en-US" altLang="ko-KR" b="1" dirty="0">
                <a:latin typeface="SamsungOne-400" panose="020B0503030303020204" pitchFamily="34" charset="0"/>
              </a:rPr>
              <a:t> </a:t>
            </a:r>
            <a:r>
              <a:rPr lang="en-US" altLang="ko-KR" b="1" dirty="0" err="1">
                <a:latin typeface="SamsungOne-400" panose="020B0503030303020204" pitchFamily="34" charset="0"/>
              </a:rPr>
              <a:t>dạng</a:t>
            </a:r>
            <a:r>
              <a:rPr lang="en-US" altLang="ko-KR" b="1" dirty="0">
                <a:latin typeface="SamsungOne-400" panose="020B0503030303020204" pitchFamily="34" charset="0"/>
              </a:rPr>
              <a:t> </a:t>
            </a:r>
            <a:r>
              <a:rPr lang="en-US" altLang="ko-KR" b="1" dirty="0" err="1">
                <a:latin typeface="SamsungOne-400" panose="020B0503030303020204" pitchFamily="34" charset="0"/>
              </a:rPr>
              <a:t>tệp</a:t>
            </a:r>
            <a:endParaRPr lang="en-US" altLang="ko-KR" b="1" dirty="0">
              <a:latin typeface="SamsungOne-400" panose="020B0503030303020204" pitchFamily="34" charset="0"/>
            </a:endParaRPr>
          </a:p>
          <a:p>
            <a:pPr marL="171450" lvl="0" indent="-171450">
              <a:buFont typeface="Arial" panose="020B0604020202020204" pitchFamily="34" charset="0"/>
              <a:buChar char="•"/>
            </a:pPr>
            <a:r>
              <a:rPr lang="en-US" altLang="ko-KR" dirty="0" err="1">
                <a:latin typeface="SamsungOne-400" panose="020B0503030303020204" pitchFamily="34" charset="0"/>
              </a:rPr>
              <a:t>Bạn</a:t>
            </a:r>
            <a:r>
              <a:rPr lang="en-US" altLang="ko-KR" dirty="0">
                <a:latin typeface="SamsungOne-400" panose="020B0503030303020204" pitchFamily="34" charset="0"/>
              </a:rPr>
              <a:t> </a:t>
            </a:r>
            <a:r>
              <a:rPr lang="en-US" altLang="ko-KR" dirty="0" err="1">
                <a:latin typeface="SamsungOne-400" panose="020B0503030303020204" pitchFamily="34" charset="0"/>
              </a:rPr>
              <a:t>có</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nhập</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ở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định</a:t>
            </a:r>
            <a:r>
              <a:rPr lang="en-US" altLang="ko-KR" dirty="0">
                <a:latin typeface="SamsungOne-400" panose="020B0503030303020204" pitchFamily="34" charset="0"/>
              </a:rPr>
              <a:t> </a:t>
            </a:r>
            <a:r>
              <a:rPr lang="en-US" altLang="ko-KR" dirty="0" err="1">
                <a:latin typeface="SamsungOne-400" panose="020B0503030303020204" pitchFamily="34" charset="0"/>
              </a:rPr>
              <a:t>dạng</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chuyển</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sang </a:t>
            </a:r>
            <a:r>
              <a:rPr lang="en-US" altLang="ko-KR" dirty="0" err="1">
                <a:latin typeface="SamsungOne-400" panose="020B0503030303020204" pitchFamily="34" charset="0"/>
              </a:rPr>
              <a:t>định</a:t>
            </a:r>
            <a:r>
              <a:rPr lang="en-US" altLang="ko-KR" dirty="0">
                <a:latin typeface="SamsungOne-400" panose="020B0503030303020204" pitchFamily="34" charset="0"/>
              </a:rPr>
              <a:t> </a:t>
            </a:r>
            <a:r>
              <a:rPr lang="en-US" altLang="ko-KR" dirty="0" err="1">
                <a:latin typeface="SamsungOne-400" panose="020B0503030303020204" pitchFamily="34" charset="0"/>
              </a:rPr>
              <a:t>dạng</a:t>
            </a:r>
            <a:r>
              <a:rPr lang="en-US" altLang="ko-KR" dirty="0">
                <a:latin typeface="SamsungOne-400" panose="020B0503030303020204" pitchFamily="34" charset="0"/>
              </a:rPr>
              <a:t> </a:t>
            </a:r>
            <a:r>
              <a:rPr lang="en-US" altLang="ko-KR" dirty="0" err="1">
                <a:latin typeface="SamsungOne-400" panose="020B0503030303020204" pitchFamily="34" charset="0"/>
              </a:rPr>
              <a:t>khác</a:t>
            </a:r>
            <a:r>
              <a:rPr lang="en-US" altLang="ko-KR" dirty="0">
                <a:latin typeface="SamsungOne-400" panose="020B0503030303020204" pitchFamily="34" charset="0"/>
              </a:rPr>
              <a:t> </a:t>
            </a:r>
            <a:r>
              <a:rPr lang="en-US" altLang="ko-KR" dirty="0" err="1">
                <a:latin typeface="SamsungOne-400" panose="020B0503030303020204" pitchFamily="34" charset="0"/>
              </a:rPr>
              <a:t>khi</a:t>
            </a:r>
            <a:r>
              <a:rPr lang="en-US" altLang="ko-KR" dirty="0">
                <a:latin typeface="SamsungOne-400" panose="020B0503030303020204" pitchFamily="34" charset="0"/>
              </a:rPr>
              <a:t> </a:t>
            </a:r>
            <a:r>
              <a:rPr lang="en-US" altLang="ko-KR" dirty="0" err="1">
                <a:latin typeface="SamsungOne-400" panose="020B0503030303020204" pitchFamily="34" charset="0"/>
              </a:rPr>
              <a:t>cần</a:t>
            </a:r>
            <a:endParaRPr lang="en-US" altLang="ko-KR" dirty="0">
              <a:latin typeface="SamsungOne-400" panose="020B0503030303020204" pitchFamily="34" charset="0"/>
            </a:endParaRPr>
          </a:p>
          <a:p>
            <a:pPr lvl="1">
              <a:buFont typeface="맑은 고딕" panose="020B0503020000020004" pitchFamily="50" charset="-127"/>
              <a:buChar char="–"/>
            </a:pPr>
            <a:endParaRPr lang="en-US" altLang="ko-KR" dirty="0">
              <a:latin typeface="SamsungOne-400" panose="020B0503030303020204" pitchFamily="34" charset="0"/>
            </a:endParaRPr>
          </a:p>
          <a:p>
            <a:r>
              <a:rPr lang="en-US" altLang="ko-KR" b="1" dirty="0" err="1">
                <a:latin typeface="SamsungOne-400" panose="020B0503030303020204" pitchFamily="34" charset="0"/>
              </a:rPr>
              <a:t>Chọn</a:t>
            </a:r>
            <a:r>
              <a:rPr lang="en-US" altLang="ko-KR" b="1" dirty="0">
                <a:latin typeface="SamsungOne-400" panose="020B0503030303020204" pitchFamily="34" charset="0"/>
              </a:rPr>
              <a:t> </a:t>
            </a:r>
            <a:r>
              <a:rPr lang="en-US" altLang="ko-KR" b="1" dirty="0" err="1">
                <a:latin typeface="SamsungOne-400" panose="020B0503030303020204" pitchFamily="34" charset="0"/>
              </a:rPr>
              <a:t>định</a:t>
            </a:r>
            <a:r>
              <a:rPr lang="en-US" altLang="ko-KR" b="1" dirty="0">
                <a:latin typeface="SamsungOne-400" panose="020B0503030303020204" pitchFamily="34" charset="0"/>
              </a:rPr>
              <a:t> </a:t>
            </a:r>
            <a:r>
              <a:rPr lang="en-US" altLang="ko-KR" b="1" dirty="0" err="1">
                <a:latin typeface="SamsungOne-400" panose="020B0503030303020204" pitchFamily="34" charset="0"/>
              </a:rPr>
              <a:t>dạng</a:t>
            </a:r>
            <a:r>
              <a:rPr lang="en-US" altLang="ko-KR" b="1" dirty="0">
                <a:latin typeface="SamsungOne-400" panose="020B0503030303020204" pitchFamily="34" charset="0"/>
              </a:rPr>
              <a:t> </a:t>
            </a:r>
            <a:r>
              <a:rPr lang="en-US" altLang="ko-KR" b="1" dirty="0" err="1">
                <a:latin typeface="SamsungOne-400" panose="020B0503030303020204" pitchFamily="34" charset="0"/>
              </a:rPr>
              <a:t>cho</a:t>
            </a:r>
            <a:r>
              <a:rPr lang="en-US" altLang="ko-KR" b="1" dirty="0">
                <a:latin typeface="SamsungOne-400" panose="020B0503030303020204" pitchFamily="34" charset="0"/>
              </a:rPr>
              <a:t> </a:t>
            </a:r>
            <a:r>
              <a:rPr lang="en-US" altLang="ko-KR" b="1" dirty="0" err="1">
                <a:latin typeface="SamsungOne-400" panose="020B0503030303020204" pitchFamily="34" charset="0"/>
              </a:rPr>
              <a:t>tập</a:t>
            </a:r>
            <a:r>
              <a:rPr lang="en-US" altLang="ko-KR" b="1" dirty="0">
                <a:latin typeface="SamsungOne-400" panose="020B0503030303020204" pitchFamily="34" charset="0"/>
              </a:rPr>
              <a:t> </a:t>
            </a:r>
            <a:r>
              <a:rPr lang="en-US" altLang="ko-KR" b="1" dirty="0" err="1">
                <a:latin typeface="SamsungOne-400" panose="020B0503030303020204" pitchFamily="34" charset="0"/>
              </a:rPr>
              <a:t>dữ</a:t>
            </a:r>
            <a:r>
              <a:rPr lang="en-US" altLang="ko-KR" b="1" dirty="0">
                <a:latin typeface="SamsungOne-400" panose="020B0503030303020204" pitchFamily="34" charset="0"/>
              </a:rPr>
              <a:t> </a:t>
            </a:r>
            <a:r>
              <a:rPr lang="en-US" altLang="ko-KR" b="1" dirty="0" err="1">
                <a:latin typeface="SamsungOne-400" panose="020B0503030303020204" pitchFamily="34" charset="0"/>
              </a:rPr>
              <a:t>liệu</a:t>
            </a:r>
            <a:r>
              <a:rPr lang="en-US" altLang="ko-KR" b="1" dirty="0">
                <a:latin typeface="SamsungOne-400" panose="020B0503030303020204" pitchFamily="34" charset="0"/>
              </a:rPr>
              <a:t> </a:t>
            </a:r>
            <a:r>
              <a:rPr lang="en-US" altLang="ko-KR" b="1" dirty="0" err="1">
                <a:latin typeface="SamsungOne-400" panose="020B0503030303020204" pitchFamily="34" charset="0"/>
              </a:rPr>
              <a:t>của</a:t>
            </a:r>
            <a:r>
              <a:rPr lang="en-US" altLang="ko-KR" b="1" dirty="0">
                <a:latin typeface="SamsungOne-400" panose="020B0503030303020204" pitchFamily="34" charset="0"/>
              </a:rPr>
              <a:t> </a:t>
            </a:r>
            <a:r>
              <a:rPr lang="en-US" altLang="ko-KR" b="1" dirty="0" err="1">
                <a:latin typeface="SamsungOne-400" panose="020B0503030303020204" pitchFamily="34" charset="0"/>
              </a:rPr>
              <a:t>bạn</a:t>
            </a:r>
            <a:r>
              <a:rPr lang="en-US" altLang="ko-KR" b="1" dirty="0">
                <a:latin typeface="SamsungOne-400" panose="020B0503030303020204" pitchFamily="34" charset="0"/>
              </a:rPr>
              <a:t> </a:t>
            </a:r>
            <a:r>
              <a:rPr lang="en-US" altLang="ko-KR" b="1" dirty="0" err="1">
                <a:latin typeface="SamsungOne-400" panose="020B0503030303020204" pitchFamily="34" charset="0"/>
              </a:rPr>
              <a:t>liên</a:t>
            </a:r>
            <a:r>
              <a:rPr lang="en-US" altLang="ko-KR" b="1" dirty="0">
                <a:latin typeface="SamsungOne-400" panose="020B0503030303020204" pitchFamily="34" charset="0"/>
              </a:rPr>
              <a:t> </a:t>
            </a:r>
            <a:r>
              <a:rPr lang="en-US" altLang="ko-KR" b="1" dirty="0" err="1">
                <a:latin typeface="SamsungOne-400" panose="020B0503030303020204" pitchFamily="34" charset="0"/>
              </a:rPr>
              <a:t>quan</a:t>
            </a:r>
            <a:r>
              <a:rPr lang="en-US" altLang="ko-KR" b="1" dirty="0">
                <a:latin typeface="SamsungOne-400" panose="020B0503030303020204" pitchFamily="34" charset="0"/>
              </a:rPr>
              <a:t> </a:t>
            </a:r>
            <a:r>
              <a:rPr lang="en-US" altLang="ko-KR" b="1" dirty="0" err="1">
                <a:latin typeface="SamsungOne-400" panose="020B0503030303020204" pitchFamily="34" charset="0"/>
              </a:rPr>
              <a:t>đến</a:t>
            </a:r>
            <a:r>
              <a:rPr lang="en-US" altLang="ko-KR" b="1" dirty="0">
                <a:latin typeface="SamsungOne-400" panose="020B0503030303020204" pitchFamily="34" charset="0"/>
              </a:rPr>
              <a:t> </a:t>
            </a:r>
            <a:r>
              <a:rPr lang="en-US" altLang="ko-KR" b="1" dirty="0" err="1">
                <a:latin typeface="SamsungOne-400" panose="020B0503030303020204" pitchFamily="34" charset="0"/>
              </a:rPr>
              <a:t>một</a:t>
            </a:r>
            <a:r>
              <a:rPr lang="en-US" altLang="ko-KR" b="1" dirty="0">
                <a:latin typeface="SamsungOne-400" panose="020B0503030303020204" pitchFamily="34" charset="0"/>
              </a:rPr>
              <a:t> </a:t>
            </a:r>
            <a:r>
              <a:rPr lang="en-US" altLang="ko-KR" b="1" dirty="0" err="1">
                <a:latin typeface="SamsungOne-400" panose="020B0503030303020204" pitchFamily="34" charset="0"/>
              </a:rPr>
              <a:t>số</a:t>
            </a:r>
            <a:r>
              <a:rPr lang="en-US" altLang="ko-KR" b="1" dirty="0">
                <a:latin typeface="SamsungOne-400" panose="020B0503030303020204" pitchFamily="34" charset="0"/>
              </a:rPr>
              <a:t> </a:t>
            </a:r>
            <a:r>
              <a:rPr lang="en-US" altLang="ko-KR" b="1" dirty="0" err="1">
                <a:latin typeface="SamsungOne-400" panose="020B0503030303020204" pitchFamily="34" charset="0"/>
              </a:rPr>
              <a:t>cân</a:t>
            </a:r>
            <a:r>
              <a:rPr lang="en-US" altLang="ko-KR" b="1" dirty="0">
                <a:latin typeface="SamsungOne-400" panose="020B0503030303020204" pitchFamily="34" charset="0"/>
              </a:rPr>
              <a:t> </a:t>
            </a:r>
            <a:r>
              <a:rPr lang="en-US" altLang="ko-KR" b="1" dirty="0" err="1">
                <a:latin typeface="SamsungOne-400" panose="020B0503030303020204" pitchFamily="34" charset="0"/>
              </a:rPr>
              <a:t>nhắc</a:t>
            </a:r>
            <a:endParaRPr lang="en-US" altLang="ko-KR" b="1" dirty="0">
              <a:latin typeface="SamsungOne-400" panose="020B0503030303020204" pitchFamily="34" charset="0"/>
            </a:endParaRPr>
          </a:p>
          <a:p>
            <a:pPr marL="171450" lvl="0" indent="-171450">
              <a:buFont typeface="Arial" panose="020B0604020202020204" pitchFamily="34" charset="0"/>
              <a:buChar char="•"/>
            </a:pPr>
            <a:r>
              <a:rPr lang="vi-VN" altLang="ko-KR" dirty="0">
                <a:latin typeface="SamsungOne-400" panose="020B0503030303020204" pitchFamily="34" charset="0"/>
              </a:rPr>
              <a:t>Nhập mẫu</a:t>
            </a:r>
          </a:p>
          <a:p>
            <a:pPr marL="171450" lvl="0" indent="-171450">
              <a:buFont typeface="Arial" panose="020B0604020202020204" pitchFamily="34" charset="0"/>
              <a:buChar char="•"/>
            </a:pPr>
            <a:r>
              <a:rPr lang="vi-VN" altLang="ko-KR" dirty="0">
                <a:latin typeface="SamsungOne-400" panose="020B0503030303020204" pitchFamily="34" charset="0"/>
              </a:rPr>
              <a:t>Khả năng tương thích của công cụ</a:t>
            </a:r>
          </a:p>
          <a:p>
            <a:pPr marL="171450" lvl="0" indent="-171450">
              <a:buFont typeface="Arial" panose="020B0604020202020204" pitchFamily="34" charset="0"/>
              <a:buChar char="•"/>
            </a:pPr>
            <a:r>
              <a:rPr lang="vi-VN" altLang="ko-KR" dirty="0">
                <a:latin typeface="SamsungOne-400" panose="020B0503030303020204" pitchFamily="34" charset="0"/>
              </a:rPr>
              <a:t>Tuổi thọ dự kiến</a:t>
            </a:r>
          </a:p>
          <a:p>
            <a:pPr marL="171450" lvl="0" indent="-171450">
              <a:buFont typeface="Arial" panose="020B0604020202020204" pitchFamily="34" charset="0"/>
              <a:buChar char="•"/>
            </a:pPr>
            <a:r>
              <a:rPr lang="vi-VN" altLang="ko-KR" dirty="0">
                <a:latin typeface="SamsungOne-400" panose="020B0503030303020204" pitchFamily="34" charset="0"/>
              </a:rPr>
              <a:t>Yêu cầu lưu trữ và hiệu suất</a:t>
            </a:r>
            <a:endParaRPr lang="ko-KR" altLang="en-US"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151</a:t>
            </a:fld>
            <a:endParaRPr lang="ko-KR" altLang="en-US" dirty="0"/>
          </a:p>
        </p:txBody>
      </p:sp>
    </p:spTree>
    <p:extLst>
      <p:ext uri="{BB962C8B-B14F-4D97-AF65-F5344CB8AC3E}">
        <p14:creationId xmlns:p14="http://schemas.microsoft.com/office/powerpoint/2010/main" val="3303491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indent="0">
              <a:buFont typeface="Arial" panose="020B0604020202020204" pitchFamily="34" charset="0"/>
              <a:buNone/>
            </a:pPr>
            <a:r>
              <a:rPr lang="en-US" altLang="ko-KR" sz="1200" b="1" kern="1200" dirty="0" err="1">
                <a:solidFill>
                  <a:schemeClr val="tx1"/>
                </a:solidFill>
                <a:latin typeface="SamsungOne-400" panose="020B0503030303020204" pitchFamily="34" charset="0"/>
                <a:cs typeface="+mn-cs"/>
              </a:rPr>
              <a:t>Văn</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bản</a:t>
            </a:r>
            <a:r>
              <a:rPr lang="en-US" altLang="ko-KR" sz="1200" b="1" kern="1200" dirty="0">
                <a:solidFill>
                  <a:schemeClr val="tx1"/>
                </a:solidFill>
                <a:latin typeface="SamsungOne-400" panose="020B0503030303020204" pitchFamily="34" charset="0"/>
                <a:cs typeface="+mn-cs"/>
              </a:rPr>
              <a:t> </a:t>
            </a:r>
          </a:p>
          <a:p>
            <a:pPr marL="0" indent="0">
              <a:buFont typeface="Arial" panose="020B0604020202020204" pitchFamily="34" charset="0"/>
              <a:buNone/>
            </a:pPr>
            <a:r>
              <a:rPr lang="vi-VN" altLang="ko-KR" dirty="0">
                <a:latin typeface="SamsungOne-400" panose="020B0503030303020204" pitchFamily="34" charset="0"/>
              </a:rPr>
              <a:t>Tất cả chúng ta đều đã thấy CSV khi làm việc với Excel.</a:t>
            </a:r>
          </a:p>
          <a:p>
            <a:pPr marL="0" indent="0">
              <a:buFont typeface="Arial" panose="020B0604020202020204" pitchFamily="34" charset="0"/>
              <a:buNone/>
            </a:pPr>
            <a:r>
              <a:rPr lang="vi-VN" altLang="ko-KR" dirty="0">
                <a:latin typeface="SamsungOne-400" panose="020B0503030303020204" pitchFamily="34" charset="0"/>
              </a:rPr>
              <a:t>Cả CSV và TSV thường có thể dẫn đến lỗi.</a:t>
            </a:r>
          </a:p>
          <a:p>
            <a:pPr marL="0" indent="0">
              <a:buFont typeface="Arial" panose="020B0604020202020204" pitchFamily="34" charset="0"/>
              <a:buNone/>
            </a:pPr>
            <a:r>
              <a:rPr lang="vi-VN" altLang="ko-KR" dirty="0">
                <a:latin typeface="SamsungOne-400" panose="020B0503030303020204" pitchFamily="34" charset="0"/>
              </a:rPr>
              <a:t>Ví dụ: dấu phẩy ở giữa trường CSV</a:t>
            </a:r>
            <a:r>
              <a:rPr lang="en-US" altLang="ko-KR" dirty="0">
                <a:latin typeface="SamsungOne-400" panose="020B0503030303020204" pitchFamily="34" charset="0"/>
              </a:rPr>
              <a:t>.</a:t>
            </a:r>
          </a:p>
          <a:p>
            <a:pPr lvl="1"/>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en-US" altLang="ko-KR" b="1" dirty="0" err="1">
                <a:latin typeface="SamsungOne-400" panose="020B0503030303020204" pitchFamily="34" charset="0"/>
              </a:rPr>
              <a:t>Tệp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tuần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tự</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b="0" dirty="0">
                <a:latin typeface="SamsungOne-400" panose="020B0503030303020204" pitchFamily="34" charset="0"/>
              </a:rPr>
              <a:t>Tệp t</a:t>
            </a:r>
            <a:r>
              <a:rPr lang="en-US" altLang="ko-KR" b="0" dirty="0" err="1">
                <a:latin typeface="SamsungOne-400" panose="020B0503030303020204" pitchFamily="34" charset="0"/>
              </a:rPr>
              <a:t>uần</a:t>
            </a:r>
            <a:r>
              <a:rPr lang="vi-VN" altLang="ko-KR" b="0" dirty="0">
                <a:latin typeface="SamsungOne-400" panose="020B0503030303020204" pitchFamily="34" charset="0"/>
              </a:rPr>
              <a:t> tự lưu trữ các cặp khóa-giá trị ở định dạng vùng chứa nhị phân.</a:t>
            </a:r>
            <a:endParaRPr lang="en-US" altLang="ko-KR" b="0" dirty="0">
              <a:latin typeface="SamsungOne-400" panose="020B0503030303020204" pitchFamily="34" charset="0"/>
            </a:endParaRPr>
          </a:p>
          <a:p>
            <a:endParaRPr lang="en-US" altLang="ko-KR" dirty="0">
              <a:latin typeface="SamsungOne-400" panose="020B0503030303020204" pitchFamily="34" charset="0"/>
            </a:endParaRPr>
          </a:p>
          <a:p>
            <a:pPr marL="0" indent="0">
              <a:buFont typeface="Arial" panose="020B0604020202020204" pitchFamily="34" charset="0"/>
              <a:buNone/>
            </a:pPr>
            <a:r>
              <a:rPr lang="en-US" altLang="ko-KR" b="1" dirty="0">
                <a:latin typeface="SamsungOne-400" panose="020B0503030303020204" pitchFamily="34" charset="0"/>
              </a:rPr>
              <a:t>Parquet</a:t>
            </a:r>
            <a:r>
              <a:rPr lang="en-US" altLang="ko-KR" dirty="0">
                <a:latin typeface="SamsungOne-400" panose="020B0503030303020204" pitchFamily="34" charset="0"/>
              </a:rPr>
              <a:t> </a:t>
            </a:r>
          </a:p>
          <a:p>
            <a:pPr marL="0" indent="0">
              <a:buFont typeface="Arial" panose="020B0604020202020204" pitchFamily="34" charset="0"/>
              <a:buNone/>
            </a:pPr>
            <a:r>
              <a:rPr lang="en-US" altLang="ko-KR" dirty="0">
                <a:latin typeface="SamsungOne-400" panose="020B0503030303020204" pitchFamily="34" charset="0"/>
              </a:rPr>
              <a:t>Parquet</a:t>
            </a:r>
            <a:r>
              <a:rPr lang="en-US" altLang="ko-KR" baseline="0" dirty="0">
                <a:latin typeface="SamsungOne-400" panose="020B0503030303020204" pitchFamily="34" charset="0"/>
              </a:rPr>
              <a:t> </a:t>
            </a:r>
            <a:r>
              <a:rPr lang="vi-VN" altLang="ko-KR" dirty="0">
                <a:latin typeface="SamsungOne-400" panose="020B0503030303020204" pitchFamily="34" charset="0"/>
              </a:rPr>
              <a:t>là một định dạng dữ liệu cột hàng được tạo bởi Cloudera và Twitter vào năm 2013. Các tệp </a:t>
            </a:r>
            <a:r>
              <a:rPr lang="en-US" altLang="ko-KR" dirty="0">
                <a:latin typeface="SamsungOne-400" panose="020B0503030303020204" pitchFamily="34" charset="0"/>
              </a:rPr>
              <a:t>parquet</a:t>
            </a:r>
            <a:r>
              <a:rPr lang="en-US" altLang="ko-KR" baseline="0" dirty="0">
                <a:latin typeface="SamsungOne-400" panose="020B0503030303020204" pitchFamily="34" charset="0"/>
              </a:rPr>
              <a:t> </a:t>
            </a:r>
            <a:r>
              <a:rPr lang="vi-VN" altLang="ko-KR" dirty="0">
                <a:latin typeface="SamsungOne-400" panose="020B0503030303020204" pitchFamily="34" charset="0"/>
              </a:rPr>
              <a:t>bao gồm các nhóm hàng, đầu trang và chân trang và trong mỗi nhóm hàng, dữ liệu trong cùng một cột được lưu trữ cùng nhau.</a:t>
            </a:r>
            <a:endParaRPr lang="en-US" altLang="ko-KR" dirty="0">
              <a:latin typeface="SamsungOne-400" panose="020B0503030303020204" pitchFamily="34" charset="0"/>
            </a:endParaRPr>
          </a:p>
          <a:p>
            <a:pPr marL="0" indent="0">
              <a:buFont typeface="Arial" panose="020B0604020202020204" pitchFamily="34" charset="0"/>
              <a:buNone/>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en-US" altLang="ko-KR" sz="1200" b="1" kern="1200" dirty="0">
                <a:solidFill>
                  <a:schemeClr val="tx1"/>
                </a:solidFill>
                <a:latin typeface="SamsungOne-400" panose="020B0503030303020204" pitchFamily="34" charset="0"/>
                <a:cs typeface="+mn-cs"/>
              </a:rPr>
              <a:t>ORC</a:t>
            </a:r>
            <a:r>
              <a:rPr lang="en-US" altLang="ko-KR" sz="1200" b="0" kern="1200" dirty="0">
                <a:solidFill>
                  <a:schemeClr val="tx1"/>
                </a:solidFill>
                <a:latin typeface="SamsungOne-400" panose="020B0503030303020204" pitchFamily="34" charset="0"/>
                <a:cs typeface="+mn-cs"/>
              </a:rPr>
              <a:t> </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ORC là một định dạng dữ liệu cột hàng được tối ưu hóa cao để đọc, viết và xử lý dữ liệu trong Hive và nó được tạo bởi Hortonworks vào năm 2013.</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Các tệp ORC được tạo từ các dải dữ liệu trong đó mỗi dải chứa chỉ mục, dữ liệu hàng và chân trang (trong đó các số liệu thống kê chính như số lượng, tối đa, tối thiểu và tổng của mỗi cột được lưu vào bộ nhớ cache một cách thuận tiện).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152</a:t>
            </a:fld>
            <a:endParaRPr lang="ko-KR" altLang="en-US" dirty="0"/>
          </a:p>
        </p:txBody>
      </p:sp>
    </p:spTree>
    <p:extLst>
      <p:ext uri="{BB962C8B-B14F-4D97-AF65-F5344CB8AC3E}">
        <p14:creationId xmlns:p14="http://schemas.microsoft.com/office/powerpoint/2010/main" val="259373809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Parquet</a:t>
            </a:r>
            <a:r>
              <a:rPr lang="en-US" altLang="ko-KR" b="0" baseline="0" dirty="0">
                <a:latin typeface="SamsungOne-400" panose="020B0503030303020204" pitchFamily="34" charset="0"/>
              </a:rPr>
              <a:t> </a:t>
            </a:r>
            <a:r>
              <a:rPr lang="vi-VN" altLang="ko-KR" b="0" dirty="0">
                <a:latin typeface="SamsungOne-400" panose="020B0503030303020204" pitchFamily="34" charset="0"/>
              </a:rPr>
              <a:t>được tối ưu hóa để hoạt động với số lượng lớn dữ liệu phức tạp và có các cách khác nhau để nén và mã hóa dữ liệu hiệu quả.</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Lưu ý lệnh Parquet CREATE TABLE này không bao gồm mệnh đề ROW FORMAT.</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KR" altLang="ko-KR" dirty="0">
              <a:latin typeface="SamsungOne-400" panose="020B0503030303020204" pitchFamily="34" charset="0"/>
              <a:ea typeface="SamsungOne-400" panose="020B0503030303020204" pitchFamily="34" charset="0"/>
            </a:endParaRPr>
          </a:p>
          <a:p>
            <a:r>
              <a:rPr lang="en" altLang="ko-KR" dirty="0">
                <a:latin typeface="SamsungOne-400" panose="020B0503030303020204" pitchFamily="34" charset="0"/>
                <a:ea typeface="SamsungOne-400" panose="020B0503030303020204" pitchFamily="34" charset="0"/>
              </a:rPr>
              <a:t>https://</a:t>
            </a:r>
            <a:r>
              <a:rPr lang="en" altLang="ko-KR" dirty="0" err="1">
                <a:latin typeface="SamsungOne-400" panose="020B0503030303020204" pitchFamily="34" charset="0"/>
                <a:ea typeface="SamsungOne-400" panose="020B0503030303020204" pitchFamily="34" charset="0"/>
              </a:rPr>
              <a:t>parquet.apache.org</a:t>
            </a:r>
            <a:r>
              <a:rPr lang="en" altLang="ko-KR" dirty="0">
                <a:latin typeface="SamsungOne-400" panose="020B0503030303020204" pitchFamily="34" charset="0"/>
                <a:ea typeface="SamsungOne-400" panose="020B0503030303020204" pitchFamily="34" charset="0"/>
              </a:rPr>
              <a:t>/documentation/latest/</a:t>
            </a:r>
          </a:p>
          <a:p>
            <a:r>
              <a:rPr lang="en" altLang="ko-KR" dirty="0">
                <a:latin typeface="SamsungOne-400" panose="020B0503030303020204" pitchFamily="34" charset="0"/>
                <a:ea typeface="SamsungOne-400" panose="020B0503030303020204" pitchFamily="34" charset="0"/>
              </a:rPr>
              <a:t>https://</a:t>
            </a:r>
            <a:r>
              <a:rPr lang="en" altLang="ko-KR" dirty="0" err="1">
                <a:latin typeface="SamsungOne-400" panose="020B0503030303020204" pitchFamily="34" charset="0"/>
                <a:ea typeface="SamsungOne-400" panose="020B0503030303020204" pitchFamily="34" charset="0"/>
              </a:rPr>
              <a:t>cwiki.apache.org</a:t>
            </a:r>
            <a:r>
              <a:rPr lang="en" altLang="ko-KR" dirty="0">
                <a:latin typeface="SamsungOne-400" panose="020B0503030303020204" pitchFamily="34" charset="0"/>
                <a:ea typeface="SamsungOne-400" panose="020B0503030303020204" pitchFamily="34" charset="0"/>
              </a:rPr>
              <a:t>/confluence/display/Hive/</a:t>
            </a:r>
            <a:r>
              <a:rPr lang="en" altLang="ko-KR" dirty="0" err="1">
                <a:latin typeface="SamsungOne-400" panose="020B0503030303020204" pitchFamily="34" charset="0"/>
                <a:ea typeface="SamsungOne-400" panose="020B0503030303020204" pitchFamily="34" charset="0"/>
              </a:rPr>
              <a:t>Parquet#Parquet-NativeParquetSupport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153</a:t>
            </a:fld>
            <a:endParaRPr lang="ko-KR" altLang="en-US" dirty="0"/>
          </a:p>
        </p:txBody>
      </p:sp>
    </p:spTree>
    <p:extLst>
      <p:ext uri="{BB962C8B-B14F-4D97-AF65-F5344CB8AC3E}">
        <p14:creationId xmlns:p14="http://schemas.microsoft.com/office/powerpoint/2010/main" val="2899129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Parquet nhúng định nghĩa lược đồ vào tệp.</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bạn sử dụng LIKE PARQUET, các định nghĩa cột từ tệp Parquet hiện có sẽ được sử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Định dạng tệp có thể được chỉ định bằng cách sử dụng </a:t>
            </a:r>
            <a:r>
              <a:rPr lang="en-US" altLang="ko-KR" b="0" dirty="0">
                <a:latin typeface="SamsungOne-400" panose="020B0503030303020204" pitchFamily="34" charset="0"/>
              </a:rPr>
              <a:t>STORED AS</a:t>
            </a:r>
            <a:r>
              <a:rPr lang="vi-VN" altLang="ko-KR" b="0" dirty="0">
                <a:latin typeface="SamsungOne-400" panose="020B0503030303020204" pitchFamily="34" charset="0"/>
              </a:rPr>
              <a:t>; khi bỏ qua như được hiển thị ở đây, định dạng mặc định được sử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Vì mặc định của Impala là Parquet và định dạng của các tệp trong thư mục vị trí là Parquet, nên có thể bỏ qua STORED AS.</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154</a:t>
            </a:fld>
            <a:endParaRPr lang="ko-KR" altLang="en-US" dirty="0"/>
          </a:p>
        </p:txBody>
      </p:sp>
    </p:spTree>
    <p:extLst>
      <p:ext uri="{BB962C8B-B14F-4D97-AF65-F5344CB8AC3E}">
        <p14:creationId xmlns:p14="http://schemas.microsoft.com/office/powerpoint/2010/main" val="34541346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ea typeface="SamsungOne-400" panose="020B0503030303020204" pitchFamily="34" charset="0"/>
              </a:rPr>
              <a:t>[Hướng dẫn của giảng viên]</a:t>
            </a:r>
            <a:endParaRPr lang="en-US" altLang="ko-KR" b="1"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Cú</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pháp</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này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sẽ</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không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gây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ngạc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nhiên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cho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bất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kỳ</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ai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có</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kinh</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nghiệm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SQL,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vì</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vậy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không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cần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phải</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tìm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hiểu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nhiều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ở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đây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155</a:t>
            </a:fld>
            <a:endParaRPr lang="ko-KR" altLang="en-US" dirty="0"/>
          </a:p>
        </p:txBody>
      </p:sp>
    </p:spTree>
    <p:extLst>
      <p:ext uri="{BB962C8B-B14F-4D97-AF65-F5344CB8AC3E}">
        <p14:creationId xmlns:p14="http://schemas.microsoft.com/office/powerpoint/2010/main" val="14506028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ea typeface="SamsungOne-400" panose="020B0503030303020204" pitchFamily="34" charset="0"/>
              </a:rPr>
              <a:t>[Hướng dẫn của giảng viên]</a:t>
            </a:r>
            <a:endParaRPr lang="en-US" altLang="ko-KR" b="1"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Câu lệnh SELECT thực hiện các truy vấn, truy xuất dữ liệu từ một hoặc nhiều bảng và tạo ra các tập kết quả bao gồm các hàng và cột.</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Câu lệnh INSERT của Impala cũng thường kết thúc bằng câu lệnh SELECT, để xác định dữ liệu cần sao chép từ bảng này sang bảng khác.</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Bạn có thể liệt kê các cột cụ thể như ví dụ đầu tiên cho thấy,</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trong trường hợp đó, chỉ những cột đó sẽ được trả về—và chúng sẽ được trả về theo thứ tự được chỉ định trong truy vấn, chẳng hạn như cột1, cột2, cột n.</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Ngoài ra, bạn có thể sử dụng dấu hoa thị để biểu thị tất cả các cột trong bảng, như ví dụ thứ hai cho thấy, trong trường hợp đó, tất cả các cột sẽ được trả về (theo thứ tự giống như chúng được xác định trong bảng).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156</a:t>
            </a:fld>
            <a:endParaRPr lang="ko-KR" altLang="en-US" dirty="0"/>
          </a:p>
        </p:txBody>
      </p:sp>
    </p:spTree>
    <p:extLst>
      <p:ext uri="{BB962C8B-B14F-4D97-AF65-F5344CB8AC3E}">
        <p14:creationId xmlns:p14="http://schemas.microsoft.com/office/powerpoint/2010/main" val="21022212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ea typeface="SamsungOne-400" panose="020B0503030303020204" pitchFamily="34" charset="0"/>
              </a:rPr>
              <a:t>[Hướng dẫn của giảng viên]</a:t>
            </a:r>
            <a:endParaRPr lang="en-US" altLang="ko-KR" b="1"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Mệnh đề ORDER BY được sử dụng để truy xuất các chi tiết dựa trên một cột và sắp xếp tập kết quả theo thứ tự tăng dần hoặc giảm dần.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cũng có thể sử dụng một biểu thức trong mệnh đề ORDER </a:t>
            </a:r>
            <a:r>
              <a:rPr lang="en-US" altLang="ko-KR" b="0" dirty="0">
                <a:latin typeface="SamsungOne-400" panose="020B0503030303020204" pitchFamily="34" charset="0"/>
              </a:rPr>
              <a:t>BY</a:t>
            </a:r>
            <a:r>
              <a:rPr lang="vi-VN" altLang="ko-KR" b="0" dirty="0">
                <a:latin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157</a:t>
            </a:fld>
            <a:endParaRPr lang="ko-KR" altLang="en-US" dirty="0"/>
          </a:p>
        </p:txBody>
      </p:sp>
    </p:spTree>
    <p:extLst>
      <p:ext uri="{BB962C8B-B14F-4D97-AF65-F5344CB8AC3E}">
        <p14:creationId xmlns:p14="http://schemas.microsoft.com/office/powerpoint/2010/main" val="292905707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ea typeface="SamsungOne-400" panose="020B0503030303020204" pitchFamily="34" charset="0"/>
              </a:rPr>
              <a:t>[Hướng dẫn của giảng viên]</a:t>
            </a:r>
            <a:endParaRPr lang="en-US" altLang="ko-KR" b="1" dirty="0">
              <a:latin typeface="SamsungOne-400" panose="020B0503030303020204" pitchFamily="34" charset="0"/>
              <a:ea typeface="SamsungOne-400" panose="020B0503030303020204" pitchFamily="34" charset="0"/>
            </a:endParaRPr>
          </a:p>
          <a:p>
            <a:r>
              <a:rPr lang="vi-VN" altLang="ko-KR" sz="1200" kern="1200" dirty="0">
                <a:solidFill>
                  <a:schemeClr val="tx1"/>
                </a:solidFill>
                <a:effectLst/>
                <a:latin typeface="SamsungOne-400" panose="020B0503030303020204" pitchFamily="34" charset="0"/>
                <a:cs typeface="+mn-cs"/>
              </a:rPr>
              <a:t>Quá trình xử lý có khả năng được chia cho hàng chục, hàng trăm hoặc thậm chí hàng nghìn máy và vì không có cách nào để biết máy nào sẽ trả về kết quả đầu tiên nên không có gì đảm bảo truy vấn sẽ trả về 10 hàng.</a:t>
            </a:r>
          </a:p>
          <a:p>
            <a:endParaRPr lang="vi-VN" altLang="ko-KR" sz="1200" kern="1200" dirty="0">
              <a:solidFill>
                <a:schemeClr val="tx1"/>
              </a:solidFill>
              <a:effectLst/>
              <a:latin typeface="SamsungOne-400" panose="020B0503030303020204" pitchFamily="34" charset="0"/>
              <a:cs typeface="+mn-cs"/>
            </a:endParaRPr>
          </a:p>
          <a:p>
            <a:r>
              <a:rPr lang="vi-VN" altLang="ko-KR" sz="1200" kern="1200" dirty="0">
                <a:solidFill>
                  <a:schemeClr val="tx1"/>
                </a:solidFill>
                <a:effectLst/>
                <a:latin typeface="SamsungOne-400" panose="020B0503030303020204" pitchFamily="34" charset="0"/>
                <a:cs typeface="+mn-cs"/>
              </a:rPr>
              <a:t>Bí danh bảng rất hữu ích cho các truy vấn phức tạp, bởi vì bạn không cần phải làm lộn xộn câu lệnh bằng cách lặp lại các tên bảng dài (mặc dù trong trường hợp này, việc xác định tất cả các trường có tên bảng là không bắt buộc vì chúng không mơ hồ; đó là thực hiện để nhấn mạnh).</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158</a:t>
            </a:fld>
            <a:endParaRPr lang="ko-KR" altLang="en-US" dirty="0"/>
          </a:p>
        </p:txBody>
      </p:sp>
    </p:spTree>
    <p:extLst>
      <p:ext uri="{BB962C8B-B14F-4D97-AF65-F5344CB8AC3E}">
        <p14:creationId xmlns:p14="http://schemas.microsoft.com/office/powerpoint/2010/main" val="10862178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ea typeface="SamsungOne-400" panose="020B0503030303020204" pitchFamily="34" charset="0"/>
              </a:rPr>
              <a:t>[Hướng dẫn của giảng viên]</a:t>
            </a:r>
            <a:endParaRPr lang="en-US" altLang="ko-KR" b="1" dirty="0">
              <a:latin typeface="SamsungOne-400" panose="020B0503030303020204" pitchFamily="34" charset="0"/>
              <a:ea typeface="SamsungOne-400" panose="020B0503030303020204" pitchFamily="34" charset="0"/>
            </a:endParaRPr>
          </a:p>
          <a:p>
            <a:r>
              <a:rPr lang="en-US" altLang="ko-KR" sz="1200" kern="1200" dirty="0" err="1">
                <a:solidFill>
                  <a:schemeClr val="tx1"/>
                </a:solidFill>
                <a:effectLst/>
                <a:latin typeface="SamsungOne-400" panose="020B0503030303020204" pitchFamily="34" charset="0"/>
                <a:cs typeface="+mn-cs"/>
              </a:rPr>
              <a:t>Cú</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pháp</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này</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sẽ</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không</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gây</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ngạc</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nhiên</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cho</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bất</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kỳ</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ai</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có</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kinh</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nghiệm</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về</a:t>
            </a:r>
            <a:r>
              <a:rPr lang="en-US" altLang="ko-KR" sz="1200" kern="1200" dirty="0">
                <a:solidFill>
                  <a:schemeClr val="tx1"/>
                </a:solidFill>
                <a:effectLst/>
                <a:latin typeface="SamsungOne-400" panose="020B0503030303020204" pitchFamily="34" charset="0"/>
                <a:cs typeface="+mn-cs"/>
              </a:rPr>
              <a:t> SQL, </a:t>
            </a:r>
            <a:r>
              <a:rPr lang="en-US" altLang="ko-KR" sz="1200" kern="1200" dirty="0" err="1">
                <a:solidFill>
                  <a:schemeClr val="tx1"/>
                </a:solidFill>
                <a:effectLst/>
                <a:latin typeface="SamsungOne-400" panose="020B0503030303020204" pitchFamily="34" charset="0"/>
                <a:cs typeface="+mn-cs"/>
              </a:rPr>
              <a:t>vì</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vậy</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không</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cần</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phải</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tìm</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hiểu</a:t>
            </a:r>
            <a:r>
              <a:rPr lang="en-US" altLang="ko-KR" sz="1200" kern="1200" dirty="0">
                <a:solidFill>
                  <a:schemeClr val="tx1"/>
                </a:solidFill>
                <a:effectLst/>
                <a:latin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cs typeface="+mn-cs"/>
              </a:rPr>
              <a:t>nhiều</a:t>
            </a:r>
            <a:r>
              <a:rPr lang="en-US" altLang="ko-KR" sz="1200" kern="1200" dirty="0">
                <a:solidFill>
                  <a:schemeClr val="tx1"/>
                </a:solidFill>
                <a:effectLst/>
                <a:latin typeface="SamsungOne-400" panose="020B0503030303020204" pitchFamily="34" charset="0"/>
                <a:cs typeface="+mn-cs"/>
              </a:rPr>
              <a:t> ở </a:t>
            </a:r>
            <a:r>
              <a:rPr lang="en-US" altLang="ko-KR" sz="1200" kern="1200" dirty="0" err="1">
                <a:solidFill>
                  <a:schemeClr val="tx1"/>
                </a:solidFill>
                <a:effectLst/>
                <a:latin typeface="SamsungOne-400" panose="020B0503030303020204" pitchFamily="34" charset="0"/>
                <a:cs typeface="+mn-cs"/>
              </a:rPr>
              <a:t>đây</a:t>
            </a:r>
            <a:r>
              <a:rPr lang="en-US" altLang="ko-KR" sz="1200" kern="1200" dirty="0">
                <a:solidFill>
                  <a:schemeClr val="tx1"/>
                </a:solidFill>
                <a:effectLst/>
                <a:latin typeface="SamsungOne-400" panose="020B0503030303020204" pitchFamily="34" charset="0"/>
                <a:cs typeface="+mn-cs"/>
              </a:rPr>
              <a:t>.</a:t>
            </a:r>
            <a:endParaRPr lang="en" altLang="ko-KR" sz="1200" kern="1200" dirty="0">
              <a:solidFill>
                <a:schemeClr val="tx1"/>
              </a:solidFill>
              <a:effectLst/>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159</a:t>
            </a:fld>
            <a:endParaRPr lang="ko-KR" altLang="en-US" dirty="0"/>
          </a:p>
        </p:txBody>
      </p:sp>
    </p:spTree>
    <p:extLst>
      <p:ext uri="{BB962C8B-B14F-4D97-AF65-F5344CB8AC3E}">
        <p14:creationId xmlns:p14="http://schemas.microsoft.com/office/powerpoint/2010/main" val="4117244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tả</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năng</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RDBMS.</a:t>
            </a:r>
          </a:p>
          <a:p>
            <a:pPr>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indent="0">
              <a:buFont typeface="Arial"/>
              <a:buNone/>
              <a:defRPr/>
            </a:pPr>
            <a:r>
              <a:rPr lang="vi-VN" dirty="0"/>
              <a:t>RDBMS biểu thị tất cả dữ liệu dưới dạng bảng hai chiều.</a:t>
            </a:r>
          </a:p>
          <a:p>
            <a:pPr marL="0" indent="0">
              <a:buFont typeface="Arial"/>
              <a:buNone/>
              <a:defRPr/>
            </a:pPr>
            <a:r>
              <a:rPr lang="vi-VN" dirty="0"/>
              <a:t>RDBMS tìm kiếm dữ liệu mong muốn bằng cách kết hợp nhiều bảng.</a:t>
            </a:r>
            <a:endParaRPr 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a:t>
            </a:fld>
            <a:endParaRPr lang="ko-KR" altLang="en-US" dirty="0"/>
          </a:p>
        </p:txBody>
      </p:sp>
    </p:spTree>
    <p:extLst>
      <p:ext uri="{BB962C8B-B14F-4D97-AF65-F5344CB8AC3E}">
        <p14:creationId xmlns:p14="http://schemas.microsoft.com/office/powerpoint/2010/main" val="12939249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Truy vấn </a:t>
            </a:r>
            <a:r>
              <a:rPr lang="en-US" altLang="ko-KR" b="0" dirty="0" err="1">
                <a:latin typeface="SamsungOne-400" panose="020B0503030303020204" pitchFamily="34" charset="0"/>
              </a:rPr>
              <a:t>phụ</a:t>
            </a:r>
            <a:r>
              <a:rPr lang="vi-VN" altLang="ko-KR" b="0" dirty="0">
                <a:latin typeface="SamsungOne-400" panose="020B0503030303020204" pitchFamily="34" charset="0"/>
              </a:rPr>
              <a:t> Hive là một biểu thức chọn được đặt trong dấu ngoặc đơn dưới dạng một khối truy vấn lồng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Truy vấn trên hoặc truy vấn chính chứa truy vấn phụ được gọi là siêu truy vấn hoặc truy vấn bên ngoài.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truy vấn </a:t>
            </a:r>
            <a:r>
              <a:rPr lang="en-US" altLang="ko-KR" b="0" dirty="0" err="1">
                <a:latin typeface="SamsungOne-400" panose="020B0503030303020204" pitchFamily="34" charset="0"/>
              </a:rPr>
              <a:t>phụ</a:t>
            </a:r>
            <a:r>
              <a:rPr lang="vi-VN" altLang="ko-KR" b="0" dirty="0">
                <a:latin typeface="SamsungOne-400" panose="020B0503030303020204" pitchFamily="34" charset="0"/>
              </a:rPr>
              <a:t> được sử dụng để tính toán hoặc lấy các giá trị sẽ được sử dụng trong các câu lệnh CHỌN bên ngoài.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Truy vấn </a:t>
            </a:r>
            <a:r>
              <a:rPr lang="en-US" altLang="ko-KR" b="0" dirty="0" err="1">
                <a:latin typeface="SamsungOne-400" panose="020B0503030303020204" pitchFamily="34" charset="0"/>
              </a:rPr>
              <a:t>phụ</a:t>
            </a:r>
            <a:r>
              <a:rPr lang="vi-VN" altLang="ko-KR" b="0" dirty="0">
                <a:latin typeface="SamsungOne-400" panose="020B0503030303020204" pitchFamily="34" charset="0"/>
              </a:rPr>
              <a:t> phải được đặt tên vì mỗi bảng trong mệnh đề </a:t>
            </a:r>
            <a:r>
              <a:rPr lang="en-US" altLang="ko-KR" b="0" dirty="0">
                <a:latin typeface="SamsungOne-400" panose="020B0503030303020204" pitchFamily="34" charset="0"/>
              </a:rPr>
              <a:t>FROM</a:t>
            </a:r>
            <a:r>
              <a:rPr lang="vi-VN" altLang="ko-KR" b="0" dirty="0">
                <a:latin typeface="SamsungOne-400" panose="020B0503030303020204" pitchFamily="34" charset="0"/>
              </a:rPr>
              <a:t> phải có tên. Các cột trong danh sách chọn truy vấn </a:t>
            </a:r>
            <a:r>
              <a:rPr lang="en-US" altLang="ko-KR" b="0" dirty="0" err="1">
                <a:latin typeface="SamsungOne-400" panose="020B0503030303020204" pitchFamily="34" charset="0"/>
              </a:rPr>
              <a:t>phụ</a:t>
            </a:r>
            <a:r>
              <a:rPr lang="vi-VN" altLang="ko-KR" b="0" dirty="0">
                <a:latin typeface="SamsungOne-400" panose="020B0503030303020204" pitchFamily="34" charset="0"/>
              </a:rPr>
              <a:t> phải có tên duy nhất. Các cột trong danh sách chọn truy vấn </a:t>
            </a:r>
            <a:r>
              <a:rPr lang="en-US" altLang="ko-KR" b="0" dirty="0" err="1">
                <a:latin typeface="SamsungOne-400" panose="020B0503030303020204" pitchFamily="34" charset="0"/>
              </a:rPr>
              <a:t>phụ</a:t>
            </a:r>
            <a:r>
              <a:rPr lang="vi-VN" altLang="ko-KR" b="0" dirty="0">
                <a:latin typeface="SamsungOne-400" panose="020B0503030303020204" pitchFamily="34" charset="0"/>
              </a:rPr>
              <a:t> có sẵn trong truy vấn bên ngoài giống như các cột của bảng.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Vì đây là dạng xem động chỉ được tạo tạm thời khi một câu lệnh SQL được thực thi, nên thông tin tương ứng không được lưu trữ trong cơ sở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Truy vấn này trả về danh sách order_items có 10 đơn hàng trở lên trong order_table.</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160</a:t>
            </a:fld>
            <a:endParaRPr lang="ko-KR" altLang="en-US" dirty="0"/>
          </a:p>
        </p:txBody>
      </p:sp>
    </p:spTree>
    <p:extLst>
      <p:ext uri="{BB962C8B-B14F-4D97-AF65-F5344CB8AC3E}">
        <p14:creationId xmlns:p14="http://schemas.microsoft.com/office/powerpoint/2010/main" val="77973395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Điều này sử dụng để lọc một bảng dựa trên các tiêu chí trong một bảng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Apache Hive hỗ trợ viết truy vấn con trong mệnh đề WHERE. Các loại truy vấn con này được sử dụng rộng rãi trong các truy vấn và câu lệnh HiveQL.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Bạn có thể trả về một giá trị hoặc nhiều giá trị từ truy vấn từ mệnh đề WHERE. Nếu bạn đang trả về các giá trị đơn lẻ, hãy sử dụng toán tử đẳng thức nếu không thì toán tử IN.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161</a:t>
            </a:fld>
            <a:endParaRPr lang="ko-KR" altLang="en-US" dirty="0"/>
          </a:p>
        </p:txBody>
      </p:sp>
    </p:spTree>
    <p:extLst>
      <p:ext uri="{BB962C8B-B14F-4D97-AF65-F5344CB8AC3E}">
        <p14:creationId xmlns:p14="http://schemas.microsoft.com/office/powerpoint/2010/main" val="29642597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Thông tin siêu dữ liệu được sử dụng để đọc và ghi tệp.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Trong trường hợp </a:t>
            </a:r>
            <a:r>
              <a:rPr lang="en-US" altLang="ko-KR" dirty="0">
                <a:latin typeface="SamsungOne-400" panose="020B0503030303020204" pitchFamily="34" charset="0"/>
                <a:ea typeface="SamsungOne-400" panose="020B0503030303020204" pitchFamily="34" charset="0"/>
              </a:rPr>
              <a:t>SELECT</a:t>
            </a:r>
            <a:r>
              <a:rPr lang="vi-VN" altLang="ko-KR" dirty="0">
                <a:latin typeface="SamsungOne-400" panose="020B0503030303020204" pitchFamily="34" charset="0"/>
                <a:ea typeface="SamsungOne-400" panose="020B0503030303020204" pitchFamily="34" charset="0"/>
              </a:rPr>
              <a:t>, Hive đọc tất cả các tệp bên dưới vị trí, vì vậy nếu bạn lưu trữ tập dữ liệu lớn, bạn nên phân phối dữ liệu bằng các phân vùng.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162</a:t>
            </a:fld>
            <a:endParaRPr lang="ko-KR" altLang="en-US" dirty="0"/>
          </a:p>
        </p:txBody>
      </p:sp>
    </p:spTree>
    <p:extLst>
      <p:ext uri="{BB962C8B-B14F-4D97-AF65-F5344CB8AC3E}">
        <p14:creationId xmlns:p14="http://schemas.microsoft.com/office/powerpoint/2010/main" val="316113108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Ở câu lệnh trên, cả 3 cách nhập liệu đều cho kết quả như nhau.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163</a:t>
            </a:fld>
            <a:endParaRPr lang="ko-KR" altLang="en-US" dirty="0"/>
          </a:p>
        </p:txBody>
      </p:sp>
    </p:spTree>
    <p:extLst>
      <p:ext uri="{BB962C8B-B14F-4D97-AF65-F5344CB8AC3E}">
        <p14:creationId xmlns:p14="http://schemas.microsoft.com/office/powerpoint/2010/main" val="10060915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Khi lệnh LOAD đọc một tệp và ghi nó vào một bảng, dữ liệu sẽ được tạo trong </a:t>
            </a:r>
            <a:r>
              <a:rPr lang="en-US" altLang="ko-KR" b="0" dirty="0">
                <a:latin typeface="SamsungOne-400" panose="020B0503030303020204" pitchFamily="34" charset="0"/>
                <a:ea typeface="SamsungOne-400" panose="020B0503030303020204" pitchFamily="34" charset="0"/>
              </a:rPr>
              <a:t>LOCATION</a:t>
            </a:r>
            <a:r>
              <a:rPr lang="vi-VN" altLang="ko-KR" b="0" dirty="0">
                <a:latin typeface="SamsungOne-400" panose="020B0503030303020204" pitchFamily="34" charset="0"/>
                <a:ea typeface="SamsungOne-400" panose="020B0503030303020204" pitchFamily="34" charset="0"/>
              </a:rPr>
              <a:t> của bảng. HDFS và dữ liệu cục bộ có thể được ghi vào bảng và có thể thêm các phân vùng.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Ví dụ này tải dữ liệu từ HDFS vào bảng sản phẩm.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Điều này di chuyển dữ liệu trong HDFS, giống như lệnh ở trên.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Lệnh đầu tiên có thể được thực thi trong hive hoặc impala shell.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Hai lệnh có hình thức khác nhau nhưng cho ra cùng một kết quả.</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Nói cách khác, vì các bảng được quản lý dưới dạng thư mục trong Hive nên việc di chuyển tệp vào thư mục sẽ đạt được kết quả tương tự như tải dữ liệu.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164</a:t>
            </a:fld>
            <a:endParaRPr lang="ko-KR" altLang="en-US" dirty="0"/>
          </a:p>
        </p:txBody>
      </p:sp>
    </p:spTree>
    <p:extLst>
      <p:ext uri="{BB962C8B-B14F-4D97-AF65-F5344CB8AC3E}">
        <p14:creationId xmlns:p14="http://schemas.microsoft.com/office/powerpoint/2010/main" val="356868350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thông tin meta của bảng, có </a:t>
            </a:r>
            <a:r>
              <a:rPr lang="en-US" altLang="ko-KR" sz="1200" b="0" kern="1200" dirty="0">
                <a:solidFill>
                  <a:schemeClr val="tx1"/>
                </a:solidFill>
                <a:latin typeface="SamsungOne-400" panose="020B0503030303020204" pitchFamily="34" charset="0"/>
                <a:cs typeface="+mn-cs"/>
              </a:rPr>
              <a:t>LOCATION </a:t>
            </a:r>
            <a:r>
              <a:rPr lang="vi-VN" altLang="ko-KR" sz="1200" b="0" kern="1200" dirty="0">
                <a:solidFill>
                  <a:schemeClr val="tx1"/>
                </a:solidFill>
                <a:latin typeface="SamsungOne-400" panose="020B0503030303020204" pitchFamily="34" charset="0"/>
                <a:cs typeface="+mn-cs"/>
              </a:rPr>
              <a:t>cho vị trí của tệp vật lý.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tra bảng, tệp ở vị trí đó được đọc, do đó, việc sao chép tệp vào vị trí này đóng vai trò giống như nhập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thêm dữ liệu vào sản phẩm, hãy sao chép dữ liệu vào “/user/jsjeong/data”.</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165</a:t>
            </a:fld>
            <a:endParaRPr lang="ko-KR" altLang="en-US" dirty="0"/>
          </a:p>
        </p:txBody>
      </p:sp>
    </p:spTree>
    <p:extLst>
      <p:ext uri="{BB962C8B-B14F-4D97-AF65-F5344CB8AC3E}">
        <p14:creationId xmlns:p14="http://schemas.microsoft.com/office/powerpoint/2010/main" val="19232483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1. Khi bảng sản phẩm được tạo và chọn được thực hiện, không có dữ liệu nào tồn tại.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2. Thực hiện lệnh load dữ liệu (product.txt) vào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3. Bảng sản phẩm được tạo mà không chỉ định </a:t>
            </a:r>
            <a:r>
              <a:rPr lang="en-US" altLang="ko-KR" sz="1200" b="0" kern="1200" dirty="0">
                <a:solidFill>
                  <a:schemeClr val="tx1"/>
                </a:solidFill>
                <a:latin typeface="SamsungOne-400" panose="020B0503030303020204" pitchFamily="34" charset="0"/>
                <a:cs typeface="+mn-cs"/>
              </a:rPr>
              <a:t>LOCATION </a:t>
            </a:r>
            <a:r>
              <a:rPr lang="vi-VN" altLang="ko-KR" sz="1200" b="0" kern="1200" dirty="0">
                <a:solidFill>
                  <a:schemeClr val="tx1"/>
                </a:solidFill>
                <a:latin typeface="SamsungOne-400" panose="020B0503030303020204" pitchFamily="34" charset="0"/>
                <a:cs typeface="+mn-cs"/>
              </a:rPr>
              <a:t>và sau đó dữ liệu được truy xuất bằng cách chỉ định vị trí bằng câu lệnh ALTER.</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4. Thực hiện câu lệnh Select để xuất nội dung sản phẩm.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166</a:t>
            </a:fld>
            <a:endParaRPr lang="ko-KR" altLang="en-US" dirty="0"/>
          </a:p>
        </p:txBody>
      </p:sp>
    </p:spTree>
    <p:extLst>
      <p:ext uri="{BB962C8B-B14F-4D97-AF65-F5344CB8AC3E}">
        <p14:creationId xmlns:p14="http://schemas.microsoft.com/office/powerpoint/2010/main" val="34573364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một phương pháp để đọc thông tin từ một bảng và nhập nó vào một bảng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trường hợp INSET OVERWRITE TABLE, bảng đích phải tồn tại, nội dung trong bảng sẽ bị xóa.</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167</a:t>
            </a:fld>
            <a:endParaRPr lang="ko-KR" altLang="en-US" dirty="0"/>
          </a:p>
        </p:txBody>
      </p:sp>
    </p:spTree>
    <p:extLst>
      <p:ext uri="{BB962C8B-B14F-4D97-AF65-F5344CB8AC3E}">
        <p14:creationId xmlns:p14="http://schemas.microsoft.com/office/powerpoint/2010/main" val="380469109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Chèn dữ liệu được lấy ra bởi SELECT vào bảng được tạo bởi câu lệnh CREATE.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tạo bảng, bạn có thể tạo bảng bằng cách nhập thông tin bổ sung giống như khi tạo bảng.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Lược đồ cột được lấy từ bảng hiện có.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Tên cột được kế thừa từ tên hiện có.</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168</a:t>
            </a:fld>
            <a:endParaRPr lang="ko-KR" altLang="en-US" dirty="0"/>
          </a:p>
        </p:txBody>
      </p:sp>
    </p:spTree>
    <p:extLst>
      <p:ext uri="{BB962C8B-B14F-4D97-AF65-F5344CB8AC3E}">
        <p14:creationId xmlns:p14="http://schemas.microsoft.com/office/powerpoint/2010/main" val="150215387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có thể đọc thông tin từ bảng nguồn và lưu nó vào thư mục đã chỉ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cũng sử dụng ROW FORMAT để chuyển đổi và lưu nó ở dạng mong muốn.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169</a:t>
            </a:fld>
            <a:endParaRPr lang="ko-KR" altLang="en-US" dirty="0"/>
          </a:p>
        </p:txBody>
      </p:sp>
    </p:spTree>
    <p:extLst>
      <p:ext uri="{BB962C8B-B14F-4D97-AF65-F5344CB8AC3E}">
        <p14:creationId xmlns:p14="http://schemas.microsoft.com/office/powerpoint/2010/main" val="47775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vi-VN" altLang="ko-KR" dirty="0">
                <a:latin typeface="SamsungOne-400" panose="020B0503030303020204" pitchFamily="34" charset="0"/>
              </a:rPr>
              <a:t>Tiếp tục từ slide trước, giải thích các tính năng chính của RDBMS.</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a:t>
            </a:fld>
            <a:endParaRPr lang="ko-KR" altLang="en-US" dirty="0"/>
          </a:p>
        </p:txBody>
      </p:sp>
    </p:spTree>
    <p:extLst>
      <p:ext uri="{BB962C8B-B14F-4D97-AF65-F5344CB8AC3E}">
        <p14:creationId xmlns:p14="http://schemas.microsoft.com/office/powerpoint/2010/main" val="301657560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lệnh lưu trực tiếp kết quả thực hiện CHỌN vào thư mục HDFS.</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170</a:t>
            </a:fld>
            <a:endParaRPr lang="ko-KR" altLang="en-US" dirty="0"/>
          </a:p>
        </p:txBody>
      </p:sp>
    </p:spTree>
    <p:extLst>
      <p:ext uri="{BB962C8B-B14F-4D97-AF65-F5344CB8AC3E}">
        <p14:creationId xmlns:p14="http://schemas.microsoft.com/office/powerpoint/2010/main" val="181064572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Bạn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thấy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cùng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kết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product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product_from</a:t>
            </a:r>
            <a:r>
              <a:rPr lang="en-US" altLang="ko-KR" sz="1200" b="0" kern="1200" dirty="0">
                <a:solidFill>
                  <a:schemeClr val="tx1"/>
                </a:solidFill>
                <a:latin typeface="SamsungOne-400" panose="020B0503030303020204" pitchFamily="34" charset="0"/>
                <a:cs typeface="+mn-cs"/>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171</a:t>
            </a:fld>
            <a:endParaRPr lang="ko-KR" altLang="en-US" dirty="0"/>
          </a:p>
        </p:txBody>
      </p:sp>
    </p:spTree>
    <p:extLst>
      <p:ext uri="{BB962C8B-B14F-4D97-AF65-F5344CB8AC3E}">
        <p14:creationId xmlns:p14="http://schemas.microsoft.com/office/powerpoint/2010/main" val="18372527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Mỗi thư mục kết quả được tạo trong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là product_name và một là product_id.</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hai truy vấn có cùng điều kiện lọc, nó có thể được viết như sau bằng cách sử dụng truy vấn con, chẳng hạn như:</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FROM</a:t>
            </a:r>
            <a:r>
              <a:rPr lang="vi-VN" altLang="ko-KR" b="0" dirty="0">
                <a:latin typeface="SamsungOne-400" panose="020B0503030303020204" pitchFamily="34" charset="0"/>
              </a:rPr>
              <a:t> (</a:t>
            </a:r>
            <a:r>
              <a:rPr lang="en-US" altLang="ko-KR" b="0" dirty="0">
                <a:latin typeface="SamsungOne-400" panose="020B0503030303020204" pitchFamily="34" charset="0"/>
              </a:rPr>
              <a:t>SELECT</a:t>
            </a:r>
            <a:r>
              <a:rPr lang="vi-VN" altLang="ko-KR" b="0" dirty="0">
                <a:latin typeface="SamsungOne-400" panose="020B0503030303020204" pitchFamily="34" charset="0"/>
              </a:rPr>
              <a:t> * từ sản phẩm có id &gt;=10) idcust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INSERT OVERWRITE DIRECTORY</a:t>
            </a:r>
            <a:r>
              <a:rPr lang="en-US" altLang="ko-KR" b="0" dirty="0">
                <a:latin typeface="SamsungOne-400" panose="020B0503030303020204" pitchFamily="34" charset="0"/>
              </a:rPr>
              <a:t> </a:t>
            </a:r>
            <a:r>
              <a:rPr lang="vi-VN" altLang="ko-KR" b="0" dirty="0">
                <a:latin typeface="SamsungOne-400" panose="020B0503030303020204" pitchFamily="34" charset="0"/>
              </a:rPr>
              <a:t>'product_name'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trường được phân cách bằng định dạng hàng được kết thúc bởi '\t'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SELECT</a:t>
            </a:r>
            <a:r>
              <a:rPr lang="vi-VN" altLang="ko-KR" b="0" dirty="0">
                <a:latin typeface="SamsungOne-400" panose="020B0503030303020204" pitchFamily="34" charset="0"/>
              </a:rPr>
              <a:t> </a:t>
            </a:r>
            <a:r>
              <a:rPr lang="en-US" altLang="ko-KR" b="0" dirty="0">
                <a:latin typeface="SamsungOne-400" panose="020B0503030303020204" pitchFamily="34" charset="0"/>
              </a:rPr>
              <a:t>name</a:t>
            </a: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INSERT OVERWRITE DIRECTORY</a:t>
            </a:r>
            <a:r>
              <a:rPr lang="en-US" altLang="ko-KR" b="0" dirty="0">
                <a:latin typeface="SamsungOne-400" panose="020B0503030303020204" pitchFamily="34" charset="0"/>
              </a:rPr>
              <a:t> </a:t>
            </a:r>
            <a:r>
              <a:rPr lang="vi-VN" altLang="ko-KR" b="0" dirty="0">
                <a:latin typeface="SamsungOne-400" panose="020B0503030303020204" pitchFamily="34" charset="0"/>
              </a:rPr>
              <a:t>'product_id'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trường được phân cách bằng định dạng hàng được kết thúc bởi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SELECT</a:t>
            </a:r>
            <a:r>
              <a:rPr lang="vi-VN" altLang="ko-KR" b="0" dirty="0">
                <a:latin typeface="SamsungOne-400" panose="020B0503030303020204" pitchFamily="34" charset="0"/>
              </a:rPr>
              <a:t> </a:t>
            </a:r>
            <a:r>
              <a:rPr lang="en-US" altLang="ko-KR" b="0" dirty="0">
                <a:latin typeface="SamsungOne-400" panose="020B0503030303020204" pitchFamily="34" charset="0"/>
              </a:rPr>
              <a:t>count</a:t>
            </a:r>
            <a:r>
              <a:rPr lang="vi-VN" altLang="ko-KR" b="0" dirty="0">
                <a:latin typeface="SamsungOne-400" panose="020B0503030303020204" pitchFamily="34" charset="0"/>
              </a:rPr>
              <a:t>(id), id</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GROUP BY </a:t>
            </a:r>
            <a:r>
              <a:rPr lang="vi-VN" altLang="ko-KR" b="0" dirty="0">
                <a:latin typeface="SamsungOne-400" panose="020B0503030303020204" pitchFamily="34" charset="0"/>
              </a:rPr>
              <a:t>id;</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172</a:t>
            </a:fld>
            <a:endParaRPr lang="ko-KR" altLang="en-US" dirty="0"/>
          </a:p>
        </p:txBody>
      </p:sp>
    </p:spTree>
    <p:extLst>
      <p:ext uri="{BB962C8B-B14F-4D97-AF65-F5344CB8AC3E}">
        <p14:creationId xmlns:p14="http://schemas.microsoft.com/office/powerpoint/2010/main" val="360577489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Một </a:t>
            </a:r>
            <a:r>
              <a:rPr lang="en-US" altLang="ko-KR" b="0" dirty="0">
                <a:latin typeface="SamsungOne-400" panose="020B0503030303020204" pitchFamily="34" charset="0"/>
                <a:ea typeface="SamsungOne-400" panose="020B0503030303020204" pitchFamily="34" charset="0"/>
              </a:rPr>
              <a:t>view</a:t>
            </a:r>
            <a:r>
              <a:rPr lang="vi-VN" altLang="ko-KR" b="0" dirty="0">
                <a:latin typeface="SamsungOne-400" panose="020B0503030303020204" pitchFamily="34" charset="0"/>
                <a:ea typeface="SamsungOne-400" panose="020B0503030303020204" pitchFamily="34" charset="0"/>
              </a:rPr>
              <a:t> là tập hợp kết quả của một truy vấn được lưu trữ trên dữ liệu mà người dùng cơ sở dữ liệu có thể truy vấn giống như trong một đối tượng bộ sưu tập cơ sở dữ liệu liên tục.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ea typeface="SamsungOne-400" panose="020B0503030303020204" pitchFamily="34" charset="0"/>
              </a:rPr>
              <a:t>View</a:t>
            </a:r>
            <a:r>
              <a:rPr lang="vi-VN" altLang="ko-KR" b="0" dirty="0">
                <a:latin typeface="SamsungOne-400" panose="020B0503030303020204" pitchFamily="34" charset="0"/>
                <a:ea typeface="SamsungOne-400" panose="020B0503030303020204" pitchFamily="34" charset="0"/>
              </a:rPr>
              <a:t> cũng hữu ích để cung cấp quyền truy cập hạn chế vào dữ liệu bảng</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a:p>
            <a:pPr marL="628650" lvl="1" indent="-171450">
              <a:buFont typeface="Arial" panose="020B0604020202020204" pitchFamily="34" charset="0"/>
              <a:buChar char="•"/>
            </a:pP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Cấm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truy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cập</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vào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thông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tin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nhạy</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cảm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trong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cột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hoặc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hàng</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a:p>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Bạn</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không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thể</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trực</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tiếp</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thêm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dữ</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vào</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dạng</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kern="1200" dirty="0" err="1">
                <a:solidFill>
                  <a:schemeClr val="tx1"/>
                </a:solidFill>
                <a:effectLst/>
                <a:latin typeface="SamsungOne-400" panose="020B0503030303020204" pitchFamily="34" charset="0"/>
                <a:ea typeface="SamsungOne-400" panose="020B0503030303020204" pitchFamily="34" charset="0"/>
                <a:cs typeface="+mn-cs"/>
              </a:rPr>
              <a:t>xem</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173</a:t>
            </a:fld>
            <a:endParaRPr lang="ko-KR" altLang="en-US" dirty="0"/>
          </a:p>
        </p:txBody>
      </p:sp>
    </p:spTree>
    <p:extLst>
      <p:ext uri="{BB962C8B-B14F-4D97-AF65-F5344CB8AC3E}">
        <p14:creationId xmlns:p14="http://schemas.microsoft.com/office/powerpoint/2010/main" val="18746654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Bạn phải sử dụng DESCRIBE FORMATTED tại đây, vì lệnh DESCRIBE thông thường không cung cấp đủ thông tin.</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174</a:t>
            </a:fld>
            <a:endParaRPr lang="ko-KR" altLang="en-US" dirty="0"/>
          </a:p>
        </p:txBody>
      </p:sp>
    </p:spTree>
    <p:extLst>
      <p:ext uri="{BB962C8B-B14F-4D97-AF65-F5344CB8AC3E}">
        <p14:creationId xmlns:p14="http://schemas.microsoft.com/office/powerpoint/2010/main" val="73047129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Bạn cũng có thể sử dụng ALTER VIEW...RENAME TO để di chuyển chế độ xem sang cơ sở dữ liệu khác:</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ALTER VIEW</a:t>
            </a:r>
            <a:r>
              <a:rPr lang="en-US" altLang="ko-KR" sz="1200" kern="1200" dirty="0">
                <a:solidFill>
                  <a:schemeClr val="tx1"/>
                </a:solidFill>
                <a:effectLst/>
                <a:latin typeface="SamsungOne-400" panose="020B0503030303020204" pitchFamily="34" charset="0"/>
                <a:ea typeface="SamsungOne-400" panose="020B0503030303020204" pitchFamily="34" charset="0"/>
                <a:cs typeface="+mn-cs"/>
              </a:rPr>
              <a:t> </a:t>
            </a: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default.author_100RENAME TO labs.author_100;</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175</a:t>
            </a:fld>
            <a:endParaRPr lang="ko-KR" altLang="en-US" dirty="0"/>
          </a:p>
        </p:txBody>
      </p:sp>
    </p:spTree>
    <p:extLst>
      <p:ext uri="{BB962C8B-B14F-4D97-AF65-F5344CB8AC3E}">
        <p14:creationId xmlns:p14="http://schemas.microsoft.com/office/powerpoint/2010/main" val="27807326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en-US" altLang="ko-KR" sz="1200" b="0" kern="1200" dirty="0">
                <a:solidFill>
                  <a:schemeClr val="tx1"/>
                </a:solidFill>
                <a:effectLst/>
                <a:latin typeface="SamsungOne-400" panose="020B0503030303020204" pitchFamily="34" charset="0"/>
                <a:ea typeface="SamsungOne-400" panose="020B0503030303020204" pitchFamily="34" charset="0"/>
                <a:cs typeface="+mn-cs"/>
              </a:rPr>
              <a:t>View</a:t>
            </a:r>
            <a:r>
              <a:rPr lang="en-US" altLang="ko-KR" sz="1200" b="0" kern="1200" baseline="0" dirty="0">
                <a:solidFill>
                  <a:schemeClr val="tx1"/>
                </a:solidFill>
                <a:effectLst/>
                <a:latin typeface="SamsungOne-400" panose="020B0503030303020204" pitchFamily="34" charset="0"/>
                <a:ea typeface="SamsungOne-400" panose="020B0503030303020204" pitchFamily="34" charset="0"/>
                <a:cs typeface="+mn-cs"/>
              </a:rPr>
              <a:t> </a:t>
            </a:r>
            <a:r>
              <a:rPr lang="vi-VN" altLang="ko-KR" sz="1200" b="0" kern="1200" dirty="0">
                <a:solidFill>
                  <a:schemeClr val="tx1"/>
                </a:solidFill>
                <a:effectLst/>
                <a:latin typeface="SamsungOne-400" panose="020B0503030303020204" pitchFamily="34" charset="0"/>
                <a:ea typeface="SamsungOne-400" panose="020B0503030303020204" pitchFamily="34" charset="0"/>
                <a:cs typeface="+mn-cs"/>
              </a:rPr>
              <a:t>tránh lặp lại các truy vấn phức tạp giống nhau và giảm bớt sự phát triển của lược đồ.</a:t>
            </a:r>
          </a:p>
          <a:p>
            <a:r>
              <a:rPr lang="en-US" altLang="ko-KR" sz="1200" b="0" kern="1200" dirty="0">
                <a:solidFill>
                  <a:schemeClr val="tx1"/>
                </a:solidFill>
                <a:effectLst/>
                <a:latin typeface="SamsungOne-400" panose="020B0503030303020204" pitchFamily="34" charset="0"/>
                <a:ea typeface="SamsungOne-400" panose="020B0503030303020204" pitchFamily="34" charset="0"/>
                <a:cs typeface="+mn-cs"/>
              </a:rPr>
              <a:t>View</a:t>
            </a:r>
            <a:r>
              <a:rPr lang="vi-VN" altLang="ko-KR" sz="1200" b="0" kern="1200" dirty="0">
                <a:solidFill>
                  <a:schemeClr val="tx1"/>
                </a:solidFill>
                <a:effectLst/>
                <a:latin typeface="SamsungOne-400" panose="020B0503030303020204" pitchFamily="34" charset="0"/>
                <a:ea typeface="SamsungOne-400" panose="020B0503030303020204" pitchFamily="34" charset="0"/>
                <a:cs typeface="+mn-cs"/>
              </a:rPr>
              <a:t>thường không được cụ thể hóa - truy vấn cơ bản được thực thi mỗi khi chế độ xem được tham chiếu</a:t>
            </a:r>
          </a:p>
          <a:p>
            <a:r>
              <a:rPr lang="vi-VN" altLang="ko-KR" sz="1200" b="0" kern="1200" dirty="0">
                <a:solidFill>
                  <a:schemeClr val="tx1"/>
                </a:solidFill>
                <a:effectLst/>
                <a:latin typeface="SamsungOne-400" panose="020B0503030303020204" pitchFamily="34" charset="0"/>
                <a:ea typeface="SamsungOne-400" panose="020B0503030303020204" pitchFamily="34" charset="0"/>
                <a:cs typeface="+mn-cs"/>
              </a:rPr>
              <a:t>Tuy nhiên, các lượt xem như vậy trong Hive từng là ảo và ngụ ý các truy vấn lớn và chậm.</a:t>
            </a:r>
          </a:p>
          <a:p>
            <a:endParaRPr lang="vi-VN" altLang="ko-KR" sz="1200" b="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kern="1200" dirty="0">
                <a:solidFill>
                  <a:schemeClr val="tx1"/>
                </a:solidFill>
                <a:effectLst/>
                <a:latin typeface="SamsungOne-400" panose="020B0503030303020204" pitchFamily="34" charset="0"/>
                <a:ea typeface="SamsungOne-400" panose="020B0503030303020204" pitchFamily="34" charset="0"/>
                <a:cs typeface="+mn-cs"/>
              </a:rPr>
              <a:t>Thay vào đó, bạn có thể tạo một bảng trung gian để lưu trữ kết quả truy vấn của mình, nhưng các thao tác như vậy yêu cầu thay đổi các mẫu truy cập của bạn và gặp khó khăn trong việc đảm bảo dữ liệu trong bảng luôn mới.</a:t>
            </a:r>
          </a:p>
          <a:p>
            <a:endParaRPr lang="vi-VN" altLang="ko-KR" sz="1200" b="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kern="1200" dirty="0">
                <a:solidFill>
                  <a:schemeClr val="tx1"/>
                </a:solidFill>
                <a:effectLst/>
                <a:latin typeface="SamsungOne-400" panose="020B0503030303020204" pitchFamily="34" charset="0"/>
                <a:ea typeface="SamsungOne-400" panose="020B0503030303020204" pitchFamily="34" charset="0"/>
                <a:cs typeface="+mn-cs"/>
              </a:rPr>
              <a:t>Mục tiêu của Materialized view (MV) là cải thiện tốc độ truy vấn trong khi không yêu cầu hoạt động bảo trì.</a:t>
            </a:r>
          </a:p>
          <a:p>
            <a:r>
              <a:rPr lang="vi-VN" altLang="ko-KR" sz="1200" b="0" kern="1200" dirty="0">
                <a:solidFill>
                  <a:schemeClr val="tx1"/>
                </a:solidFill>
                <a:effectLst/>
                <a:latin typeface="SamsungOne-400" panose="020B0503030303020204" pitchFamily="34" charset="0"/>
                <a:ea typeface="SamsungOne-400" panose="020B0503030303020204" pitchFamily="34" charset="0"/>
                <a:cs typeface="+mn-cs"/>
              </a:rPr>
              <a:t>Hive hỗ trợ các chế độ xem cụ thể hóa kể từ Hive 3.0.0. Impala không hỗ trợ các Materialized view</a:t>
            </a:r>
            <a:r>
              <a:rPr lang="en-US" altLang="ko-KR" sz="1200" b="0" kern="1200" dirty="0">
                <a:solidFill>
                  <a:schemeClr val="tx1"/>
                </a:solidFill>
                <a:effectLst/>
                <a:latin typeface="SamsungOne-400" panose="020B0503030303020204" pitchFamily="34" charset="0"/>
                <a:ea typeface="SamsungOne-400" panose="020B0503030303020204" pitchFamily="34" charset="0"/>
                <a:cs typeface="+mn-cs"/>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176</a:t>
            </a:fld>
            <a:endParaRPr lang="ko-KR" altLang="en-US" dirty="0"/>
          </a:p>
        </p:txBody>
      </p:sp>
    </p:spTree>
    <p:extLst>
      <p:ext uri="{BB962C8B-B14F-4D97-AF65-F5344CB8AC3E}">
        <p14:creationId xmlns:p14="http://schemas.microsoft.com/office/powerpoint/2010/main" val="4643747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177</a:t>
            </a:fld>
            <a:endParaRPr lang="ko-KR" altLang="en-US" dirty="0"/>
          </a:p>
        </p:txBody>
      </p:sp>
    </p:spTree>
    <p:extLst>
      <p:ext uri="{BB962C8B-B14F-4D97-AF65-F5344CB8AC3E}">
        <p14:creationId xmlns:p14="http://schemas.microsoft.com/office/powerpoint/2010/main" val="26779118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Theo mặc định, tất cả các tệp dữ liệu cho một bảng được lưu trữ trong một thư mục.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Tất cả các tệp trong thư mục được đọc trong một truy vấn.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Phân vùng: Mỗi Bảng có thể có một hoặc nhiều Khóa phân vùng xác định cách lưu trữ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phân vùng—ngoài việc là Bài lưu trữ—còn cho phép người dùng xác định hiệu quả các hàng thỏa mãn một tiêu chí cụ thể;</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ví dụ: date_partition thuộc loại STRING và country_partition thuộc loại STRING.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Mỗi giá trị duy nhất của các khóa phân vùng xác định một phân vùng của Bảng.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178</a:t>
            </a:fld>
            <a:endParaRPr lang="ko-KR" altLang="en-US" dirty="0"/>
          </a:p>
        </p:txBody>
      </p:sp>
    </p:spTree>
    <p:extLst>
      <p:ext uri="{BB962C8B-B14F-4D97-AF65-F5344CB8AC3E}">
        <p14:creationId xmlns:p14="http://schemas.microsoft.com/office/powerpoint/2010/main" val="14900655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Sau đây là một ví dụ về việc tạo một bảng không được phân vùng, product_category.</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179</a:t>
            </a:fld>
            <a:endParaRPr lang="ko-KR" altLang="en-US" dirty="0"/>
          </a:p>
        </p:txBody>
      </p:sp>
    </p:spTree>
    <p:extLst>
      <p:ext uri="{BB962C8B-B14F-4D97-AF65-F5344CB8AC3E}">
        <p14:creationId xmlns:p14="http://schemas.microsoft.com/office/powerpoint/2010/main" val="376140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Mô hình mối quan hệ thực thể (hoặc mô hình ER) mô tả những điều quan tâm có liên quan đến nhau trong một lĩnh vực kiến thức cụ thể.</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mô hình ER cơ bản bao gồm các loại thực thể (phân loại những thứ quan tâm) và chỉ định các mối quan hệ có thể tồn tại giữa các thực thể (các thể hiện của các loại thực thể đó).</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Sơ đồ ER là viết tắt của Entity Relationship Diagram hay còn được gọi là ERD là sơ đồ hiển thị mối quan hệ của các tập thực thể được lưu trữ trong cơ sở dữ liệu.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Mô hình ER trở thành một mô hình dữ liệu trừu tượng, xác định cấu trúc dữ liệu hoặc thông tin có thể được triển khai trong cơ sở dữ liệu, điển hình là cơ sở dữ liệu quan hệ.</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Thực thể corona_case và corona_case_local được kết nối thông qua khóa ngày.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Thực thể lục địa và quốc gia được kết nối dưới dạng khóa ngoại thông qua thuộc tính ID lục địa.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https://en.wikipedia.org/wiki/Entity%E2%80%93relationship_model</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a:t>
            </a:fld>
            <a:endParaRPr lang="ko-KR" altLang="en-US" dirty="0"/>
          </a:p>
        </p:txBody>
      </p:sp>
    </p:spTree>
    <p:extLst>
      <p:ext uri="{BB962C8B-B14F-4D97-AF65-F5344CB8AC3E}">
        <p14:creationId xmlns:p14="http://schemas.microsoft.com/office/powerpoint/2010/main" val="13602291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Sử dụng phân vùng để lưu trữ dữ liệu trong các tệp riêng biệt theo danh mục.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Chọn các truy vấn lọc theo danh mục chỉ quét các tệp có liên quan.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180</a:t>
            </a:fld>
            <a:endParaRPr lang="ko-KR" altLang="en-US" dirty="0"/>
          </a:p>
        </p:txBody>
      </p:sp>
    </p:spTree>
    <p:extLst>
      <p:ext uri="{BB962C8B-B14F-4D97-AF65-F5344CB8AC3E}">
        <p14:creationId xmlns:p14="http://schemas.microsoft.com/office/powerpoint/2010/main" val="360084389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cột phân vùng, thể loại là một cột ảo, các giá trị cột không được lưu trữ trong các tệp.</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181</a:t>
            </a:fld>
            <a:endParaRPr lang="ko-KR" altLang="en-US" dirty="0"/>
          </a:p>
        </p:txBody>
      </p:sp>
    </p:spTree>
    <p:extLst>
      <p:ext uri="{BB962C8B-B14F-4D97-AF65-F5344CB8AC3E}">
        <p14:creationId xmlns:p14="http://schemas.microsoft.com/office/powerpoint/2010/main" val="24917897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0" dirty="0" err="1">
                <a:latin typeface="SamsungOne-400" panose="020B0503030303020204" pitchFamily="34" charset="0"/>
                <a:ea typeface="SamsungOne-400" panose="020B0503030303020204" pitchFamily="34" charset="0"/>
              </a:rPr>
              <a:t>Phân</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vùng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tĩnh</a:t>
            </a:r>
            <a:r>
              <a:rPr lang="en-US" altLang="ko-KR" b="0"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Tạo phân vùng mới theo cách thủ công </a:t>
            </a:r>
            <a:r>
              <a:rPr lang="en-US" altLang="ko-KR" b="0" dirty="0">
                <a:latin typeface="SamsungOne-400" panose="020B0503030303020204" pitchFamily="34" charset="0"/>
                <a:ea typeface="SamsungOne-400" panose="020B0503030303020204" pitchFamily="34" charset="0"/>
              </a:rPr>
              <a:t>ADD PARTITION</a:t>
            </a:r>
            <a:r>
              <a:rPr lang="vi-VN" altLang="ko-KR" b="0"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Bởi vì các phân vùng tĩnh chuyển thông tin phân vùng tại thời điểm dữ liệu được nhập vào bảng, nên phân vùng đầu vào được biết.</a:t>
            </a:r>
            <a:endParaRPr lang="en-US" altLang="ko-KR" b="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a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0" dirty="0" err="1">
                <a:latin typeface="SamsungOne-400" panose="020B0503030303020204" pitchFamily="34" charset="0"/>
                <a:ea typeface="SamsungOne-400" panose="020B0503030303020204" pitchFamily="34" charset="0"/>
              </a:rPr>
              <a:t>Phân</a:t>
            </a:r>
            <a:r>
              <a:rPr lang="en-US" altLang="ko-KR" b="0" baseline="0" dirty="0">
                <a:latin typeface="SamsungOne-400" panose="020B0503030303020204" pitchFamily="34" charset="0"/>
                <a:ea typeface="SamsungOne-400" panose="020B0503030303020204" pitchFamily="34" charset="0"/>
              </a:rPr>
              <a:t> </a:t>
            </a:r>
            <a:r>
              <a:rPr lang="en-US" altLang="ko-KR" b="0" baseline="0" dirty="0" err="1">
                <a:latin typeface="SamsungOne-400" panose="020B0503030303020204" pitchFamily="34" charset="0"/>
                <a:ea typeface="SamsungOne-400" panose="020B0503030303020204" pitchFamily="34" charset="0"/>
              </a:rPr>
              <a:t>vùng</a:t>
            </a:r>
            <a:r>
              <a:rPr lang="en-US" altLang="ko-KR" b="0" baseline="0" dirty="0">
                <a:latin typeface="SamsungOne-400" panose="020B0503030303020204" pitchFamily="34" charset="0"/>
                <a:ea typeface="SamsungOne-400" panose="020B0503030303020204" pitchFamily="34" charset="0"/>
              </a:rPr>
              <a:t> </a:t>
            </a:r>
            <a:r>
              <a:rPr lang="en-US" altLang="ko-KR" b="0" baseline="0" dirty="0" err="1">
                <a:latin typeface="SamsungOne-400" panose="020B0503030303020204" pitchFamily="34" charset="0"/>
                <a:ea typeface="SamsungOne-400" panose="020B0503030303020204" pitchFamily="34" charset="0"/>
              </a:rPr>
              <a:t>động</a:t>
            </a:r>
            <a:r>
              <a:rPr lang="en-US" altLang="ko-KR" b="0" baseline="0" dirty="0">
                <a:latin typeface="SamsungOne-400" panose="020B0503030303020204" pitchFamily="34" charset="0"/>
                <a:ea typeface="SamsungOne-400" panose="020B0503030303020204" pitchFamily="34" charset="0"/>
              </a:rPr>
              <a:t>:</a:t>
            </a:r>
            <a:endParaRPr lang="en-US" altLang="ko-KR" b="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Hive/Impala tự động tạo phân vùng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Dữ liệu đã chèn được lưu trữ trong các phân vùng chính xác dựa trên các giá trị cột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Vì các phân vùng động được tạo động bằng cách sử dụng thông tin cột nên phân vùng này không được xác định tại thời điểm truy vấn.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182</a:t>
            </a:fld>
            <a:endParaRPr lang="ko-KR" altLang="en-US" dirty="0"/>
          </a:p>
        </p:txBody>
      </p:sp>
    </p:spTree>
    <p:extLst>
      <p:ext uri="{BB962C8B-B14F-4D97-AF65-F5344CB8AC3E}">
        <p14:creationId xmlns:p14="http://schemas.microsoft.com/office/powerpoint/2010/main" val="306566424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dữ liệu được nhập như trên, dữ liệu được tạo trong cấu trúc thư mục sau.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Phân vùng chia nhỏ dữ liệu theo danh mục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Cột phân vùng, danh mục là cột ảo, các giá trị của cột phân vùng không được bao gồm trong tệp.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cột ảo không tồn tại trong một tệp thực, nhưng nó có thể được thực thi như thể một cột tồn tại bằng cách sử dụng một phân vùng.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Là một phương pháp tải dữ liệu vào phân vùng đã tạo, có thể sử dụng "tải dữ liệu vào" hoặc thực hiện trực tiếp lệnh mv.</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183</a:t>
            </a:fld>
            <a:endParaRPr lang="ko-KR" altLang="en-US" dirty="0"/>
          </a:p>
        </p:txBody>
      </p:sp>
    </p:spTree>
    <p:extLst>
      <p:ext uri="{BB962C8B-B14F-4D97-AF65-F5344CB8AC3E}">
        <p14:creationId xmlns:p14="http://schemas.microsoft.com/office/powerpoint/2010/main" val="1446421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Cột phân vùng phải được bao gồm mệnh đề </a:t>
            </a:r>
            <a:r>
              <a:rPr lang="en-US" altLang="ko-KR" sz="1200" b="0" kern="1200" dirty="0">
                <a:solidFill>
                  <a:schemeClr val="tx1"/>
                </a:solidFill>
                <a:latin typeface="SamsungOne-400" panose="020B0503030303020204" pitchFamily="34" charset="0"/>
                <a:cs typeface="+mn-cs"/>
              </a:rPr>
              <a:t>PARTITION</a:t>
            </a:r>
            <a:r>
              <a:rPr lang="vi-VN"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chỉ sử dụng các phân vùng động, bạn cần thay đổi cài đặt hive.exec.dynamic.partition.mode thành nonstrict .</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184</a:t>
            </a:fld>
            <a:endParaRPr lang="ko-KR" altLang="en-US" dirty="0"/>
          </a:p>
        </p:txBody>
      </p:sp>
    </p:spTree>
    <p:extLst>
      <p:ext uri="{BB962C8B-B14F-4D97-AF65-F5344CB8AC3E}">
        <p14:creationId xmlns:p14="http://schemas.microsoft.com/office/powerpoint/2010/main" val="31084010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Do thực hiện truy vấn, hai thư mục con được tạo tự động theo giá trị danh mục.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Mỗi thư mục được tạo bằng “</a:t>
            </a:r>
            <a:r>
              <a:rPr lang="en-US" altLang="ko-KR" b="0" dirty="0" err="1">
                <a:latin typeface="SamsungOne-400" panose="020B0503030303020204" pitchFamily="34" charset="0"/>
              </a:rPr>
              <a:t>danh</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mục</a:t>
            </a:r>
            <a:r>
              <a:rPr lang="vi-VN" altLang="ko-KR" b="0" dirty="0">
                <a:latin typeface="SamsungOne-400" panose="020B0503030303020204" pitchFamily="34" charset="0"/>
              </a:rPr>
              <a:t>=spark" và “</a:t>
            </a:r>
            <a:r>
              <a:rPr lang="en-US" altLang="ko-KR" b="0" dirty="0" err="1">
                <a:latin typeface="SamsungOne-400" panose="020B0503030303020204" pitchFamily="34" charset="0"/>
              </a:rPr>
              <a:t>danh</a:t>
            </a:r>
            <a:r>
              <a:rPr lang="en-US" altLang="ko-KR" b="0" dirty="0">
                <a:latin typeface="SamsungOne-400" panose="020B0503030303020204" pitchFamily="34" charset="0"/>
              </a:rPr>
              <a:t> </a:t>
            </a:r>
            <a:r>
              <a:rPr lang="en-US" altLang="ko-KR" b="0" dirty="0" err="1">
                <a:latin typeface="SamsungOne-400" panose="020B0503030303020204" pitchFamily="34" charset="0"/>
              </a:rPr>
              <a:t>mục</a:t>
            </a:r>
            <a:r>
              <a:rPr lang="vi-VN" altLang="ko-KR" b="0" dirty="0">
                <a:latin typeface="SamsungOne-400" panose="020B0503030303020204" pitchFamily="34" charset="0"/>
              </a:rPr>
              <a:t>=hadoop".</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185</a:t>
            </a:fld>
            <a:endParaRPr lang="ko-KR" altLang="en-US" dirty="0"/>
          </a:p>
        </p:txBody>
      </p:sp>
    </p:spTree>
    <p:extLst>
      <p:ext uri="{BB962C8B-B14F-4D97-AF65-F5344CB8AC3E}">
        <p14:creationId xmlns:p14="http://schemas.microsoft.com/office/powerpoint/2010/main" val="249322164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ea typeface="SamsungOne-400" panose="020B0503030303020204" pitchFamily="34" charset="0"/>
              </a:rPr>
              <a:t>Tránh</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phân</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vùng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dữ</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liệu</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thành</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nhiều</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tệp</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dữ</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liệu</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nhỏ</a:t>
            </a:r>
            <a:r>
              <a:rPr lang="en-US" altLang="ko-KR" b="0" dirty="0">
                <a:latin typeface="SamsungOne-400" panose="020B0503030303020204" pitchFamily="34" charset="0"/>
                <a:ea typeface="SamsungOne-400" panose="020B0503030303020204" pitchFamily="34" charset="0"/>
              </a:rPr>
              <a:t>.</a:t>
            </a:r>
          </a:p>
          <a:p>
            <a:pPr marL="800100" lvl="1" indent="-342900">
              <a:buFont typeface="Arial" panose="020B0604020202020204" pitchFamily="34" charset="0"/>
              <a:buChar char="•"/>
            </a:pPr>
            <a:r>
              <a:rPr lang="en-US" altLang="ko-KR" b="0" dirty="0" err="1">
                <a:latin typeface="SamsungOne-400" panose="020B0503030303020204" pitchFamily="34" charset="0"/>
                <a:ea typeface="SamsungOne-400" panose="020B0503030303020204" pitchFamily="34" charset="0"/>
              </a:rPr>
              <a:t>Phân</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vùng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trên</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các</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cột</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có</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quá</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nhiều</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giá</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trị</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duy</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nhất</a:t>
            </a:r>
            <a:r>
              <a:rPr lang="en-US" altLang="ko-KR" b="0" dirty="0">
                <a:latin typeface="SamsungOne-400" panose="020B0503030303020204" pitchFamily="34" charset="0"/>
                <a:ea typeface="SamsungOne-400" panose="020B0503030303020204" pitchFamily="34" charset="0"/>
              </a:rPr>
              <a:t>.</a:t>
            </a:r>
          </a:p>
          <a:p>
            <a:pPr marL="800100" lvl="1" indent="-342900">
              <a:buFont typeface="Arial" panose="020B0604020202020204" pitchFamily="34" charset="0"/>
              <a:buChar char="•"/>
            </a:pPr>
            <a:r>
              <a:rPr lang="en-US" altLang="ko-KR" b="0" dirty="0" err="1">
                <a:latin typeface="SamsungOne-400" panose="020B0503030303020204" pitchFamily="34" charset="0"/>
                <a:ea typeface="SamsungOne-400" panose="020B0503030303020204" pitchFamily="34" charset="0"/>
              </a:rPr>
              <a:t>Tạo</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các</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phân</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vùng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lồng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nhau</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bằng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cách</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sử</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dụng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tên</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trong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ví</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dụ</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không</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phải</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là</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một</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cách</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thực</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hành</a:t>
            </a:r>
            <a:r>
              <a:rPr lang="en-US" altLang="ko-KR" b="0" dirty="0">
                <a:latin typeface="SamsungOne-400" panose="020B0503030303020204" pitchFamily="34" charset="0"/>
                <a:ea typeface="SamsungOne-400" panose="020B0503030303020204" pitchFamily="34" charset="0"/>
              </a:rPr>
              <a:t> </a:t>
            </a:r>
            <a:r>
              <a:rPr lang="en-US" altLang="ko-KR" b="0" dirty="0" err="1">
                <a:latin typeface="SamsungOne-400" panose="020B0503030303020204" pitchFamily="34" charset="0"/>
                <a:ea typeface="SamsungOne-400" panose="020B0503030303020204" pitchFamily="34" charset="0"/>
              </a:rPr>
              <a:t>tốt</a:t>
            </a:r>
            <a:r>
              <a:rPr lang="en-US" altLang="ko-KR" b="0" dirty="0">
                <a:latin typeface="SamsungOne-400" panose="020B0503030303020204" pitchFamily="34" charset="0"/>
                <a:ea typeface="SamsungOne-400" panose="020B0503030303020204" pitchFamily="34" charset="0"/>
              </a:rPr>
              <a:t>.</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186</a:t>
            </a:fld>
            <a:endParaRPr lang="ko-KR" altLang="en-US" dirty="0"/>
          </a:p>
        </p:txBody>
      </p:sp>
    </p:spTree>
    <p:extLst>
      <p:ext uri="{BB962C8B-B14F-4D97-AF65-F5344CB8AC3E}">
        <p14:creationId xmlns:p14="http://schemas.microsoft.com/office/powerpoint/2010/main" val="38458449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ea typeface="SamsungOne-400" panose="020B0503030303020204" pitchFamily="34" charset="0"/>
              </a:rPr>
              <a:t>Nếu cột phân vùng có nhiều giá trị duy nhất, nhiều phân vùng sẽ được tạo.</a:t>
            </a:r>
            <a:endParaRPr lang="en-US" altLang="ko-KR" b="0" dirty="0">
              <a:latin typeface="SamsungOne-400" panose="020B0503030303020204" pitchFamily="34" charset="0"/>
              <a:ea typeface="SamsungOne-400" panose="020B0503030303020204" pitchFamily="34" charset="0"/>
            </a:endParaRPr>
          </a:p>
          <a:p>
            <a:pPr marL="342900" lvl="0" indent="-342900">
              <a:buFont typeface="Arial" panose="020B0604020202020204" pitchFamily="34" charset="0"/>
              <a:buChar char="•"/>
            </a:pPr>
            <a:r>
              <a:rPr lang="en-US" altLang="ko-KR" b="0" dirty="0">
                <a:latin typeface="SamsungOne-400" panose="020B0503030303020204" pitchFamily="34" charset="0"/>
                <a:ea typeface="SamsungOne-400" panose="020B0503030303020204" pitchFamily="34" charset="0"/>
              </a:rPr>
              <a:t>hive.exec.max.dynamic.partitions</a:t>
            </a:r>
          </a:p>
          <a:p>
            <a:pPr lvl="0">
              <a:buFont typeface="맑은 고딕" panose="020B0503020000020004" pitchFamily="50" charset="-127"/>
              <a:buNone/>
            </a:pPr>
            <a:r>
              <a:rPr lang="vi-VN" altLang="ko-KR" b="0" dirty="0">
                <a:latin typeface="SamsungOne-400" panose="020B0503030303020204" pitchFamily="34" charset="0"/>
                <a:ea typeface="SamsungOne-400" panose="020B0503030303020204" pitchFamily="34" charset="0"/>
              </a:rPr>
              <a:t>Tổng số phân vùng động có thể được tạo bởi một câu lệnh HiveQL.</a:t>
            </a:r>
            <a:endParaRPr lang="en-US" altLang="ko-KR" b="0" dirty="0">
              <a:latin typeface="SamsungOne-400" panose="020B0503030303020204" pitchFamily="34" charset="0"/>
              <a:ea typeface="SamsungOne-400" panose="020B0503030303020204" pitchFamily="34" charset="0"/>
            </a:endParaRPr>
          </a:p>
          <a:p>
            <a:pPr marL="342900" lvl="0" indent="-342900">
              <a:buFont typeface="Arial" panose="020B0604020202020204" pitchFamily="34" charset="0"/>
              <a:buChar char="•"/>
            </a:pPr>
            <a:r>
              <a:rPr lang="en-US" altLang="ko-KR" b="0" dirty="0">
                <a:latin typeface="SamsungOne-400" panose="020B0503030303020204" pitchFamily="34" charset="0"/>
                <a:ea typeface="SamsungOne-400" panose="020B0503030303020204" pitchFamily="34" charset="0"/>
              </a:rPr>
              <a:t>hive.exec.max.dynamic.partitions.pernode</a:t>
            </a:r>
          </a:p>
          <a:p>
            <a:pPr marL="0" lvl="0" indent="0">
              <a:buFont typeface="Arial" panose="020B0604020202020204" pitchFamily="34" charset="0"/>
              <a:buNone/>
            </a:pPr>
            <a:endParaRPr lang="en-US" altLang="ko-KR" b="0" dirty="0">
              <a:latin typeface="SamsungOne-400" panose="020B0503030303020204" pitchFamily="34" charset="0"/>
              <a:ea typeface="SamsungOne-400" panose="020B0503030303020204" pitchFamily="34" charset="0"/>
            </a:endParaRPr>
          </a:p>
          <a:p>
            <a:pPr lvl="0">
              <a:buFont typeface="맑은 고딕" panose="020B0503020000020004" pitchFamily="50" charset="-127"/>
              <a:buNone/>
            </a:pPr>
            <a:r>
              <a:rPr lang="vi-VN" altLang="ko-KR" b="0" dirty="0">
                <a:latin typeface="SamsungOne-400" panose="020B0503030303020204" pitchFamily="34" charset="0"/>
                <a:ea typeface="SamsungOne-400" panose="020B0503030303020204" pitchFamily="34" charset="0"/>
              </a:rPr>
              <a:t>Số phân vùng động tối đa có thể được tạo bởi bất kỳ </a:t>
            </a:r>
            <a:r>
              <a:rPr lang="en-US" altLang="ko-KR" b="0" dirty="0">
                <a:latin typeface="SamsungOne-400" panose="020B0503030303020204" pitchFamily="34" charset="0"/>
                <a:ea typeface="SamsungOne-400" panose="020B0503030303020204" pitchFamily="34" charset="0"/>
              </a:rPr>
              <a:t>node</a:t>
            </a:r>
            <a:r>
              <a:rPr lang="vi-VN" altLang="ko-KR" b="0" dirty="0">
                <a:latin typeface="SamsungOne-400" panose="020B0503030303020204" pitchFamily="34" charset="0"/>
                <a:ea typeface="SamsungOne-400" panose="020B0503030303020204" pitchFamily="34" charset="0"/>
              </a:rPr>
              <a:t> cụ thể nào liên quan đến truy vấn</a:t>
            </a:r>
            <a:endParaRPr lang="en-US"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187</a:t>
            </a:fld>
            <a:endParaRPr lang="ko-KR" altLang="en-US" dirty="0"/>
          </a:p>
        </p:txBody>
      </p:sp>
    </p:spTree>
    <p:extLst>
      <p:ext uri="{BB962C8B-B14F-4D97-AF65-F5344CB8AC3E}">
        <p14:creationId xmlns:p14="http://schemas.microsoft.com/office/powerpoint/2010/main" val="184869907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Khi một phân vùng bị xóa, hãy cẩn thận vì trong trường hợp bảng được quản lý, dữ liệu trong vị trí phân vùng cũng bị xóa.</a:t>
            </a:r>
            <a:endParaRPr lang="en-US"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188</a:t>
            </a:fld>
            <a:endParaRPr lang="ko-KR" altLang="en-US" dirty="0"/>
          </a:p>
        </p:txBody>
      </p:sp>
    </p:spTree>
    <p:extLst>
      <p:ext uri="{BB962C8B-B14F-4D97-AF65-F5344CB8AC3E}">
        <p14:creationId xmlns:p14="http://schemas.microsoft.com/office/powerpoint/2010/main" val="270143103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Khi một phân vùng bị xóa, hãy cẩn thận vì trong trường hợp bảng được quản lý, dữ liệu trong vị trí phân vùng cũng bị xóa.</a:t>
            </a:r>
            <a:endParaRPr lang="en-US"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latin typeface="SamsungOne-400" panose="020B0503030303020204" pitchFamily="34" charset="0"/>
                <a:ea typeface="SamsungOne-400" panose="020B0503030303020204" pitchFamily="34" charset="0"/>
              </a:rPr>
              <a:t>ALTER TABLE product_by_category DROP PARTITION (category &lt; ‘nosql’);</a:t>
            </a:r>
            <a:endParaRPr lang="en-US" altLang="ko-KR" sz="1200" dirty="0">
              <a:solidFill>
                <a:srgbClr val="0000FF"/>
              </a:solidFill>
              <a:latin typeface="SamsungOne-400" panose="020B0503030303020204" pitchFamily="34" charset="0"/>
              <a:ea typeface="SamsungOne-400" panose="020B0503030303020204" pitchFamily="34" charset="0"/>
              <a:cs typeface="Arial" panose="020B0604020202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Khi lệnh này được thực thi, phân vùng hadoop nhỏ hơn nosql sẽ bị xóa.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Bạn có thể xóa phần mong muốn theo điều kiện.</a:t>
            </a:r>
            <a:endParaRPr lang="en-US"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189</a:t>
            </a:fld>
            <a:endParaRPr lang="ko-KR" altLang="en-US" dirty="0"/>
          </a:p>
        </p:txBody>
      </p:sp>
    </p:spTree>
    <p:extLst>
      <p:ext uri="{BB962C8B-B14F-4D97-AF65-F5344CB8AC3E}">
        <p14:creationId xmlns:p14="http://schemas.microsoft.com/office/powerpoint/2010/main" val="261229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khái</a:t>
            </a:r>
            <a:r>
              <a:rPr lang="en-US" altLang="ko-KR" dirty="0">
                <a:latin typeface="SamsungOne-400" panose="020B0503030303020204" pitchFamily="34" charset="0"/>
              </a:rPr>
              <a:t> </a:t>
            </a:r>
            <a:r>
              <a:rPr lang="en-US" altLang="ko-KR" dirty="0" err="1">
                <a:latin typeface="SamsungOne-400" panose="020B0503030303020204" pitchFamily="34" charset="0"/>
              </a:rPr>
              <a:t>niệm</a:t>
            </a:r>
            <a:r>
              <a:rPr lang="en-US" altLang="ko-KR" dirty="0">
                <a:latin typeface="SamsungOne-400" panose="020B0503030303020204" pitchFamily="34" charset="0"/>
              </a:rPr>
              <a:t> </a:t>
            </a:r>
            <a:r>
              <a:rPr lang="en-US" altLang="ko-KR" dirty="0" err="1">
                <a:latin typeface="SamsungOne-400" panose="020B0503030303020204" pitchFamily="34" charset="0"/>
              </a:rPr>
              <a:t>về</a:t>
            </a:r>
            <a:r>
              <a:rPr lang="en-US" altLang="ko-KR" dirty="0">
                <a:latin typeface="SamsungOne-400" panose="020B0503030303020204" pitchFamily="34" charset="0"/>
              </a:rPr>
              <a:t> </a:t>
            </a:r>
            <a:r>
              <a:rPr lang="en-US" altLang="ko-KR" dirty="0" err="1">
                <a:latin typeface="SamsungOne-400" panose="020B0503030303020204" pitchFamily="34" charset="0"/>
              </a:rPr>
              <a:t>thực</a:t>
            </a:r>
            <a:r>
              <a:rPr lang="en-US" altLang="ko-KR" dirty="0">
                <a:latin typeface="SamsungOne-400" panose="020B0503030303020204" pitchFamily="34" charset="0"/>
              </a:rPr>
              <a:t> </a:t>
            </a:r>
            <a:r>
              <a:rPr lang="en-US" altLang="ko-KR" dirty="0" err="1">
                <a:latin typeface="SamsungOne-400" panose="020B0503030303020204" pitchFamily="34" charset="0"/>
              </a:rPr>
              <a:t>thể</a:t>
            </a:r>
            <a:r>
              <a:rPr lang="en-US" altLang="ko-KR" dirty="0">
                <a:latin typeface="SamsungOne-400" panose="020B0503030303020204" pitchFamily="34" charset="0"/>
              </a:rPr>
              <a:t> </a:t>
            </a:r>
            <a:r>
              <a:rPr lang="en-US" altLang="ko-KR" dirty="0" err="1">
                <a:latin typeface="SamsungOne-400" panose="020B0503030303020204" pitchFamily="34" charset="0"/>
              </a:rPr>
              <a:t>bằng</a:t>
            </a:r>
            <a:r>
              <a:rPr lang="en-US" altLang="ko-KR" dirty="0">
                <a:latin typeface="SamsungOne-400" panose="020B0503030303020204" pitchFamily="34" charset="0"/>
              </a:rPr>
              <a:t> </a:t>
            </a:r>
            <a:r>
              <a:rPr lang="en-US" altLang="ko-KR" dirty="0" err="1">
                <a:latin typeface="SamsungOne-400" panose="020B0503030303020204" pitchFamily="34" charset="0"/>
              </a:rPr>
              <a:t>cách</a:t>
            </a:r>
            <a:r>
              <a:rPr lang="en-US" altLang="ko-KR" dirty="0">
                <a:latin typeface="SamsungOne-400" panose="020B0503030303020204" pitchFamily="34" charset="0"/>
              </a:rPr>
              <a:t> </a:t>
            </a:r>
            <a:r>
              <a:rPr lang="en-US" altLang="ko-KR" dirty="0" err="1">
                <a:latin typeface="SamsungOne-400" panose="020B0503030303020204" pitchFamily="34" charset="0"/>
              </a:rPr>
              <a:t>sử</a:t>
            </a:r>
            <a:r>
              <a:rPr lang="en-US" altLang="ko-KR" dirty="0">
                <a:latin typeface="SamsungOne-400" panose="020B0503030303020204" pitchFamily="34" charset="0"/>
              </a:rPr>
              <a:t> </a:t>
            </a:r>
            <a:r>
              <a:rPr lang="en-US" altLang="ko-KR" dirty="0" err="1">
                <a:latin typeface="SamsungOne-400" panose="020B0503030303020204" pitchFamily="34" charset="0"/>
              </a:rPr>
              <a:t>dụng</a:t>
            </a:r>
            <a:r>
              <a:rPr lang="en-US" altLang="ko-KR" dirty="0">
                <a:latin typeface="SamsungOne-400" panose="020B0503030303020204" pitchFamily="34" charset="0"/>
              </a:rPr>
              <a:t> </a:t>
            </a:r>
            <a:r>
              <a:rPr lang="en-US" altLang="ko-KR" dirty="0" err="1">
                <a:latin typeface="SamsungOne-400" panose="020B0503030303020204" pitchFamily="34" charset="0"/>
              </a:rPr>
              <a:t>hình</a:t>
            </a:r>
            <a:r>
              <a:rPr lang="en-US" altLang="ko-KR" dirty="0">
                <a:latin typeface="SamsungOne-400" panose="020B0503030303020204" pitchFamily="34" charset="0"/>
              </a:rPr>
              <a:t> </a:t>
            </a:r>
            <a:r>
              <a:rPr lang="en-US" altLang="ko-KR" dirty="0" err="1">
                <a:latin typeface="SamsungOne-400" panose="020B0503030303020204" pitchFamily="34" charset="0"/>
              </a:rPr>
              <a:t>ảnh</a:t>
            </a:r>
            <a:r>
              <a:rPr lang="en-US" altLang="ko-KR" dirty="0">
                <a:latin typeface="SamsungOne-400" panose="020B0503030303020204" pitchFamily="34" charset="0"/>
              </a:rPr>
              <a:t>.</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a:t>
            </a:fld>
            <a:endParaRPr lang="ko-KR" altLang="en-US" dirty="0"/>
          </a:p>
        </p:txBody>
      </p:sp>
    </p:spTree>
    <p:extLst>
      <p:ext uri="{BB962C8B-B14F-4D97-AF65-F5344CB8AC3E}">
        <p14:creationId xmlns:p14="http://schemas.microsoft.com/office/powerpoint/2010/main" val="208421842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ea typeface="SamsungOne-400" panose="020B0503030303020204" pitchFamily="34" charset="0"/>
              </a:rPr>
              <a:t>Về cơ bản, để kết hợp các trường cụ thể từ hai bảng bằng cách sử dụng các giá trị chung cho mỗi bảng, chúng tôi sử dụng mệnh đề </a:t>
            </a:r>
            <a:r>
              <a:rPr lang="en-US" altLang="ko-KR" b="0" dirty="0">
                <a:latin typeface="SamsungOne-400" panose="020B0503030303020204" pitchFamily="34" charset="0"/>
                <a:ea typeface="SamsungOne-400" panose="020B0503030303020204" pitchFamily="34" charset="0"/>
              </a:rPr>
              <a:t>JOIN</a:t>
            </a:r>
            <a:r>
              <a:rPr lang="vi-VN" altLang="ko-KR" b="0" dirty="0">
                <a:latin typeface="SamsungOne-400" panose="020B0503030303020204" pitchFamily="34" charset="0"/>
                <a:ea typeface="SamsungOne-400" panose="020B0503030303020204" pitchFamily="34" charset="0"/>
              </a:rPr>
              <a:t>.</a:t>
            </a:r>
          </a:p>
          <a:p>
            <a:r>
              <a:rPr lang="vi-VN" altLang="ko-KR" b="0" dirty="0">
                <a:latin typeface="SamsungOne-400" panose="020B0503030303020204" pitchFamily="34" charset="0"/>
                <a:ea typeface="SamsungOne-400" panose="020B0503030303020204" pitchFamily="34" charset="0"/>
              </a:rPr>
              <a:t>Để có hiệu suất tốt nhất trong Hive, hãy liệt kê bảng lớn nhất cuối cùng trong truy vấn của bạn</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190</a:t>
            </a:fld>
            <a:endParaRPr lang="ko-KR" altLang="en-US" dirty="0"/>
          </a:p>
        </p:txBody>
      </p:sp>
    </p:spTree>
    <p:extLst>
      <p:ext uri="{BB962C8B-B14F-4D97-AF65-F5344CB8AC3E}">
        <p14:creationId xmlns:p14="http://schemas.microsoft.com/office/powerpoint/2010/main" val="326841009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Thông tin lục địa trong bảng lục địa có thể thu được thông qua nối bên trong bằng cách sử dụng giá trị id trong quốc gia.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 altLang="ko-KR" sz="1200" kern="1200" dirty="0">
              <a:solidFill>
                <a:schemeClr val="tx1"/>
              </a:solidFill>
              <a:effectLst/>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cs typeface="+mn-cs"/>
              </a:rPr>
              <a:t>Đôi khi bạn có thể sử dụng cú pháp nối ẩn như:</a:t>
            </a:r>
            <a:endParaRPr lang="en-US" altLang="ko-KR" sz="1200" kern="1200" dirty="0">
              <a:solidFill>
                <a:schemeClr val="tx1"/>
              </a:solidFill>
              <a:effectLst/>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“select c.name, c.capital, c.population, c1.cname from country c,  continent_info c1 where c.continent_id = c1.id;”</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Lệnh này tạo ra kết quả tương tự như lệnh trên.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191</a:t>
            </a:fld>
            <a:endParaRPr lang="ko-KR" altLang="en-US" dirty="0"/>
          </a:p>
        </p:txBody>
      </p:sp>
    </p:spTree>
    <p:extLst>
      <p:ext uri="{BB962C8B-B14F-4D97-AF65-F5344CB8AC3E}">
        <p14:creationId xmlns:p14="http://schemas.microsoft.com/office/powerpoint/2010/main" val="363323909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HiveQL LEFT OUTER JOIN trả về tất cả các hàng từ bảng bên trái (bảng A), ngay cả khi không có kết quả khớp trong bảng bên phải (bảng B).</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có nghĩa là, nếu mệnh đề ON khớp với các bản ghi 0 (không) trong bảng bên phải, thì JOIN vẫn trả về một hàng trong kết quả, nhưng với NULL trong mỗi cột từ bảng bên phải.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192</a:t>
            </a:fld>
            <a:endParaRPr lang="ko-KR" altLang="en-US" dirty="0"/>
          </a:p>
        </p:txBody>
      </p:sp>
    </p:spTree>
    <p:extLst>
      <p:ext uri="{BB962C8B-B14F-4D97-AF65-F5344CB8AC3E}">
        <p14:creationId xmlns:p14="http://schemas.microsoft.com/office/powerpoint/2010/main" val="174903120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HiveQL RIGHT OUTER JOIN trả về tất cả các hàng từ bảng bên phải, ngay cả khi không có kết quả khớp trong bảng bên trái.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mệnh đề ON khớp với các bản ghi 0 (không) trong bảng bên trái, JOIN vẫn trả về một hàng trong kết quả, nhưng với NULL trong mỗi cột từ bảng bên trái.</a:t>
            </a:r>
            <a:endParaRPr lang="en-US" altLang="ko-KR" b="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193</a:t>
            </a:fld>
            <a:endParaRPr lang="ko-KR" altLang="en-US" dirty="0"/>
          </a:p>
        </p:txBody>
      </p:sp>
    </p:spTree>
    <p:extLst>
      <p:ext uri="{BB962C8B-B14F-4D97-AF65-F5344CB8AC3E}">
        <p14:creationId xmlns:p14="http://schemas.microsoft.com/office/powerpoint/2010/main" val="17071136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Bảng</a:t>
            </a:r>
            <a:r>
              <a:rPr lang="en-US" altLang="ko-KR" b="0" dirty="0">
                <a:latin typeface="SamsungOne-400" panose="020B0503030303020204" pitchFamily="34" charset="0"/>
              </a:rPr>
              <a:t> </a:t>
            </a:r>
            <a:r>
              <a:rPr lang="en-US" altLang="ko-KR" b="0" dirty="0" err="1">
                <a:latin typeface="SamsungOne-400" panose="020B0503030303020204" pitchFamily="34" charset="0"/>
              </a:rPr>
              <a:t>đã</a:t>
            </a:r>
            <a:r>
              <a:rPr lang="en-US" altLang="ko-KR" b="0" dirty="0">
                <a:latin typeface="SamsungOne-400" panose="020B0503030303020204" pitchFamily="34" charset="0"/>
              </a:rPr>
              <a:t> </a:t>
            </a:r>
            <a:r>
              <a:rPr lang="en-US" altLang="ko-KR" b="0" dirty="0" err="1">
                <a:latin typeface="SamsungOne-400" panose="020B0503030303020204" pitchFamily="34" charset="0"/>
              </a:rPr>
              <a:t>tham</a:t>
            </a:r>
            <a:r>
              <a:rPr lang="en-US" altLang="ko-KR" b="0" dirty="0">
                <a:latin typeface="SamsungOne-400" panose="020B0503030303020204" pitchFamily="34" charset="0"/>
              </a:rPr>
              <a:t> </a:t>
            </a:r>
            <a:r>
              <a:rPr lang="en-US" altLang="ko-KR" b="0" dirty="0" err="1">
                <a:latin typeface="SamsungOne-400" panose="020B0503030303020204" pitchFamily="34" charset="0"/>
              </a:rPr>
              <a:t>gia</a:t>
            </a:r>
            <a:r>
              <a:rPr lang="en-US" altLang="ko-KR" b="0" dirty="0">
                <a:latin typeface="SamsungOne-400" panose="020B0503030303020204" pitchFamily="34" charset="0"/>
              </a:rPr>
              <a:t> </a:t>
            </a:r>
            <a:r>
              <a:rPr lang="en-US" altLang="ko-KR" b="0" dirty="0" err="1">
                <a:latin typeface="SamsungOne-400" panose="020B0503030303020204" pitchFamily="34" charset="0"/>
              </a:rPr>
              <a:t>chứa</a:t>
            </a:r>
            <a:r>
              <a:rPr lang="en-US" altLang="ko-KR" b="0" dirty="0">
                <a:latin typeface="SamsungOne-400" panose="020B0503030303020204" pitchFamily="34" charset="0"/>
              </a:rPr>
              <a:t> </a:t>
            </a:r>
            <a:r>
              <a:rPr lang="en-US" altLang="ko-KR" b="0" dirty="0" err="1">
                <a:latin typeface="SamsungOne-400" panose="020B0503030303020204" pitchFamily="34" charset="0"/>
              </a:rPr>
              <a:t>tất</a:t>
            </a:r>
            <a:r>
              <a:rPr lang="en-US" altLang="ko-KR" b="0" dirty="0">
                <a:latin typeface="SamsungOne-400" panose="020B0503030303020204" pitchFamily="34" charset="0"/>
              </a:rPr>
              <a:t> </a:t>
            </a:r>
            <a:r>
              <a:rPr lang="en-US" altLang="ko-KR" b="0" dirty="0" err="1">
                <a:latin typeface="SamsungOne-400" panose="020B0503030303020204" pitchFamily="34" charset="0"/>
              </a:rPr>
              <a:t>cả</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ghi</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cả</a:t>
            </a:r>
            <a:r>
              <a:rPr lang="en-US" altLang="ko-KR" b="0" dirty="0">
                <a:latin typeface="SamsungOne-400" panose="020B0503030303020204" pitchFamily="34" charset="0"/>
              </a:rPr>
              <a:t> </a:t>
            </a:r>
            <a:r>
              <a:rPr lang="en-US" altLang="ko-KR" b="0" dirty="0" err="1">
                <a:latin typeface="SamsungOne-400" panose="020B0503030303020204" pitchFamily="34" charset="0"/>
              </a:rPr>
              <a:t>hai</a:t>
            </a:r>
            <a:r>
              <a:rPr lang="en-US" altLang="ko-KR" b="0" dirty="0">
                <a:latin typeface="SamsungOne-400" panose="020B0503030303020204" pitchFamily="34" charset="0"/>
              </a:rPr>
              <a:t> </a:t>
            </a:r>
            <a:r>
              <a:rPr lang="en-US" altLang="ko-KR" b="0" dirty="0" err="1">
                <a:latin typeface="SamsungOne-400" panose="020B0503030303020204" pitchFamily="34" charset="0"/>
              </a:rPr>
              <a:t>bảng</a:t>
            </a:r>
            <a:r>
              <a:rPr lang="en-US" altLang="ko-KR" b="0" dirty="0">
                <a:latin typeface="SamsungOne-400" panose="020B0503030303020204" pitchFamily="34" charset="0"/>
              </a:rPr>
              <a:t> </a:t>
            </a:r>
            <a:r>
              <a:rPr lang="en-US" altLang="ko-KR" b="0" dirty="0" err="1">
                <a:latin typeface="SamsungOne-400" panose="020B0503030303020204" pitchFamily="34" charset="0"/>
              </a:rPr>
              <a:t>hoặc</a:t>
            </a:r>
            <a:r>
              <a:rPr lang="en-US" altLang="ko-KR" b="0" dirty="0">
                <a:latin typeface="SamsungOne-400" panose="020B0503030303020204" pitchFamily="34" charset="0"/>
              </a:rPr>
              <a:t> </a:t>
            </a:r>
            <a:r>
              <a:rPr lang="en-US" altLang="ko-KR" b="0" dirty="0" err="1">
                <a:latin typeface="SamsungOne-400" panose="020B0503030303020204" pitchFamily="34" charset="0"/>
              </a:rPr>
              <a:t>điền</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giá</a:t>
            </a:r>
            <a:r>
              <a:rPr lang="en-US" altLang="ko-KR" b="0" dirty="0">
                <a:latin typeface="SamsungOne-400" panose="020B0503030303020204" pitchFamily="34" charset="0"/>
              </a:rPr>
              <a:t> </a:t>
            </a:r>
            <a:r>
              <a:rPr lang="en-US" altLang="ko-KR" b="0" dirty="0" err="1">
                <a:latin typeface="SamsungOne-400" panose="020B0503030303020204" pitchFamily="34" charset="0"/>
              </a:rPr>
              <a:t>trị</a:t>
            </a:r>
            <a:r>
              <a:rPr lang="en-US" altLang="ko-KR" b="0" dirty="0">
                <a:latin typeface="SamsungOne-400" panose="020B0503030303020204" pitchFamily="34" charset="0"/>
              </a:rPr>
              <a:t> NULL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kết</a:t>
            </a:r>
            <a:r>
              <a:rPr lang="en-US" altLang="ko-KR" b="0" dirty="0">
                <a:latin typeface="SamsungOne-400" panose="020B0503030303020204" pitchFamily="34" charset="0"/>
              </a:rPr>
              <a:t> </a:t>
            </a:r>
            <a:r>
              <a:rPr lang="en-US" altLang="ko-KR" b="0" dirty="0" err="1">
                <a:latin typeface="SamsungOne-400" panose="020B0503030303020204" pitchFamily="34" charset="0"/>
              </a:rPr>
              <a:t>quả</a:t>
            </a:r>
            <a:r>
              <a:rPr lang="en-US" altLang="ko-KR" b="0" dirty="0">
                <a:latin typeface="SamsungOne-400" panose="020B0503030303020204" pitchFamily="34" charset="0"/>
              </a:rPr>
              <a:t> </a:t>
            </a:r>
            <a:r>
              <a:rPr lang="en-US" altLang="ko-KR" b="0" dirty="0" err="1">
                <a:latin typeface="SamsungOne-400" panose="020B0503030303020204" pitchFamily="34" charset="0"/>
              </a:rPr>
              <a:t>khớp</a:t>
            </a:r>
            <a:r>
              <a:rPr lang="en-US" altLang="ko-KR" b="0" dirty="0">
                <a:latin typeface="SamsungOne-400" panose="020B0503030303020204" pitchFamily="34" charset="0"/>
              </a:rPr>
              <a:t> </a:t>
            </a:r>
            <a:r>
              <a:rPr lang="en-US" altLang="ko-KR" b="0" dirty="0" err="1">
                <a:latin typeface="SamsungOne-400" panose="020B0503030303020204" pitchFamily="34" charset="0"/>
              </a:rPr>
              <a:t>bị</a:t>
            </a:r>
            <a:r>
              <a:rPr lang="en-US" altLang="ko-KR" b="0" dirty="0">
                <a:latin typeface="SamsungOne-400" panose="020B0503030303020204" pitchFamily="34" charset="0"/>
              </a:rPr>
              <a:t> </a:t>
            </a:r>
            <a:r>
              <a:rPr lang="en-US" altLang="ko-KR" b="0" dirty="0" err="1">
                <a:latin typeface="SamsungOne-400" panose="020B0503030303020204" pitchFamily="34" charset="0"/>
              </a:rPr>
              <a:t>thiếu</a:t>
            </a:r>
            <a:r>
              <a:rPr lang="en-US" altLang="ko-KR" b="0" dirty="0">
                <a:latin typeface="SamsungOne-400" panose="020B0503030303020204" pitchFamily="34" charset="0"/>
              </a:rPr>
              <a:t> ở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hai</a:t>
            </a:r>
            <a:r>
              <a:rPr lang="en-US" altLang="ko-KR" b="0" dirty="0">
                <a:latin typeface="SamsungOne-400" panose="020B0503030303020204" pitchFamily="34" charset="0"/>
              </a:rPr>
              <a:t> </a:t>
            </a:r>
            <a:r>
              <a:rPr lang="en-US" altLang="ko-KR" b="0" dirty="0" err="1">
                <a:latin typeface="SamsungOne-400" panose="020B0503030303020204" pitchFamily="34" charset="0"/>
              </a:rPr>
              <a:t>bên</a:t>
            </a:r>
            <a:r>
              <a:rPr lang="en-US" altLang="ko-KR" b="0" dirty="0">
                <a:latin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194</a:t>
            </a:fld>
            <a:endParaRPr lang="ko-KR" altLang="en-US" dirty="0"/>
          </a:p>
        </p:txBody>
      </p:sp>
    </p:spTree>
    <p:extLst>
      <p:ext uri="{BB962C8B-B14F-4D97-AF65-F5344CB8AC3E}">
        <p14:creationId xmlns:p14="http://schemas.microsoft.com/office/powerpoint/2010/main" val="5684775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Nó là một kiểu nối bên trong đặc biệt và hoạt động giống chức năng lọc hơn là nối.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điều kiện tham gia và các điều kiện khác được chỉ định trong mệnh đề 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Đây là một giải pháp thay thế cho việc sử dụng truy vấn phụ.</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195</a:t>
            </a:fld>
            <a:endParaRPr lang="ko-KR" altLang="en-US" dirty="0"/>
          </a:p>
        </p:txBody>
      </p:sp>
    </p:spTree>
    <p:extLst>
      <p:ext uri="{BB962C8B-B14F-4D97-AF65-F5344CB8AC3E}">
        <p14:creationId xmlns:p14="http://schemas.microsoft.com/office/powerpoint/2010/main" val="79102380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Cross Join </a:t>
            </a:r>
            <a:r>
              <a:rPr lang="vi-VN" altLang="ko-KR" b="0" dirty="0">
                <a:latin typeface="SamsungOne-400" panose="020B0503030303020204" pitchFamily="34" charset="0"/>
              </a:rPr>
              <a:t>còn được gọi là tích Descartes.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nên được sử dụng một cách thận trọng vì tải nặng trong trường hợp bàn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Ví dụ: nếu bảng bên trái có 5 hàng và bảng bên phải có 6 hàng thì tập kết quả sau khi nối hai bảng sẽ là 30 hàng.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đó có nghĩa là tất cả các hàng từ bảng bên trái (có 5 hàng) được ghép nối với tất cả các bảng từ bảng bên phải (có 6 hàng).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196</a:t>
            </a:fld>
            <a:endParaRPr lang="ko-KR" altLang="en-US" dirty="0"/>
          </a:p>
        </p:txBody>
      </p:sp>
    </p:spTree>
    <p:extLst>
      <p:ext uri="{BB962C8B-B14F-4D97-AF65-F5344CB8AC3E}">
        <p14:creationId xmlns:p14="http://schemas.microsoft.com/office/powerpoint/2010/main" val="297749364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và Impala cung cấp các chức năng tương tự như các chức năng tích hợp sẵn của SQL.</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197</a:t>
            </a:fld>
            <a:endParaRPr lang="ko-KR" altLang="en-US" dirty="0"/>
          </a:p>
        </p:txBody>
      </p:sp>
    </p:spTree>
    <p:extLst>
      <p:ext uri="{BB962C8B-B14F-4D97-AF65-F5344CB8AC3E}">
        <p14:creationId xmlns:p14="http://schemas.microsoft.com/office/powerpoint/2010/main" val="23301482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Abs() – trả về giá trị tuyệt đối</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Round( ) – làm tròn đến giá trị thập phân thứ 2 được chỉ định</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Substring() – trích xuất một phần của chuỗi</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Trim() – bỏ khoảng trắng ở đầu và cuối</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Upper( ) – chuyển thành chữ hoa</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Concat_ws( ) – kết hợp chuỗi với dấu tách</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198</a:t>
            </a:fld>
            <a:endParaRPr lang="ko-KR" altLang="en-US" dirty="0"/>
          </a:p>
        </p:txBody>
      </p:sp>
    </p:spTree>
    <p:extLst>
      <p:ext uri="{BB962C8B-B14F-4D97-AF65-F5344CB8AC3E}">
        <p14:creationId xmlns:p14="http://schemas.microsoft.com/office/powerpoint/2010/main" val="109866730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if(condition, true, false)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Trả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phù</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hợp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với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điều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kiện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isnull( a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Kiểm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xem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phải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null </a:t>
            </a:r>
            <a:r>
              <a:rPr lang="en-US" altLang="ko-KR" sz="1200" b="0" kern="1200" dirty="0" err="1">
                <a:solidFill>
                  <a:schemeClr val="tx1"/>
                </a:solidFill>
                <a:latin typeface="SamsungOne-400" panose="020B0503030303020204" pitchFamily="34" charset="0"/>
                <a:cs typeface="+mn-cs"/>
              </a:rPr>
              <a:t>không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nvl(T value, T default_value)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Trả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giá</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mặc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nếu</a:t>
            </a:r>
            <a:r>
              <a:rPr lang="en-US" altLang="ko-KR" sz="1200" b="0" kern="1200" dirty="0">
                <a:solidFill>
                  <a:schemeClr val="tx1"/>
                </a:solidFill>
                <a:latin typeface="SamsungOne-400" panose="020B0503030303020204" pitchFamily="34" charset="0"/>
                <a:cs typeface="+mn-cs"/>
              </a:rPr>
              <a:t> null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COALESCE(T v1, T v2,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nó không phải là null, các giá trị được trả về theo thứ tự</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199</a:t>
            </a:fld>
            <a:endParaRPr lang="ko-KR" altLang="en-US" dirty="0"/>
          </a:p>
        </p:txBody>
      </p:sp>
    </p:spTree>
    <p:extLst>
      <p:ext uri="{BB962C8B-B14F-4D97-AF65-F5344CB8AC3E}">
        <p14:creationId xmlns:p14="http://schemas.microsoft.com/office/powerpoint/2010/main" val="293212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a:t>
            </a:fld>
            <a:endParaRPr lang="ko-KR" altLang="en-US" dirty="0"/>
          </a:p>
        </p:txBody>
      </p:sp>
    </p:spTree>
    <p:extLst>
      <p:ext uri="{BB962C8B-B14F-4D97-AF65-F5344CB8AC3E}">
        <p14:creationId xmlns:p14="http://schemas.microsoft.com/office/powerpoint/2010/main" val="4008369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Những thứ đại diện chỉ ra các thuộc tính của một chiếc ô tô là tên, màu sắc, năm sản xuất, dung tích, kiểu dáng, v.v.</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Ngoài ra, trong trường hợp thuộc tính động cơ, thông tin chi tiết như bảng có thể được xác định.</a:t>
            </a:r>
            <a:endParaRPr lang="en-US" altLang="ko-KR"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a:t>
            </a:fld>
            <a:endParaRPr lang="ko-KR" altLang="en-US" dirty="0"/>
          </a:p>
        </p:txBody>
      </p:sp>
    </p:spTree>
    <p:extLst>
      <p:ext uri="{BB962C8B-B14F-4D97-AF65-F5344CB8AC3E}">
        <p14:creationId xmlns:p14="http://schemas.microsoft.com/office/powerpoint/2010/main" val="287621690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toán tử này được sử dụng để so sánh hai toán hạng.</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200</a:t>
            </a:fld>
            <a:endParaRPr lang="ko-KR" altLang="en-US" dirty="0"/>
          </a:p>
        </p:txBody>
      </p:sp>
    </p:spTree>
    <p:extLst>
      <p:ext uri="{BB962C8B-B14F-4D97-AF65-F5344CB8AC3E}">
        <p14:creationId xmlns:p14="http://schemas.microsoft.com/office/powerpoint/2010/main" val="206857317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toán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tử</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này</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hỗ</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phép</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toán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học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phổ</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biến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khác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nhau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trên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toán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hạng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Tất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đều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loại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201</a:t>
            </a:fld>
            <a:endParaRPr lang="ko-KR" altLang="en-US" dirty="0"/>
          </a:p>
        </p:txBody>
      </p:sp>
    </p:spTree>
    <p:extLst>
      <p:ext uri="{BB962C8B-B14F-4D97-AF65-F5344CB8AC3E}">
        <p14:creationId xmlns:p14="http://schemas.microsoft.com/office/powerpoint/2010/main" val="14471666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toán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tử</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là</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biểu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thức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logic.</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Tất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đều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TRUE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hoặc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FALSE.</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202</a:t>
            </a:fld>
            <a:endParaRPr lang="ko-KR" altLang="en-US" dirty="0"/>
          </a:p>
        </p:txBody>
      </p:sp>
    </p:spTree>
    <p:extLst>
      <p:ext uri="{BB962C8B-B14F-4D97-AF65-F5344CB8AC3E}">
        <p14:creationId xmlns:p14="http://schemas.microsoft.com/office/powerpoint/2010/main" val="75325563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toán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tử</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này</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cung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cấp</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biểu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thức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để</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truy</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cập</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phần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tử</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của</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Loại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phức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hợp</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mảng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bản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đồ</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cấu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trúc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203</a:t>
            </a:fld>
            <a:endParaRPr lang="ko-KR" altLang="en-US" dirty="0"/>
          </a:p>
        </p:txBody>
      </p:sp>
    </p:spTree>
    <p:extLst>
      <p:ext uri="{BB962C8B-B14F-4D97-AF65-F5344CB8AC3E}">
        <p14:creationId xmlns:p14="http://schemas.microsoft.com/office/powerpoint/2010/main" val="235648208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Lưu ý rằng các phím không được chỉ định trong câu lệnh CREATE TABLE.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Điều này có nghĩa là các khóa mới có thể được thêm vào dữ liệu mà không cần cập nhật định nghĩa bảng.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Giải thích sự khác biệt cột MAP và Struct.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Tệp dữ liệu như sau:</a:t>
            </a:r>
            <a:endParaRPr lang="en-US" altLang="ko-KR" sz="120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ea typeface="SamsungOne-400" panose="020B0503030303020204" pitchFamily="34" charset="0"/>
                <a:cs typeface="+mn-cs"/>
              </a:rPr>
              <a:t>1       hadoop  node:10|name:Hdfs |location:Seoul</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ea typeface="SamsungOne-400" panose="020B0503030303020204" pitchFamily="34" charset="0"/>
                <a:cs typeface="+mn-cs"/>
              </a:rPr>
              <a:t>5       spark   node:20|name:Kafka|location:Busan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ea typeface="SamsungOne-400" panose="020B0503030303020204" pitchFamily="34" charset="0"/>
                <a:cs typeface="+mn-cs"/>
              </a:rPr>
              <a:t>7       nosql   node:30|name:HBase|location:Jeju</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204</a:t>
            </a:fld>
            <a:endParaRPr lang="ko-KR" altLang="en-US" dirty="0"/>
          </a:p>
        </p:txBody>
      </p:sp>
    </p:spTree>
    <p:extLst>
      <p:ext uri="{BB962C8B-B14F-4D97-AF65-F5344CB8AC3E}">
        <p14:creationId xmlns:p14="http://schemas.microsoft.com/office/powerpoint/2010/main" val="14102233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a:t>
            </a:r>
            <a:r>
              <a:rPr lang="en-US" altLang="ko-KR" sz="1200" b="0" kern="1200" dirty="0" err="1">
                <a:solidFill>
                  <a:schemeClr val="tx1"/>
                </a:solidFill>
                <a:latin typeface="SamsungOne-400" panose="020B0503030303020204" pitchFamily="34" charset="0"/>
                <a:cs typeface="+mn-cs"/>
              </a:rPr>
              <a:t>khóa</a:t>
            </a:r>
            <a:r>
              <a:rPr lang="en-US" altLang="ko-KR" sz="1200" b="0" kern="1200" baseline="0" dirty="0">
                <a:solidFill>
                  <a:schemeClr val="tx1"/>
                </a:solidFill>
                <a:latin typeface="SamsungOne-400" panose="020B0503030303020204" pitchFamily="34" charset="0"/>
                <a:cs typeface="+mn-cs"/>
              </a:rPr>
              <a:t> Map </a:t>
            </a:r>
            <a:r>
              <a:rPr lang="vi-VN" altLang="ko-KR" sz="1200" b="0" kern="1200" dirty="0">
                <a:solidFill>
                  <a:schemeClr val="tx1"/>
                </a:solidFill>
                <a:latin typeface="SamsungOne-400" panose="020B0503030303020204" pitchFamily="34" charset="0"/>
                <a:cs typeface="+mn-cs"/>
              </a:rPr>
              <a:t>phân biệt chữ hoa chữ thường.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Cũng giống như với ARRAY, nếu chúng ta tham chiếu một giá trị khóa không tồn tại (chẳng hạn như điện thoại nhà của Bob), chúng ta sẽ nhận được giá trị NULL.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khóa được sử dụng để tra cứu giá trị tương ứng nên điều quan trọng là mỗi khóa phải là duy nhất trong MAP ở một vị trí hàng/cột nhất định.</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205</a:t>
            </a:fld>
            <a:endParaRPr lang="ko-KR" altLang="en-US" dirty="0"/>
          </a:p>
        </p:txBody>
      </p:sp>
    </p:spTree>
    <p:extLst>
      <p:ext uri="{BB962C8B-B14F-4D97-AF65-F5344CB8AC3E}">
        <p14:creationId xmlns:p14="http://schemas.microsoft.com/office/powerpoint/2010/main" val="286306808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Tệp dữ liệu như sau:</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1       hadoop    10:Hdfs:Seoul</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5       spark   	    20:Kafka:Busan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7       nosql   	    30:HBase:Jeju</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206</a:t>
            </a:fld>
            <a:endParaRPr lang="ko-KR" altLang="en-US" dirty="0"/>
          </a:p>
        </p:txBody>
      </p:sp>
    </p:spTree>
    <p:extLst>
      <p:ext uri="{BB962C8B-B14F-4D97-AF65-F5344CB8AC3E}">
        <p14:creationId xmlns:p14="http://schemas.microsoft.com/office/powerpoint/2010/main" val="231804727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1. Các trường trong STRUCT có thể có các kiểu dữ liệu khác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2. Trong STRUCT, tên trường không phải là một phần của dữ liệu; chúng là một phần của định nghĩa bảng (giống như tên cột không phải là một phần của dữ liệu)</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207</a:t>
            </a:fld>
            <a:endParaRPr lang="ko-KR" altLang="en-US" dirty="0"/>
          </a:p>
        </p:txBody>
      </p:sp>
    </p:spTree>
    <p:extLst>
      <p:ext uri="{BB962C8B-B14F-4D97-AF65-F5344CB8AC3E}">
        <p14:creationId xmlns:p14="http://schemas.microsoft.com/office/powerpoint/2010/main" val="19478660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Hàm Hive Aggregate là hàm tích hợp được sử dụng nhiều nhất lấy một tập hợp các giá trị và trả về một giá trị duy nhất, khi được sử dụng với một nhóm, hàm này sẽ tổng hợp tất cả các giá trị trong mỗi nhóm và trả về một giá trị cho mỗi nhóm.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Các hàm tổng hợp lấy một tập hợp các giá trị và trả về một giá trị duy nhất bằng cách sử dụng nhóm theo, nó tổng hợp tất cả các giá trị trong mỗi nhóm và trả về một giá trị cho mỗi nhóm. Các hàng trong nhóm được kết hợp.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Các chức năng được đề cập trước đó hoạt động trên dữ liệu từ một hàng.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Một số hàm hoạt động bằng cách kết hợp các giá trị từ các hàng khác nhau.</a:t>
            </a:r>
            <a:endParaRPr lang="en-US"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208</a:t>
            </a:fld>
            <a:endParaRPr lang="ko-KR" altLang="en-US" dirty="0"/>
          </a:p>
        </p:txBody>
      </p:sp>
    </p:spTree>
    <p:extLst>
      <p:ext uri="{BB962C8B-B14F-4D97-AF65-F5344CB8AC3E}">
        <p14:creationId xmlns:p14="http://schemas.microsoft.com/office/powerpoint/2010/main" val="171520238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Các hàm tổng hợp phổ biến này có thể được sử dụng làm hàm phân tích.</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209</a:t>
            </a:fld>
            <a:endParaRPr lang="ko-KR" altLang="en-US" dirty="0"/>
          </a:p>
        </p:txBody>
      </p:sp>
    </p:spTree>
    <p:extLst>
      <p:ext uri="{BB962C8B-B14F-4D97-AF65-F5344CB8AC3E}">
        <p14:creationId xmlns:p14="http://schemas.microsoft.com/office/powerpoint/2010/main" val="2072268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vi-VN" altLang="ko-KR" dirty="0">
                <a:latin typeface="SamsungOne-400" panose="020B0503030303020204" pitchFamily="34" charset="0"/>
              </a:rPr>
              <a:t>Giải thích khái niệm Quan hệ, Hàng, Cột. Bạn có thể sử dụng hình ảnh của các slide trước.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a:t>
            </a:fld>
            <a:endParaRPr lang="ko-KR" altLang="en-US" dirty="0"/>
          </a:p>
        </p:txBody>
      </p:sp>
    </p:spTree>
    <p:extLst>
      <p:ext uri="{BB962C8B-B14F-4D97-AF65-F5344CB8AC3E}">
        <p14:creationId xmlns:p14="http://schemas.microsoft.com/office/powerpoint/2010/main" val="249765264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Khái niệm đầu tiên cần hiểu là cửa sổ là một tập hợp các hàng.</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Để áp dụng một chức năng trên một cửa sổ, bạn phải cung cấp thông số kỹ thuật của cửa sổ trong mệnh đề OVER, để chỉ định những hàng nào trong mỗi cửa sổ.</a:t>
            </a:r>
          </a:p>
          <a:p>
            <a:r>
              <a:rPr lang="vi-VN" altLang="ko-KR" sz="1200" kern="1200" dirty="0">
                <a:solidFill>
                  <a:schemeClr val="tx1"/>
                </a:solidFill>
                <a:effectLst/>
                <a:latin typeface="SamsungOne-400" panose="020B0503030303020204" pitchFamily="34" charset="0"/>
                <a:ea typeface="SamsungOne-400" panose="020B0503030303020204" pitchFamily="34" charset="0"/>
                <a:cs typeface="+mn-cs"/>
              </a:rPr>
              <a:t>Làm việc với chúng được gọi là windowing.</a:t>
            </a:r>
            <a:endParaRPr lang="en" altLang="ko-KR" sz="1200" kern="1200" dirty="0">
              <a:solidFill>
                <a:schemeClr val="tx1"/>
              </a:solidFill>
              <a:effectLst/>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210</a:t>
            </a:fld>
            <a:endParaRPr lang="ko-KR" altLang="en-US" dirty="0"/>
          </a:p>
        </p:txBody>
      </p:sp>
    </p:spTree>
    <p:extLst>
      <p:ext uri="{BB962C8B-B14F-4D97-AF65-F5344CB8AC3E}">
        <p14:creationId xmlns:p14="http://schemas.microsoft.com/office/powerpoint/2010/main" val="346187298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dirty="0">
                <a:latin typeface="SamsungOne-400" panose="020B0503030303020204" pitchFamily="34" charset="0"/>
              </a:rPr>
              <a:t>Tập hợp tiêu chuẩn nhóm tập hợp các hàng lại với nhau thành các hàng đơn. Các hàng riêng lẻ không được lưu trong đầu ra.</a:t>
            </a:r>
          </a:p>
          <a:p>
            <a:r>
              <a:rPr lang="vi-VN" altLang="ko-KR" dirty="0">
                <a:latin typeface="SamsungOne-400" panose="020B0503030303020204" pitchFamily="34" charset="0"/>
              </a:rPr>
              <a:t>Cửa sổ áp dụng một hàm trên các tập hợp hàng mà không cần lược chúng. Các hàng riêng lẻ được giữ nguyên.</a:t>
            </a:r>
          </a:p>
          <a:p>
            <a:endParaRPr lang="vi-VN" altLang="ko-KR" dirty="0">
              <a:latin typeface="SamsungOne-400" panose="020B0503030303020204" pitchFamily="34" charset="0"/>
            </a:endParaRPr>
          </a:p>
          <a:p>
            <a:r>
              <a:rPr lang="vi-VN" altLang="ko-KR" dirty="0">
                <a:latin typeface="SamsungOne-400" panose="020B0503030303020204" pitchFamily="34" charset="0"/>
              </a:rPr>
              <a:t>Ba cái này (PARTITION, ORDER BY</a:t>
            </a:r>
            <a:r>
              <a:rPr lang="en-US" altLang="ko-KR" baseline="0" dirty="0">
                <a:latin typeface="SamsungOne-400" panose="020B0503030303020204" pitchFamily="34" charset="0"/>
              </a:rPr>
              <a:t> </a:t>
            </a:r>
            <a:r>
              <a:rPr lang="vi-VN" altLang="ko-KR" dirty="0">
                <a:latin typeface="SamsungOne-400" panose="020B0503030303020204" pitchFamily="34" charset="0"/>
              </a:rPr>
              <a:t>và Khung cửa sổ) ở một mình hoặc cùng nhau.</a:t>
            </a:r>
            <a:endParaRPr lang="en-US" altLang="ko-KR"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211</a:t>
            </a:fld>
            <a:endParaRPr lang="ko-KR" altLang="en-US" dirty="0"/>
          </a:p>
        </p:txBody>
      </p:sp>
    </p:spTree>
    <p:extLst>
      <p:ext uri="{BB962C8B-B14F-4D97-AF65-F5344CB8AC3E}">
        <p14:creationId xmlns:p14="http://schemas.microsoft.com/office/powerpoint/2010/main" val="227942224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Hàm DENSE_RANK tương tự như hàm RANK tuy nhiên hàm DENSE_RANK không bỏ qua bất kỳ thứ hạng nào nếu có sự ràng buộc giữa thứ hạng của các bản ghi trước đó</a:t>
            </a:r>
            <a:r>
              <a:rPr lang="en" altLang="ko-KR" dirty="0">
                <a:latin typeface="SamsungOne-400" panose="020B0503030303020204" pitchFamily="34" charset="0"/>
              </a:rPr>
              <a:t>.</a:t>
            </a:r>
            <a:endParaRPr lang="en-US" altLang="ko-KR"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212</a:t>
            </a:fld>
            <a:endParaRPr lang="ko-KR" altLang="en-US" dirty="0"/>
          </a:p>
        </p:txBody>
      </p:sp>
    </p:spTree>
    <p:extLst>
      <p:ext uri="{BB962C8B-B14F-4D97-AF65-F5344CB8AC3E}">
        <p14:creationId xmlns:p14="http://schemas.microsoft.com/office/powerpoint/2010/main" val="65273210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Hàm DENSE_RANK tương tự như hàm RANK tuy nhiên hàm DENSE_RANK không bỏ qua bất kỳ thứ hạng nào nếu có sự ràng buộc giữa thứ hạng của các bản ghi trước đó.</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213</a:t>
            </a:fld>
            <a:endParaRPr lang="ko-KR" altLang="en-US" dirty="0"/>
          </a:p>
        </p:txBody>
      </p:sp>
    </p:spTree>
    <p:extLst>
      <p:ext uri="{BB962C8B-B14F-4D97-AF65-F5344CB8AC3E}">
        <p14:creationId xmlns:p14="http://schemas.microsoft.com/office/powerpoint/2010/main" val="104146192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dirty="0">
                <a:latin typeface="SamsungOne-400" panose="020B0503030303020204" pitchFamily="34" charset="0"/>
              </a:rPr>
              <a:t>DENSE_RANK()- </a:t>
            </a:r>
            <a:r>
              <a:rPr lang="vi-VN" altLang="ko-KR" dirty="0">
                <a:latin typeface="SamsungOne-400" panose="020B0503030303020204" pitchFamily="34" charset="0"/>
              </a:rPr>
              <a:t>Nó tương tự như RANK nhưng không để lại khoảng trống trong thứ tự xếp hạng khi có sự ràng buộc.</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214</a:t>
            </a:fld>
            <a:endParaRPr lang="ko-KR" altLang="en-US" dirty="0"/>
          </a:p>
        </p:txBody>
      </p:sp>
    </p:spTree>
    <p:extLst>
      <p:ext uri="{BB962C8B-B14F-4D97-AF65-F5344CB8AC3E}">
        <p14:creationId xmlns:p14="http://schemas.microsoft.com/office/powerpoint/2010/main" val="59361542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ea typeface="SamsungOne-400" panose="020B0503030303020204" pitchFamily="34" charset="0"/>
              </a:rPr>
              <a:t>Đây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một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trong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những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ứng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dụng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phổ</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biến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hữu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ích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nhất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sử</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dụng</a:t>
            </a:r>
            <a:r>
              <a:rPr lang="en-US" altLang="ko-KR" dirty="0">
                <a:latin typeface="SamsungOne-400" panose="020B0503030303020204" pitchFamily="34" charset="0"/>
                <a:ea typeface="SamsungOne-400" panose="020B0503030303020204" pitchFamily="34" charset="0"/>
              </a:rPr>
              <a:t> window.</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ea typeface="SamsungOne-400" panose="020B0503030303020204" pitchFamily="34" charset="0"/>
              </a:rPr>
              <a:t>Sắp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xếp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các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hàng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trong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cửa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sổ</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sau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đó</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xếp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hạng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hoặc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đánh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số</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chúng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theo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thứ</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tự</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đó</a:t>
            </a:r>
            <a:r>
              <a:rPr lang="en-US" altLang="ko-KR"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ea typeface="SamsungOne-400" panose="020B0503030303020204" pitchFamily="34" charset="0"/>
              </a:rPr>
              <a:t>Có</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phần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tùy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chọn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của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đặc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tả</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cửa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sổ</a:t>
            </a:r>
            <a:endParaRPr lang="en-US" altLang="ko-KR" dirty="0">
              <a:latin typeface="SamsungOne-400" panose="020B0503030303020204" pitchFamily="34" charset="0"/>
              <a:ea typeface="SamsungOne-400" panose="020B0503030303020204" pitchFamily="34" charset="0"/>
            </a:endParaRPr>
          </a:p>
          <a:p>
            <a:pPr marL="628650" lvl="1" indent="-171450">
              <a:buFont typeface="Arial" panose="020B0604020202020204" pitchFamily="34" charset="0"/>
              <a:buChar char="•"/>
            </a:pPr>
            <a:r>
              <a:rPr lang="en-US" altLang="ko-KR" dirty="0" err="1">
                <a:latin typeface="SamsungOne-400" panose="020B0503030303020204" pitchFamily="34" charset="0"/>
                <a:ea typeface="SamsungOne-400" panose="020B0503030303020204" pitchFamily="34" charset="0"/>
              </a:rPr>
              <a:t>Phân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vùng</a:t>
            </a:r>
            <a:r>
              <a:rPr lang="en-US" altLang="ko-KR" dirty="0">
                <a:latin typeface="SamsungOne-400" panose="020B0503030303020204" pitchFamily="34" charset="0"/>
                <a:ea typeface="SamsungOne-400" panose="020B0503030303020204" pitchFamily="34" charset="0"/>
              </a:rPr>
              <a:t> – PARTITION BY</a:t>
            </a:r>
          </a:p>
          <a:p>
            <a:pPr marL="628650" lvl="1" indent="-171450">
              <a:buFont typeface="Arial" panose="020B0604020202020204" pitchFamily="34" charset="0"/>
              <a:buChar char="•"/>
            </a:pPr>
            <a:r>
              <a:rPr lang="en-US" altLang="ko-KR" dirty="0" err="1">
                <a:latin typeface="SamsungOne-400" panose="020B0503030303020204" pitchFamily="34" charset="0"/>
                <a:ea typeface="SamsungOne-400" panose="020B0503030303020204" pitchFamily="34" charset="0"/>
              </a:rPr>
              <a:t>Sắp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xếp</a:t>
            </a:r>
            <a:r>
              <a:rPr lang="en-US" altLang="ko-KR" dirty="0">
                <a:latin typeface="SamsungOne-400" panose="020B0503030303020204" pitchFamily="34" charset="0"/>
                <a:ea typeface="SamsungOne-400" panose="020B0503030303020204" pitchFamily="34" charset="0"/>
              </a:rPr>
              <a:t> – ORDER BY (ASC </a:t>
            </a:r>
            <a:r>
              <a:rPr lang="en-US" altLang="ko-KR" dirty="0" err="1">
                <a:latin typeface="SamsungOne-400" panose="020B0503030303020204" pitchFamily="34" charset="0"/>
                <a:ea typeface="SamsungOne-400" panose="020B0503030303020204" pitchFamily="34" charset="0"/>
              </a:rPr>
              <a:t>hoặc</a:t>
            </a:r>
            <a:r>
              <a:rPr lang="en-US" altLang="ko-KR" dirty="0">
                <a:latin typeface="SamsungOne-400" panose="020B0503030303020204" pitchFamily="34" charset="0"/>
                <a:ea typeface="SamsungOne-400" panose="020B0503030303020204" pitchFamily="34" charset="0"/>
              </a:rPr>
              <a:t> DESC)</a:t>
            </a:r>
          </a:p>
          <a:p>
            <a:pPr marL="628650" lvl="1" indent="-171450">
              <a:buFont typeface="Arial" panose="020B0604020202020204" pitchFamily="34" charset="0"/>
              <a:buChar char="•"/>
            </a:pPr>
            <a:r>
              <a:rPr lang="en-US" altLang="ko-KR" dirty="0" err="1">
                <a:latin typeface="SamsungOne-400" panose="020B0503030303020204" pitchFamily="34" charset="0"/>
                <a:ea typeface="SamsungOne-400" panose="020B0503030303020204" pitchFamily="34" charset="0"/>
              </a:rPr>
              <a:t>Ranh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giới</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khung</a:t>
            </a:r>
            <a:r>
              <a:rPr lang="en-US" altLang="ko-KR" dirty="0">
                <a:latin typeface="SamsungOne-400" panose="020B0503030303020204" pitchFamily="34" charset="0"/>
                <a:ea typeface="SamsungOne-400" panose="020B0503030303020204" pitchFamily="34" charset="0"/>
              </a:rPr>
              <a:t>– ROWS </a:t>
            </a:r>
            <a:r>
              <a:rPr lang="en-US" altLang="ko-KR" dirty="0" err="1">
                <a:latin typeface="SamsungOne-400" panose="020B0503030303020204" pitchFamily="34" charset="0"/>
                <a:ea typeface="SamsungOne-400" panose="020B0503030303020204" pitchFamily="34" charset="0"/>
              </a:rPr>
              <a:t>hoặc</a:t>
            </a:r>
            <a:r>
              <a:rPr lang="en-US" altLang="ko-KR" dirty="0">
                <a:latin typeface="SamsungOne-400" panose="020B0503030303020204" pitchFamily="34" charset="0"/>
                <a:ea typeface="SamsungOne-400" panose="020B0503030303020204" pitchFamily="34" charset="0"/>
              </a:rPr>
              <a:t> RANGE</a:t>
            </a:r>
          </a:p>
          <a:p>
            <a:pPr marL="628650" lvl="1" indent="-171450">
              <a:buFont typeface="Arial" panose="020B0604020202020204" pitchFamily="34" charset="0"/>
              <a:buChar char="•"/>
            </a:pPr>
            <a:endParaRPr lang="en-US"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Ranh giới khung chỉ định một cửa sổ trượt, được gọi như vậy vì mọi cửa sổ đều có liên quan đến hàng hiện tại.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Mệnh đề ROWS giới hạn các hàng trong một phân vùng bằng cách chỉ định một số hàng cố định trước hoặc sau hàng hiện tại.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Ngoài ra, mệnh đề RANGE giới hạn hợp lý các hàng trong một phân vùng bằng cách chỉ định một dải giá trị tương ứng với giá trị trong hàng hiện tại.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215</a:t>
            </a:fld>
            <a:endParaRPr lang="ko-KR" altLang="en-US" dirty="0"/>
          </a:p>
        </p:txBody>
      </p:sp>
    </p:spTree>
    <p:extLst>
      <p:ext uri="{BB962C8B-B14F-4D97-AF65-F5344CB8AC3E}">
        <p14:creationId xmlns:p14="http://schemas.microsoft.com/office/powerpoint/2010/main" val="189418710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Hàm lag và lead là hai hàm phân tích liên quan đến offset. Thông qua hai chức năng này, dữ liệu của N hàng đầu tiên của cùng một trường (độ trễ) và dữ liệu của N hàng cuối cùng (dẫn đầu) có thể được coi là độc lập trong một truy vấn.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FIRST_VALUE(col), LAST_VALUE(col) trả về giá trị cột của hàng đầu tiên / cuối cùng trong khung;</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Phân</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cấp</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hàng</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khung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&lt;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phân</a:t>
            </a:r>
            <a:r>
              <a:rPr lang="en-US" altLang="ko-KR" sz="1200" b="0"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ea typeface="SamsungOne-400" panose="020B0503030303020204" pitchFamily="34" charset="0"/>
                <a:cs typeface="+mn-cs"/>
              </a:rPr>
              <a:t>vùng</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&lt;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tập</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hợp</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kết</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quả</a:t>
            </a:r>
            <a:r>
              <a:rPr lang="en-US" altLang="ko-KR" sz="1200" b="0" kern="1200" dirty="0">
                <a:solidFill>
                  <a:schemeClr val="tx1"/>
                </a:solidFill>
                <a:latin typeface="SamsungOne-400" panose="020B0503030303020204" pitchFamily="34" charset="0"/>
                <a:ea typeface="SamsungOne-400" panose="020B0503030303020204" pitchFamily="34" charset="0"/>
                <a:cs typeface="+mn-cs"/>
              </a:rPr>
              <a:t> &lt;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Bảng</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216</a:t>
            </a:fld>
            <a:endParaRPr lang="ko-KR" altLang="en-US" dirty="0"/>
          </a:p>
        </p:txBody>
      </p:sp>
    </p:spTree>
    <p:extLst>
      <p:ext uri="{BB962C8B-B14F-4D97-AF65-F5344CB8AC3E}">
        <p14:creationId xmlns:p14="http://schemas.microsoft.com/office/powerpoint/2010/main" val="296855793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slide này, chúng ta có thể so sánh các tính năng của Hive, Impala và RDBMS truyền thống.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Hỏi học sinh trong điều kiện nào mỗi Hive và Impala có lợi thế</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Và cho mục đích nào là thích hợp để sử dụng chúng?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và Impala sử dụng một tập hợp con của tiêu chuẩn SQL-92 (SQL=Ngôn ngữ truy vấn có cấu trúc), cùng với một số phần mở rộng.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tương tự, nhưng hạn chế, khi so sánh với SQL được sử dụng với Oracle, MySQL và Microsoft SQL Server.</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Hive và Impala thường hoạt động trên dữ liệu được lưu trữ trong HDFS nên các hạn chế của HDFS ảnh hưởng đến Hive và Impala. (HDFS không hỗ trợ đầy đủ cho việc sửa đổi các tệp hiện có, như đã giải thích trước đó).</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hiện yêu cầu hỗ trợ cho các giao dịch ACID, bao gồm CẬP NHẬT và XÓA các bản ghi riêng lẻ.</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Hỗ trợ này nên được coi là thử nghiệm;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Tuy nhiên. Theo Hive wiki (kể từ tháng 11 năm 2018, thời điểm sửa đổi khóa học này), nó không hỗ trợ BEGIN, CAM KẾT hoặc ROLLBACK và nó chỉ được triển khai khi sử dụng định dạng tệp ORC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Hive tận dụng khả năng chịu lỗi của công cụ MapReduce hoặc Spark. Nếu một nút bị lỗi trong khi truy vấn, chúng sẽ chạy tác vụ trên một nút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trường hợp của Impala, nếu một nút bị lỗi trong khi truy vấn, thì truy vấn đó sẽ không thành công. Chạy lại truy vấn, nhưng nó nhanh hơn truy vấn hive.</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217</a:t>
            </a:fld>
            <a:endParaRPr lang="ko-KR" altLang="en-US" dirty="0"/>
          </a:p>
        </p:txBody>
      </p:sp>
    </p:spTree>
    <p:extLst>
      <p:ext uri="{BB962C8B-B14F-4D97-AF65-F5344CB8AC3E}">
        <p14:creationId xmlns:p14="http://schemas.microsoft.com/office/powerpoint/2010/main" val="365331859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baseline="0" dirty="0">
                <a:latin typeface="SamsungOne-400" panose="020B0503030303020204" pitchFamily="34" charset="0"/>
              </a:rPr>
              <a:t> </a:t>
            </a:r>
            <a:r>
              <a:rPr lang="vi-VN" altLang="ko-KR" b="0" dirty="0">
                <a:latin typeface="SamsungOne-400" panose="020B0503030303020204" pitchFamily="34" charset="0"/>
              </a:rPr>
              <a:t>1) Độ trễ, thiếu hỗ trợ giao dịch, thiếu hỗ trợ cập nhật/xóa các bản ghi cụ thể.</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baseline="0" dirty="0">
                <a:latin typeface="SamsungOne-400" panose="020B0503030303020204" pitchFamily="34" charset="0"/>
              </a:rPr>
              <a:t> </a:t>
            </a:r>
            <a:r>
              <a:rPr lang="vi-VN" altLang="ko-KR" b="0" dirty="0">
                <a:latin typeface="SamsungOne-400" panose="020B0503030303020204" pitchFamily="34" charset="0"/>
              </a:rPr>
              <a:t>2) chi phí thấp và khả năng mở rộng cao</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baseline="0" dirty="0">
                <a:latin typeface="SamsungOne-400" panose="020B0503030303020204" pitchFamily="34" charset="0"/>
              </a:rPr>
              <a:t> </a:t>
            </a:r>
            <a:r>
              <a:rPr lang="vi-VN" altLang="ko-KR" b="0" dirty="0">
                <a:latin typeface="SamsungOne-400" panose="020B0503030303020204" pitchFamily="34" charset="0"/>
              </a:rPr>
              <a:t>3) Trong HDFS, các bảng Hive chỉ đơn giản là các thư mục trong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Câu</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trả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lời</a:t>
            </a:r>
            <a:r>
              <a:rPr lang="en-US" altLang="ko-KR" b="0" baseline="0" dirty="0">
                <a:latin typeface="SamsungOne-400" panose="020B0503030303020204" pitchFamily="34" charset="0"/>
              </a:rPr>
              <a:t> </a:t>
            </a:r>
            <a:r>
              <a:rPr lang="vi-VN" altLang="ko-KR" b="0" dirty="0">
                <a:latin typeface="SamsungOne-400" panose="020B0503030303020204" pitchFamily="34" charset="0"/>
              </a:rPr>
              <a:t>4) Bảng DROP không xóa dữ liệu HDFS trong bảng bên ngoài, xóa dữ liệu HDFS trong bảng được quản lý.</a:t>
            </a:r>
            <a:endParaRPr lang="en-US" altLang="ko-KR" sz="1200" b="1"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218</a:t>
            </a:fld>
            <a:endParaRPr lang="ko-KR" altLang="en-US" dirty="0"/>
          </a:p>
        </p:txBody>
      </p:sp>
    </p:spTree>
    <p:extLst>
      <p:ext uri="{BB962C8B-B14F-4D97-AF65-F5344CB8AC3E}">
        <p14:creationId xmlns:p14="http://schemas.microsoft.com/office/powerpoint/2010/main" val="322813563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Dưới đây là một lời giải thích ngắn gọn về các mẫu trong trường hợp này</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1: Một chuỗi ký tự khớp với một giá trị ký tự. Thông báo trước là một số ký tự thường thấy trong ký tự có ý nghĩa đặc biệt trong biểu thức chính quy. Một ví dụ điển hình là một dấu chấm, khớp với bất kỳ ký tự nào, vì vậy "loo". thực sự sẽ khớp với “loop” hoặc “look” cũng như “loo” theo sau là dấu chấm. Phù hợp với một khoảng thời gian theo nghĩa đen được hiển thị trong #6 và #7.</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2: So khớp với một chữ số (chữ số đầu tiên nó tìm thấy)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3: Ghép đúng năm chữ số liên tiếp.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4: Một chữ số, theo sau là ký tự khoảng trắng (dấu cách, tab, v.v.), sau đó là một hoặc nhiều ký tự từ (chữ hoa hoặc chữ thường, chữ số hoặc dấu gạch dưới).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5: Từ năm đến chín ký tự từ.</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6: Bất kỳ ký tự tùy chọn nào theo sau là dấu chấm chữ.</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hợp 7: Bất kỳ số ký tự nào theo sau là dấu chấm chữ.</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219</a:t>
            </a:fld>
            <a:endParaRPr lang="ko-KR" altLang="en-US" dirty="0"/>
          </a:p>
        </p:txBody>
      </p:sp>
    </p:spTree>
    <p:extLst>
      <p:ext uri="{BB962C8B-B14F-4D97-AF65-F5344CB8AC3E}">
        <p14:creationId xmlns:p14="http://schemas.microsoft.com/office/powerpoint/2010/main" val="902627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Lực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lượng</a:t>
            </a:r>
            <a:r>
              <a:rPr lang="en-US" altLang="ko-KR" sz="1200" b="0" kern="1200" baseline="0" dirty="0">
                <a:solidFill>
                  <a:schemeClr val="tx1"/>
                </a:solidFill>
                <a:latin typeface="SamsungOne-400" panose="020B0503030303020204" pitchFamily="34" charset="0"/>
                <a:cs typeface="+mn-cs"/>
              </a:rPr>
              <a:t> (cardinality)</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SQL (Ngôn ngữ truy vấn có cấu trúc), thuật ngữ cardinality đề cập đến tính duy nhất của các giá trị dữ liệu chứa trong một cột (thuộc tính) cụ thể của bảng cơ sở dữ liệu. Cardinality càng thấp thì càng có nhiều phần tử trùng lặp trong một cột.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Do đó, một cột có số lượng thẻ thấp nhất có thể sẽ có cùng giá trị cho mọi hàng.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Cơ sở dữ liệu SQL sử dụng cardinality để giúp xác định kế hoạch truy vấn tối ưu cho một truy vấn nhất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Tiếp tục thay đổi theo thời gian (thay đổi bất cứ khi nào một bộ dữ liệu mới được chèn hoặc xóa)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b="1" dirty="0">
                <a:latin typeface="SamsungOne-400" panose="020B0503030303020204" pitchFamily="34" charset="0"/>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https://en.wikipedia.org/wiki/Cardinality_(SQL_statements)</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a:t>
            </a:fld>
            <a:endParaRPr lang="ko-KR" altLang="en-US" dirty="0"/>
          </a:p>
        </p:txBody>
      </p:sp>
    </p:spTree>
    <p:extLst>
      <p:ext uri="{BB962C8B-B14F-4D97-AF65-F5344CB8AC3E}">
        <p14:creationId xmlns:p14="http://schemas.microsoft.com/office/powerpoint/2010/main" val="555973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220</a:t>
            </a:fld>
            <a:endParaRPr lang="ko-KR" altLang="en-US" dirty="0"/>
          </a:p>
        </p:txBody>
      </p:sp>
    </p:spTree>
    <p:extLst>
      <p:ext uri="{BB962C8B-B14F-4D97-AF65-F5344CB8AC3E}">
        <p14:creationId xmlns:p14="http://schemas.microsoft.com/office/powerpoint/2010/main" val="88878299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221</a:t>
            </a:fld>
            <a:endParaRPr lang="ko-KR" altLang="en-US" dirty="0"/>
          </a:p>
        </p:txBody>
      </p:sp>
    </p:spTree>
    <p:extLst>
      <p:ext uri="{BB962C8B-B14F-4D97-AF65-F5344CB8AC3E}">
        <p14:creationId xmlns:p14="http://schemas.microsoft.com/office/powerpoint/2010/main" val="39872212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222</a:t>
            </a:fld>
            <a:endParaRPr lang="ko-KR" altLang="en-US" dirty="0"/>
          </a:p>
        </p:txBody>
      </p:sp>
    </p:spTree>
    <p:extLst>
      <p:ext uri="{BB962C8B-B14F-4D97-AF65-F5344CB8AC3E}">
        <p14:creationId xmlns:p14="http://schemas.microsoft.com/office/powerpoint/2010/main" val="243211509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Bài 4.1, kiến trúc Lambda được giới thiệu.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thảo luận về những gì người tạo ra kiến trúc ban đầu đã cố gắng hoàn thành.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thảo luận về các tính năng chính của kiến trúc Lambda và các bước tạo ứng dụng bằng Kiến trúc Lambda.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Bài 4.2, kiến trúc Kappa được giới thiệu.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thảo luận về nền tảng của kiến trúc sư Kiến trúc Kappa với tư cách là một trong những người tạo ra Kafka và điều này ảnh hưởng như thế nào đến sự nghi ngờ của anh ấy về Kiến trúc Lambda, dẫn đến một cách mới để tiếp cận cơ sở dữ liệu và kho dữ liệu của nó, thông qua việc sử dụng nhật ký phân tán đã cam kết.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Cuối cùng, chúng ta xem qua các bước của một cách khả thi để triển khai Kappa với Kafka là phần trung tâm.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223</a:t>
            </a:fld>
            <a:endParaRPr lang="ko-KR" altLang="en-US" dirty="0"/>
          </a:p>
        </p:txBody>
      </p:sp>
    </p:spTree>
    <p:extLst>
      <p:ext uri="{BB962C8B-B14F-4D97-AF65-F5344CB8AC3E}">
        <p14:creationId xmlns:p14="http://schemas.microsoft.com/office/powerpoint/2010/main" val="30841106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224</a:t>
            </a:fld>
            <a:endParaRPr lang="ko-KR" altLang="en-US" dirty="0"/>
          </a:p>
        </p:txBody>
      </p:sp>
    </p:spTree>
    <p:extLst>
      <p:ext uri="{BB962C8B-B14F-4D97-AF65-F5344CB8AC3E}">
        <p14:creationId xmlns:p14="http://schemas.microsoft.com/office/powerpoint/2010/main" val="190124516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sẽ đề cập đến "đọc sửa chữa" một lần nữa trong slide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Thảo luận với học sinh về thuật toán sửa lỗi đọc có thể trông như thế nào.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Thảo luận về mức độ khó khăn khi cố gắng "điều chỉnh" các bản cập nhật không đồng bộ cho nhiều người dùng của tôi.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Trên thực tế, hầu như không thể có kết luận và lý do tại sao lại có định lý CAP.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Xem lại định lý CAP cùng với hệ quả của việc chọn tính nhất quán hoặc tính khả dụng làm lựa chọn thứ hai.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Dung sai phân vùng phải là một trong những lựa chọn để xử lý lượng dữ liệu khổng lồ.</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225</a:t>
            </a:fld>
            <a:endParaRPr lang="ko-KR" altLang="en-US" dirty="0"/>
          </a:p>
        </p:txBody>
      </p:sp>
    </p:spTree>
    <p:extLst>
      <p:ext uri="{BB962C8B-B14F-4D97-AF65-F5344CB8AC3E}">
        <p14:creationId xmlns:p14="http://schemas.microsoft.com/office/powerpoint/2010/main" val="108348451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Dữ liệu được tạo và đi vào "pháo đài" (tương tự như bất biến).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Dữ liệu chỉ có thể được đọc.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Không thể có bất kỳ cập nhật hoặc xóa.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Về cơ bản dữ liệu là bất biến (bất biến có nghĩa là không có khả năng thay đổi).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dữ liệu ghi lại các sự kiện và thông tin nên mọi phần dữ liệu đã được ghi lại chính xác (tức là không có lỗi người dùng) sẽ luôn đúng nếu dấu thời gian được liên kết với dữ liệu đó.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Hiện tại, địa chỉ của Sally không phải là Chicago, nhưng với dấu thời gian, cô ấy đã sống ở Chicago trong khoảng thời gian có dấu thời gian.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dữ liệu được giữ cố định, thì các thao tác CRUD (Tạo, Đọc, Cập nhật và Xóa) trên dữ liệu chỉ có thể được giới hạn ở CR (Tạo và Đọc).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Tức là chúng tôi sẽ không bao giờ cập nhật hoặc xóa bất kỳ bản ghi nào (bất biến).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có thay đổi, chúng tôi sẽ (C)tạo một bản ghi mới với dấu thời gian mới, có thể (R)đọc cùng với dữ liệu cũ hơn.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226</a:t>
            </a:fld>
            <a:endParaRPr lang="ko-KR" altLang="en-US" dirty="0"/>
          </a:p>
        </p:txBody>
      </p:sp>
    </p:spTree>
    <p:extLst>
      <p:ext uri="{BB962C8B-B14F-4D97-AF65-F5344CB8AC3E}">
        <p14:creationId xmlns:p14="http://schemas.microsoft.com/office/powerpoint/2010/main" val="325153398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Truy vấn được thực hiện trên toàn bộ "pháo đài" bất biến.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Cầu pháo đài được mở để truy cập toàn bộ tập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Vấn đề chính là định lý CAP và "cập nhật gia tăng" không hoạt động tốt với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đã thay đổi điều này thành chỉ tạo với dấu thời gian.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chúng ta có thể thực hiện các truy vấn trên toàn bộ tập dữ liệu mà không phải lo lắng về độ trễ và tập dữ liệu là bất biến, thì việc xử lý các giới hạn của định lý CAP sẽ trở nên dễ dàng hơn nhiều.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Trên thực tế, vấn đề "sửa chữa đọc" đã biến mất, vì tất cả các thay đổi không đồng bộ hiện là các dữ liệu mới được tạo không đồng bộ với các dấu thời gian khác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tất cả dữ liệu trở nên nhất quán, truy vấn sẽ luôn đưa ra câu trả lời chính xác và nhất quán.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227</a:t>
            </a:fld>
            <a:endParaRPr lang="ko-KR" altLang="en-US" dirty="0"/>
          </a:p>
        </p:txBody>
      </p:sp>
    </p:spTree>
    <p:extLst>
      <p:ext uri="{BB962C8B-B14F-4D97-AF65-F5344CB8AC3E}">
        <p14:creationId xmlns:p14="http://schemas.microsoft.com/office/powerpoint/2010/main" val="307012223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Ý tưởng thực hiện chức năng trên toàn bộ tập dữ liệu chỉ là một thử nghiệm suy nghĩ.</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các ứng dụng trong thế giới thực, điều này thực sự sẽ khiến hệ thống cơ sở dữ liệu phát nổ.</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Có một hoạt hình nhỏ thú vị để minh họa điều này.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Cap Theorem đã không được đánh bại.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Tập dữ liệu sẽ tiếp tục phát triển và phát triển, và không thể truy vấn toàn bộ tập dữ liệu mỗi lần.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228</a:t>
            </a:fld>
            <a:endParaRPr lang="ko-KR" altLang="en-US" dirty="0"/>
          </a:p>
        </p:txBody>
      </p:sp>
    </p:spTree>
    <p:extLst>
      <p:ext uri="{BB962C8B-B14F-4D97-AF65-F5344CB8AC3E}">
        <p14:creationId xmlns:p14="http://schemas.microsoft.com/office/powerpoint/2010/main" val="134989622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Chia </a:t>
            </a:r>
            <a:r>
              <a:rPr lang="en-US" altLang="ko-KR" sz="1200" b="0" kern="1200" dirty="0" err="1">
                <a:solidFill>
                  <a:schemeClr val="tx1"/>
                </a:solidFill>
                <a:latin typeface="SamsungOne-400" panose="020B0503030303020204" pitchFamily="34" charset="0"/>
                <a:cs typeface="+mn-cs"/>
              </a:rPr>
              <a:t>vấn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thành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phát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trực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tuyến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mới</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Điều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phép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lý</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từng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riêng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lẻ</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229</a:t>
            </a:fld>
            <a:endParaRPr lang="ko-KR" altLang="en-US" dirty="0"/>
          </a:p>
        </p:txBody>
      </p:sp>
    </p:spTree>
    <p:extLst>
      <p:ext uri="{BB962C8B-B14F-4D97-AF65-F5344CB8AC3E}">
        <p14:creationId xmlns:p14="http://schemas.microsoft.com/office/powerpoint/2010/main" val="3703148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vi-VN" altLang="ko-KR" sz="1200" b="0" kern="1200" dirty="0">
                <a:solidFill>
                  <a:schemeClr val="tx1"/>
                </a:solidFill>
                <a:latin typeface="SamsungOne-400" panose="020B0503030303020204" pitchFamily="34" charset="0"/>
                <a:cs typeface="+mn-cs"/>
              </a:rPr>
              <a:t>Trong mô hình dữ liệu quan hệ, siêu khóa là một tập hợp các thuộc tính xác định duy nhất từng bộ của một quan hệ.</a:t>
            </a:r>
          </a:p>
          <a:p>
            <a:pPr>
              <a:defRPr/>
            </a:pPr>
            <a:r>
              <a:rPr lang="vi-VN" altLang="ko-KR" sz="1200" b="0" kern="1200" dirty="0">
                <a:solidFill>
                  <a:schemeClr val="tx1"/>
                </a:solidFill>
                <a:latin typeface="SamsungOne-400" panose="020B0503030303020204" pitchFamily="34" charset="0"/>
                <a:cs typeface="+mn-cs"/>
              </a:rPr>
              <a:t>Bởi vì các giá trị siêu khóa là duy nhất, các bộ có cùng giá trị siêu khóa cũng phải có cùng các giá trị thuộc tính không khóa.</a:t>
            </a:r>
          </a:p>
          <a:p>
            <a:pPr>
              <a:defRPr/>
            </a:pPr>
            <a:r>
              <a:rPr lang="vi-VN" altLang="ko-KR" sz="1200" b="0" kern="1200" dirty="0">
                <a:solidFill>
                  <a:schemeClr val="tx1"/>
                </a:solidFill>
                <a:latin typeface="SamsungOne-400" panose="020B0503030303020204" pitchFamily="34" charset="0"/>
                <a:cs typeface="+mn-cs"/>
              </a:rPr>
              <a:t>Nghĩa là, các thuộc tính không khóa phụ thuộc chức năng vào siêu khóa.</a:t>
            </a:r>
          </a:p>
          <a:p>
            <a:pPr>
              <a:defRPr/>
            </a:pPr>
            <a:endParaRPr lang="vi-VN" altLang="ko-KR" sz="1200" b="0" kern="1200" dirty="0">
              <a:solidFill>
                <a:schemeClr val="tx1"/>
              </a:solidFill>
              <a:latin typeface="SamsungOne-400" panose="020B0503030303020204" pitchFamily="34" charset="0"/>
              <a:cs typeface="+mn-cs"/>
            </a:endParaRPr>
          </a:p>
          <a:p>
            <a:pPr>
              <a:defRPr/>
            </a:pPr>
            <a:r>
              <a:rPr lang="vi-VN" altLang="ko-KR" sz="1200" b="0" kern="1200" dirty="0">
                <a:solidFill>
                  <a:schemeClr val="tx1"/>
                </a:solidFill>
                <a:latin typeface="SamsungOne-400" panose="020B0503030303020204" pitchFamily="34" charset="0"/>
                <a:cs typeface="+mn-cs"/>
              </a:rPr>
              <a:t>Tập hợp tất cả các thuộc tính luôn là một siêu khóa (siêu khóa tầm thường). Các bộ trong một quan hệ theo định nghĩa là duy nhất, với các bản sao bị loại bỏ sau mỗi thao tác, vì vậy tập hợp tất cả các thuộc tính luôn có giá trị duy nhất cho mỗi bộ.</a:t>
            </a:r>
          </a:p>
          <a:p>
            <a:pPr>
              <a:defRPr/>
            </a:pPr>
            <a:endParaRPr lang="vi-VN" altLang="ko-KR" sz="1200" b="0" kern="1200" dirty="0">
              <a:solidFill>
                <a:schemeClr val="tx1"/>
              </a:solidFill>
              <a:latin typeface="SamsungOne-400" panose="020B0503030303020204" pitchFamily="34" charset="0"/>
              <a:cs typeface="+mn-cs"/>
            </a:endParaRPr>
          </a:p>
          <a:p>
            <a:pPr>
              <a:defRPr/>
            </a:pPr>
            <a:r>
              <a:rPr lang="vi-VN" altLang="ko-KR" sz="1200" b="0" kern="1200" dirty="0">
                <a:solidFill>
                  <a:schemeClr val="tx1"/>
                </a:solidFill>
                <a:latin typeface="SamsungOne-400" panose="020B0503030303020204" pitchFamily="34" charset="0"/>
                <a:cs typeface="+mn-cs"/>
              </a:rPr>
              <a:t>Trong quan hệ khách hàng ở trên, (số cư trú), (số cư trú, tên), (số khách hàng, tên, số an sinh xã hội, địa chỉ, điện thoại di động), v.v., có thể là một số siêu khóa.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a:t>
            </a:fld>
            <a:endParaRPr lang="ko-KR" altLang="en-US" dirty="0"/>
          </a:p>
        </p:txBody>
      </p:sp>
    </p:spTree>
    <p:extLst>
      <p:ext uri="{BB962C8B-B14F-4D97-AF65-F5344CB8AC3E}">
        <p14:creationId xmlns:p14="http://schemas.microsoft.com/office/powerpoint/2010/main" val="246735152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Yêu cầu học sinh suy nghĩ về những gì có thể là một hệ thống phù hợp cho các yêu cầu như đã nêu.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HDFS cho bộ lưu trữ và MapReduce (Hive) cho máy tính</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Bằng cách nới lỏng các yêu cầu, có thể tiến rất gần đến việc phá vỡ định lý giới hạn với cả tính nhất quán và tính khả dụng, cùng với dung sai phân vùng cần thiết.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Thay vì nhất quán theo thời gian thực ngay lập tức, chúng tôi thư giãn sao cho hệ thống sẽ nhất quán và chính xác trong một vùng đồng bằng được định cấu hình (giờ, ngày, trong mọi trường hợp là cài đặt có thể định cấu hình).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Hệ thống luôn sẵn sàng vì chúng tôi đang viết mọi bản ghi mới có dấu thời gian trên đó và dữ liệu là bất biến.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230</a:t>
            </a:fld>
            <a:endParaRPr lang="ko-KR" altLang="en-US" dirty="0"/>
          </a:p>
        </p:txBody>
      </p:sp>
    </p:spTree>
    <p:extLst>
      <p:ext uri="{BB962C8B-B14F-4D97-AF65-F5344CB8AC3E}">
        <p14:creationId xmlns:p14="http://schemas.microsoft.com/office/powerpoint/2010/main" val="197773246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đang hiển thị một ví dụ về việc tạo quyền truy cập URL được tính toán trước cho mỗi khoảng thời gian 1 giờ.</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Liên hệ điều này với slide trước và giá trị của delta.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Tần suất chúng tôi nên tổng hợp dữ liệu phát trực tuyến vào tập dữ liệu đã thu thập.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ta nên làm điều này tối thiểu 1 giờ một lần.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gì sẽ là hậu quả của delta lớn hơn 1 giờ?</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sẽ bỏ lỡ yêu cầu chi tiết của ứng dụng.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Với bất kỳ URL nào trên một trang web, chúng tôi muốn biết có bao nhiêu lượt xem trang. Mức độ chi tiết trong vòng một giờ - nghĩa là tôi có thể truy vấn theo đơn vị 1 giờ.</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vậy, ví dụ: số lượt xem trang từ 8 giờ sáng đến 10 giờ sáng.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231</a:t>
            </a:fld>
            <a:endParaRPr lang="ko-KR" altLang="en-US" dirty="0"/>
          </a:p>
        </p:txBody>
      </p:sp>
    </p:spTree>
    <p:extLst>
      <p:ext uri="{BB962C8B-B14F-4D97-AF65-F5344CB8AC3E}">
        <p14:creationId xmlns:p14="http://schemas.microsoft.com/office/powerpoint/2010/main" val="140091948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Khối lượng công việc của bộ xử lý dữ liệu phát trực tuyến thời gian thực đã được giảm bớt bằng cách chuyển tất cả dữ liệu cũ hơn sang lớp lô.</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232</a:t>
            </a:fld>
            <a:endParaRPr lang="ko-KR" altLang="en-US" dirty="0"/>
          </a:p>
        </p:txBody>
      </p:sp>
    </p:spTree>
    <p:extLst>
      <p:ext uri="{BB962C8B-B14F-4D97-AF65-F5344CB8AC3E}">
        <p14:creationId xmlns:p14="http://schemas.microsoft.com/office/powerpoint/2010/main" val="386098003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Mục đích của lớp phục vụ là kết hợp chế độ xem hàng loạt và chế độ xem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Đối với chế độ xem hàng loạt, cần có cơ sở dữ liệu tra cứu được lập chỉ mục nhanh, chẳng hạn như loại cơ sở dữ liệu khóa:giá trị để nhanh chóng tìm nạp kết quả từ chế độ xem được tính toán trước.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Tuy nhiên, cơ sở dữ liệu này không nhất thiết phải có khả năng đọc/ghi cũng như cập nhật gia tăng.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Mỗi lần tính toán trước sẽ được tính toán lại sau mỗi delta (phút, giờ, v.v.).</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Lớp tốc độ yêu cầu cơ sở dữ liệu nơi chúng tôi sẽ tiếp tục cập nhật dần dần chế độ xem thời gian thực trong cửa sổ delta trước khi tổng hợp khác và hợp nhất với tập dữ liệu đã thu thập (tập dữ liệu lớp lô).</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Bản cập nhật gia tăng sẽ diễn ra mỗi đợt vi mô (trong bộ xử lý phát trực tuyến vi bồn tắm) hoặc mọi sự kiện trong công cụ xử lý thời gian thực dựa trên trình kích hoạt hướng sự kiện.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233</a:t>
            </a:fld>
            <a:endParaRPr lang="ko-KR" altLang="en-US" dirty="0"/>
          </a:p>
        </p:txBody>
      </p:sp>
    </p:spTree>
    <p:extLst>
      <p:ext uri="{BB962C8B-B14F-4D97-AF65-F5344CB8AC3E}">
        <p14:creationId xmlns:p14="http://schemas.microsoft.com/office/powerpoint/2010/main" val="204806684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Thảo luận với học viên về mức độ hài lòng của từng tính năng và khả năng này trên Cụm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Hadoop mang đến Khả năng chịu lỗi và khả năng mở rộng như một phần trong các tính năng cốt lõi của nó.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Bộ xử lý phát trực tuyến như Storm (ngày nay không được sử dụng nhiều) hoặc Spark Streaming là những kiến trúc hoạt động nhanh với độ trễ thấp.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có thể trộn và kết hợp nhiều công cụ khác nhau để xử lý từng lớp khác nhau trong số nhiều công cụ của hệ sinh thái Hadoop sao cho kiến trúc cuối cùng phù hợp nhất với trường hợp sử dụng của doanh nghiệp.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Chúng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tôi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tóm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tắt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năng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tính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năng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Kiến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trúc</a:t>
            </a:r>
            <a:r>
              <a:rPr lang="en-US" altLang="ko-KR" sz="1200" b="0" kern="1200" dirty="0">
                <a:solidFill>
                  <a:schemeClr val="tx1"/>
                </a:solidFill>
                <a:latin typeface="SamsungOne-400" panose="020B0503030303020204" pitchFamily="34" charset="0"/>
                <a:cs typeface="+mn-cs"/>
              </a:rPr>
              <a:t> Lambda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234</a:t>
            </a:fld>
            <a:endParaRPr lang="ko-KR" altLang="en-US" dirty="0"/>
          </a:p>
        </p:txBody>
      </p:sp>
    </p:spTree>
    <p:extLst>
      <p:ext uri="{BB962C8B-B14F-4D97-AF65-F5344CB8AC3E}">
        <p14:creationId xmlns:p14="http://schemas.microsoft.com/office/powerpoint/2010/main" val="248815352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Lambda Architecture is generic and allows developers to mix and match tools for their use-case and performance requirements.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Here is a common layout for low latency analysis which can serve as the basis for the speed layer.</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235</a:t>
            </a:fld>
            <a:endParaRPr lang="ko-KR" altLang="en-US" dirty="0"/>
          </a:p>
        </p:txBody>
      </p:sp>
    </p:spTree>
    <p:extLst>
      <p:ext uri="{BB962C8B-B14F-4D97-AF65-F5344CB8AC3E}">
        <p14:creationId xmlns:p14="http://schemas.microsoft.com/office/powerpoint/2010/main" val="259146486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Kiến trúc Lambda là chung và cho phép các nhà phát triển kết hợp và kết hợp các công cụ cho các yêu cầu về hiệu suất và trường hợp sử dụng của họ.</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Đây là một bố cục phổ biến cho phân tích thông lượng cao có thể dùng làm cơ sở cho lớp </a:t>
            </a:r>
            <a:r>
              <a:rPr lang="en-US" altLang="ko-KR" sz="1200" b="0" kern="1200" dirty="0" err="1">
                <a:solidFill>
                  <a:schemeClr val="tx1"/>
                </a:solidFill>
                <a:latin typeface="SamsungOne-400" panose="020B0503030303020204" pitchFamily="34" charset="0"/>
                <a:cs typeface="+mn-cs"/>
              </a:rPr>
              <a:t>hàng</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loạt</a:t>
            </a:r>
            <a:r>
              <a:rPr lang="vi-VN" altLang="ko-KR" sz="1200" b="0" kern="1200" dirty="0">
                <a:solidFill>
                  <a:schemeClr val="tx1"/>
                </a:solidFill>
                <a:latin typeface="SamsungOne-400" panose="020B0503030303020204" pitchFamily="34" charset="0"/>
                <a:cs typeface="+mn-cs"/>
              </a:rPr>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236</a:t>
            </a:fld>
            <a:endParaRPr lang="ko-KR" altLang="en-US" dirty="0"/>
          </a:p>
        </p:txBody>
      </p:sp>
    </p:spTree>
    <p:extLst>
      <p:ext uri="{BB962C8B-B14F-4D97-AF65-F5344CB8AC3E}">
        <p14:creationId xmlns:p14="http://schemas.microsoft.com/office/powerpoint/2010/main" val="14147325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Bởi vì dữ liệu là bất biến, nhiều vấn đề về khả năng chịu lỗi trở nên đơn giản để khắc phục.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Không giống như cơ sở dữ liệu thông thường, nơi dữ liệu có thể bị ghi đè hoặc sửa đổi do lỗi, kho lưu trữ dữ liệu không thay đổi giữ lại tất cả các phiên bản của dữ liệu với dấu thời gian.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237</a:t>
            </a:fld>
            <a:endParaRPr lang="ko-KR" altLang="en-US" dirty="0"/>
          </a:p>
        </p:txBody>
      </p:sp>
    </p:spTree>
    <p:extLst>
      <p:ext uri="{BB962C8B-B14F-4D97-AF65-F5344CB8AC3E}">
        <p14:creationId xmlns:p14="http://schemas.microsoft.com/office/powerpoint/2010/main" val="414502065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Kiến trúc Lambda là chung, nên nó không chỉ định cách thu thập dữ liệu trong lớp bó, chẳng hạn.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hầu hết các thiết kế Kiến trúc Lambda hiện tại, dữ liệu được tích lũy trước tiên trước khi lưu trữ vào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Ví dụ, Apache NiFi là một công cụ tuyệt vời cho phần này.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Gửi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truyền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phát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lớp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hàng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loạt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lớp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tốc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độ</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238</a:t>
            </a:fld>
            <a:endParaRPr lang="ko-KR" altLang="en-US" dirty="0"/>
          </a:p>
        </p:txBody>
      </p:sp>
    </p:spTree>
    <p:extLst>
      <p:ext uri="{BB962C8B-B14F-4D97-AF65-F5344CB8AC3E}">
        <p14:creationId xmlns:p14="http://schemas.microsoft.com/office/powerpoint/2010/main" val="173714545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Tích lũy toàn bộ tập dữ liệu trong một bộ lưu trữ cố định, tức là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Tính toán trước các chế độ xem hàng loạt.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Nhiều công cụ có thể xử lý việc này bao gồm cả MapReduce chung hoặc sử dụng HiveQL mà cuối cùng sẽ chạy MapReduce.</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239</a:t>
            </a:fld>
            <a:endParaRPr lang="ko-KR" altLang="en-US" dirty="0"/>
          </a:p>
        </p:txBody>
      </p:sp>
    </p:spTree>
    <p:extLst>
      <p:ext uri="{BB962C8B-B14F-4D97-AF65-F5344CB8AC3E}">
        <p14:creationId xmlns:p14="http://schemas.microsoft.com/office/powerpoint/2010/main" val="2927078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khái</a:t>
            </a:r>
            <a:r>
              <a:rPr lang="en-US" altLang="ko-KR" dirty="0">
                <a:latin typeface="SamsungOne-400" panose="020B0503030303020204" pitchFamily="34" charset="0"/>
              </a:rPr>
              <a:t> </a:t>
            </a:r>
            <a:r>
              <a:rPr lang="en-US" altLang="ko-KR" dirty="0" err="1">
                <a:latin typeface="SamsungOne-400" panose="020B0503030303020204" pitchFamily="34" charset="0"/>
              </a:rPr>
              <a:t>niệm</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đặc</a:t>
            </a:r>
            <a:r>
              <a:rPr lang="en-US" altLang="ko-KR" dirty="0">
                <a:latin typeface="SamsungOne-400" panose="020B0503030303020204" pitchFamily="34" charset="0"/>
              </a:rPr>
              <a:t> </a:t>
            </a:r>
            <a:r>
              <a:rPr lang="en-US" altLang="ko-KR" dirty="0" err="1">
                <a:latin typeface="SamsungOne-400" panose="020B0503030303020204" pitchFamily="34" charset="0"/>
              </a:rPr>
              <a:t>điểm</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khóa</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a:t>
            </a:r>
          </a:p>
          <a:p>
            <a:pPr>
              <a:defRPr/>
            </a:pPr>
            <a:endParaRPr lang="en-US" altLang="ko-KR" b="1" dirty="0">
              <a:latin typeface="SamsungOne-400" panose="020B0503030303020204" pitchFamily="34" charset="0"/>
            </a:endParaRPr>
          </a:p>
          <a:p>
            <a:pPr marL="0" marR="0" lvl="0" indent="0" algn="l" defTabSz="91440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a:lnSpc>
                <a:spcPct val="100000"/>
              </a:lnSpc>
              <a:spcBef>
                <a:spcPct val="30000"/>
              </a:spcBef>
              <a:spcAft>
                <a:spcPct val="0"/>
              </a:spcAft>
              <a:buClrTx/>
              <a:buSzTx/>
              <a:buFontTx/>
              <a:buNone/>
              <a:tabLst/>
              <a:defRPr/>
            </a:pPr>
            <a:r>
              <a:rPr lang="en-US" altLang="ko-KR" dirty="0" err="1">
                <a:latin typeface="SamsungOne-400" panose="020B0503030303020204" pitchFamily="34" charset="0"/>
              </a:rPr>
              <a:t>Khóa</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khóa</a:t>
            </a:r>
            <a:r>
              <a:rPr lang="en-US" altLang="ko-KR" dirty="0">
                <a:latin typeface="SamsungOne-400" panose="020B0503030303020204" pitchFamily="34" charset="0"/>
              </a:rPr>
              <a:t> </a:t>
            </a:r>
            <a:r>
              <a:rPr lang="en-US" altLang="ko-KR" dirty="0" err="1">
                <a:latin typeface="SamsungOne-400" panose="020B0503030303020204" pitchFamily="34" charset="0"/>
              </a:rPr>
              <a:t>chọn</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khóa</a:t>
            </a:r>
            <a:r>
              <a:rPr lang="en-US" altLang="ko-KR" dirty="0">
                <a:latin typeface="SamsungOne-400" panose="020B0503030303020204" pitchFamily="34" charset="0"/>
              </a:rPr>
              <a:t> </a:t>
            </a:r>
            <a:r>
              <a:rPr lang="en-US" altLang="ko-KR" dirty="0" err="1">
                <a:latin typeface="SamsungOne-400" panose="020B0503030303020204" pitchFamily="34" charset="0"/>
              </a:rPr>
              <a:t>ứng</a:t>
            </a:r>
            <a:r>
              <a:rPr lang="en-US" altLang="ko-KR" dirty="0">
                <a:latin typeface="SamsungOne-400" panose="020B0503030303020204" pitchFamily="34" charset="0"/>
              </a:rPr>
              <a:t> </a:t>
            </a:r>
            <a:r>
              <a:rPr lang="en-US" altLang="ko-KR" dirty="0" err="1">
                <a:latin typeface="SamsungOne-400" panose="020B0503030303020204" pitchFamily="34" charset="0"/>
              </a:rPr>
              <a:t>cử</a:t>
            </a:r>
            <a:r>
              <a:rPr lang="en-US" altLang="ko-KR" dirty="0">
                <a:latin typeface="SamsungOne-400" panose="020B0503030303020204" pitchFamily="34" charset="0"/>
              </a:rPr>
              <a:t> </a:t>
            </a:r>
            <a:r>
              <a:rPr lang="en-US" altLang="ko-KR" dirty="0" err="1">
                <a:latin typeface="SamsungOne-400" panose="020B0503030303020204" pitchFamily="34" charset="0"/>
              </a:rPr>
              <a:t>viên</a:t>
            </a:r>
            <a:r>
              <a:rPr lang="en-US" altLang="ko-KR" dirty="0">
                <a:latin typeface="SamsungOne-400" panose="020B0503030303020204" pitchFamily="34" charset="0"/>
              </a:rPr>
              <a:t> </a:t>
            </a:r>
            <a:r>
              <a:rPr lang="en-US" altLang="ko-KR" dirty="0" err="1">
                <a:latin typeface="SamsungOne-400" panose="020B0503030303020204" pitchFamily="34" charset="0"/>
              </a:rPr>
              <a:t>để</a:t>
            </a:r>
            <a:r>
              <a:rPr lang="en-US" altLang="ko-KR" dirty="0">
                <a:latin typeface="SamsungOne-400" panose="020B0503030303020204" pitchFamily="34" charset="0"/>
              </a:rPr>
              <a:t> </a:t>
            </a:r>
            <a:r>
              <a:rPr lang="en-US" altLang="ko-KR" dirty="0" err="1">
                <a:latin typeface="SamsungOne-400" panose="020B0503030303020204" pitchFamily="34" charset="0"/>
              </a:rPr>
              <a:t>đại</a:t>
            </a:r>
            <a:r>
              <a:rPr lang="en-US" altLang="ko-KR" dirty="0">
                <a:latin typeface="SamsungOne-400" panose="020B0503030303020204" pitchFamily="34" charset="0"/>
              </a:rPr>
              <a:t> </a:t>
            </a:r>
            <a:r>
              <a:rPr lang="en-US" altLang="ko-KR" dirty="0" err="1">
                <a:latin typeface="SamsungOne-400" panose="020B0503030303020204" pitchFamily="34" charset="0"/>
              </a:rPr>
              <a:t>diện</a:t>
            </a:r>
            <a:r>
              <a:rPr lang="en-US" altLang="ko-KR" dirty="0">
                <a:latin typeface="SamsungOne-400" panose="020B0503030303020204" pitchFamily="34" charset="0"/>
              </a:rPr>
              <a:t>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nó</a:t>
            </a:r>
            <a:r>
              <a:rPr lang="en-US" altLang="ko-KR" dirty="0">
                <a:latin typeface="SamsungOne-400" panose="020B0503030303020204" pitchFamily="34" charset="0"/>
              </a:rPr>
              <a:t>. </a:t>
            </a:r>
            <a:r>
              <a:rPr lang="en-US" altLang="ko-KR" dirty="0" err="1">
                <a:latin typeface="SamsungOne-400" panose="020B0503030303020204" pitchFamily="34" charset="0"/>
              </a:rPr>
              <a:t>Bất</a:t>
            </a:r>
            <a:r>
              <a:rPr lang="en-US" altLang="ko-KR" dirty="0">
                <a:latin typeface="SamsungOne-400" panose="020B0503030303020204" pitchFamily="34" charset="0"/>
              </a:rPr>
              <a:t> </a:t>
            </a:r>
            <a:r>
              <a:rPr lang="en-US" altLang="ko-KR" dirty="0" err="1">
                <a:latin typeface="SamsungOne-400" panose="020B0503030303020204" pitchFamily="34" charset="0"/>
              </a:rPr>
              <a:t>kỳ</a:t>
            </a:r>
            <a:r>
              <a:rPr lang="en-US" altLang="ko-KR" dirty="0">
                <a:latin typeface="SamsungOne-400" panose="020B0503030303020204" pitchFamily="34" charset="0"/>
              </a:rPr>
              <a:t> </a:t>
            </a:r>
            <a:r>
              <a:rPr lang="en-US" altLang="ko-KR" dirty="0" err="1">
                <a:latin typeface="SamsungOne-400" panose="020B0503030303020204" pitchFamily="34" charset="0"/>
              </a:rPr>
              <a:t>khóa</a:t>
            </a:r>
            <a:r>
              <a:rPr lang="en-US" altLang="ko-KR" dirty="0">
                <a:latin typeface="SamsungOne-400" panose="020B0503030303020204" pitchFamily="34" charset="0"/>
              </a:rPr>
              <a:t> </a:t>
            </a:r>
            <a:r>
              <a:rPr lang="en-US" altLang="ko-KR" dirty="0" err="1">
                <a:latin typeface="SamsungOne-400" panose="020B0503030303020204" pitchFamily="34" charset="0"/>
              </a:rPr>
              <a:t>ứng</a:t>
            </a:r>
            <a:r>
              <a:rPr lang="en-US" altLang="ko-KR" dirty="0">
                <a:latin typeface="SamsungOne-400" panose="020B0503030303020204" pitchFamily="34" charset="0"/>
              </a:rPr>
              <a:t> </a:t>
            </a:r>
            <a:r>
              <a:rPr lang="en-US" altLang="ko-KR" dirty="0" err="1">
                <a:latin typeface="SamsungOne-400" panose="020B0503030303020204" pitchFamily="34" charset="0"/>
              </a:rPr>
              <a:t>cử</a:t>
            </a:r>
            <a:r>
              <a:rPr lang="en-US" altLang="ko-KR" dirty="0">
                <a:latin typeface="SamsungOne-400" panose="020B0503030303020204" pitchFamily="34" charset="0"/>
              </a:rPr>
              <a:t> </a:t>
            </a:r>
            <a:r>
              <a:rPr lang="en-US" altLang="ko-KR" dirty="0" err="1">
                <a:latin typeface="SamsungOne-400" panose="020B0503030303020204" pitchFamily="34" charset="0"/>
              </a:rPr>
              <a:t>viên</a:t>
            </a:r>
            <a:r>
              <a:rPr lang="en-US" altLang="ko-KR" dirty="0">
                <a:latin typeface="SamsungOne-400" panose="020B0503030303020204" pitchFamily="34" charset="0"/>
              </a:rPr>
              <a:t> </a:t>
            </a:r>
            <a:r>
              <a:rPr lang="en-US" altLang="ko-KR" dirty="0" err="1">
                <a:latin typeface="SamsungOne-400" panose="020B0503030303020204" pitchFamily="34" charset="0"/>
              </a:rPr>
              <a:t>nào</a:t>
            </a:r>
            <a:r>
              <a:rPr lang="en-US" altLang="ko-KR" dirty="0">
                <a:latin typeface="SamsungOne-400" panose="020B0503030303020204" pitchFamily="34" charset="0"/>
              </a:rPr>
              <a:t> </a:t>
            </a:r>
            <a:r>
              <a:rPr lang="en-US" altLang="ko-KR" dirty="0" err="1">
                <a:latin typeface="SamsungOne-400" panose="020B0503030303020204" pitchFamily="34" charset="0"/>
              </a:rPr>
              <a:t>khác</a:t>
            </a:r>
            <a:r>
              <a:rPr lang="en-US" altLang="ko-KR" dirty="0">
                <a:latin typeface="SamsungOne-400" panose="020B0503030303020204" pitchFamily="34" charset="0"/>
              </a:rPr>
              <a:t> </a:t>
            </a:r>
            <a:r>
              <a:rPr lang="en-US" altLang="ko-KR" dirty="0" err="1">
                <a:latin typeface="SamsungOne-400" panose="020B0503030303020204" pitchFamily="34" charset="0"/>
              </a:rPr>
              <a:t>là</a:t>
            </a:r>
            <a:r>
              <a:rPr lang="en-US" altLang="ko-KR" dirty="0">
                <a:latin typeface="SamsungOne-400" panose="020B0503030303020204" pitchFamily="34" charset="0"/>
              </a:rPr>
              <a:t> </a:t>
            </a:r>
            <a:r>
              <a:rPr lang="en-US" altLang="ko-KR" dirty="0" err="1">
                <a:latin typeface="SamsungOne-400" panose="020B0503030303020204" pitchFamily="34" charset="0"/>
              </a:rPr>
              <a:t>khóa</a:t>
            </a:r>
            <a:r>
              <a:rPr lang="en-US" altLang="ko-KR" dirty="0">
                <a:latin typeface="SamsungOne-400" panose="020B0503030303020204" pitchFamily="34" charset="0"/>
              </a:rPr>
              <a:t> </a:t>
            </a:r>
            <a:r>
              <a:rPr lang="en-US" altLang="ko-KR" dirty="0" err="1">
                <a:latin typeface="SamsungOne-400" panose="020B0503030303020204" pitchFamily="34" charset="0"/>
              </a:rPr>
              <a:t>thay</a:t>
            </a:r>
            <a:r>
              <a:rPr lang="en-US" altLang="ko-KR" dirty="0">
                <a:latin typeface="SamsungOne-400" panose="020B0503030303020204" pitchFamily="34" charset="0"/>
              </a:rPr>
              <a:t> </a:t>
            </a:r>
            <a:r>
              <a:rPr lang="en-US" altLang="ko-KR" dirty="0" err="1">
                <a:latin typeface="SamsungOne-400" panose="020B0503030303020204" pitchFamily="34" charset="0"/>
              </a:rPr>
              <a:t>thế</a:t>
            </a:r>
            <a:r>
              <a:rPr lang="en-US" altLang="ko-KR" dirty="0">
                <a:latin typeface="SamsungOne-400" panose="020B0503030303020204" pitchFamily="34" charset="0"/>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a:t>
            </a:fld>
            <a:endParaRPr lang="ko-KR" altLang="en-US" dirty="0"/>
          </a:p>
        </p:txBody>
      </p:sp>
    </p:spTree>
    <p:extLst>
      <p:ext uri="{BB962C8B-B14F-4D97-AF65-F5344CB8AC3E}">
        <p14:creationId xmlns:p14="http://schemas.microsoft.com/office/powerpoint/2010/main" val="71509732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Lập chỉ mục các chế độ xem hàng loạt để chúng có thể được truy xuất nhanh chóng và dễ dàng.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lần nữa, nhiều cơ sở dữ liệu khác nhau có thể được sử dụng cho việc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Yêu cầu sẽ là khả năng lập chỉ mục để truy cập nhanh.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Ngay cả HBase cũng là một ứng cử viên vì khả năng truy cập ngẫu nhiên nhanh và độ trễ thấp.</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240</a:t>
            </a:fld>
            <a:endParaRPr lang="ko-KR" altLang="en-US" dirty="0"/>
          </a:p>
        </p:txBody>
      </p:sp>
    </p:spTree>
    <p:extLst>
      <p:ext uri="{BB962C8B-B14F-4D97-AF65-F5344CB8AC3E}">
        <p14:creationId xmlns:p14="http://schemas.microsoft.com/office/powerpoint/2010/main" val="365352241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Lớp tốc độ đã xử lý dữ liệu phát trực tuyến theo thời gian thực đến. Mặc dù Storm từng là ứng cử viên nặng ký, nhưng nó đã nhường chỗ cho Apache Spark Dstream hoặc Spark Structured Streaming (Thực tế, chúng ta sẽ thấy trong chương Spark rằng Spark Structure Streaming ở chế độ hàng loạt hoạt động như một Kiến trúc Kappa)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241</a:t>
            </a:fld>
            <a:endParaRPr lang="ko-KR" altLang="en-US" dirty="0"/>
          </a:p>
        </p:txBody>
      </p:sp>
    </p:spTree>
    <p:extLst>
      <p:ext uri="{BB962C8B-B14F-4D97-AF65-F5344CB8AC3E}">
        <p14:creationId xmlns:p14="http://schemas.microsoft.com/office/powerpoint/2010/main" val="379502402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Thông</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điệp</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chính</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Cuối cùng, bất kỳ công cụ truy vấn </a:t>
            </a:r>
            <a:r>
              <a:rPr lang="en-US" altLang="ko-KR" sz="1200" b="0" kern="1200" dirty="0">
                <a:solidFill>
                  <a:schemeClr val="tx1"/>
                </a:solidFill>
                <a:latin typeface="SamsungOne-400" panose="020B0503030303020204" pitchFamily="34" charset="0"/>
                <a:cs typeface="+mn-cs"/>
              </a:rPr>
              <a:t>ad-hoc </a:t>
            </a:r>
            <a:r>
              <a:rPr lang="vi-VN" altLang="ko-KR" sz="1200" b="0" kern="1200" dirty="0">
                <a:solidFill>
                  <a:schemeClr val="tx1"/>
                </a:solidFill>
                <a:latin typeface="SamsungOne-400" panose="020B0503030303020204" pitchFamily="34" charset="0"/>
                <a:cs typeface="+mn-cs"/>
              </a:rPr>
              <a:t>nào, chẳng hạn như Impala, đều có thể được sử dụng để nối các chế độ xem từ lớp tốc độ và lớp lô để trả lời các truy vấn tương tác.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http://lambda-architecture.net/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http://nathanmarz.com/blog/how-to-beat-the-cap-theorem.html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242</a:t>
            </a:fld>
            <a:endParaRPr lang="ko-KR" altLang="en-US" dirty="0"/>
          </a:p>
        </p:txBody>
      </p:sp>
    </p:spTree>
    <p:extLst>
      <p:ext uri="{BB962C8B-B14F-4D97-AF65-F5344CB8AC3E}">
        <p14:creationId xmlns:p14="http://schemas.microsoft.com/office/powerpoint/2010/main" val="56038587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243</a:t>
            </a:fld>
            <a:endParaRPr lang="ko-KR" altLang="en-US" dirty="0"/>
          </a:p>
        </p:txBody>
      </p:sp>
    </p:spTree>
    <p:extLst>
      <p:ext uri="{BB962C8B-B14F-4D97-AF65-F5344CB8AC3E}">
        <p14:creationId xmlns:p14="http://schemas.microsoft.com/office/powerpoint/2010/main" val="171526833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Sinh viên có thể thắc mắc tại sao chúng ta lại nói về kiến trúc Lambda khi chúng ta đã bắt đầu Bài con Kiến trúc Kappa.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Giải thích rằng Kiến trúc Kappa ra đời như một phản ứng đối với Kiến trúc Lambda, và không thể nhìn vào Kappa mà không nhìn vào những điểm tốt của Lambda, nhưng nó đã thất bại ở đâu, và do đó, Kiến trúc Kappa ra đời.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https://www.oreilly.com/radar/questioning-the-lambda-architecture/</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244</a:t>
            </a:fld>
            <a:endParaRPr lang="ko-KR" altLang="en-US" dirty="0"/>
          </a:p>
        </p:txBody>
      </p:sp>
    </p:spTree>
    <p:extLst>
      <p:ext uri="{BB962C8B-B14F-4D97-AF65-F5344CB8AC3E}">
        <p14:creationId xmlns:p14="http://schemas.microsoft.com/office/powerpoint/2010/main" val="404071193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Jay Kreps là người đồng sáng tạo Kafka khi còn ở LinkedIn và là Giám đốc điều hành/Đồng sáng lập của Confluent.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Ban đầu, ông đề xuất Kappa như một giải pháp thay thế cho kiến trúc Lambda.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https://www.oreilly.com/radar/questioning-the-lambda-architecture/</a:t>
            </a:r>
            <a:endParaRPr lang="en-KR"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https://www.youtube.com/watch?v=fU9hR3kiOK0&amp;ab_channel=StrangeLoopConference</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245</a:t>
            </a:fld>
            <a:endParaRPr lang="ko-KR" altLang="en-US" dirty="0"/>
          </a:p>
        </p:txBody>
      </p:sp>
    </p:spTree>
    <p:extLst>
      <p:ext uri="{BB962C8B-B14F-4D97-AF65-F5344CB8AC3E}">
        <p14:creationId xmlns:p14="http://schemas.microsoft.com/office/powerpoint/2010/main" val="254845720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Cơ sở dữ liệu có thể được coi là một kho dữ liệu truyền phát các sự kiện bất biến.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này dịch tốt cho những gì Kafka cung cấp.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Ở Kafka, chúng tôi tiến thêm một bước và không chỉ lưu trữ các sự kiện bất biến đang phát trực tuyến, nó còn xử lý chúng theo thời gian thực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https://www.oreilly.com/radar/questioning-the-lambda-architecture/</a:t>
            </a:r>
            <a:endParaRPr lang="en-KR"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https://www.youtube.com/watch?v=fU9hR3kiOK0&amp;ab_channel=StrangeLoopConference</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246</a:t>
            </a:fld>
            <a:endParaRPr lang="ko-KR" altLang="en-US" dirty="0"/>
          </a:p>
        </p:txBody>
      </p:sp>
    </p:spTree>
    <p:extLst>
      <p:ext uri="{BB962C8B-B14F-4D97-AF65-F5344CB8AC3E}">
        <p14:creationId xmlns:p14="http://schemas.microsoft.com/office/powerpoint/2010/main" val="275086295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7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1" dirty="0">
                <a:latin typeface="SamsungOne-400" panose="020B0503030303020204" pitchFamily="34" charset="0"/>
              </a:rPr>
              <a:t>Slide này nguyên gốc từ chương 3, bài 2. Trình bày cho học sinh xem lại các định nghĩa về truyền dữ liệu.</a:t>
            </a:r>
            <a:endParaRPr lang="en-US" altLang="ko-KR" b="1" dirty="0">
              <a:latin typeface="SamsungOne-400" panose="020B0503030303020204" pitchFamily="34" charset="0"/>
            </a:endParaRPr>
          </a:p>
          <a:p>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Slide </a:t>
            </a:r>
            <a:r>
              <a:rPr lang="vi-VN" altLang="ko-KR" sz="1200" b="0" kern="1200" dirty="0">
                <a:solidFill>
                  <a:schemeClr val="tx1"/>
                </a:solidFill>
                <a:latin typeface="SamsungOne-400" panose="020B0503030303020204" pitchFamily="34" charset="0"/>
                <a:cs typeface="+mn-cs"/>
              </a:rPr>
              <a:t>này là trang trình bày tổng quan về quá trình nhập và xử lý dữ liệu truyền trực tuyến theo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Thảo luận về những loại hoạt động có thể được yêu cầu ở đây.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Hãy cho học sinh biết rằng dữ liệu thường không đến ở định dạng chính xác mà chúng tôi yêu cầu để xử lý chúng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ta thường phải dọn dẹp dữ liệu bao gồm loại bỏ mọi dữ liệu trùng lặp, đồng bộ hóa các cột dữ liệu và loại dữ liệu, xóa các hàng ngoại lệ, xóa các cột không cần thiết, nối các tập dữ liệu, v.v. cột, nối các tập dữ liệu, v.v.</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Nhập dữ liệu theo luồng thời gian thực là quá trình lấy luồng dữ liệu và xử lý luồng dữ liệu theo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Dữ liệu có thể đến từ nhiều nguồn phát trực tuyến khác nhau như nhật ký web, dữ liệu cảm biến, hệ thống mạng xã hội, v.v.</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Dữ liệu thường sẽ có những thăng trầm (số lượng dữ liệu đến) và thậm chí đôi khi có thể có các đợt dữ liệu (khi dữ liệu đến nhiều hơn những gì hệ thống có thể xử lý trong thời gian thực và yêu cầu lưu vào bộ đệm).</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ore-KR" sz="1200" b="0"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Hệ thống xử lý và nhập dữ liệu trực tuyến phải có khả năng xử lý tất cả những điều này khi đối mặt với những nghịch cảnh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Nó phải làm như vậy một cách nhất quán và có khả năng chịu lỗi (chúng tôi không muốn xử lý các sự kiện đã được xử lý nhưng đã bị sao chép bởi luồng nguồn vì nhiều lý do).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Vì chúng tôi đã được xử lý nhưng đã bị sao chép bởi luồng nguồn vì nhiều lý do).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Khi nhập dữ liệu, chúng tôi cũng thường xử lý dữ liệu đó trước khi lưu vào một nguồn lâu bền.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ea typeface="+mn-ea"/>
                <a:cs typeface="+mn-cs"/>
              </a:rPr>
              <a:t>Quá trình này được gọi là ETL (Trích xuất, chuyển đổi và tải) cũng như sắp xếp dữ liệu.</a:t>
            </a: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247</a:t>
            </a:fld>
            <a:endParaRPr lang="ko-KR" altLang="en-US" dirty="0"/>
          </a:p>
        </p:txBody>
      </p:sp>
    </p:spTree>
    <p:extLst>
      <p:ext uri="{BB962C8B-B14F-4D97-AF65-F5344CB8AC3E}">
        <p14:creationId xmlns:p14="http://schemas.microsoft.com/office/powerpoint/2010/main" val="37977041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7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1" dirty="0">
                <a:latin typeface="SamsungOne-400" panose="020B0503030303020204" pitchFamily="34" charset="0"/>
              </a:rPr>
              <a:t>Slide này nguyên gốc từ chương 3, bài 2. Trình bày cho học sinh xem lại các định nghĩa về truyền dữ liệu.</a:t>
            </a:r>
            <a:endParaRPr lang="en-US" altLang="ko-KR" b="1" dirty="0">
              <a:latin typeface="SamsungOne-400" panose="020B0503030303020204" pitchFamily="34" charset="0"/>
            </a:endParaRPr>
          </a:p>
          <a:p>
            <a:endParaRPr lang="en-US" altLang="ko-KR" b="1" dirty="0">
              <a:latin typeface="SamsungOne-400" panose="020B0503030303020204" pitchFamily="34" charset="0"/>
            </a:endParaRPr>
          </a:p>
          <a:p>
            <a:r>
              <a:rPr lang="vi-VN" altLang="ko-KR" b="0" dirty="0">
                <a:latin typeface="SamsungOne-400" panose="020B0503030303020204" pitchFamily="34" charset="0"/>
              </a:rPr>
              <a:t>Khuyến khích học sinh suy nghĩ về một số khó khăn khi xử lý các luồng dữ liệu không giới hạn có thể là gì.</a:t>
            </a:r>
          </a:p>
          <a:p>
            <a:r>
              <a:rPr lang="vi-VN" altLang="ko-KR" b="0" dirty="0">
                <a:latin typeface="SamsungOne-400" panose="020B0503030303020204" pitchFamily="34" charset="0"/>
              </a:rPr>
              <a:t>Bắt đầu với ràng buộc mà chúng tôi đang cố gắng hiểu rõ hơn trong thời gian thực dựa trên dữ liệu phát trực tuyến.</a:t>
            </a:r>
          </a:p>
          <a:p>
            <a:r>
              <a:rPr lang="vi-VN" altLang="ko-KR" b="0" dirty="0">
                <a:latin typeface="SamsungOne-400" panose="020B0503030303020204" pitchFamily="34" charset="0"/>
              </a:rPr>
              <a:t>Để có được cái nhìn sâu sắc đòi hỏi chúng ta phải xử lý dữ liệu khi chúng xuất hiện và theo thứ tự xuất hiện.</a:t>
            </a:r>
          </a:p>
          <a:p>
            <a:r>
              <a:rPr lang="vi-VN" altLang="ko-KR" b="0" dirty="0">
                <a:latin typeface="SamsungOne-400" panose="020B0503030303020204" pitchFamily="34" charset="0"/>
              </a:rPr>
              <a:t>Thảo luận về việc đôi khi, do sự chậm trễ trong quá trình xử lý ngược dòng, một số sự kiện có thể xảy ra không đúng thứ tự.</a:t>
            </a:r>
          </a:p>
          <a:p>
            <a:r>
              <a:rPr lang="vi-VN" altLang="ko-KR" b="0" dirty="0">
                <a:latin typeface="SamsungOne-400" panose="020B0503030303020204" pitchFamily="34" charset="0"/>
              </a:rPr>
              <a:t>Yêu cầu học sinh suy nghĩ về những gì có thể được thực hiện về điều này?</a:t>
            </a:r>
          </a:p>
          <a:p>
            <a:r>
              <a:rPr lang="vi-VN" altLang="ko-KR" b="0" dirty="0">
                <a:latin typeface="SamsungOne-400" panose="020B0503030303020204" pitchFamily="34" charset="0"/>
              </a:rPr>
              <a:t>Khuyến khích họ nghĩ về Windows và hình mờ.</a:t>
            </a:r>
          </a:p>
          <a:p>
            <a:r>
              <a:rPr lang="vi-VN" altLang="ko-KR" b="0" dirty="0">
                <a:latin typeface="SamsungOne-400" panose="020B0503030303020204" pitchFamily="34" charset="0"/>
              </a:rPr>
              <a:t>Ở đây, vấn đề không phải là thực sự giới thiệu cho sinh viên "khái niệm" về Windows và hình mờ, Giữ cho cuộc thảo luận không mang tính kỹ thuật.</a:t>
            </a:r>
          </a:p>
          <a:p>
            <a:r>
              <a:rPr lang="vi-VN" altLang="ko-KR" b="0" dirty="0">
                <a:latin typeface="SamsungOne-400" panose="020B0503030303020204" pitchFamily="34" charset="0"/>
              </a:rPr>
              <a:t>Đặt câu hỏi là "Chúng tôi đang tổ chức một sự kiện lớn trên trang web của mình và muốn tính xem người dùng có thể duyệt qua sự kiện trên trang web của chúng tôi như thế nào.</a:t>
            </a:r>
          </a:p>
          <a:p>
            <a:r>
              <a:rPr lang="vi-VN" altLang="ko-KR" b="0" dirty="0">
                <a:latin typeface="SamsungOne-400" panose="020B0503030303020204" pitchFamily="34" charset="0"/>
              </a:rPr>
              <a:t>Chúng tôi đã quyết định tổng hợp số lượng cứ sau năm phút. Đôi khi, vì có quá nhiều người dùng vào trang web của chúng tôi, dữ liệu weblog bị chậm và đến muộn. Một số điều mà công cụ phát trực tuyến dữ liệu của chúng tôi phải xử lý là gì?“</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sz="1200" b="0" kern="1200" dirty="0">
                <a:solidFill>
                  <a:schemeClr val="tx1"/>
                </a:solidFill>
                <a:latin typeface="SamsungOne-400" panose="020B0503030303020204" pitchFamily="34" charset="0"/>
              </a:rPr>
              <a:t>Các luồng dữ liệu không giới hạn phải được xử lý trong thời gian thực.</a:t>
            </a:r>
          </a:p>
          <a:p>
            <a:pPr>
              <a:defRPr/>
            </a:pPr>
            <a:r>
              <a:rPr lang="vi-VN" sz="1200" b="0" kern="1200" dirty="0">
                <a:solidFill>
                  <a:schemeClr val="tx1"/>
                </a:solidFill>
                <a:latin typeface="SamsungOne-400" panose="020B0503030303020204" pitchFamily="34" charset="0"/>
              </a:rPr>
              <a:t>Không có cơ hội để đợi toàn bộ luồng được đọc vì chúng tôi không mong đợi luồng kết thúc.</a:t>
            </a:r>
          </a:p>
          <a:p>
            <a:pPr>
              <a:defRPr/>
            </a:pPr>
            <a:r>
              <a:rPr lang="vi-VN" sz="1200" b="0" kern="1200" dirty="0">
                <a:solidFill>
                  <a:schemeClr val="tx1"/>
                </a:solidFill>
                <a:latin typeface="SamsungOne-400" panose="020B0503030303020204" pitchFamily="34" charset="0"/>
              </a:rPr>
              <a:t>Các sự kiện trong luồng thường phải được xử lý theo thứ tự cụ thể để tạo kết quả truy vấn có bất kỳ kết quả có ý nghĩa nào.</a:t>
            </a:r>
          </a:p>
          <a:p>
            <a:pPr>
              <a:defRPr/>
            </a:pPr>
            <a:r>
              <a:rPr lang="vi-VN" sz="1200" b="0" kern="1200" dirty="0">
                <a:solidFill>
                  <a:schemeClr val="tx1"/>
                </a:solidFill>
                <a:latin typeface="SamsungOne-400" panose="020B0503030303020204" pitchFamily="34" charset="0"/>
              </a:rPr>
              <a:t>Ví dụ: nếu chúng tôi đang xử lý dữ liệu cảm biến đến và nhiệt độ trên một trong các cảm biến tăng lên, thì sự kiện đó phải được xử lý với tất cả dữ liệu cảm biến khác xung quanh sự kiện đó để hiểu rõ hơn về những gì đã xảy ra.</a:t>
            </a: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248</a:t>
            </a:fld>
            <a:endParaRPr lang="ko-KR" altLang="en-US" dirty="0"/>
          </a:p>
        </p:txBody>
      </p:sp>
    </p:spTree>
    <p:extLst>
      <p:ext uri="{BB962C8B-B14F-4D97-AF65-F5344CB8AC3E}">
        <p14:creationId xmlns:p14="http://schemas.microsoft.com/office/powerpoint/2010/main" val="353121882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1" dirty="0">
                <a:latin typeface="SamsungOne-400" panose="020B0503030303020204" pitchFamily="34" charset="0"/>
              </a:rPr>
              <a:t>Slide này nguyên gốc từ chương 3, bài 2. Trình bày cho học sinh xem lại các định nghĩa về truyền dữ liệu.</a:t>
            </a:r>
            <a:endParaRPr lang="en-US" altLang="ko-KR" b="1" dirty="0">
              <a:latin typeface="SamsungOne-400" panose="020B0503030303020204" pitchFamily="34" charset="0"/>
            </a:endParaRPr>
          </a:p>
          <a:p>
            <a:endParaRPr lang="en-US" altLang="ko-KR" b="1" dirty="0">
              <a:latin typeface="SamsungOne-400" panose="020B0503030303020204" pitchFamily="34" charset="0"/>
            </a:endParaRPr>
          </a:p>
          <a:p>
            <a:r>
              <a:rPr lang="vi-VN" altLang="ko-KR" b="0" dirty="0">
                <a:latin typeface="SamsungOne-400" panose="020B0503030303020204" pitchFamily="34" charset="0"/>
              </a:rPr>
              <a:t>Trong kiến trúc Lambda, chúng tôi tạo ra 2 công cụ xử lý.</a:t>
            </a:r>
          </a:p>
          <a:p>
            <a:r>
              <a:rPr lang="vi-VN" altLang="ko-KR" b="0" dirty="0">
                <a:latin typeface="SamsungOne-400" panose="020B0503030303020204" pitchFamily="34" charset="0"/>
              </a:rPr>
              <a:t>Công cụ hàng loạt xử lý dữ liệu ở trạng thái nghỉ, công cụ phát trực tuyến xử lý dữ liệu đang chuyển động.</a:t>
            </a:r>
          </a:p>
          <a:p>
            <a:r>
              <a:rPr lang="vi-VN" altLang="ko-KR" b="0" dirty="0">
                <a:latin typeface="SamsungOne-400" panose="020B0503030303020204" pitchFamily="34" charset="0"/>
              </a:rPr>
              <a:t>Chúng tôi kết hợp ở đó hai kết quả trong lớp phục vụ.</a:t>
            </a:r>
          </a:p>
          <a:p>
            <a:r>
              <a:rPr lang="vi-VN" altLang="ko-KR" b="0" dirty="0">
                <a:latin typeface="SamsungOne-400" panose="020B0503030303020204" pitchFamily="34" charset="0"/>
              </a:rPr>
              <a:t>Phía lô cung cấp cho chúng tôi thông tin chi tiết về lịch sử trong khi quy trình phát trực tuyến cung cấp cho chúng tôi thông tin chi tiết về sự kiện hiện tại theo thời gian thực.</a:t>
            </a:r>
          </a:p>
          <a:p>
            <a:r>
              <a:rPr lang="vi-VN" altLang="ko-KR" b="0" dirty="0">
                <a:latin typeface="SamsungOne-400" panose="020B0503030303020204" pitchFamily="34" charset="0"/>
              </a:rPr>
              <a:t>Khi chúng tôi kết hợp hai chế độ xem trong lớp phục vụ, chúng tôi có thể so sánh .vs lịch sử. các sự kiện hiện tại.</a:t>
            </a:r>
          </a:p>
          <a:p>
            <a:r>
              <a:rPr lang="vi-VN" altLang="ko-KR" b="0" dirty="0">
                <a:latin typeface="SamsungOne-400" panose="020B0503030303020204" pitchFamily="34" charset="0"/>
              </a:rPr>
              <a:t>Kịch bản trường hợp sử dụng cho kiểu kiến trúc này là phát hiện bất thường.</a:t>
            </a:r>
          </a:p>
          <a:p>
            <a:r>
              <a:rPr lang="vi-VN" altLang="ko-KR" b="0" dirty="0">
                <a:latin typeface="SamsungOne-400" panose="020B0503030303020204" pitchFamily="34" charset="0"/>
              </a:rPr>
              <a:t>Trong sản xuất, đây có thể là phát hiện dữ liệu cảm biến nằm ngoài điều kiện hoạt động bình thường.</a:t>
            </a:r>
          </a:p>
          <a:p>
            <a:r>
              <a:rPr lang="vi-VN" altLang="ko-KR" b="0" dirty="0">
                <a:latin typeface="SamsungOne-400" panose="020B0503030303020204" pitchFamily="34" charset="0"/>
              </a:rPr>
              <a:t>Trong các trường hợp sử dụng tài chính, đây có thể là phát hiện các giao dịch gian lận.</a:t>
            </a:r>
          </a:p>
          <a:p>
            <a:r>
              <a:rPr lang="vi-VN" altLang="ko-KR" b="0" dirty="0">
                <a:latin typeface="SamsungOne-400" panose="020B0503030303020204" pitchFamily="34" charset="0"/>
              </a:rPr>
              <a:t>Nhược điểm của kiến trúc Lambda là doanh nghiệp phải phát triển và duy trì 2 ứng dụng riêng biệt để xử lý dữ liệu theo lô và dữ liệu theo thời gian thực. Đây là một rào cản lớn đối với nhiều công ty.</a:t>
            </a:r>
          </a:p>
          <a:p>
            <a:endParaRPr lang="vi-VN" altLang="ko-KR" b="0" dirty="0">
              <a:latin typeface="SamsungOne-400" panose="020B0503030303020204" pitchFamily="34" charset="0"/>
            </a:endParaRPr>
          </a:p>
          <a:p>
            <a:r>
              <a:rPr lang="vi-VN" altLang="ko-KR" b="0" dirty="0">
                <a:latin typeface="SamsungOne-400" panose="020B0503030303020204" pitchFamily="34" charset="0"/>
              </a:rPr>
              <a:t>Bằng cách phân loại lại 2 luồng ở trên thành luồng dữ liệu bị chặn và không bị chặn, chúng tôi có thể xử lý hiệu quả cả hai chế độ xem bằng cùng một công cụ.</a:t>
            </a:r>
          </a:p>
          <a:p>
            <a:r>
              <a:rPr lang="vi-VN" altLang="ko-KR" b="0" dirty="0">
                <a:latin typeface="SamsungOne-400" panose="020B0503030303020204" pitchFamily="34" charset="0"/>
              </a:rPr>
              <a:t>Đây là cơ sở của kiến trúc Kappa.</a:t>
            </a:r>
          </a:p>
          <a:p>
            <a:r>
              <a:rPr lang="vi-VN" altLang="ko-KR" b="0" dirty="0">
                <a:latin typeface="SamsungOne-400" panose="020B0503030303020204" pitchFamily="34" charset="0"/>
              </a:rPr>
              <a:t>Kiến trúc Kappa cho phép các doanh nghiệp phát triển và duy trì một công cụ xử lý và nhập duy nhất vì cả dữ liệu ở trạng thái nghỉ và dữ liệu đang chuyển động đều được coi là luồng dữ liệu.</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rPr>
              <a:t>Có rất nhiều sự linh hoạt hơn trong việc nhập và xử lý dữ liệu có giới hạn.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rPr>
              <a:t>Điều này là do chúng tôi biết rằng cuối cùng sẽ có kết thúc và do đó, không cần phải xử lý theo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rPr>
              <a:t>Chúng tôi có thể nhập toàn bộ tập dữ liệu trước khi phải xử lý nó.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rPr>
              <a:t>Đặt hàng cũng linh hoạt hơn nhiều vì dữ liệu có thể được xử lý sau khi lưu trữ.</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ore-KR" sz="1200" b="0" kern="1200" dirty="0">
                <a:solidFill>
                  <a:schemeClr val="tx1"/>
                </a:solidFill>
                <a:latin typeface="SamsungOne-400" panose="020B0503030303020204" pitchFamily="34" charset="0"/>
              </a:rPr>
              <a:t>Vì chúng tôi đã lưu trữ toàn bộ tập dữ liệu nên chúng tôi luôn có thể sử dụng dữ liệu để phù hợp với các điều kiện truy vấn của mình.</a:t>
            </a: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rPr>
              <a:t>[</a:t>
            </a:r>
            <a:r>
              <a:rPr lang="en-US" altLang="ko-Kore-KR" sz="1200" b="1" kern="1200" dirty="0" err="1">
                <a:solidFill>
                  <a:schemeClr val="tx1"/>
                </a:solidFill>
                <a:latin typeface="SamsungOne-400" panose="020B0503030303020204" pitchFamily="34" charset="0"/>
              </a:rPr>
              <a:t>Tài</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liệu</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tham</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khảo</a:t>
            </a:r>
            <a:r>
              <a:rPr lang="en-KR" altLang="ko-Kore-KR" sz="1200" b="1" kern="1200" dirty="0">
                <a:solidFill>
                  <a:schemeClr val="tx1"/>
                </a:solidFill>
                <a:latin typeface="SamsungOne-400" panose="020B0503030303020204" pitchFamily="34" charset="0"/>
              </a:rPr>
              <a:t>]</a:t>
            </a:r>
          </a:p>
          <a:p>
            <a:r>
              <a:rPr lang="en-US" altLang="ko-KR" sz="1200" b="0" kern="1200" dirty="0">
                <a:solidFill>
                  <a:schemeClr val="tx1"/>
                </a:solidFill>
                <a:latin typeface="SamsungOne-400" panose="020B0503030303020204" pitchFamily="34" charset="0"/>
              </a:rPr>
              <a:t>https://flink.apache.org/flink-architecture.html</a:t>
            </a:r>
            <a:endParaRPr lang="ko-KR" altLang="en-US" sz="1200" b="0"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249</a:t>
            </a:fld>
            <a:endParaRPr lang="ko-KR" altLang="en-US" dirty="0"/>
          </a:p>
        </p:txBody>
      </p:sp>
    </p:spTree>
    <p:extLst>
      <p:ext uri="{BB962C8B-B14F-4D97-AF65-F5344CB8AC3E}">
        <p14:creationId xmlns:p14="http://schemas.microsoft.com/office/powerpoint/2010/main" val="99263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en-US" dirty="0" err="1">
                <a:latin typeface="SamsungOne-400" panose="020B0503030303020204" pitchFamily="34" charset="0"/>
              </a:rPr>
              <a:t>Giải</a:t>
            </a:r>
            <a:r>
              <a:rPr lang="en-US" dirty="0">
                <a:latin typeface="SamsungOne-400" panose="020B0503030303020204" pitchFamily="34" charset="0"/>
              </a:rPr>
              <a:t> </a:t>
            </a:r>
            <a:r>
              <a:rPr lang="en-US" dirty="0" err="1">
                <a:latin typeface="SamsungOne-400" panose="020B0503030303020204" pitchFamily="34" charset="0"/>
              </a:rPr>
              <a:t>thích</a:t>
            </a:r>
            <a:r>
              <a:rPr lang="en-US" dirty="0">
                <a:latin typeface="SamsungOne-400" panose="020B0503030303020204" pitchFamily="34" charset="0"/>
              </a:rPr>
              <a:t> </a:t>
            </a:r>
            <a:r>
              <a:rPr lang="en-US" dirty="0" err="1">
                <a:latin typeface="SamsungOne-400" panose="020B0503030303020204" pitchFamily="34" charset="0"/>
              </a:rPr>
              <a:t>khái</a:t>
            </a:r>
            <a:r>
              <a:rPr lang="en-US" dirty="0">
                <a:latin typeface="SamsungOne-400" panose="020B0503030303020204" pitchFamily="34" charset="0"/>
              </a:rPr>
              <a:t> </a:t>
            </a:r>
            <a:r>
              <a:rPr lang="en-US" dirty="0" err="1">
                <a:latin typeface="SamsungOne-400" panose="020B0503030303020204" pitchFamily="34" charset="0"/>
              </a:rPr>
              <a:t>niệm</a:t>
            </a:r>
            <a:r>
              <a:rPr lang="en-US" dirty="0">
                <a:latin typeface="SamsungOne-400" panose="020B0503030303020204" pitchFamily="34" charset="0"/>
              </a:rPr>
              <a:t> </a:t>
            </a:r>
            <a:r>
              <a:rPr lang="en-US" dirty="0" err="1">
                <a:latin typeface="SamsungOne-400" panose="020B0503030303020204" pitchFamily="34" charset="0"/>
              </a:rPr>
              <a:t>và</a:t>
            </a:r>
            <a:r>
              <a:rPr lang="en-US" dirty="0">
                <a:latin typeface="SamsungOne-400" panose="020B0503030303020204" pitchFamily="34" charset="0"/>
              </a:rPr>
              <a:t> </a:t>
            </a:r>
            <a:r>
              <a:rPr lang="en-US" dirty="0" err="1">
                <a:latin typeface="SamsungOne-400" panose="020B0503030303020204" pitchFamily="34" charset="0"/>
              </a:rPr>
              <a:t>đặc</a:t>
            </a:r>
            <a:r>
              <a:rPr lang="en-US" dirty="0">
                <a:latin typeface="SamsungOne-400" panose="020B0503030303020204" pitchFamily="34" charset="0"/>
              </a:rPr>
              <a:t> </a:t>
            </a:r>
            <a:r>
              <a:rPr lang="en-US" dirty="0" err="1">
                <a:latin typeface="SamsungOne-400" panose="020B0503030303020204" pitchFamily="34" charset="0"/>
              </a:rPr>
              <a:t>điểm</a:t>
            </a:r>
            <a:r>
              <a:rPr lang="en-US" dirty="0">
                <a:latin typeface="SamsungOne-400" panose="020B0503030303020204" pitchFamily="34" charset="0"/>
              </a:rPr>
              <a:t> </a:t>
            </a:r>
            <a:r>
              <a:rPr lang="en-US" dirty="0" err="1">
                <a:latin typeface="SamsungOne-400" panose="020B0503030303020204" pitchFamily="34" charset="0"/>
              </a:rPr>
              <a:t>của</a:t>
            </a:r>
            <a:r>
              <a:rPr lang="en-US" dirty="0">
                <a:latin typeface="SamsungOne-400" panose="020B0503030303020204" pitchFamily="34" charset="0"/>
              </a:rPr>
              <a:t> </a:t>
            </a:r>
            <a:r>
              <a:rPr lang="en-US" dirty="0" err="1">
                <a:latin typeface="SamsungOne-400" panose="020B0503030303020204" pitchFamily="34" charset="0"/>
              </a:rPr>
              <a:t>khóa</a:t>
            </a:r>
            <a:r>
              <a:rPr lang="en-US" dirty="0">
                <a:latin typeface="SamsungOne-400" panose="020B0503030303020204" pitchFamily="34" charset="0"/>
              </a:rPr>
              <a:t> </a:t>
            </a:r>
            <a:r>
              <a:rPr lang="en-US" dirty="0" err="1">
                <a:latin typeface="SamsungOne-400" panose="020B0503030303020204" pitchFamily="34" charset="0"/>
              </a:rPr>
              <a:t>ngoại</a:t>
            </a:r>
            <a:r>
              <a:rPr lang="en-US" dirty="0">
                <a:latin typeface="SamsungOne-400" panose="020B0503030303020204" pitchFamily="34" charset="0"/>
              </a:rPr>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a:t>
            </a:fld>
            <a:endParaRPr lang="ko-KR" altLang="en-US" dirty="0"/>
          </a:p>
        </p:txBody>
      </p:sp>
    </p:spTree>
    <p:extLst>
      <p:ext uri="{BB962C8B-B14F-4D97-AF65-F5344CB8AC3E}">
        <p14:creationId xmlns:p14="http://schemas.microsoft.com/office/powerpoint/2010/main" val="42512175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https://www.oreilly.com/radar/questioning-the-lambda-architecture/</a:t>
            </a:r>
            <a:endParaRPr lang="en-KR"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https://www.youtube.com/watch?v=fU9hR3kiOK0&amp;ab_channel=StrangeLoopConference</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250</a:t>
            </a:fld>
            <a:endParaRPr lang="ko-KR" altLang="en-US" dirty="0"/>
          </a:p>
        </p:txBody>
      </p:sp>
    </p:spTree>
    <p:extLst>
      <p:ext uri="{BB962C8B-B14F-4D97-AF65-F5344CB8AC3E}">
        <p14:creationId xmlns:p14="http://schemas.microsoft.com/office/powerpoint/2010/main" val="412913487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r>
              <a:rPr lang="vi-VN" altLang="ko-KR" dirty="0">
                <a:latin typeface="SamsungOne-400" panose="020B0503030303020204" pitchFamily="34" charset="0"/>
              </a:rPr>
              <a:t>Các phân vùng chủ đề Apache Kafka là các bản ghi giao dịch cam kết và có thể được coi là một tập hợp các giao dịch cơ sở dữ liệu được sắp xếp theo thứ tự.</a:t>
            </a:r>
          </a:p>
          <a:p>
            <a:r>
              <a:rPr lang="vi-VN" altLang="ko-KR" dirty="0">
                <a:latin typeface="SamsungOne-400" panose="020B0503030303020204" pitchFamily="34" charset="0"/>
              </a:rPr>
              <a:t>Chúng tôi có thể điều chỉnh thời gian lưu giữ cho từng chủ đề để quay ngược thời gian mà chúng tôi muốn xem xét các giao dịch lịch sử.</a:t>
            </a:r>
          </a:p>
          <a:p>
            <a:r>
              <a:rPr lang="vi-VN" altLang="ko-KR" dirty="0">
                <a:latin typeface="SamsungOne-400" panose="020B0503030303020204" pitchFamily="34" charset="0"/>
              </a:rPr>
              <a:t>Kafka cho phép đọc các giao dịch này từ đầu hoặc mới nhất.</a:t>
            </a:r>
          </a:p>
          <a:p>
            <a:r>
              <a:rPr lang="vi-VN" altLang="ko-KR" dirty="0">
                <a:latin typeface="SamsungOne-400" panose="020B0503030303020204" pitchFamily="34" charset="0"/>
              </a:rPr>
              <a:t>Nếu chúng ta đọc một chủ đề ngay từ đầu, chúng ta sẽ lướt qua tất cả các giao dịch lịch sử một cách hiệu quả.</a:t>
            </a:r>
          </a:p>
          <a:p>
            <a:r>
              <a:rPr lang="vi-VN" altLang="ko-KR" dirty="0">
                <a:latin typeface="SamsungOne-400" panose="020B0503030303020204" pitchFamily="34" charset="0"/>
              </a:rPr>
              <a:t>Khi ứng dụng bắt kịp và bắt đầu đọc giao dịch mới nhất, chúng ta hiện đã tạo một chế độ xem tổng thể, bao gồm chế độ xem lịch sử và hiện tại của giao dịch.</a:t>
            </a:r>
          </a:p>
          <a:p>
            <a:r>
              <a:rPr lang="vi-VN" altLang="ko-KR" dirty="0">
                <a:latin typeface="SamsungOne-400" panose="020B0503030303020204" pitchFamily="34" charset="0"/>
              </a:rPr>
              <a:t>Điều này có thể được truy vấn bởi cùng một ứng dụng và không cần một quy trình riêng để tạo chế độ xem lịch sử.</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251</a:t>
            </a:fld>
            <a:endParaRPr lang="ko-KR" altLang="en-US" dirty="0"/>
          </a:p>
        </p:txBody>
      </p:sp>
    </p:spTree>
    <p:extLst>
      <p:ext uri="{BB962C8B-B14F-4D97-AF65-F5344CB8AC3E}">
        <p14:creationId xmlns:p14="http://schemas.microsoft.com/office/powerpoint/2010/main" val="110774990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dirty="0">
                <a:latin typeface="SamsungOne-400" panose="020B0503030303020204" pitchFamily="34" charset="0"/>
              </a:rPr>
              <a:t> </a:t>
            </a:r>
            <a:r>
              <a:rPr lang="en-US" altLang="ko-KR" b="1" dirty="0" err="1">
                <a:latin typeface="SamsungOne-400" panose="020B0503030303020204" pitchFamily="34" charset="0"/>
              </a:rPr>
              <a:t>điệp</a:t>
            </a:r>
            <a:r>
              <a:rPr lang="en-US" altLang="ko-KR" b="1" dirty="0">
                <a:latin typeface="SamsungOne-400" panose="020B0503030303020204" pitchFamily="34" charset="0"/>
              </a:rPr>
              <a:t> </a:t>
            </a:r>
            <a:r>
              <a:rPr lang="en-US" altLang="ko-KR" b="1"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Từ slide trước, chúng tôi đã xem xét rằng trong Kafka, chúng tôi có thể đặt thời gian lưu giữ của một chủ đề và hướng dẫn bất kỳ người tiêu dùng Kafka nào đọc từ đầu hoặc từ các tin nhắn mới nhất.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phương pháp này, chúng tôi sử dụng các tính năng này để bắt đầu tác vụ xử lý luồng thứ hai.</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Công việc đầu tiên tiếp tục phục vụ cho đến khi công việc thứ hai hoàn thành việc đọc tất cả các giao dịch lịch sử cũ (vì chúng tôi đã đặt nó để đọc từ đầu) và cập nhật các giao dịch mới nhất.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Kết quả của quá trình thứ hai này được lưu vào một bảng đầu ra mới.</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này là để quy trình đầu tiên có thể tiếp tục cập nhật bảng đầu ra cũ và ứng dụng tiếp tục tham chiếu đến bảng cũ này cho các truy vấn của nó cho đến khi quy trình thứ hai bắt kịp các giao dịch hiện tại.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Sau khi bắt kịp, bây giờ chúng tôi hướng ứng dụng tham chiếu đến đầu ra mới được tạo kết hợp tất cả dữ liệu cũ cũng như dữ liệu mới.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https://www.oreilly.com/radar/questioning-the-lambda-architecture/</a:t>
            </a:r>
            <a:endParaRPr lang="en-KR"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https://www.youtube.com/watch?v=fU9hR3kiOK0&amp;ab_channel=StrangeLoopConference</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252</a:t>
            </a:fld>
            <a:endParaRPr lang="ko-KR" altLang="en-US" dirty="0"/>
          </a:p>
        </p:txBody>
      </p:sp>
    </p:spTree>
    <p:extLst>
      <p:ext uri="{BB962C8B-B14F-4D97-AF65-F5344CB8AC3E}">
        <p14:creationId xmlns:p14="http://schemas.microsoft.com/office/powerpoint/2010/main" val="32439570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của các chương trình.</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253</a:t>
            </a:fld>
            <a:endParaRPr lang="ko-KR" altLang="en-US" dirty="0"/>
          </a:p>
        </p:txBody>
      </p:sp>
    </p:spTree>
    <p:extLst>
      <p:ext uri="{BB962C8B-B14F-4D97-AF65-F5344CB8AC3E}">
        <p14:creationId xmlns:p14="http://schemas.microsoft.com/office/powerpoint/2010/main" val="271956796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làm Bài tập sử dụng sách Thí nghiệm của các chương trình.</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254</a:t>
            </a:fld>
            <a:endParaRPr lang="ko-KR" altLang="en-US" dirty="0"/>
          </a:p>
        </p:txBody>
      </p:sp>
    </p:spTree>
    <p:extLst>
      <p:ext uri="{BB962C8B-B14F-4D97-AF65-F5344CB8AC3E}">
        <p14:creationId xmlns:p14="http://schemas.microsoft.com/office/powerpoint/2010/main" val="273480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Chuẩn hóa cơ sở dữ liệu là quá trình cấu trúc cơ sở dữ liệu, thường là cơ sở dữ liệu quan hệ, theo một loạt cái gọi là biểu mẫu chuẩn nhằm giảm dư thừa dữ liệu và cải thiện tính toàn vẹn của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Nó lần đầu tiên được đề xuất bởi Edgar F. Codd như là một phần của mô hình quan hệ của ông.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Chuẩn hóa đòi hỏi phải tổ chức các cột (thuộc tính) và bảng (quan hệ) của cơ sở dữ liệu để đảm bảo rằng các phần phụ thuộc của chúng được thực thi đúng bởi các ràng buộc toàn vẹn của cơ sở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Nó được thực hiện bằng cách áp dụng một số quy tắc chính thức hoặc bằng quá trình tổng hợp (tạo thiết kế cơ sở dữ liệu mới) hoặc phân tách (cải thiện thiết kế cơ sở dữ liệu hiện có).</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https://en.wikipedia.org/wiki/Database_normalization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26</a:t>
            </a:fld>
            <a:endParaRPr lang="ko-KR" altLang="en-US" dirty="0"/>
          </a:p>
        </p:txBody>
      </p:sp>
    </p:spTree>
    <p:extLst>
      <p:ext uri="{BB962C8B-B14F-4D97-AF65-F5344CB8AC3E}">
        <p14:creationId xmlns:p14="http://schemas.microsoft.com/office/powerpoint/2010/main" val="1079590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Trước khi học hệ sinh thái để xử lý dữ liệu lớn, hãy hiểu các khái niệm về SQL và DBMS, là các ngôn ngữ phân tích dữ liệu tiêu chuẩn và giải thích các nền tảng dữ liệu lớn (Hive, Impala) bằng cách sử dụng chúng.</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vi-VN" dirty="0">
                <a:latin typeface="SamsungOne-400" panose="020B0503030303020204" pitchFamily="34" charset="0"/>
              </a:rPr>
              <a:t>SQL là viết tắt của Ngôn ngữ truy vấn có cấu trúc.</a:t>
            </a:r>
          </a:p>
          <a:p>
            <a:pPr>
              <a:defRPr/>
            </a:pPr>
            <a:r>
              <a:rPr lang="vi-VN" dirty="0">
                <a:latin typeface="SamsungOne-400" panose="020B0503030303020204" pitchFamily="34" charset="0"/>
              </a:rPr>
              <a:t>SQL là ngôn ngữ dành riêng cho miền được sử dụng trong lập trình và được thiết kế để quản lý dữ liệu được giữ trong hệ thống quản lý cơ sở dữ liệu quan hệ (RDBMS) hoặc để xử lý luồng trong hệ thống quản lý luồng dữ liệu quan hệ (RDSMS).</a:t>
            </a:r>
          </a:p>
          <a:p>
            <a:pPr>
              <a:defRPr/>
            </a:pPr>
            <a:r>
              <a:rPr lang="vi-VN" dirty="0">
                <a:latin typeface="SamsungOne-400" panose="020B0503030303020204" pitchFamily="34" charset="0"/>
              </a:rPr>
              <a:t>Nó đặc biệt hữu ích trong việc xử lý dữ liệu có cấu trúc, tức là dữ liệu kết hợp các mối quan hệ giữa các thực thể và biến.</a:t>
            </a:r>
            <a:endParaRPr lang="en-US" dirty="0">
              <a:latin typeface="SamsungOne-400" panose="020B0503030303020204" pitchFamily="34" charset="0"/>
            </a:endParaRPr>
          </a:p>
          <a:p>
            <a:pPr>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https://en.wikipedia.org/wiki/SQL</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27</a:t>
            </a:fld>
            <a:endParaRPr lang="ko-KR" altLang="en-US" dirty="0"/>
          </a:p>
        </p:txBody>
      </p:sp>
    </p:spTree>
    <p:extLst>
      <p:ext uri="{BB962C8B-B14F-4D97-AF65-F5344CB8AC3E}">
        <p14:creationId xmlns:p14="http://schemas.microsoft.com/office/powerpoint/2010/main" val="1083484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Từ quan điểm của nhà phân tích, các yếu tố quan trọng là DML và DDL, sẽ được thảo luận chi tiết sau.</a:t>
            </a: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28</a:t>
            </a:fld>
            <a:endParaRPr lang="ko-KR" altLang="en-US" dirty="0"/>
          </a:p>
        </p:txBody>
      </p:sp>
    </p:spTree>
    <p:extLst>
      <p:ext uri="{BB962C8B-B14F-4D97-AF65-F5344CB8AC3E}">
        <p14:creationId xmlns:p14="http://schemas.microsoft.com/office/powerpoint/2010/main" val="1197193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SQL ban đầu được phát triển tại IBM bởi Donald D. Chamberlin và Raymond F.</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Boyce sau khi biết về mô hình quan hệ từ Edgar F.</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Codd vào đầu những năm 1970.</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Phiên bản này, ban đầu được gọi là SEQUEL (Ngôn ngữ truy vấn tiếng Anh có cấu trúc), được thiết kế để thao tác và truy xuất dữ liệu được lưu trữ trong hệ thống quản lý cơ sở dữ liệu gần như quan hệ ban đầu của IBM, System R, mà một nhóm tại Phòng thí nghiệm nghiên cứu IBM San Jose đã phát triển trong những năm 1970.</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Nỗ lực đầu tiên của Chamberlin và Boyce đối với ngôn ngữ cơ sở dữ liệu quan hệ là Square, nhưng ngôn ngữ này khó sử dụng do ký hiệu chỉ số dưới.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Sau khi chuyển đến Phòng thí nghiệm Nghiên cứu San Jose vào năm 1973, họ bắt đầu làm việc trên PHẦN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Từ viết tắt SEQUEL sau đó được đổi thành SQL vì "SEQUEL" là nhãn hiệu của công ty Hawker Siddeley Dynamics Engineering Limited có trụ sở tại Vương quốc Anh.</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29</a:t>
            </a:fld>
            <a:endParaRPr lang="ko-KR" altLang="en-US" dirty="0"/>
          </a:p>
        </p:txBody>
      </p:sp>
    </p:spTree>
    <p:extLst>
      <p:ext uri="{BB962C8B-B14F-4D97-AF65-F5344CB8AC3E}">
        <p14:creationId xmlns:p14="http://schemas.microsoft.com/office/powerpoint/2010/main" val="1247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a:t>
            </a:fld>
            <a:endParaRPr lang="ko-KR" altLang="en-US" dirty="0"/>
          </a:p>
        </p:txBody>
      </p:sp>
    </p:spTree>
    <p:extLst>
      <p:ext uri="{BB962C8B-B14F-4D97-AF65-F5344CB8AC3E}">
        <p14:creationId xmlns:p14="http://schemas.microsoft.com/office/powerpoint/2010/main" val="2504904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vi-VN" altLang="ko-KR" dirty="0">
                <a:latin typeface="SamsungOne-400" panose="020B0503030303020204" pitchFamily="34" charset="0"/>
              </a:rPr>
              <a:t>Mô tả rằng SQL được sử dụng để truy xuất dữ liệu hoặc giao diện với cơ sở dữ liệu quan hệ.</a:t>
            </a:r>
          </a:p>
          <a:p>
            <a:pPr>
              <a:defRPr/>
            </a:pPr>
            <a:r>
              <a:rPr lang="vi-VN" altLang="ko-KR" dirty="0">
                <a:latin typeface="SamsungOne-400" panose="020B0503030303020204" pitchFamily="34" charset="0"/>
              </a:rPr>
              <a:t>Chúng tôi sẽ trình bày chi tiết hơn trong các slide tiếp theo.</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30</a:t>
            </a:fld>
            <a:endParaRPr lang="ko-KR" altLang="en-US" dirty="0"/>
          </a:p>
        </p:txBody>
      </p:sp>
    </p:spTree>
    <p:extLst>
      <p:ext uri="{BB962C8B-B14F-4D97-AF65-F5344CB8AC3E}">
        <p14:creationId xmlns:p14="http://schemas.microsoft.com/office/powerpoint/2010/main" val="991020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vi-VN" dirty="0">
                <a:latin typeface="SamsungOne-400" panose="020B0503030303020204" pitchFamily="34" charset="0"/>
              </a:rPr>
              <a:t>SQL là viết tắt của Ngôn ngữ truy vấn có cấu trúc.</a:t>
            </a:r>
          </a:p>
          <a:p>
            <a:pPr>
              <a:defRPr/>
            </a:pPr>
            <a:r>
              <a:rPr lang="vi-VN" dirty="0">
                <a:latin typeface="SamsungOne-400" panose="020B0503030303020204" pitchFamily="34" charset="0"/>
              </a:rPr>
              <a:t>Các lệnh SQL là các hướng dẫn được sử dụng để giao tiếp với cơ sở dữ liệu nhằm thực hiện các tác vụ, chức năng và truy vấn dữ liệu.</a:t>
            </a:r>
          </a:p>
          <a:p>
            <a:pPr>
              <a:defRPr/>
            </a:pPr>
            <a:r>
              <a:rPr lang="vi-VN" dirty="0">
                <a:latin typeface="SamsungOne-400" panose="020B0503030303020204" pitchFamily="34" charset="0"/>
              </a:rPr>
              <a:t>Các lệnh SQL có thể được sử dụng để tìm kiếm cơ sở dữ liệu và thực hiện các chức năng khác như tạo bảng, thêm dữ liệu vào bảng, sửa đổi dữ liệu và xóa bảng.</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31</a:t>
            </a:fld>
            <a:endParaRPr lang="ko-KR" altLang="en-US" dirty="0"/>
          </a:p>
        </p:txBody>
      </p:sp>
    </p:spTree>
    <p:extLst>
      <p:ext uri="{BB962C8B-B14F-4D97-AF65-F5344CB8AC3E}">
        <p14:creationId xmlns:p14="http://schemas.microsoft.com/office/powerpoint/2010/main" val="3619388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tả</a:t>
            </a:r>
            <a:r>
              <a:rPr lang="en-US" altLang="ko-KR" dirty="0">
                <a:latin typeface="SamsungOne-400" panose="020B0503030303020204" pitchFamily="34" charset="0"/>
              </a:rPr>
              <a:t> </a:t>
            </a:r>
            <a:r>
              <a:rPr lang="en-US" altLang="ko-KR" dirty="0" err="1">
                <a:latin typeface="SamsungOne-400" panose="020B0503030303020204" pitchFamily="34" charset="0"/>
              </a:rPr>
              <a:t>ngắn</a:t>
            </a:r>
            <a:r>
              <a:rPr lang="en-US" altLang="ko-KR" dirty="0">
                <a:latin typeface="SamsungOne-400" panose="020B0503030303020204" pitchFamily="34" charset="0"/>
              </a:rPr>
              <a:t> </a:t>
            </a:r>
            <a:r>
              <a:rPr lang="en-US" altLang="ko-KR" dirty="0" err="1">
                <a:latin typeface="SamsungOne-400" panose="020B0503030303020204" pitchFamily="34" charset="0"/>
              </a:rPr>
              <a:t>gọn</a:t>
            </a:r>
            <a:r>
              <a:rPr lang="en-US" altLang="ko-KR" dirty="0">
                <a:latin typeface="SamsungOne-400" panose="020B0503030303020204" pitchFamily="34" charset="0"/>
              </a:rPr>
              <a:t> </a:t>
            </a:r>
            <a:r>
              <a:rPr lang="en-US" altLang="ko-KR" dirty="0" err="1">
                <a:latin typeface="SamsungOne-400" panose="020B0503030303020204" pitchFamily="34" charset="0"/>
              </a:rPr>
              <a:t>quy</a:t>
            </a:r>
            <a:r>
              <a:rPr lang="en-US" altLang="ko-KR" dirty="0">
                <a:latin typeface="SamsungOne-400" panose="020B0503030303020204" pitchFamily="34" charset="0"/>
              </a:rPr>
              <a:t> </a:t>
            </a:r>
            <a:r>
              <a:rPr lang="en-US" altLang="ko-KR" dirty="0" err="1">
                <a:latin typeface="SamsungOne-400" panose="020B0503030303020204" pitchFamily="34" charset="0"/>
              </a:rPr>
              <a:t>trình</a:t>
            </a:r>
            <a:r>
              <a:rPr lang="en-US" altLang="ko-KR" dirty="0">
                <a:latin typeface="SamsungOne-400" panose="020B0503030303020204" pitchFamily="34" charset="0"/>
              </a:rPr>
              <a:t> SQL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mối</a:t>
            </a:r>
            <a:r>
              <a:rPr lang="en-US" altLang="ko-KR" dirty="0">
                <a:latin typeface="SamsungOne-400" panose="020B0503030303020204" pitchFamily="34" charset="0"/>
              </a:rPr>
              <a:t> </a:t>
            </a:r>
            <a:r>
              <a:rPr lang="en-US" altLang="ko-KR" dirty="0" err="1">
                <a:latin typeface="SamsungOne-400" panose="020B0503030303020204" pitchFamily="34" charset="0"/>
              </a:rPr>
              <a:t>quan</a:t>
            </a:r>
            <a:r>
              <a:rPr lang="en-US" altLang="ko-KR" dirty="0">
                <a:latin typeface="SamsungOne-400" panose="020B0503030303020204" pitchFamily="34" charset="0"/>
              </a:rPr>
              <a:t> </a:t>
            </a:r>
            <a:r>
              <a:rPr lang="en-US" altLang="ko-KR" dirty="0" err="1">
                <a:latin typeface="SamsungOne-400" panose="020B0503030303020204" pitchFamily="34" charset="0"/>
              </a:rPr>
              <a:t>hệ</a:t>
            </a:r>
            <a:r>
              <a:rPr lang="en-US" altLang="ko-KR" dirty="0">
                <a:latin typeface="SamsungOne-400" panose="020B0503030303020204" pitchFamily="34" charset="0"/>
              </a:rPr>
              <a:t> </a:t>
            </a:r>
            <a:r>
              <a:rPr lang="en-US" altLang="ko-KR" dirty="0" err="1">
                <a:latin typeface="SamsungOne-400" panose="020B0503030303020204" pitchFamily="34" charset="0"/>
              </a:rPr>
              <a:t>giữa</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thành</a:t>
            </a:r>
            <a:r>
              <a:rPr lang="en-US" altLang="ko-KR" dirty="0">
                <a:latin typeface="SamsungOne-400" panose="020B0503030303020204" pitchFamily="34" charset="0"/>
              </a:rPr>
              <a:t> </a:t>
            </a:r>
            <a:r>
              <a:rPr lang="en-US" altLang="ko-KR" dirty="0" err="1">
                <a:latin typeface="SamsungOne-400" panose="020B0503030303020204" pitchFamily="34" charset="0"/>
              </a:rPr>
              <a:t>phần</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bằng</a:t>
            </a:r>
            <a:r>
              <a:rPr lang="en-US" altLang="ko-KR" dirty="0">
                <a:latin typeface="SamsungOne-400" panose="020B0503030303020204" pitchFamily="34" charset="0"/>
              </a:rPr>
              <a:t> </a:t>
            </a:r>
            <a:r>
              <a:rPr lang="en-US" altLang="ko-KR" dirty="0" err="1">
                <a:latin typeface="SamsungOne-400" panose="020B0503030303020204" pitchFamily="34" charset="0"/>
              </a:rPr>
              <a:t>hình</a:t>
            </a:r>
            <a:r>
              <a:rPr lang="en-US" altLang="ko-KR" dirty="0">
                <a:latin typeface="SamsungOne-400" panose="020B0503030303020204" pitchFamily="34" charset="0"/>
              </a:rPr>
              <a:t> </a:t>
            </a:r>
            <a:r>
              <a:rPr lang="en-US" altLang="ko-KR" dirty="0" err="1">
                <a:latin typeface="SamsungOne-400" panose="020B0503030303020204" pitchFamily="34" charset="0"/>
              </a:rPr>
              <a:t>ảnh</a:t>
            </a:r>
            <a:r>
              <a:rPr lang="en-US" altLang="ko-KR"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32</a:t>
            </a:fld>
            <a:endParaRPr lang="ko-KR" altLang="en-US" dirty="0"/>
          </a:p>
        </p:txBody>
      </p:sp>
    </p:spTree>
    <p:extLst>
      <p:ext uri="{BB962C8B-B14F-4D97-AF65-F5344CB8AC3E}">
        <p14:creationId xmlns:p14="http://schemas.microsoft.com/office/powerpoint/2010/main" val="1752736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Từ khóa: Mỗi câu lệnh SQL chứa một hoặc nhiều từ khóa.</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Mã định danh: Mã định danh là tên của một đối tượng trong cơ sở dữ liệu, chẳng hạn như ID người dùng, bảng và cột.</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Chuỗi: Một chuỗi có thể là một chuỗi ký tự hoặc một biểu thức có kiểu dữ liệu VARCHAR hoặc CHAR.</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Biểu thức: Một biểu thức bao gồm một số thành phần: hằng số, toán tử SQL, tên cột và truy vấn con.</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Điều kiện tìm kiếm: Điều kiện được sử dụng để chọn một tập hợp con các hàng từ bảng hoặc để kiểm soát các câu lệnh, chẳng hạn như câu lệnh IF để xác định kiểm soát luồng.</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Giá trị Đặc biệt: Các giá trị đặc biệt nên được sử dụng làm giá trị mặc định của biểu thức và cột khi tạo bảng.</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Biến: Sybase IQ hỗ trợ biến cục bộ, biến toàn cầu và biến cấp độ kết nối.</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Chú thích: Chú thích là một phần tử SQL khác được sử dụng để đính kèm văn bản mô tả vào một câu lệnh hoặc khối câu lệnh SQL. Máy chủ cơ sở dữ liệu không chạy bình luận.</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Giá trị NULL: Sử dụng NULL để giúp chỉ định các giá trị không xác định, bị thiếu hoặc không áp dụng được.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33</a:t>
            </a:fld>
            <a:endParaRPr lang="ko-KR" altLang="en-US" dirty="0"/>
          </a:p>
        </p:txBody>
      </p:sp>
    </p:spTree>
    <p:extLst>
      <p:ext uri="{BB962C8B-B14F-4D97-AF65-F5344CB8AC3E}">
        <p14:creationId xmlns:p14="http://schemas.microsoft.com/office/powerpoint/2010/main" val="345654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altLang="en-US" dirty="0">
              <a:latin typeface="SamsungOne-400" panose="020B0503030303020204" pitchFamily="34" charset="0"/>
            </a:endParaRPr>
          </a:p>
          <a:p>
            <a:pPr>
              <a:defRPr/>
            </a:pPr>
            <a:r>
              <a:rPr lang="vi-VN" altLang="ko-KR" dirty="0">
                <a:latin typeface="SamsungOne-400" panose="020B0503030303020204" pitchFamily="34" charset="0"/>
              </a:rPr>
              <a:t>DDL là một cú pháp để tạo và sửa đổi các đối tượng cơ sở dữ liệu như bảng, chỉ mục và các câu lệnh DDL tương tự như ngôn ngữ lập trình.</a:t>
            </a:r>
            <a:endParaRPr lang="en-US" altLang="ko-KR" dirty="0">
              <a:latin typeface="SamsungOne-400" panose="020B0503030303020204" pitchFamily="34" charset="0"/>
            </a:endParaRPr>
          </a:p>
          <a:p>
            <a:pPr>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a:lnSpc>
                <a:spcPct val="100000"/>
              </a:lnSpc>
              <a:spcBef>
                <a:spcPct val="30000"/>
              </a:spcBef>
              <a:spcAft>
                <a:spcPct val="0"/>
              </a:spcAft>
              <a:buNone/>
              <a:tabLst/>
              <a:defRPr/>
            </a:pPr>
            <a:r>
              <a:rPr lang="en-US" dirty="0">
                <a:latin typeface="SamsungOne-400" panose="020B0503030303020204" pitchFamily="34" charset="0"/>
              </a:rPr>
              <a:t>https://en.wikipedia.org/wiki/Data_definition_language</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34</a:t>
            </a:fld>
            <a:endParaRPr lang="ko-KR" altLang="en-US" dirty="0"/>
          </a:p>
        </p:txBody>
      </p:sp>
    </p:spTree>
    <p:extLst>
      <p:ext uri="{BB962C8B-B14F-4D97-AF65-F5344CB8AC3E}">
        <p14:creationId xmlns:p14="http://schemas.microsoft.com/office/powerpoint/2010/main" val="565765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vi-VN" altLang="ko-KR" dirty="0">
                <a:latin typeface="SamsungOne-400" panose="020B0503030303020204" pitchFamily="34" charset="0"/>
              </a:rPr>
              <a:t>Cụm cơ sở dữ liệu PostgreSQL chứa một hoặc nhiều cơ sở dữ liệu được đặt tên. Người dùng và nhóm người dùng được chia sẻ trên toàn bộ cụm nhưng không có dữ liệu nào khác được chia sẻ trên cơ sở dữ liệu.</a:t>
            </a:r>
          </a:p>
          <a:p>
            <a:pPr>
              <a:defRPr/>
            </a:pPr>
            <a:r>
              <a:rPr lang="vi-VN" altLang="ko-KR" dirty="0">
                <a:latin typeface="SamsungOne-400" panose="020B0503030303020204" pitchFamily="34" charset="0"/>
              </a:rPr>
              <a:t>Bất kỳ kết nối máy khách cụ thể nào với máy chủ chỉ có thể truy cập dữ liệu trong một cơ sở dữ liệu duy nhất, cơ sở dữ liệu được chỉ định trong yêu cầu kết nối.</a:t>
            </a:r>
          </a:p>
          <a:p>
            <a:pPr>
              <a:defRPr/>
            </a:pPr>
            <a:r>
              <a:rPr lang="vi-VN" altLang="ko-KR" dirty="0">
                <a:latin typeface="SamsungOne-400" panose="020B0503030303020204" pitchFamily="34" charset="0"/>
              </a:rPr>
              <a:t>Cơ sở dữ liệu chứa một hoặc nhiều lược đồ được đặt tên, do đó chứa các bảng.</a:t>
            </a:r>
          </a:p>
          <a:p>
            <a:pPr>
              <a:defRPr/>
            </a:pPr>
            <a:r>
              <a:rPr lang="vi-VN" altLang="ko-KR" dirty="0">
                <a:latin typeface="SamsungOne-400" panose="020B0503030303020204" pitchFamily="34" charset="0"/>
              </a:rPr>
              <a:t>Lược đồ cũng chứa các loại đối tượng được đặt tên khác, bao gồm kiểu dữ liệu, hàm và toán tử.</a:t>
            </a:r>
          </a:p>
          <a:p>
            <a:pPr>
              <a:defRPr/>
            </a:pPr>
            <a:endParaRPr lang="vi-VN" altLang="ko-KR" dirty="0">
              <a:latin typeface="SamsungOne-400" panose="020B0503030303020204" pitchFamily="34" charset="0"/>
            </a:endParaRPr>
          </a:p>
          <a:p>
            <a:pPr>
              <a:defRPr/>
            </a:pPr>
            <a:r>
              <a:rPr lang="vi-VN" altLang="ko-KR" dirty="0">
                <a:latin typeface="SamsungOne-400" panose="020B0503030303020204" pitchFamily="34" charset="0"/>
              </a:rPr>
              <a:t>Tên đối tượng giống nhau có thể được sử dụng trong các lược đồ khác nhau mà không có xung đột; ví dụ: cả lược đồ1 và lược đồ2 đều có thể chứa các bảng có tên là tài khoản.</a:t>
            </a:r>
          </a:p>
          <a:p>
            <a:pPr>
              <a:defRPr/>
            </a:pPr>
            <a:r>
              <a:rPr lang="vi-VN" altLang="ko-KR" dirty="0">
                <a:latin typeface="SamsungOne-400" panose="020B0503030303020204" pitchFamily="34" charset="0"/>
              </a:rPr>
              <a:t>Không giống như cơ sở dữ liệu, các lược đồ không bị tách biệt một cách cứng nhắc: người dùng có thể truy cập các đối tượng trong bất kỳ lược đồ nào trong cơ sở dữ liệu mà anh ta được kết nối, nếu anh ta có đặc quyền để làm như vậy.</a:t>
            </a:r>
          </a:p>
          <a:p>
            <a:pPr>
              <a:defRPr/>
            </a:pPr>
            <a:r>
              <a:rPr lang="vi-VN" altLang="ko-KR" dirty="0">
                <a:latin typeface="SamsungOne-400" panose="020B0503030303020204" pitchFamily="34" charset="0"/>
              </a:rPr>
              <a:t>Schema là một tập hợp các bảng, một khái niệm được sử dụng trong postgreSQL và không được sử dụng trong các cơ sở dữ liệu khác.</a:t>
            </a:r>
          </a:p>
          <a:p>
            <a:pPr>
              <a:defRPr/>
            </a:pPr>
            <a:r>
              <a:rPr lang="vi-VN" altLang="ko-KR" dirty="0">
                <a:latin typeface="SamsungOne-400" panose="020B0503030303020204" pitchFamily="34" charset="0"/>
              </a:rPr>
              <a:t>Cụm &gt;&gt; DB &gt;&gt; Lược đồ &gt;&gt; bảng (chức năng, chế độ xem ...) &gt;&gt; Tuple &gt; cột</a:t>
            </a:r>
            <a:endParaRPr lang="en-US" altLang="ko-KR" dirty="0">
              <a:latin typeface="SamsungOne-400" panose="020B0503030303020204" pitchFamily="34" charset="0"/>
            </a:endParaRPr>
          </a:p>
          <a:p>
            <a:pPr>
              <a:defRPr/>
            </a:pPr>
            <a:endParaRPr lang="en-US"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https://www.postgresql.org/</a:t>
            </a:r>
            <a:endParaRPr lang="en-US" altLang="ko-KR" sz="1200" b="0"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35</a:t>
            </a:fld>
            <a:endParaRPr lang="ko-KR" altLang="en-US" dirty="0"/>
          </a:p>
        </p:txBody>
      </p:sp>
    </p:spTree>
    <p:extLst>
      <p:ext uri="{BB962C8B-B14F-4D97-AF65-F5344CB8AC3E}">
        <p14:creationId xmlns:p14="http://schemas.microsoft.com/office/powerpoint/2010/main" val="1636918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85000" lnSpcReduction="20000"/>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dirty="0">
                <a:latin typeface="SamsungOne-400" panose="020B0503030303020204" pitchFamily="34" charset="0"/>
              </a:rPr>
              <a:t>Trước tiên, hãy chỉ định tên của bảng sau từ khóa CREATE TABLE.</a:t>
            </a:r>
          </a:p>
          <a:p>
            <a:endParaRPr lang="vi-VN" altLang="ko-KR" dirty="0">
              <a:latin typeface="SamsungOne-400" panose="020B0503030303020204" pitchFamily="34" charset="0"/>
            </a:endParaRPr>
          </a:p>
          <a:p>
            <a:r>
              <a:rPr lang="vi-VN" altLang="ko-KR" dirty="0">
                <a:latin typeface="SamsungOne-400" panose="020B0503030303020204" pitchFamily="34" charset="0"/>
              </a:rPr>
              <a:t>Thứ hai, tạo một bảng đã tồn tại sẽ dẫn đến lỗi.</a:t>
            </a:r>
          </a:p>
          <a:p>
            <a:r>
              <a:rPr lang="vi-VN" altLang="ko-KR" dirty="0">
                <a:latin typeface="SamsungOne-400" panose="020B0503030303020204" pitchFamily="34" charset="0"/>
              </a:rPr>
              <a:t>Tùy chọn NẾU KHÔNG TỒN TẠI chỉ cho phép bạn tạo bảng mới nếu nó không tồn tại.</a:t>
            </a:r>
          </a:p>
          <a:p>
            <a:r>
              <a:rPr lang="vi-VN" altLang="ko-KR" dirty="0">
                <a:latin typeface="SamsungOne-400" panose="020B0503030303020204" pitchFamily="34" charset="0"/>
              </a:rPr>
              <a:t>Khi bạn sử dụng tùy chọn NẾU KHÔNG TỒN TẠI và bảng đã tồn tại.</a:t>
            </a:r>
          </a:p>
          <a:p>
            <a:endParaRPr lang="vi-VN" altLang="ko-KR" dirty="0">
              <a:latin typeface="SamsungOne-400" panose="020B0503030303020204" pitchFamily="34" charset="0"/>
            </a:endParaRPr>
          </a:p>
          <a:p>
            <a:r>
              <a:rPr lang="vi-VN" altLang="ko-KR" dirty="0">
                <a:latin typeface="SamsungOne-400" panose="020B0503030303020204" pitchFamily="34" charset="0"/>
              </a:rPr>
              <a:t>Thứ ba, chỉ định danh sách các cột trong bảng được phân tách bằng dấu phẩy.</a:t>
            </a:r>
          </a:p>
          <a:p>
            <a:r>
              <a:rPr lang="vi-VN" altLang="ko-KR" dirty="0">
                <a:latin typeface="SamsungOne-400" panose="020B0503030303020204" pitchFamily="34" charset="0"/>
              </a:rPr>
              <a:t>Mỗi cột bao gồm tên cột, loại dữ liệu mà cột lưu trữ, độ dài của dữ liệu và ràng buộc cột.</a:t>
            </a:r>
          </a:p>
          <a:p>
            <a:r>
              <a:rPr lang="vi-VN" altLang="ko-KR" dirty="0">
                <a:latin typeface="SamsungOne-400" panose="020B0503030303020204" pitchFamily="34" charset="0"/>
              </a:rPr>
              <a:t>Các ràng buộc cột xác định các quy tắc mà dữ liệu được lưu trữ trong cột phải tuân theo.</a:t>
            </a:r>
          </a:p>
          <a:p>
            <a:endParaRPr lang="vi-VN" altLang="ko-KR" dirty="0">
              <a:latin typeface="SamsungOne-400" panose="020B0503030303020204" pitchFamily="34" charset="0"/>
            </a:endParaRPr>
          </a:p>
          <a:p>
            <a:r>
              <a:rPr lang="vi-VN" altLang="ko-KR" dirty="0">
                <a:latin typeface="SamsungOne-400" panose="020B0503030303020204" pitchFamily="34" charset="0"/>
              </a:rPr>
              <a:t>Ví dụ: ràng buộc không null bắt buộc các giá trị trong cột không thể là NULL.</a:t>
            </a:r>
          </a:p>
          <a:p>
            <a:r>
              <a:rPr lang="vi-VN" altLang="ko-KR" dirty="0">
                <a:latin typeface="SamsungOne-400" panose="020B0503030303020204" pitchFamily="34" charset="0"/>
              </a:rPr>
              <a:t>Các ràng buộc cột bao gồm các ràng buộc không null, duy nhất, khóa chính, kiểm tra, khóa ngoại.</a:t>
            </a:r>
          </a:p>
          <a:p>
            <a:r>
              <a:rPr lang="vi-VN" altLang="ko-KR" dirty="0">
                <a:latin typeface="SamsungOne-400" panose="020B0503030303020204" pitchFamily="34" charset="0"/>
              </a:rPr>
              <a:t>Cuối cùng, chỉ định các ràng buộc bảng bao gồm khóa chính, khóa ngoại và ràng buộc kiểm tra.</a:t>
            </a:r>
            <a:endParaRPr lang="en-US" altLang="ko-KR" dirty="0">
              <a:latin typeface="SamsungOne-400" panose="020B0503030303020204" pitchFamily="34" charset="0"/>
            </a:endParaRPr>
          </a:p>
          <a:p>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rPr>
              <a:t>Cột</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tài</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khoản</a:t>
            </a:r>
            <a:r>
              <a:rPr lang="en-US" altLang="ko-KR" baseline="0" dirty="0">
                <a:latin typeface="SamsungOne-400" panose="020B0503030303020204" pitchFamily="34" charset="0"/>
              </a:rPr>
              <a:t>:</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1. USER_ID là khóa chính và phải </a:t>
            </a:r>
            <a:r>
              <a:rPr lang="en-US" altLang="ko-KR" sz="1200" b="0" kern="1200" dirty="0">
                <a:solidFill>
                  <a:schemeClr val="tx1"/>
                </a:solidFill>
                <a:latin typeface="SamsungOne-400" panose="020B0503030303020204" pitchFamily="34" charset="0"/>
                <a:cs typeface="+mn-cs"/>
              </a:rPr>
              <a:t>NOT</a:t>
            </a:r>
            <a:r>
              <a:rPr lang="vi-VN" altLang="ko-KR" sz="1200" b="0" kern="1200" dirty="0">
                <a:solidFill>
                  <a:schemeClr val="tx1"/>
                </a:solidFill>
                <a:latin typeface="SamsungOne-400" panose="020B0503030303020204" pitchFamily="34" charset="0"/>
                <a:cs typeface="+mn-cs"/>
              </a:rPr>
              <a:t> NULL và UNIQUE.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2. USERNAME</a:t>
            </a:r>
            <a:r>
              <a:rPr lang="en-US" altLang="ko-KR" sz="1200" b="0" kern="120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phải UNIQUE và </a:t>
            </a:r>
            <a:r>
              <a:rPr lang="en-US" altLang="ko-KR" sz="1200" b="0" kern="1200" dirty="0">
                <a:solidFill>
                  <a:schemeClr val="tx1"/>
                </a:solidFill>
                <a:latin typeface="SamsungOne-400" panose="020B0503030303020204" pitchFamily="34" charset="0"/>
                <a:cs typeface="+mn-cs"/>
              </a:rPr>
              <a:t>NOT</a:t>
            </a:r>
            <a:r>
              <a:rPr lang="vi-VN" altLang="ko-KR" sz="1200" b="0" kern="1200" dirty="0">
                <a:solidFill>
                  <a:schemeClr val="tx1"/>
                </a:solidFill>
                <a:latin typeface="SamsungOne-400" panose="020B0503030303020204" pitchFamily="34" charset="0"/>
                <a:cs typeface="+mn-cs"/>
              </a:rPr>
              <a:t> NULL.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3. PASSWORD</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phải</a:t>
            </a:r>
            <a:r>
              <a:rPr lang="en-US" altLang="ko-KR" sz="1200" b="0" kern="1200" baseline="0" dirty="0">
                <a:solidFill>
                  <a:schemeClr val="tx1"/>
                </a:solidFill>
                <a:latin typeface="SamsungOne-400" panose="020B0503030303020204" pitchFamily="34" charset="0"/>
                <a:cs typeface="+mn-cs"/>
              </a:rPr>
              <a:t> NOT</a:t>
            </a:r>
            <a:r>
              <a:rPr lang="vi-VN" altLang="ko-KR" sz="1200" b="0" kern="1200" dirty="0">
                <a:solidFill>
                  <a:schemeClr val="tx1"/>
                </a:solidFill>
                <a:latin typeface="SamsungOne-400" panose="020B0503030303020204" pitchFamily="34" charset="0"/>
                <a:cs typeface="+mn-cs"/>
              </a:rPr>
              <a:t> NULL.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4. EMAIL phải UNIQUE</a:t>
            </a:r>
            <a:r>
              <a:rPr lang="en-US" altLang="ko-KR" sz="1200" b="0" kern="120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và </a:t>
            </a:r>
            <a:r>
              <a:rPr lang="en-US" altLang="ko-KR" sz="1200" b="0" kern="1200" dirty="0">
                <a:solidFill>
                  <a:schemeClr val="tx1"/>
                </a:solidFill>
                <a:latin typeface="SamsungOne-400" panose="020B0503030303020204" pitchFamily="34" charset="0"/>
                <a:cs typeface="+mn-cs"/>
              </a:rPr>
              <a:t>NOT</a:t>
            </a:r>
            <a:r>
              <a:rPr lang="vi-VN" altLang="ko-KR" sz="1200" b="0" kern="1200" dirty="0">
                <a:solidFill>
                  <a:schemeClr val="tx1"/>
                </a:solidFill>
                <a:latin typeface="SamsungOne-400" panose="020B0503030303020204" pitchFamily="34" charset="0"/>
                <a:cs typeface="+mn-cs"/>
              </a:rPr>
              <a:t> NULL.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5. LAST_LOGIN có thể là NULL.</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https://www.postgresqltutorial.com/</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36</a:t>
            </a:fld>
            <a:endParaRPr lang="ko-KR" altLang="en-US" dirty="0"/>
          </a:p>
        </p:txBody>
      </p:sp>
    </p:spTree>
    <p:extLst>
      <p:ext uri="{BB962C8B-B14F-4D97-AF65-F5344CB8AC3E}">
        <p14:creationId xmlns:p14="http://schemas.microsoft.com/office/powerpoint/2010/main" val="2132091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ràng</a:t>
            </a:r>
            <a:r>
              <a:rPr lang="en-US" altLang="ko-KR" dirty="0">
                <a:latin typeface="SamsungOne-400" panose="020B0503030303020204" pitchFamily="34" charset="0"/>
              </a:rPr>
              <a:t> </a:t>
            </a:r>
            <a:r>
              <a:rPr lang="en-US" altLang="ko-KR" dirty="0" err="1">
                <a:latin typeface="SamsungOne-400" panose="020B0503030303020204" pitchFamily="34" charset="0"/>
              </a:rPr>
              <a:t>buộc</a:t>
            </a:r>
            <a:r>
              <a:rPr lang="en-US" altLang="ko-KR" dirty="0">
                <a:latin typeface="SamsungOne-400" panose="020B0503030303020204" pitchFamily="34" charset="0"/>
              </a:rPr>
              <a:t> </a:t>
            </a:r>
            <a:r>
              <a:rPr lang="en-US" altLang="ko-KR" dirty="0" err="1">
                <a:latin typeface="SamsungOne-400" panose="020B0503030303020204" pitchFamily="34" charset="0"/>
              </a:rPr>
              <a:t>cột</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PostgreSQL.</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37</a:t>
            </a:fld>
            <a:endParaRPr lang="ko-KR" altLang="en-US" dirty="0"/>
          </a:p>
        </p:txBody>
      </p:sp>
    </p:spTree>
    <p:extLst>
      <p:ext uri="{BB962C8B-B14F-4D97-AF65-F5344CB8AC3E}">
        <p14:creationId xmlns:p14="http://schemas.microsoft.com/office/powerpoint/2010/main" val="1009893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cách</a:t>
            </a:r>
            <a:r>
              <a:rPr lang="en-US" altLang="ko-KR" dirty="0">
                <a:latin typeface="SamsungOne-400" panose="020B0503030303020204" pitchFamily="34" charset="0"/>
              </a:rPr>
              <a:t> </a:t>
            </a:r>
            <a:r>
              <a:rPr lang="en-US" altLang="ko-KR" dirty="0" err="1">
                <a:latin typeface="SamsungOne-400" panose="020B0503030303020204" pitchFamily="34" charset="0"/>
              </a:rPr>
              <a:t>thay</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a:t>
            </a:r>
            <a:r>
              <a:rPr lang="en-US" altLang="ko-KR" dirty="0" err="1">
                <a:latin typeface="SamsungOne-400" panose="020B0503030303020204" pitchFamily="34" charset="0"/>
              </a:rPr>
              <a:t>cấu</a:t>
            </a:r>
            <a:r>
              <a:rPr lang="en-US" altLang="ko-KR" dirty="0">
                <a:latin typeface="SamsungOne-400" panose="020B0503030303020204" pitchFamily="34" charset="0"/>
              </a:rPr>
              <a:t> </a:t>
            </a:r>
            <a:r>
              <a:rPr lang="en-US" altLang="ko-KR" dirty="0" err="1">
                <a:latin typeface="SamsungOne-400" panose="020B0503030303020204" pitchFamily="34" charset="0"/>
              </a:rPr>
              <a:t>trúc</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 </a:t>
            </a:r>
            <a:r>
              <a:rPr lang="en-US" altLang="ko-KR" dirty="0" err="1">
                <a:latin typeface="SamsungOne-400" panose="020B0503030303020204" pitchFamily="34" charset="0"/>
              </a:rPr>
              <a:t>bằng</a:t>
            </a:r>
            <a:r>
              <a:rPr lang="en-US" altLang="ko-KR" dirty="0">
                <a:latin typeface="SamsungOne-400" panose="020B0503030303020204" pitchFamily="34" charset="0"/>
              </a:rPr>
              <a:t> ALTER TABLE.</a:t>
            </a:r>
            <a:endParaRPr lang="en-KR"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38</a:t>
            </a:fld>
            <a:endParaRPr lang="ko-KR" altLang="en-US" dirty="0"/>
          </a:p>
        </p:txBody>
      </p:sp>
    </p:spTree>
    <p:extLst>
      <p:ext uri="{BB962C8B-B14F-4D97-AF65-F5344CB8AC3E}">
        <p14:creationId xmlns:p14="http://schemas.microsoft.com/office/powerpoint/2010/main" val="1865729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cách</a:t>
            </a:r>
            <a:r>
              <a:rPr lang="en-US" altLang="ko-KR" dirty="0">
                <a:latin typeface="SamsungOne-400" panose="020B0503030303020204" pitchFamily="34" charset="0"/>
              </a:rPr>
              <a:t> </a:t>
            </a:r>
            <a:r>
              <a:rPr lang="en-US" altLang="ko-KR" dirty="0" err="1">
                <a:latin typeface="SamsungOne-400" panose="020B0503030303020204" pitchFamily="34" charset="0"/>
              </a:rPr>
              <a:t>tạo</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 </a:t>
            </a:r>
            <a:r>
              <a:rPr lang="en-US" altLang="ko-KR" dirty="0" err="1">
                <a:latin typeface="SamsungOne-400" panose="020B0503030303020204" pitchFamily="34" charset="0"/>
              </a:rPr>
              <a:t>bằng</a:t>
            </a:r>
            <a:r>
              <a:rPr lang="en-US" altLang="ko-KR" dirty="0">
                <a:latin typeface="SamsungOne-400" panose="020B0503030303020204" pitchFamily="34" charset="0"/>
              </a:rPr>
              <a:t> </a:t>
            </a:r>
            <a:r>
              <a:rPr lang="en-US" altLang="ko-KR" dirty="0" err="1">
                <a:latin typeface="SamsungOne-400" panose="020B0503030303020204" pitchFamily="34" charset="0"/>
              </a:rPr>
              <a:t>câu</a:t>
            </a:r>
            <a:r>
              <a:rPr lang="en-US" altLang="ko-KR" dirty="0">
                <a:latin typeface="SamsungOne-400" panose="020B0503030303020204" pitchFamily="34" charset="0"/>
              </a:rPr>
              <a:t> </a:t>
            </a:r>
            <a:r>
              <a:rPr lang="en-US" altLang="ko-KR" dirty="0" err="1">
                <a:latin typeface="SamsungOne-400" panose="020B0503030303020204" pitchFamily="34" charset="0"/>
              </a:rPr>
              <a:t>lệnh</a:t>
            </a:r>
            <a:r>
              <a:rPr lang="en-US" altLang="ko-KR" dirty="0">
                <a:latin typeface="SamsungOne-400" panose="020B0503030303020204" pitchFamily="34" charset="0"/>
              </a:rPr>
              <a:t> Select.</a:t>
            </a:r>
            <a:endParaRPr lang="en-KR"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39</a:t>
            </a:fld>
            <a:endParaRPr lang="ko-KR" altLang="en-US" dirty="0"/>
          </a:p>
        </p:txBody>
      </p:sp>
    </p:spTree>
    <p:extLst>
      <p:ext uri="{BB962C8B-B14F-4D97-AF65-F5344CB8AC3E}">
        <p14:creationId xmlns:p14="http://schemas.microsoft.com/office/powerpoint/2010/main" val="658354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a:t>
            </a:fld>
            <a:endParaRPr lang="ko-KR" altLang="en-US" dirty="0"/>
          </a:p>
        </p:txBody>
      </p:sp>
    </p:spTree>
    <p:extLst>
      <p:ext uri="{BB962C8B-B14F-4D97-AF65-F5344CB8AC3E}">
        <p14:creationId xmlns:p14="http://schemas.microsoft.com/office/powerpoint/2010/main" val="860295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indent="0">
              <a:buFont typeface="Arial"/>
              <a:buNone/>
              <a:defRPr/>
            </a:pPr>
            <a:r>
              <a:rPr lang="vi-VN" altLang="ko-KR" sz="1200" b="0" kern="1200" dirty="0">
                <a:solidFill>
                  <a:schemeClr val="tx1"/>
                </a:solidFill>
                <a:latin typeface="SamsungOne-400" panose="020B0503030303020204" pitchFamily="34" charset="0"/>
                <a:cs typeface="+mn-cs"/>
              </a:rPr>
              <a:t>Số nguyên – là một số nguyên có thể có giá trị dương, âm hoặc bằng không. Nó không thể là một phân số cũng như không thể có chữ số thập phân. Nó thường được sử dụng trong lập trình đặc biệt là để tăng giá trị. Phép cộng, phép trừ và phép nhân hai số nguyên cho ra một số nguyên</a:t>
            </a:r>
          </a:p>
          <a:p>
            <a:pPr marL="0" indent="0">
              <a:buFont typeface="Arial"/>
              <a:buNone/>
              <a:defRPr/>
            </a:pPr>
            <a:endParaRPr lang="vi-VN" altLang="ko-KR" sz="1200" b="0" kern="1200" dirty="0">
              <a:solidFill>
                <a:schemeClr val="tx1"/>
              </a:solidFill>
              <a:latin typeface="SamsungOne-400" panose="020B0503030303020204" pitchFamily="34" charset="0"/>
              <a:cs typeface="+mn-cs"/>
            </a:endParaRPr>
          </a:p>
          <a:p>
            <a:pPr marL="0" indent="0">
              <a:buFont typeface="Arial"/>
              <a:buNone/>
              <a:defRPr/>
            </a:pPr>
            <a:r>
              <a:rPr lang="vi-VN" altLang="ko-KR" sz="1200" b="0" kern="1200" dirty="0">
                <a:solidFill>
                  <a:schemeClr val="tx1"/>
                </a:solidFill>
                <a:latin typeface="SamsungOne-400" panose="020B0503030303020204" pitchFamily="34" charset="0"/>
                <a:cs typeface="+mn-cs"/>
              </a:rPr>
              <a:t>Ký tự – đề cập đến bất kỳ số, chữ cái, dấu cách hoặc ký hiệu nào có thể được nhập vào máy tính. Mỗi ký tự chiếm một byte không gian.</a:t>
            </a:r>
          </a:p>
          <a:p>
            <a:pPr marL="0" indent="0">
              <a:buFont typeface="Arial"/>
              <a:buNone/>
              <a:defRPr/>
            </a:pPr>
            <a:endParaRPr lang="vi-VN" altLang="ko-KR" sz="1200" b="0" kern="1200" dirty="0">
              <a:solidFill>
                <a:schemeClr val="tx1"/>
              </a:solidFill>
              <a:latin typeface="SamsungOne-400" panose="020B0503030303020204" pitchFamily="34" charset="0"/>
              <a:cs typeface="+mn-cs"/>
            </a:endParaRPr>
          </a:p>
          <a:p>
            <a:pPr marL="0" indent="0">
              <a:buFont typeface="Arial"/>
              <a:buNone/>
              <a:defRPr/>
            </a:pPr>
            <a:r>
              <a:rPr lang="vi-VN" altLang="ko-KR" sz="1200" b="0" kern="1200" dirty="0">
                <a:solidFill>
                  <a:schemeClr val="tx1"/>
                </a:solidFill>
                <a:latin typeface="SamsungOne-400" panose="020B0503030303020204" pitchFamily="34" charset="0"/>
                <a:cs typeface="+mn-cs"/>
              </a:rPr>
              <a:t>Chuỗi - được sử dụng để đại diện cho văn bản. Nó bao gồm một tập hợp các ký tự có thể có khoảng trắng và số. Các chuỗi được đặt trong dấu ngoặc kép để xác định dữ liệu là chuỗi chứ không phải tên biến hay số.</a:t>
            </a:r>
          </a:p>
          <a:p>
            <a:pPr marL="0" indent="0">
              <a:buFont typeface="Arial"/>
              <a:buNone/>
              <a:defRPr/>
            </a:pPr>
            <a:endParaRPr lang="vi-VN" altLang="ko-KR" sz="1200" b="0" kern="1200" dirty="0">
              <a:solidFill>
                <a:schemeClr val="tx1"/>
              </a:solidFill>
              <a:latin typeface="SamsungOne-400" panose="020B0503030303020204" pitchFamily="34" charset="0"/>
              <a:cs typeface="+mn-cs"/>
            </a:endParaRPr>
          </a:p>
          <a:p>
            <a:pPr marL="0" indent="0">
              <a:buFont typeface="Arial"/>
              <a:buNone/>
              <a:defRPr/>
            </a:pPr>
            <a:r>
              <a:rPr lang="vi-VN" altLang="ko-KR" sz="1200" b="0" kern="1200" dirty="0">
                <a:solidFill>
                  <a:schemeClr val="tx1"/>
                </a:solidFill>
                <a:latin typeface="SamsungOne-400" panose="020B0503030303020204" pitchFamily="34" charset="0"/>
                <a:cs typeface="+mn-cs"/>
              </a:rPr>
              <a:t>Số dấu phẩy động – là một số có chứa số thập phân. Các số có chứa phân số cũng được coi là số dấu chấm động.</a:t>
            </a:r>
          </a:p>
          <a:p>
            <a:pPr marL="0" indent="0">
              <a:buFont typeface="Arial"/>
              <a:buNone/>
              <a:defRPr/>
            </a:pPr>
            <a:endParaRPr lang="vi-VN" altLang="ko-KR" sz="1200" b="0" kern="1200" dirty="0">
              <a:solidFill>
                <a:schemeClr val="tx1"/>
              </a:solidFill>
              <a:latin typeface="SamsungOne-400" panose="020B0503030303020204" pitchFamily="34" charset="0"/>
              <a:cs typeface="+mn-cs"/>
            </a:endParaRPr>
          </a:p>
          <a:p>
            <a:pPr marL="0" indent="0">
              <a:buFont typeface="Arial"/>
              <a:buNone/>
              <a:defRPr/>
            </a:pPr>
            <a:r>
              <a:rPr lang="vi-VN" altLang="ko-KR" sz="1200" b="0" kern="1200" dirty="0">
                <a:solidFill>
                  <a:schemeClr val="tx1"/>
                </a:solidFill>
                <a:latin typeface="SamsungOne-400" panose="020B0503030303020204" pitchFamily="34" charset="0"/>
                <a:cs typeface="+mn-cs"/>
              </a:rPr>
              <a:t>Mảng – chứa một nhóm các phần tử có thể cùng kiểu dữ liệu như số nguyên hoặc chuỗi. Nó được sử dụng để sắp xếp dữ liệu để sắp xếp và tìm kiếm các tập giá trị có liên quan dễ dàng hơn.</a:t>
            </a:r>
          </a:p>
          <a:p>
            <a:pPr marL="0" indent="0">
              <a:buFont typeface="Arial"/>
              <a:buNone/>
              <a:defRPr/>
            </a:pPr>
            <a:endParaRPr lang="vi-VN" altLang="ko-KR" sz="1200" b="0" kern="1200" dirty="0">
              <a:solidFill>
                <a:schemeClr val="tx1"/>
              </a:solidFill>
              <a:latin typeface="SamsungOne-400" panose="020B0503030303020204" pitchFamily="34" charset="0"/>
              <a:cs typeface="+mn-cs"/>
            </a:endParaRPr>
          </a:p>
          <a:p>
            <a:pPr marL="0" indent="0">
              <a:buFont typeface="Arial"/>
              <a:buNone/>
              <a:defRPr/>
            </a:pPr>
            <a:r>
              <a:rPr lang="vi-VN" altLang="ko-KR" sz="1200" b="0" kern="1200" dirty="0">
                <a:solidFill>
                  <a:schemeClr val="tx1"/>
                </a:solidFill>
                <a:latin typeface="SamsungOne-400" panose="020B0503030303020204" pitchFamily="34" charset="0"/>
                <a:cs typeface="+mn-cs"/>
              </a:rPr>
              <a:t>Varchar - như tên ngụ ý là ký tự thay đổi vì bộ nhớ lưu trữ có độ dài thay đổi. Mỗi ký tự chiếm một byte không gian cộng với 2 byte cho thông tin độ dài.</a:t>
            </a:r>
          </a:p>
          <a:p>
            <a:pPr marL="0" indent="0">
              <a:buFont typeface="Arial"/>
              <a:buNone/>
              <a:defRPr/>
            </a:pPr>
            <a:endParaRPr lang="vi-VN" altLang="ko-KR" sz="1200" b="0" kern="1200" dirty="0">
              <a:solidFill>
                <a:schemeClr val="tx1"/>
              </a:solidFill>
              <a:latin typeface="SamsungOne-400" panose="020B0503030303020204" pitchFamily="34" charset="0"/>
              <a:cs typeface="+mn-cs"/>
            </a:endParaRPr>
          </a:p>
          <a:p>
            <a:pPr marL="0" indent="0">
              <a:buFont typeface="Arial"/>
              <a:buNone/>
              <a:defRPr/>
            </a:pPr>
            <a:r>
              <a:rPr lang="vi-VN" altLang="ko-KR" sz="1200" b="0" kern="1200" dirty="0">
                <a:solidFill>
                  <a:schemeClr val="tx1"/>
                </a:solidFill>
                <a:latin typeface="SamsungOne-400" panose="020B0503030303020204" pitchFamily="34" charset="0"/>
                <a:cs typeface="+mn-cs"/>
              </a:rPr>
              <a:t>Boolean – được sử dụng để tạo câu lệnh đúng hoặc sai. Để so sánh các giá trị, các toán tử sau đang được sử dụng: AND, OR, XOR và NOT.</a:t>
            </a:r>
            <a:endParaRPr lang="ko-KR" altLang="en-US" sz="1200" b="0" kern="1200" dirty="0">
              <a:solidFill>
                <a:schemeClr val="tx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40</a:t>
            </a:fld>
            <a:endParaRPr lang="ko-KR" altLang="en-US" dirty="0"/>
          </a:p>
        </p:txBody>
      </p:sp>
    </p:spTree>
    <p:extLst>
      <p:ext uri="{BB962C8B-B14F-4D97-AF65-F5344CB8AC3E}">
        <p14:creationId xmlns:p14="http://schemas.microsoft.com/office/powerpoint/2010/main" val="2215639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tả</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loại</a:t>
            </a:r>
            <a:r>
              <a:rPr lang="en-US" altLang="ko-KR" dirty="0">
                <a:latin typeface="SamsungOne-400" panose="020B0503030303020204" pitchFamily="34" charset="0"/>
              </a:rPr>
              <a:t> </a:t>
            </a:r>
            <a:r>
              <a:rPr lang="en-US" altLang="ko-KR" dirty="0" err="1">
                <a:latin typeface="SamsungOne-400" panose="020B0503030303020204" pitchFamily="34" charset="0"/>
              </a:rPr>
              <a:t>khác</a:t>
            </a:r>
            <a:r>
              <a:rPr lang="en-US" altLang="ko-KR" dirty="0">
                <a:latin typeface="SamsungOne-400" panose="020B0503030303020204" pitchFamily="34" charset="0"/>
              </a:rPr>
              <a:t> </a:t>
            </a:r>
            <a:r>
              <a:rPr lang="en-US" altLang="ko-KR" dirty="0" err="1">
                <a:latin typeface="SamsungOne-400" panose="020B0503030303020204" pitchFamily="34" charset="0"/>
              </a:rPr>
              <a:t>nhau</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số</a:t>
            </a:r>
            <a:r>
              <a:rPr lang="en-US" altLang="ko-KR" dirty="0">
                <a:latin typeface="SamsungOne-400" panose="020B0503030303020204" pitchFamily="34" charset="0"/>
              </a:rPr>
              <a:t>.</a:t>
            </a:r>
            <a:endParaRPr lang="en-KR"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41</a:t>
            </a:fld>
            <a:endParaRPr lang="ko-KR" altLang="en-US" dirty="0"/>
          </a:p>
        </p:txBody>
      </p:sp>
    </p:spTree>
    <p:extLst>
      <p:ext uri="{BB962C8B-B14F-4D97-AF65-F5344CB8AC3E}">
        <p14:creationId xmlns:p14="http://schemas.microsoft.com/office/powerpoint/2010/main" val="1767474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en-US" dirty="0" err="1">
                <a:latin typeface="SamsungOne-400" panose="020B0503030303020204" pitchFamily="34" charset="0"/>
              </a:rPr>
              <a:t>Mô</a:t>
            </a:r>
            <a:r>
              <a:rPr lang="en-US" dirty="0">
                <a:latin typeface="SamsungOne-400" panose="020B0503030303020204" pitchFamily="34" charset="0"/>
              </a:rPr>
              <a:t> </a:t>
            </a:r>
            <a:r>
              <a:rPr lang="en-US" dirty="0" err="1">
                <a:latin typeface="SamsungOne-400" panose="020B0503030303020204" pitchFamily="34" charset="0"/>
              </a:rPr>
              <a:t>tả</a:t>
            </a:r>
            <a:r>
              <a:rPr lang="en-US" dirty="0">
                <a:latin typeface="SamsungOne-400" panose="020B0503030303020204" pitchFamily="34" charset="0"/>
              </a:rPr>
              <a:t> </a:t>
            </a:r>
            <a:r>
              <a:rPr lang="en-US" dirty="0" err="1">
                <a:latin typeface="SamsungOne-400" panose="020B0503030303020204" pitchFamily="34" charset="0"/>
              </a:rPr>
              <a:t>các</a:t>
            </a:r>
            <a:r>
              <a:rPr lang="en-US" dirty="0">
                <a:latin typeface="SamsungOne-400" panose="020B0503030303020204" pitchFamily="34" charset="0"/>
              </a:rPr>
              <a:t> </a:t>
            </a:r>
            <a:r>
              <a:rPr lang="en-US" dirty="0" err="1">
                <a:latin typeface="SamsungOne-400" panose="020B0503030303020204" pitchFamily="34" charset="0"/>
              </a:rPr>
              <a:t>loại</a:t>
            </a:r>
            <a:r>
              <a:rPr lang="en-US" dirty="0">
                <a:latin typeface="SamsungOne-400" panose="020B0503030303020204" pitchFamily="34" charset="0"/>
              </a:rPr>
              <a:t> </a:t>
            </a:r>
            <a:r>
              <a:rPr lang="en-US" dirty="0" err="1">
                <a:latin typeface="SamsungOne-400" panose="020B0503030303020204" pitchFamily="34" charset="0"/>
              </a:rPr>
              <a:t>dữ</a:t>
            </a:r>
            <a:r>
              <a:rPr lang="en-US" dirty="0">
                <a:latin typeface="SamsungOne-400" panose="020B0503030303020204" pitchFamily="34" charset="0"/>
              </a:rPr>
              <a:t> </a:t>
            </a:r>
            <a:r>
              <a:rPr lang="en-US" dirty="0" err="1">
                <a:latin typeface="SamsungOne-400" panose="020B0503030303020204" pitchFamily="34" charset="0"/>
              </a:rPr>
              <a:t>liệu</a:t>
            </a:r>
            <a:r>
              <a:rPr lang="en-US" dirty="0">
                <a:latin typeface="SamsungOne-400" panose="020B0503030303020204" pitchFamily="34" charset="0"/>
              </a:rPr>
              <a:t> </a:t>
            </a:r>
            <a:r>
              <a:rPr lang="en-US" dirty="0" err="1">
                <a:latin typeface="SamsungOne-400" panose="020B0503030303020204" pitchFamily="34" charset="0"/>
              </a:rPr>
              <a:t>chuỗi</a:t>
            </a:r>
            <a:r>
              <a:rPr lang="en-US" dirty="0">
                <a:latin typeface="SamsungOne-400" panose="020B0503030303020204" pitchFamily="34" charset="0"/>
              </a:rPr>
              <a:t> </a:t>
            </a:r>
            <a:r>
              <a:rPr lang="en-US" dirty="0" err="1">
                <a:latin typeface="SamsungOne-400" panose="020B0503030303020204" pitchFamily="34" charset="0"/>
              </a:rPr>
              <a:t>khác</a:t>
            </a:r>
            <a:r>
              <a:rPr lang="en-US" dirty="0">
                <a:latin typeface="SamsungOne-400" panose="020B0503030303020204" pitchFamily="34" charset="0"/>
              </a:rPr>
              <a:t> </a:t>
            </a:r>
            <a:r>
              <a:rPr lang="en-US" dirty="0" err="1">
                <a:latin typeface="SamsungOne-400" panose="020B0503030303020204" pitchFamily="34" charset="0"/>
              </a:rPr>
              <a:t>nhau</a:t>
            </a:r>
            <a:r>
              <a:rPr lang="en-US" dirty="0">
                <a:latin typeface="SamsungOne-400" panose="020B0503030303020204" pitchFamily="34" charset="0"/>
              </a:rPr>
              <a:t>.</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42</a:t>
            </a:fld>
            <a:endParaRPr lang="ko-KR" altLang="en-US" dirty="0"/>
          </a:p>
        </p:txBody>
      </p:sp>
    </p:spTree>
    <p:extLst>
      <p:ext uri="{BB962C8B-B14F-4D97-AF65-F5344CB8AC3E}">
        <p14:creationId xmlns:p14="http://schemas.microsoft.com/office/powerpoint/2010/main" val="2097537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r>
              <a:rPr lang="en-US" dirty="0" err="1">
                <a:latin typeface="SamsungOne-400" panose="020B0503030303020204" pitchFamily="34" charset="0"/>
              </a:rPr>
              <a:t>Mô</a:t>
            </a:r>
            <a:r>
              <a:rPr lang="en-US" dirty="0">
                <a:latin typeface="SamsungOne-400" panose="020B0503030303020204" pitchFamily="34" charset="0"/>
              </a:rPr>
              <a:t> </a:t>
            </a:r>
            <a:r>
              <a:rPr lang="en-US" dirty="0" err="1">
                <a:latin typeface="SamsungOne-400" panose="020B0503030303020204" pitchFamily="34" charset="0"/>
              </a:rPr>
              <a:t>tả</a:t>
            </a:r>
            <a:r>
              <a:rPr lang="en-US" dirty="0">
                <a:latin typeface="SamsungOne-400" panose="020B0503030303020204" pitchFamily="34" charset="0"/>
              </a:rPr>
              <a:t> </a:t>
            </a:r>
            <a:r>
              <a:rPr lang="en-US" dirty="0" err="1">
                <a:latin typeface="SamsungOne-400" panose="020B0503030303020204" pitchFamily="34" charset="0"/>
              </a:rPr>
              <a:t>các</a:t>
            </a:r>
            <a:r>
              <a:rPr lang="en-US" dirty="0">
                <a:latin typeface="SamsungOne-400" panose="020B0503030303020204" pitchFamily="34" charset="0"/>
              </a:rPr>
              <a:t> </a:t>
            </a:r>
            <a:r>
              <a:rPr lang="en-US" dirty="0" err="1">
                <a:latin typeface="SamsungOne-400" panose="020B0503030303020204" pitchFamily="34" charset="0"/>
              </a:rPr>
              <a:t>loại</a:t>
            </a:r>
            <a:r>
              <a:rPr lang="en-US" dirty="0">
                <a:latin typeface="SamsungOne-400" panose="020B0503030303020204" pitchFamily="34" charset="0"/>
              </a:rPr>
              <a:t> </a:t>
            </a:r>
            <a:r>
              <a:rPr lang="en-US" dirty="0" err="1">
                <a:latin typeface="SamsungOne-400" panose="020B0503030303020204" pitchFamily="34" charset="0"/>
              </a:rPr>
              <a:t>dữ</a:t>
            </a:r>
            <a:r>
              <a:rPr lang="en-US" dirty="0">
                <a:latin typeface="SamsungOne-400" panose="020B0503030303020204" pitchFamily="34" charset="0"/>
              </a:rPr>
              <a:t> </a:t>
            </a:r>
            <a:r>
              <a:rPr lang="en-US" dirty="0" err="1">
                <a:latin typeface="SamsungOne-400" panose="020B0503030303020204" pitchFamily="34" charset="0"/>
              </a:rPr>
              <a:t>liệu</a:t>
            </a:r>
            <a:r>
              <a:rPr lang="en-US" dirty="0">
                <a:latin typeface="SamsungOne-400" panose="020B0503030303020204" pitchFamily="34" charset="0"/>
              </a:rPr>
              <a:t> </a:t>
            </a:r>
            <a:r>
              <a:rPr lang="en-US" dirty="0" err="1">
                <a:latin typeface="SamsungOne-400" panose="020B0503030303020204" pitchFamily="34" charset="0"/>
              </a:rPr>
              <a:t>thời</a:t>
            </a:r>
            <a:r>
              <a:rPr lang="en-US" dirty="0">
                <a:latin typeface="SamsungOne-400" panose="020B0503030303020204" pitchFamily="34" charset="0"/>
              </a:rPr>
              <a:t> </a:t>
            </a:r>
            <a:r>
              <a:rPr lang="en-US" dirty="0" err="1">
                <a:latin typeface="SamsungOne-400" panose="020B0503030303020204" pitchFamily="34" charset="0"/>
              </a:rPr>
              <a:t>gian</a:t>
            </a:r>
            <a:r>
              <a:rPr lang="en-US" dirty="0">
                <a:latin typeface="SamsungOne-400" panose="020B0503030303020204" pitchFamily="34" charset="0"/>
              </a:rPr>
              <a:t> </a:t>
            </a:r>
            <a:r>
              <a:rPr lang="en-US" dirty="0" err="1">
                <a:latin typeface="SamsungOne-400" panose="020B0503030303020204" pitchFamily="34" charset="0"/>
              </a:rPr>
              <a:t>khác</a:t>
            </a:r>
            <a:r>
              <a:rPr lang="en-US" dirty="0">
                <a:latin typeface="SamsungOne-400" panose="020B0503030303020204" pitchFamily="34" charset="0"/>
              </a:rPr>
              <a:t> </a:t>
            </a:r>
            <a:r>
              <a:rPr lang="en-US" dirty="0" err="1">
                <a:latin typeface="SamsungOne-400" panose="020B0503030303020204" pitchFamily="34" charset="0"/>
              </a:rPr>
              <a:t>nhau</a:t>
            </a:r>
            <a:r>
              <a:rPr lang="en-US" dirty="0">
                <a:latin typeface="SamsungOne-400" panose="020B0503030303020204" pitchFamily="34" charset="0"/>
              </a:rPr>
              <a: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43</a:t>
            </a:fld>
            <a:endParaRPr lang="ko-KR" altLang="en-US" dirty="0"/>
          </a:p>
        </p:txBody>
      </p:sp>
    </p:spTree>
    <p:extLst>
      <p:ext uri="{BB962C8B-B14F-4D97-AF65-F5344CB8AC3E}">
        <p14:creationId xmlns:p14="http://schemas.microsoft.com/office/powerpoint/2010/main" val="4125175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85000" lnSpcReduction="20000"/>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a:defRPr/>
            </a:pPr>
            <a:endParaRPr lang="en-US" altLang="ko-KR" b="0" dirty="0">
              <a:latin typeface="SamsungOne-400" panose="020B0503030303020204" pitchFamily="34" charset="0"/>
            </a:endParaRPr>
          </a:p>
          <a:p>
            <a:pPr>
              <a:defRPr/>
            </a:pPr>
            <a:r>
              <a:rPr lang="vi-VN" altLang="ko-KR" b="0" dirty="0">
                <a:latin typeface="SamsungOne-400" panose="020B0503030303020204" pitchFamily="34" charset="0"/>
              </a:rPr>
              <a:t>Kiểu dữ liệu chuỗi đại diện cho dữ liệu chuỗi và nhị phân. Có Char và Text để hiển thị các chuỗi và Binary và Blob để hiển thị các tệp nhị phân.</a:t>
            </a:r>
          </a:p>
          <a:p>
            <a:pPr>
              <a:defRPr/>
            </a:pPr>
            <a:r>
              <a:rPr lang="vi-VN" altLang="ko-KR" b="0" dirty="0">
                <a:latin typeface="SamsungOne-400" panose="020B0503030303020204" pitchFamily="34" charset="0"/>
              </a:rPr>
              <a:t>varchar(n) - độ dài thay đổi có giới hạn. n biểu thị độ dài cột tối đa tính bằng ký tự char(n) - chuỗi có độ dài cố định.</a:t>
            </a:r>
          </a:p>
          <a:p>
            <a:pPr>
              <a:defRPr/>
            </a:pPr>
            <a:r>
              <a:rPr lang="vi-VN" altLang="ko-KR" b="0" dirty="0">
                <a:latin typeface="SamsungOne-400" panose="020B0503030303020204" pitchFamily="34" charset="0"/>
              </a:rPr>
              <a:t>văn bản - cột có độ dài tối đa là 65.535 ký tự.</a:t>
            </a:r>
          </a:p>
          <a:p>
            <a:pPr>
              <a:defRPr/>
            </a:pPr>
            <a:r>
              <a:rPr lang="vi-VN" altLang="ko-KR" b="0" dirty="0">
                <a:latin typeface="SamsungOne-400" panose="020B0503030303020204" pitchFamily="34" charset="0"/>
              </a:rPr>
              <a:t>chuỗi - biến chiều dài không giới hạn</a:t>
            </a:r>
          </a:p>
          <a:p>
            <a:pPr>
              <a:defRPr/>
            </a:pPr>
            <a:r>
              <a:rPr lang="vi-VN" altLang="ko-KR" b="0" dirty="0">
                <a:latin typeface="SamsungOne-400" panose="020B0503030303020204" pitchFamily="34" charset="0"/>
              </a:rPr>
              <a:t>nhị phân (n) - Loại BINARY tương tự như loại CHAR, nhưng lưu trữ chuỗi byte nhị phân thay vì chuỗi ký tự không nhị phân.</a:t>
            </a:r>
          </a:p>
          <a:p>
            <a:pPr>
              <a:defRPr/>
            </a:pPr>
            <a:endParaRPr lang="vi-VN" altLang="ko-KR" b="0" dirty="0">
              <a:latin typeface="SamsungOne-400" panose="020B0503030303020204" pitchFamily="34" charset="0"/>
            </a:endParaRPr>
          </a:p>
          <a:p>
            <a:pPr>
              <a:defRPr/>
            </a:pPr>
            <a:r>
              <a:rPr lang="vi-VN" altLang="ko-KR" b="0" dirty="0">
                <a:latin typeface="SamsungOne-400" panose="020B0503030303020204" pitchFamily="34" charset="0"/>
              </a:rPr>
              <a:t>SQL chỉ xác định kiểu dữ liệu số integer (hoặc int), smallint và bigint. Tên loại int2, int4 và int8 là các phần mở rộng, cũng được sử dụng bởi MariaDB.</a:t>
            </a:r>
          </a:p>
          <a:p>
            <a:pPr>
              <a:defRPr/>
            </a:pPr>
            <a:endParaRPr lang="vi-VN" altLang="ko-KR" b="0" dirty="0">
              <a:latin typeface="SamsungOne-400" panose="020B0503030303020204" pitchFamily="34" charset="0"/>
            </a:endParaRPr>
          </a:p>
          <a:p>
            <a:pPr>
              <a:defRPr/>
            </a:pPr>
            <a:r>
              <a:rPr lang="vi-VN" altLang="ko-KR" b="0" dirty="0">
                <a:latin typeface="SamsungOne-400" panose="020B0503030303020204" pitchFamily="34" charset="0"/>
              </a:rPr>
              <a:t>float – số dấu chấm động chính xác đơn (4 byte)</a:t>
            </a:r>
          </a:p>
          <a:p>
            <a:pPr>
              <a:defRPr/>
            </a:pPr>
            <a:r>
              <a:rPr lang="vi-VN" altLang="ko-KR" b="0" dirty="0">
                <a:latin typeface="SamsungOne-400" panose="020B0503030303020204" pitchFamily="34" charset="0"/>
              </a:rPr>
              <a:t>Double – số dấu phẩy động chính xác gấp đôi (8 byte)</a:t>
            </a:r>
          </a:p>
          <a:p>
            <a:pPr>
              <a:defRPr/>
            </a:pPr>
            <a:r>
              <a:rPr lang="vi-VN" altLang="ko-KR" b="0" dirty="0">
                <a:latin typeface="SamsungOne-400" panose="020B0503030303020204" pitchFamily="34" charset="0"/>
              </a:rPr>
              <a:t>Số thập phân(m,n) - Số chữ số tối đa (m) cho DECIMAL là 65. Số số thập phân được hỗ trợ tối đa (n) là 30</a:t>
            </a:r>
          </a:p>
          <a:p>
            <a:pPr>
              <a:defRPr/>
            </a:pPr>
            <a:endParaRPr lang="vi-VN" altLang="ko-KR" b="0" dirty="0">
              <a:latin typeface="SamsungOne-400" panose="020B0503030303020204" pitchFamily="34" charset="0"/>
            </a:endParaRPr>
          </a:p>
          <a:p>
            <a:pPr>
              <a:defRPr/>
            </a:pPr>
            <a:r>
              <a:rPr lang="vi-VN" altLang="ko-KR" b="0" dirty="0">
                <a:latin typeface="SamsungOne-400" panose="020B0503030303020204" pitchFamily="34" charset="0"/>
              </a:rPr>
              <a:t>Ngày - ngày dương lịch (năm, tháng, ngày – YYYY-MM-DD)</a:t>
            </a:r>
          </a:p>
          <a:p>
            <a:pPr>
              <a:defRPr/>
            </a:pPr>
            <a:r>
              <a:rPr lang="vi-VN" altLang="ko-KR" b="0" dirty="0">
                <a:latin typeface="SamsungOne-400" panose="020B0503030303020204" pitchFamily="34" charset="0"/>
              </a:rPr>
              <a:t>Thời gian - thời gian trong ngày (HH:MM:SS)</a:t>
            </a:r>
          </a:p>
          <a:p>
            <a:pPr>
              <a:defRPr/>
            </a:pPr>
            <a:r>
              <a:rPr lang="vi-VN" altLang="ko-KR" b="0" dirty="0">
                <a:latin typeface="SamsungOne-400" panose="020B0503030303020204" pitchFamily="34" charset="0"/>
              </a:rPr>
              <a:t>Datetiime – (ngày + giờ) định dạng YYYY-MM-DD hh:mm:ss</a:t>
            </a:r>
          </a:p>
          <a:p>
            <a:pPr>
              <a:defRPr/>
            </a:pPr>
            <a:r>
              <a:rPr lang="vi-VN" altLang="ko-KR" b="0" dirty="0">
                <a:latin typeface="SamsungOne-400" panose="020B0503030303020204" pitchFamily="34" charset="0"/>
              </a:rPr>
              <a:t>Dấu thời gian – giá trị có ngày và giờ, MariaDB lưu trữ các giá trị sử dụng loại dữ liệu DẤU THỜI GIAN làm số giây kể từ '1970-01-01 00:00:00' (UTC).</a:t>
            </a:r>
          </a:p>
          <a:p>
            <a:pPr>
              <a:defRPr/>
            </a:pPr>
            <a:endParaRPr lang="vi-VN" altLang="ko-KR" b="0" dirty="0">
              <a:latin typeface="SamsungOne-400" panose="020B0503030303020204" pitchFamily="34" charset="0"/>
            </a:endParaRPr>
          </a:p>
          <a:p>
            <a:pPr>
              <a:defRPr/>
            </a:pPr>
            <a:r>
              <a:rPr lang="vi-VN" altLang="ko-KR" b="0" dirty="0">
                <a:latin typeface="SamsungOne-400" panose="020B0503030303020204" pitchFamily="34" charset="0"/>
              </a:rPr>
              <a:t>Boolean - Boolean logic (đúng/sai), giá trị bằng 0 được coi là sai. Giá trị khác không là đúng.</a:t>
            </a: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44</a:t>
            </a:fld>
            <a:endParaRPr lang="ko-KR" altLang="en-US" dirty="0"/>
          </a:p>
        </p:txBody>
      </p:sp>
    </p:spTree>
    <p:extLst>
      <p:ext uri="{BB962C8B-B14F-4D97-AF65-F5344CB8AC3E}">
        <p14:creationId xmlns:p14="http://schemas.microsoft.com/office/powerpoint/2010/main" val="72445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45</a:t>
            </a:fld>
            <a:endParaRPr lang="ko-KR" altLang="en-US" dirty="0"/>
          </a:p>
        </p:txBody>
      </p:sp>
    </p:spTree>
    <p:extLst>
      <p:ext uri="{BB962C8B-B14F-4D97-AF65-F5344CB8AC3E}">
        <p14:creationId xmlns:p14="http://schemas.microsoft.com/office/powerpoint/2010/main" val="839745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Lưu ý rằng các từ khóa SQL không phân biệt chữ hoa chữ thường.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có nghĩa là CHỌN tương đương với chọn hoặc Chọn.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Theo quy ước, chúng tôi sẽ sử dụng tất cả các từ khóa SQL bằng chữ in hoa để làm cho các truy vấn dễ đọc hơn.</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46</a:t>
            </a:fld>
            <a:endParaRPr lang="ko-KR" altLang="en-US" dirty="0"/>
          </a:p>
        </p:txBody>
      </p:sp>
    </p:spTree>
    <p:extLst>
      <p:ext uri="{BB962C8B-B14F-4D97-AF65-F5344CB8AC3E}">
        <p14:creationId xmlns:p14="http://schemas.microsoft.com/office/powerpoint/2010/main" val="1195720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Câu lệnh UPSERT là một tính năng của DBMS cho phép tác giả của câu lệnh DML chèn một hàng hoặc nếu hàng đã tồn tại, thì hãy CẬP NHẬT hàng hiện có đó.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Đó là lý do tại sao hành động này được gọi là UPSERT (đơn giản là sự kết hợp giữa Cập nhật và Chèn).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47</a:t>
            </a:fld>
            <a:endParaRPr lang="ko-KR" altLang="en-US" dirty="0"/>
          </a:p>
        </p:txBody>
      </p:sp>
    </p:spTree>
    <p:extLst>
      <p:ext uri="{BB962C8B-B14F-4D97-AF65-F5344CB8AC3E}">
        <p14:creationId xmlns:p14="http://schemas.microsoft.com/office/powerpoint/2010/main" val="1731245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en-US" altLang="ko-KR" sz="1200" b="0" kern="1200" dirty="0">
                <a:solidFill>
                  <a:schemeClr val="tx1"/>
                </a:solidFill>
                <a:latin typeface="SamsungOne-400" panose="020B0503030303020204" pitchFamily="34" charset="0"/>
                <a:cs typeface="+mn-cs"/>
              </a:rPr>
              <a:t>UPDATE </a:t>
            </a:r>
            <a:r>
              <a:rPr lang="vi-VN" altLang="ko-KR" sz="1200" b="0" kern="1200" dirty="0">
                <a:solidFill>
                  <a:schemeClr val="tx1"/>
                </a:solidFill>
                <a:latin typeface="SamsungOne-400" panose="020B0503030303020204" pitchFamily="34" charset="0"/>
                <a:cs typeface="+mn-cs"/>
              </a:rPr>
              <a:t>khóa hàng mục tiêu.</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Khóa có nghĩa là người dùng khác không thể thao tác trên hàng.</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Nếu bạn không nhanh chóng </a:t>
            </a:r>
            <a:r>
              <a:rPr lang="en-US" altLang="ko-KR" sz="1200" b="0" kern="1200" dirty="0">
                <a:solidFill>
                  <a:schemeClr val="tx1"/>
                </a:solidFill>
                <a:latin typeface="SamsungOne-400" panose="020B0503030303020204" pitchFamily="34" charset="0"/>
                <a:cs typeface="+mn-cs"/>
              </a:rPr>
              <a:t>COMMIT </a:t>
            </a:r>
            <a:r>
              <a:rPr lang="vi-VN" altLang="ko-KR" sz="1200" b="0" kern="1200" dirty="0">
                <a:solidFill>
                  <a:schemeClr val="tx1"/>
                </a:solidFill>
                <a:latin typeface="SamsungOne-400" panose="020B0503030303020204" pitchFamily="34" charset="0"/>
                <a:cs typeface="+mn-cs"/>
              </a:rPr>
              <a:t>sau khi </a:t>
            </a:r>
            <a:r>
              <a:rPr lang="en-US" altLang="ko-KR" sz="1200" b="0" kern="1200" dirty="0">
                <a:solidFill>
                  <a:schemeClr val="tx1"/>
                </a:solidFill>
                <a:latin typeface="SamsungOne-400" panose="020B0503030303020204" pitchFamily="34" charset="0"/>
                <a:cs typeface="+mn-cs"/>
              </a:rPr>
              <a:t>UPDATE</a:t>
            </a:r>
            <a:r>
              <a:rPr lang="vi-VN" altLang="ko-KR" sz="1200" b="0" kern="1200" dirty="0">
                <a:solidFill>
                  <a:schemeClr val="tx1"/>
                </a:solidFill>
                <a:latin typeface="SamsungOne-400" panose="020B0503030303020204" pitchFamily="34" charset="0"/>
                <a:cs typeface="+mn-cs"/>
              </a:rPr>
              <a:t>, tính tương tranh của RDBMS sẽ bị giảm xuống.</a:t>
            </a: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Bạn có thể rõ ràng (tùy chọn) giữ khóa trên </a:t>
            </a:r>
            <a:r>
              <a:rPr lang="en-US" altLang="ko-KR" sz="1200" b="0" kern="1200" dirty="0">
                <a:solidFill>
                  <a:schemeClr val="tx1"/>
                </a:solidFill>
                <a:latin typeface="SamsungOne-400" panose="020B0503030303020204" pitchFamily="34" charset="0"/>
                <a:cs typeface="+mn-cs"/>
              </a:rPr>
              <a:t>SELECT</a:t>
            </a:r>
            <a:r>
              <a:rPr lang="vi-VN"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Đầu tiên, chỉ định tên của bảng mà bạn muốn cập nhật dữ liệu sau từ khóa </a:t>
            </a:r>
            <a:r>
              <a:rPr lang="en-US" altLang="ko-KR" sz="1200" b="0" kern="1200" dirty="0">
                <a:solidFill>
                  <a:schemeClr val="tx1"/>
                </a:solidFill>
                <a:latin typeface="SamsungOne-400" panose="020B0503030303020204" pitchFamily="34" charset="0"/>
                <a:cs typeface="+mn-cs"/>
              </a:rPr>
              <a:t>UPDATE</a:t>
            </a:r>
            <a:r>
              <a:rPr lang="vi-VN"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Thứ hai, chỉ định các cột và giá trị mới của chúng sau từ khóa SET. Các cột không xuất hiện trong mệnh đề SET vẫn giữ nguyên giá trị ban đầu.</a:t>
            </a: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r>
              <a:rPr lang="vi-VN" altLang="ko-KR" sz="1200" b="0" kern="1200" dirty="0">
                <a:solidFill>
                  <a:schemeClr val="tx1"/>
                </a:solidFill>
                <a:latin typeface="SamsungOne-400" panose="020B0503030303020204" pitchFamily="34" charset="0"/>
                <a:cs typeface="+mn-cs"/>
              </a:rPr>
              <a:t>Thứ ba, xác định những hàng nào sẽ cập nhật trong điều kiện của mệnh đề WHERE.</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a:buNone/>
              <a:tabLst/>
              <a:defRPr/>
            </a:pPr>
            <a:endParaRPr lang="en-US" altLang="ko-KR" sz="1200" b="0" kern="1200" dirty="0">
              <a:solidFill>
                <a:schemeClr val="tx1"/>
              </a:solidFill>
              <a:latin typeface="SamsungOne-400" panose="020B0503030303020204" pitchFamily="34" charset="0"/>
              <a:cs typeface="+mn-cs"/>
            </a:endParaRPr>
          </a:p>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ko-KR" dirty="0">
              <a:latin typeface="SamsungOne-400" panose="020B0503030303020204" pitchFamily="34" charset="0"/>
            </a:endParaRPr>
          </a:p>
          <a:p>
            <a:pPr>
              <a:defRPr/>
            </a:pPr>
            <a:r>
              <a:rPr lang="en-US" altLang="ko-KR" dirty="0">
                <a:latin typeface="SamsungOne-400" panose="020B0503030303020204" pitchFamily="34" charset="0"/>
              </a:rPr>
              <a:t>UPDATE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phép</a:t>
            </a:r>
            <a:r>
              <a:rPr lang="en-US" altLang="ko-KR" dirty="0">
                <a:latin typeface="SamsungOne-400" panose="020B0503030303020204" pitchFamily="34" charset="0"/>
              </a:rPr>
              <a:t> </a:t>
            </a:r>
            <a:r>
              <a:rPr lang="en-US" altLang="ko-KR" dirty="0" err="1">
                <a:latin typeface="SamsungOne-400" panose="020B0503030303020204" pitchFamily="34" charset="0"/>
              </a:rPr>
              <a:t>bạn</a:t>
            </a:r>
            <a:r>
              <a:rPr lang="en-US" altLang="ko-KR" dirty="0">
                <a:latin typeface="SamsungOne-400" panose="020B0503030303020204" pitchFamily="34" charset="0"/>
              </a:rPr>
              <a:t> </a:t>
            </a:r>
            <a:r>
              <a:rPr lang="en-US" altLang="ko-KR" dirty="0" err="1">
                <a:latin typeface="SamsungOne-400" panose="020B0503030303020204" pitchFamily="34" charset="0"/>
              </a:rPr>
              <a:t>sửa</a:t>
            </a:r>
            <a:r>
              <a:rPr lang="en-US" altLang="ko-KR" dirty="0">
                <a:latin typeface="SamsungOne-400" panose="020B0503030303020204" pitchFamily="34" charset="0"/>
              </a:rPr>
              <a:t> </a:t>
            </a:r>
            <a:r>
              <a:rPr lang="en-US" altLang="ko-KR" dirty="0" err="1">
                <a:latin typeface="SamsungOne-400" panose="020B0503030303020204" pitchFamily="34" charset="0"/>
              </a:rPr>
              <a:t>đổi</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a:t>
            </a: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48</a:t>
            </a:fld>
            <a:endParaRPr lang="ko-KR" altLang="en-US" dirty="0"/>
          </a:p>
        </p:txBody>
      </p:sp>
    </p:spTree>
    <p:extLst>
      <p:ext uri="{BB962C8B-B14F-4D97-AF65-F5344CB8AC3E}">
        <p14:creationId xmlns:p14="http://schemas.microsoft.com/office/powerpoint/2010/main" val="3968268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Đầu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tiên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chỉ</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của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bảng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muốn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xóa</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sau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từ</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khóa</a:t>
            </a:r>
            <a:r>
              <a:rPr lang="en-US" altLang="ko-KR" sz="1200" b="0" kern="1200" dirty="0">
                <a:solidFill>
                  <a:schemeClr val="tx1"/>
                </a:solidFill>
                <a:latin typeface="SamsungOne-400" panose="020B0503030303020204" pitchFamily="34" charset="0"/>
                <a:cs typeface="+mn-cs"/>
              </a:rPr>
              <a:t> DELETE FROM.</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Thứ</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hai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dụng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điều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kiện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mệnh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đề</a:t>
            </a:r>
            <a:r>
              <a:rPr lang="en-US" altLang="ko-KR" sz="1200" b="0" kern="1200" dirty="0">
                <a:solidFill>
                  <a:schemeClr val="tx1"/>
                </a:solidFill>
                <a:latin typeface="SamsungOne-400" panose="020B0503030303020204" pitchFamily="34" charset="0"/>
                <a:cs typeface="+mn-cs"/>
              </a:rPr>
              <a:t> WHERE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chỉ</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định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những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hàng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trong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bảng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cần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xóa</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altLang="ko-KR" dirty="0">
                <a:latin typeface="SamsungOne-400" panose="020B0503030303020204" pitchFamily="34" charset="0"/>
              </a:rPr>
              <a:t>DELETE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phép</a:t>
            </a:r>
            <a:r>
              <a:rPr lang="en-US" altLang="ko-KR" dirty="0">
                <a:latin typeface="SamsungOne-400" panose="020B0503030303020204" pitchFamily="34" charset="0"/>
              </a:rPr>
              <a:t> </a:t>
            </a:r>
            <a:r>
              <a:rPr lang="en-US" altLang="ko-KR" dirty="0" err="1">
                <a:latin typeface="SamsungOne-400" panose="020B0503030303020204" pitchFamily="34" charset="0"/>
              </a:rPr>
              <a:t>bạn</a:t>
            </a:r>
            <a:r>
              <a:rPr lang="en-US" altLang="ko-KR" dirty="0">
                <a:latin typeface="SamsungOne-400" panose="020B0503030303020204" pitchFamily="34" charset="0"/>
              </a:rPr>
              <a:t> </a:t>
            </a:r>
            <a:r>
              <a:rPr lang="en-US" altLang="ko-KR" dirty="0" err="1">
                <a:latin typeface="SamsungOne-400" panose="020B0503030303020204" pitchFamily="34" charset="0"/>
              </a:rPr>
              <a:t>xóa</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hoặc</a:t>
            </a:r>
            <a:r>
              <a:rPr lang="en-US" altLang="ko-KR" dirty="0">
                <a:latin typeface="SamsungOne-400" panose="020B0503030303020204" pitchFamily="34" charset="0"/>
              </a:rPr>
              <a:t> </a:t>
            </a:r>
            <a:r>
              <a:rPr lang="en-US" altLang="ko-KR" dirty="0" err="1">
                <a:latin typeface="SamsungOne-400" panose="020B0503030303020204" pitchFamily="34" charset="0"/>
              </a:rPr>
              <a:t>nhiều</a:t>
            </a:r>
            <a:r>
              <a:rPr lang="en-US" altLang="ko-KR" dirty="0">
                <a:latin typeface="SamsungOne-400" panose="020B0503030303020204" pitchFamily="34" charset="0"/>
              </a:rPr>
              <a:t> </a:t>
            </a:r>
            <a:r>
              <a:rPr lang="en-US" altLang="ko-KR" dirty="0" err="1">
                <a:latin typeface="SamsungOne-400" panose="020B0503030303020204" pitchFamily="34" charset="0"/>
              </a:rPr>
              <a:t>hàng</a:t>
            </a:r>
            <a:r>
              <a:rPr lang="en-US" altLang="ko-KR" dirty="0">
                <a:latin typeface="SamsungOne-400" panose="020B0503030303020204" pitchFamily="34" charset="0"/>
              </a:rPr>
              <a:t> </a:t>
            </a:r>
            <a:r>
              <a:rPr lang="en-US" altLang="ko-KR" dirty="0" err="1">
                <a:latin typeface="SamsungOne-400" panose="020B0503030303020204" pitchFamily="34" charset="0"/>
              </a:rPr>
              <a:t>khỏi</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49</a:t>
            </a:fld>
            <a:endParaRPr lang="ko-KR" altLang="en-US" dirty="0"/>
          </a:p>
        </p:txBody>
      </p:sp>
    </p:spTree>
    <p:extLst>
      <p:ext uri="{BB962C8B-B14F-4D97-AF65-F5344CB8AC3E}">
        <p14:creationId xmlns:p14="http://schemas.microsoft.com/office/powerpoint/2010/main" val="284714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này giải thích cơ sở dữ liệu quan hệ là gì và SQL (Ngôn ngữ truy vấn có cấu trúc) là gì.</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Để sử dụng SQL tiêu chuẩn, khái niệm về cơ sở dữ liệu và DDL cơ bản (Ngôn ngữ định nghĩa dữ liệu) và DML (Ngôn ngữ thao tác dữ liệu) được giải thích.</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Đơn vị này bao gồm 3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1 thảo luận về các khái niệm cơ sở dữ liệu và sử dụng SQL trong các hệ cơ sở dữ liệu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2 giải thích các loại DDL và cách sử dụng chúng.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3 mô tả các lệnh DML và cách sử dụng chúng để phân tích dữ liệu.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a:t>
            </a:fld>
            <a:endParaRPr lang="ko-KR" altLang="en-US" dirty="0"/>
          </a:p>
        </p:txBody>
      </p:sp>
    </p:spTree>
    <p:extLst>
      <p:ext uri="{BB962C8B-B14F-4D97-AF65-F5344CB8AC3E}">
        <p14:creationId xmlns:p14="http://schemas.microsoft.com/office/powerpoint/2010/main" val="1532390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sz="1200" b="0" i="0" kern="1200" dirty="0">
                <a:solidFill>
                  <a:schemeClr val="tx1"/>
                </a:solidFill>
                <a:effectLst/>
                <a:latin typeface="SamsungOne-400" panose="020B0503030303020204" pitchFamily="34" charset="0"/>
                <a:cs typeface="+mn-cs"/>
              </a:rPr>
              <a:t>Câu lệnh INSERT của PostgreSQL cho phép bạn chèn một hàng mới vào một bảng.</a:t>
            </a:r>
          </a:p>
          <a:p>
            <a:endParaRPr lang="vi-VN" altLang="ko-KR" sz="1200" b="0" i="0" kern="1200" dirty="0">
              <a:solidFill>
                <a:schemeClr val="tx1"/>
              </a:solidFill>
              <a:effectLst/>
              <a:latin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cs typeface="+mn-cs"/>
              </a:rPr>
              <a:t>Đầu tiên, bạn chỉ định tên bảng (table_name) mà bạn muốn chèn dữ liệu vào sau từ khóa INSERT INTO và danh sách các cột được phân tách bằng dấu phẩy (cột1, cột2, ....).</a:t>
            </a:r>
          </a:p>
          <a:p>
            <a:endParaRPr lang="vi-VN" altLang="ko-KR" sz="1200" b="0" i="0" kern="1200" dirty="0">
              <a:solidFill>
                <a:schemeClr val="tx1"/>
              </a:solidFill>
              <a:effectLst/>
              <a:latin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cs typeface="+mn-cs"/>
              </a:rPr>
              <a:t>Thứ hai, cung cấp danh sách các giá trị được phân tách bằng dấu phẩy trong dấu ngoặc đơn (giá trị1, giá trị2, ...) sau từ khóa </a:t>
            </a:r>
            <a:r>
              <a:rPr lang="en-US" altLang="ko-KR" sz="1200" b="0" i="0" kern="1200" dirty="0">
                <a:solidFill>
                  <a:schemeClr val="tx1"/>
                </a:solidFill>
                <a:effectLst/>
                <a:latin typeface="SamsungOne-400" panose="020B0503030303020204" pitchFamily="34" charset="0"/>
                <a:cs typeface="+mn-cs"/>
              </a:rPr>
              <a:t>VALUE</a:t>
            </a:r>
            <a:r>
              <a:rPr lang="vi-VN" altLang="ko-KR" sz="1200" b="0" i="0" kern="1200" dirty="0">
                <a:solidFill>
                  <a:schemeClr val="tx1"/>
                </a:solidFill>
                <a:effectLst/>
                <a:latin typeface="SamsungOne-400" panose="020B0503030303020204" pitchFamily="34" charset="0"/>
                <a:cs typeface="+mn-cs"/>
              </a:rPr>
              <a:t>. Các cột và giá trị trong danh sách cột và giá trị phải theo cùng một thứ tự.</a:t>
            </a:r>
            <a:br>
              <a:rPr lang="en" altLang="ko-KR" dirty="0">
                <a:latin typeface="SamsungOne-400" panose="020B0503030303020204" pitchFamily="34" charset="0"/>
                <a:cs typeface="+mn-lt"/>
              </a:rPr>
            </a:b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[Key Message]</a:t>
            </a:r>
          </a:p>
          <a:p>
            <a:pPr>
              <a:defRPr/>
            </a:pPr>
            <a:r>
              <a:rPr lang="en-US" altLang="ko-KR" dirty="0">
                <a:latin typeface="SamsungOne-400" panose="020B0503030303020204" pitchFamily="34" charset="0"/>
              </a:rPr>
              <a:t>Insert allows you to insert data into a table.</a:t>
            </a:r>
            <a:endParaRPr lang="en-KR"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50</a:t>
            </a:fld>
            <a:endParaRPr lang="ko-KR" altLang="en-US" dirty="0"/>
          </a:p>
        </p:txBody>
      </p:sp>
    </p:spTree>
    <p:extLst>
      <p:ext uri="{BB962C8B-B14F-4D97-AF65-F5344CB8AC3E}">
        <p14:creationId xmlns:p14="http://schemas.microsoft.com/office/powerpoint/2010/main" val="2711515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trong những nhiệm vụ phổ biến nhất khi bạn làm việc với cơ sở dữ liệu là truy vấn dữ liệu từ các bảng bằng cách sử dụng câu lệnh SELECT.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Câu lệnh SELECT là một trong những câu lệnh phức tạp nhất trong PostgreSQL.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 có nhiều mệnh đề mà bạn có thể sử dụng để tạo thành một truy vấn linh hoạt.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Vì tính phức tạp của nó, chúng tôi sẽ chia nó thành các phần hướng dẫn ngắn hơn và dễ hiểu để học sinh có thể tìm hiểu về từng mệnh đề nhanh hơn.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a:defRPr/>
            </a:pPr>
            <a:r>
              <a:rPr lang="en-US" altLang="ko-KR" dirty="0">
                <a:latin typeface="SamsungOne-400" panose="020B0503030303020204" pitchFamily="34" charset="0"/>
              </a:rPr>
              <a:t>SELECT </a:t>
            </a:r>
            <a:r>
              <a:rPr lang="en-US" altLang="ko-KR" dirty="0" err="1">
                <a:latin typeface="SamsungOne-400" panose="020B0503030303020204" pitchFamily="34" charset="0"/>
              </a:rPr>
              <a:t>cho</a:t>
            </a:r>
            <a:r>
              <a:rPr lang="en-US" altLang="ko-KR" dirty="0">
                <a:latin typeface="SamsungOne-400" panose="020B0503030303020204" pitchFamily="34" charset="0"/>
              </a:rPr>
              <a:t> </a:t>
            </a:r>
            <a:r>
              <a:rPr lang="en-US" altLang="ko-KR" dirty="0" err="1">
                <a:latin typeface="SamsungOne-400" panose="020B0503030303020204" pitchFamily="34" charset="0"/>
              </a:rPr>
              <a:t>phép</a:t>
            </a:r>
            <a:r>
              <a:rPr lang="en-US" altLang="ko-KR" dirty="0">
                <a:latin typeface="SamsungOne-400" panose="020B0503030303020204" pitchFamily="34" charset="0"/>
              </a:rPr>
              <a:t> </a:t>
            </a:r>
            <a:r>
              <a:rPr lang="en-US" altLang="ko-KR" dirty="0" err="1">
                <a:latin typeface="SamsungOne-400" panose="020B0503030303020204" pitchFamily="34" charset="0"/>
              </a:rPr>
              <a:t>bạn</a:t>
            </a:r>
            <a:r>
              <a:rPr lang="en-US" altLang="ko-KR" dirty="0">
                <a:latin typeface="SamsungOne-400" panose="020B0503030303020204" pitchFamily="34" charset="0"/>
              </a:rPr>
              <a:t> </a:t>
            </a:r>
            <a:r>
              <a:rPr lang="en-US" altLang="ko-KR" dirty="0" err="1">
                <a:latin typeface="SamsungOne-400" panose="020B0503030303020204" pitchFamily="34" charset="0"/>
              </a:rPr>
              <a:t>truy</a:t>
            </a:r>
            <a:r>
              <a:rPr lang="en-US" altLang="ko-KR" dirty="0">
                <a:latin typeface="SamsungOne-400" panose="020B0503030303020204" pitchFamily="34" charset="0"/>
              </a:rPr>
              <a:t> </a:t>
            </a:r>
            <a:r>
              <a:rPr lang="en-US" altLang="ko-KR" dirty="0" err="1">
                <a:latin typeface="SamsungOne-400" panose="020B0503030303020204" pitchFamily="34" charset="0"/>
              </a:rPr>
              <a:t>vấn</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r>
              <a:rPr lang="en-US" altLang="ko-KR" dirty="0">
                <a:latin typeface="SamsungOne-400" panose="020B0503030303020204" pitchFamily="34" charset="0"/>
              </a:rPr>
              <a:t> </a:t>
            </a:r>
            <a:r>
              <a:rPr lang="en-US" altLang="ko-KR" dirty="0" err="1">
                <a:latin typeface="SamsungOne-400" panose="020B0503030303020204" pitchFamily="34" charset="0"/>
              </a:rPr>
              <a:t>từ</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a:t>
            </a:r>
            <a:endParaRPr lang="en-KR"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51</a:t>
            </a:fld>
            <a:endParaRPr lang="ko-KR" altLang="en-US" dirty="0"/>
          </a:p>
        </p:txBody>
      </p:sp>
    </p:spTree>
    <p:extLst>
      <p:ext uri="{BB962C8B-B14F-4D97-AF65-F5344CB8AC3E}">
        <p14:creationId xmlns:p14="http://schemas.microsoft.com/office/powerpoint/2010/main" val="3305364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a:t>
            </a:r>
            <a:r>
              <a:rPr lang="en-US" altLang="ko-KR" sz="1200" b="0" kern="1200" dirty="0">
                <a:solidFill>
                  <a:schemeClr val="tx1"/>
                </a:solidFill>
                <a:latin typeface="SamsungOne-400" panose="020B0503030303020204" pitchFamily="34" charset="0"/>
                <a:cs typeface="+mn-cs"/>
              </a:rPr>
              <a:t>unique </a:t>
            </a:r>
            <a:r>
              <a:rPr lang="vi-VN" altLang="ko-KR" sz="1200" b="0" kern="1200" dirty="0">
                <a:solidFill>
                  <a:schemeClr val="tx1"/>
                </a:solidFill>
                <a:latin typeface="SamsungOne-400" panose="020B0503030303020204" pitchFamily="34" charset="0"/>
                <a:cs typeface="+mn-cs"/>
              </a:rPr>
              <a:t>| ALL] là một từ khóa tùy chọn có thể được sử dụng để tinh chỉnh các kết quả được trả về bởi câu lệnh SQL SELECT.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không có gì được chỉ định, </a:t>
            </a:r>
            <a:r>
              <a:rPr lang="en-US" altLang="ko-KR" sz="1200" b="0" kern="1200" dirty="0">
                <a:solidFill>
                  <a:schemeClr val="tx1"/>
                </a:solidFill>
                <a:latin typeface="SamsungOne-400" panose="020B0503030303020204" pitchFamily="34" charset="0"/>
                <a:cs typeface="+mn-cs"/>
              </a:rPr>
              <a:t>ALL </a:t>
            </a:r>
            <a:r>
              <a:rPr lang="vi-VN" altLang="ko-KR" sz="1200" b="0" kern="1200" dirty="0">
                <a:solidFill>
                  <a:schemeClr val="tx1"/>
                </a:solidFill>
                <a:latin typeface="SamsungOne-400" panose="020B0503030303020204" pitchFamily="34" charset="0"/>
                <a:cs typeface="+mn-cs"/>
              </a:rPr>
              <a:t>được coi là mặc định.</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 | [fieldExpression [AS newName]} Ít nhất một phần phải được chỉ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 đã chọn tất cả các trường từ tên bảng đã chỉ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fieldExpression thực hiện một số tính toán trên trường đã chỉ định, chẳng hạn như thêm một số hoặc nối hai trường chuỗi thành một.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FROM</a:t>
            </a:r>
            <a:r>
              <a:rPr lang="vi-VN" altLang="ko-KR" sz="1200" b="0" kern="1200" dirty="0">
                <a:solidFill>
                  <a:schemeClr val="tx1"/>
                </a:solidFill>
                <a:latin typeface="SamsungOne-400" panose="020B0503030303020204" pitchFamily="34" charset="0"/>
                <a:cs typeface="+mn-cs"/>
              </a:rPr>
              <a:t> tên bảng là bắt buộc và phải chứa ít nhất một bảng.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Nhiều bảng phải được nối hoặc được phân tách bằng dấu phẩy hoặc sử dụng từ khóa </a:t>
            </a:r>
            <a:r>
              <a:rPr lang="en-US" altLang="ko-KR" sz="1200" b="0" kern="1200" dirty="0">
                <a:solidFill>
                  <a:schemeClr val="tx1"/>
                </a:solidFill>
                <a:latin typeface="SamsungOne-400" panose="020B0503030303020204" pitchFamily="34" charset="0"/>
                <a:cs typeface="+mn-cs"/>
              </a:rPr>
              <a:t>JOIN</a:t>
            </a:r>
            <a:r>
              <a:rPr lang="vi-VN"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kiện WHERE là tùy chọn và có thể được sử dụng để tạo điều kiện cho tập kết quả do truy vấn trả về.</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GROUP BY được sử dụng để nhóm các bản ghi có cùng giá trị trường.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kiện HAVING được sử dụng để chỉ định tiêu chí khi làm việc với từ khóa GROUP BY.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ORDER BY được sử dụng để xác định thứ tự sắp xếp của tập hợp kết quả.</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52</a:t>
            </a:fld>
            <a:endParaRPr lang="ko-KR" altLang="en-US" dirty="0"/>
          </a:p>
        </p:txBody>
      </p:sp>
    </p:spTree>
    <p:extLst>
      <p:ext uri="{BB962C8B-B14F-4D97-AF65-F5344CB8AC3E}">
        <p14:creationId xmlns:p14="http://schemas.microsoft.com/office/powerpoint/2010/main" val="2139452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1. FROM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JOINs</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Mệnh đề </a:t>
            </a:r>
            <a:r>
              <a:rPr lang="en-US" altLang="ko-KR" sz="1200" b="0" kern="1200" dirty="0">
                <a:solidFill>
                  <a:schemeClr val="tx1"/>
                </a:solidFill>
                <a:latin typeface="SamsungOne-400" panose="020B0503030303020204" pitchFamily="34" charset="0"/>
                <a:cs typeface="+mn-cs"/>
              </a:rPr>
              <a:t>FROM</a:t>
            </a:r>
            <a:r>
              <a:rPr lang="vi-VN" altLang="ko-KR" sz="1200" b="0" kern="1200" dirty="0">
                <a:solidFill>
                  <a:schemeClr val="tx1"/>
                </a:solidFill>
                <a:latin typeface="SamsungOne-400" panose="020B0503030303020204" pitchFamily="34" charset="0"/>
                <a:cs typeface="+mn-cs"/>
              </a:rPr>
              <a:t> và các lần </a:t>
            </a:r>
            <a:r>
              <a:rPr lang="en-US" altLang="ko-KR" sz="1200" b="0" kern="1200" dirty="0">
                <a:solidFill>
                  <a:schemeClr val="tx1"/>
                </a:solidFill>
                <a:latin typeface="SamsungOne-400" panose="020B0503030303020204" pitchFamily="34" charset="0"/>
                <a:cs typeface="+mn-cs"/>
              </a:rPr>
              <a:t>JOIN</a:t>
            </a:r>
            <a:r>
              <a:rPr lang="vi-VN" altLang="ko-KR" sz="1200" b="0" kern="1200" dirty="0">
                <a:solidFill>
                  <a:schemeClr val="tx1"/>
                </a:solidFill>
                <a:latin typeface="SamsungOne-400" panose="020B0503030303020204" pitchFamily="34" charset="0"/>
                <a:cs typeface="+mn-cs"/>
              </a:rPr>
              <a:t> tiếp theo được thực thi trước tiên để xác định tổng bộ dữ liệu đang hoạt động đang được truy vấn. Điều này bao gồm các truy vấn phụ trong mệnh đề này và có thể khiến các bảng tạm thời được tạo dưới mui xe có chứa tất cả các cột và hàng của các bảng được nối.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2. WHERE</a:t>
            </a:r>
            <a:endParaRPr lang="en-US" altLang="ko-KR" sz="1200" b="0" kern="1200" dirty="0">
              <a:solidFill>
                <a:schemeClr val="tx1"/>
              </a:solidFill>
              <a:latin typeface="SamsungOne-400" panose="020B0503030303020204" pitchFamily="34" charset="0"/>
            </a:endParaRPr>
          </a:p>
          <a:p>
            <a:pPr>
              <a:defRPr/>
            </a:pPr>
            <a:r>
              <a:rPr lang="vi-VN" altLang="ko-KR" sz="1200" b="0" kern="1200" dirty="0">
                <a:solidFill>
                  <a:schemeClr val="tx1"/>
                </a:solidFill>
                <a:latin typeface="SamsungOne-400" panose="020B0503030303020204" pitchFamily="34" charset="0"/>
                <a:cs typeface="+mn-cs"/>
              </a:rPr>
              <a:t>Sau khi chúng tôi có toàn bộ tập hợp dữ liệu đang hoạt động, các ràng buộc WHERE vượt qua lần đầu tiên được áp dụng cho các hàng riêng lẻ và các hàng không thỏa mãn ràng buộc sẽ bị loại bỏ.</a:t>
            </a:r>
            <a:endParaRPr lang="en-US" altLang="ko-KR" sz="1200" b="0" kern="1200" dirty="0">
              <a:solidFill>
                <a:schemeClr val="tx1"/>
              </a:solidFill>
              <a:latin typeface="SamsungOne-400" panose="020B0503030303020204" pitchFamily="34" charset="0"/>
              <a:cs typeface="+mn-cs"/>
            </a:endParaRPr>
          </a:p>
          <a:p>
            <a:pPr>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3. GROUP BY</a:t>
            </a:r>
            <a:endParaRPr lang="en-US" altLang="ko-KR" sz="1200" b="0" kern="1200" dirty="0">
              <a:solidFill>
                <a:schemeClr val="tx1"/>
              </a:solidFill>
              <a:latin typeface="SamsungOne-400" panose="020B0503030303020204" pitchFamily="34" charset="0"/>
            </a:endParaRPr>
          </a:p>
          <a:p>
            <a:pPr>
              <a:defRPr/>
            </a:pPr>
            <a:r>
              <a:rPr lang="vi-VN" altLang="ko-KR" sz="1200" b="0" kern="1200" dirty="0">
                <a:solidFill>
                  <a:schemeClr val="tx1"/>
                </a:solidFill>
                <a:latin typeface="SamsungOne-400" panose="020B0503030303020204" pitchFamily="34" charset="0"/>
                <a:cs typeface="+mn-cs"/>
              </a:rPr>
              <a:t>Các hàng còn lại sau khi áp dụng các ràng buộc WHERE sẽ được nhóm lại dựa trên các giá trị chung trong cột được chỉ định trong mệnh đề GROUP BY.</a:t>
            </a:r>
            <a:endParaRPr lang="en-US" altLang="ko-KR" sz="1200" b="0" kern="1200" dirty="0">
              <a:solidFill>
                <a:schemeClr val="tx1"/>
              </a:solidFill>
              <a:latin typeface="SamsungOne-400" panose="020B0503030303020204" pitchFamily="34" charset="0"/>
              <a:cs typeface="+mn-cs"/>
            </a:endParaRPr>
          </a:p>
          <a:p>
            <a:pPr>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4. HAVING</a:t>
            </a:r>
            <a:endParaRPr lang="en-US" altLang="ko-KR" sz="1200" b="0" kern="1200" dirty="0">
              <a:solidFill>
                <a:schemeClr val="tx1"/>
              </a:solidFill>
              <a:latin typeface="SamsungOne-400" panose="020B0503030303020204" pitchFamily="34" charset="0"/>
            </a:endParaRPr>
          </a:p>
          <a:p>
            <a:pPr>
              <a:defRPr/>
            </a:pPr>
            <a:r>
              <a:rPr lang="vi-VN" altLang="ko-KR" sz="1200" b="0" kern="1200" dirty="0">
                <a:solidFill>
                  <a:schemeClr val="tx1"/>
                </a:solidFill>
                <a:latin typeface="SamsungOne-400" panose="020B0503030303020204" pitchFamily="34" charset="0"/>
                <a:cs typeface="+mn-cs"/>
              </a:rPr>
              <a:t>Nếu truy vấn có mệnh đề GROUP BY, thì các ràng buộc trong mệnh đề HAVING sẽ được áp dụng cho các hàng được nhóm, loại bỏ các hàng được nhóm không thỏa mãn ràng buộc.</a:t>
            </a:r>
            <a:endParaRPr lang="en-US" altLang="ko-KR" sz="1200" b="0" kern="1200" dirty="0">
              <a:solidFill>
                <a:schemeClr val="tx1"/>
              </a:solidFill>
              <a:latin typeface="SamsungOne-400" panose="020B0503030303020204" pitchFamily="34" charset="0"/>
              <a:cs typeface="+mn-cs"/>
            </a:endParaRPr>
          </a:p>
          <a:p>
            <a:pPr>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5. SELECT</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Bất kỳ biểu thức nào trong phần </a:t>
            </a:r>
            <a:r>
              <a:rPr lang="en-US" altLang="ko-KR" sz="1200" b="0" kern="1200" dirty="0">
                <a:solidFill>
                  <a:schemeClr val="tx1"/>
                </a:solidFill>
                <a:latin typeface="SamsungOne-400" panose="020B0503030303020204" pitchFamily="34" charset="0"/>
                <a:cs typeface="+mn-cs"/>
              </a:rPr>
              <a:t>SELECT</a:t>
            </a:r>
            <a:r>
              <a:rPr lang="vi-VN" altLang="ko-KR" sz="1200" b="0" kern="1200" dirty="0">
                <a:solidFill>
                  <a:schemeClr val="tx1"/>
                </a:solidFill>
                <a:latin typeface="SamsungOne-400" panose="020B0503030303020204" pitchFamily="34" charset="0"/>
                <a:cs typeface="+mn-cs"/>
              </a:rPr>
              <a:t> của truy vấn cuối cùng đều được tính toán.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6. DISTINCT</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số các hàng còn lại, các hàng có giá trị trùng lặp trong cột được đánh dấu là DISTINCT sẽ bị loại bỏ.</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7. ORDER BY</a:t>
            </a:r>
            <a:endParaRPr lang="en-US" altLang="ko-KR" sz="1200" b="0" kern="1200" dirty="0">
              <a:solidFill>
                <a:schemeClr val="tx1"/>
              </a:solidFill>
              <a:latin typeface="SamsungOne-400" panose="020B0503030303020204" pitchFamily="34" charset="0"/>
            </a:endParaRPr>
          </a:p>
          <a:p>
            <a:pPr>
              <a:defRPr/>
            </a:pPr>
            <a:r>
              <a:rPr lang="vi-VN" altLang="ko-KR" sz="1200" b="0" kern="1200" dirty="0">
                <a:solidFill>
                  <a:schemeClr val="tx1"/>
                </a:solidFill>
                <a:latin typeface="SamsungOne-400" panose="020B0503030303020204" pitchFamily="34" charset="0"/>
                <a:cs typeface="+mn-cs"/>
              </a:rPr>
              <a:t>Nếu một thứ tự được chỉ định bởi mệnh đề ORDER BY, thì các hàng sẽ được sắp xếp theo dữ liệu đã chỉ định theo thứ tự tăng dần hoặc giảm dần.</a:t>
            </a:r>
            <a:endParaRPr lang="en-US" altLang="ko-KR" sz="1200" b="0" kern="1200" dirty="0">
              <a:solidFill>
                <a:schemeClr val="tx1"/>
              </a:solidFill>
              <a:latin typeface="SamsungOne-400" panose="020B0503030303020204" pitchFamily="34" charset="0"/>
              <a:cs typeface="+mn-cs"/>
            </a:endParaRPr>
          </a:p>
          <a:p>
            <a:pPr>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8. LIMIT / OFFSET</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Cuối cùng, các hàng nằm ngoài phạm vi được chỉ định bởi LIMIT và OFFSET sẽ bị loại bỏ, để lại tập hợp các hàng cuối cùng được trả về từ truy vấn.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53</a:t>
            </a:fld>
            <a:endParaRPr lang="ko-KR" altLang="en-US" dirty="0"/>
          </a:p>
        </p:txBody>
      </p:sp>
    </p:spTree>
    <p:extLst>
      <p:ext uri="{BB962C8B-B14F-4D97-AF65-F5344CB8AC3E}">
        <p14:creationId xmlns:p14="http://schemas.microsoft.com/office/powerpoint/2010/main" val="2571084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Câu lệnh select có thể tạo các điều kiện tìm kiếm khác nhau bằng cách sử dụng câu lệnh where.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toán tử logic được sử dụng ở đây sẽ được giải thích sau.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Tại đây, bạn có thể giải thích dữ liệu về các kết quả được thực hiện bởi từng câu lệnh điều kiện.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54</a:t>
            </a:fld>
            <a:endParaRPr lang="ko-KR" altLang="en-US" dirty="0"/>
          </a:p>
        </p:txBody>
      </p:sp>
    </p:spTree>
    <p:extLst>
      <p:ext uri="{BB962C8B-B14F-4D97-AF65-F5344CB8AC3E}">
        <p14:creationId xmlns:p14="http://schemas.microsoft.com/office/powerpoint/2010/main" val="1042148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55</a:t>
            </a:fld>
            <a:endParaRPr lang="ko-KR" altLang="en-US" dirty="0"/>
          </a:p>
        </p:txBody>
      </p:sp>
    </p:spTree>
    <p:extLst>
      <p:ext uri="{BB962C8B-B14F-4D97-AF65-F5344CB8AC3E}">
        <p14:creationId xmlns:p14="http://schemas.microsoft.com/office/powerpoint/2010/main" val="4146599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Chỉ </a:t>
            </a:r>
            <a:r>
              <a:rPr lang="en-US" altLang="ko-KR" sz="1200" b="0" kern="1200" dirty="0">
                <a:solidFill>
                  <a:schemeClr val="tx1"/>
                </a:solidFill>
                <a:latin typeface="SamsungOne-400" panose="020B0503030303020204" pitchFamily="34" charset="0"/>
                <a:cs typeface="+mn-cs"/>
              </a:rPr>
              <a:t>inner</a:t>
            </a:r>
            <a:r>
              <a:rPr lang="vi-VN" altLang="ko-KR" sz="1200" b="0" kern="1200" dirty="0">
                <a:solidFill>
                  <a:schemeClr val="tx1"/>
                </a:solidFill>
                <a:latin typeface="SamsungOne-400" panose="020B0503030303020204" pitchFamily="34" charset="0"/>
                <a:cs typeface="+mn-cs"/>
              </a:rPr>
              <a:t>, </a:t>
            </a:r>
            <a:r>
              <a:rPr lang="en-US" altLang="ko-KR" sz="1200" b="0" kern="1200" dirty="0">
                <a:solidFill>
                  <a:schemeClr val="tx1"/>
                </a:solidFill>
                <a:latin typeface="SamsungOne-400" panose="020B0503030303020204" pitchFamily="34" charset="0"/>
                <a:cs typeface="+mn-cs"/>
              </a:rPr>
              <a:t>outer </a:t>
            </a:r>
            <a:r>
              <a:rPr lang="vi-VN" altLang="ko-KR" sz="1200" b="0" kern="1200" dirty="0">
                <a:solidFill>
                  <a:schemeClr val="tx1"/>
                </a:solidFill>
                <a:latin typeface="SamsungOne-400" panose="020B0503030303020204" pitchFamily="34" charset="0"/>
                <a:cs typeface="+mn-cs"/>
              </a:rPr>
              <a:t>và </a:t>
            </a:r>
            <a:r>
              <a:rPr lang="en-US" altLang="ko-KR" sz="1200" b="0" kern="1200" dirty="0">
                <a:solidFill>
                  <a:schemeClr val="tx1"/>
                </a:solidFill>
                <a:latin typeface="SamsungOne-400" panose="020B0503030303020204" pitchFamily="34" charset="0"/>
                <a:cs typeface="+mn-cs"/>
              </a:rPr>
              <a:t>cross</a:t>
            </a:r>
            <a:r>
              <a:rPr lang="vi-VN" altLang="ko-KR" sz="1200" b="0" kern="1200" dirty="0">
                <a:solidFill>
                  <a:schemeClr val="tx1"/>
                </a:solidFill>
                <a:latin typeface="SamsungOne-400" panose="020B0503030303020204" pitchFamily="34" charset="0"/>
                <a:cs typeface="+mn-cs"/>
              </a:rPr>
              <a:t>, thường được sử dụng, được giải thích ở đây.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56</a:t>
            </a:fld>
            <a:endParaRPr lang="ko-KR" altLang="en-US" dirty="0"/>
          </a:p>
        </p:txBody>
      </p:sp>
    </p:spTree>
    <p:extLst>
      <p:ext uri="{BB962C8B-B14F-4D97-AF65-F5344CB8AC3E}">
        <p14:creationId xmlns:p14="http://schemas.microsoft.com/office/powerpoint/2010/main" val="3152341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dirty="0">
                <a:latin typeface="SamsungOne-400" panose="020B0503030303020204" pitchFamily="34" charset="0"/>
              </a:rPr>
              <a:t>So </a:t>
            </a:r>
            <a:r>
              <a:rPr lang="en-US" altLang="ko-KR" dirty="0" err="1">
                <a:latin typeface="SamsungOne-400" panose="020B0503030303020204" pitchFamily="34" charset="0"/>
              </a:rPr>
              <a:t>sánh</a:t>
            </a:r>
            <a:r>
              <a:rPr lang="en-US" altLang="ko-KR" dirty="0">
                <a:latin typeface="SamsungOne-400" panose="020B0503030303020204" pitchFamily="34" charset="0"/>
              </a:rPr>
              <a:t> </a:t>
            </a:r>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trị</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cột</a:t>
            </a:r>
            <a:r>
              <a:rPr lang="en-US" altLang="ko-KR" dirty="0">
                <a:latin typeface="SamsungOne-400" panose="020B0503030303020204" pitchFamily="34" charset="0"/>
              </a:rPr>
              <a:t> </a:t>
            </a:r>
            <a:r>
              <a:rPr lang="en-US" altLang="ko-KR" dirty="0" err="1">
                <a:latin typeface="SamsungOne-400" panose="020B0503030303020204" pitchFamily="34" charset="0"/>
              </a:rPr>
              <a:t>animal_a</a:t>
            </a:r>
            <a:r>
              <a:rPr lang="en-US" altLang="ko-KR" dirty="0">
                <a:latin typeface="SamsungOne-400" panose="020B0503030303020204" pitchFamily="34" charset="0"/>
              </a:rPr>
              <a:t> </a:t>
            </a:r>
            <a:r>
              <a:rPr lang="en-US" altLang="ko-KR" dirty="0" err="1">
                <a:latin typeface="SamsungOne-400" panose="020B0503030303020204" pitchFamily="34" charset="0"/>
              </a:rPr>
              <a:t>với</a:t>
            </a:r>
            <a:r>
              <a:rPr lang="en-US" altLang="ko-KR" dirty="0">
                <a:latin typeface="SamsungOne-400" panose="020B0503030303020204" pitchFamily="34" charset="0"/>
              </a:rPr>
              <a:t> </a:t>
            </a:r>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trị</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cột</a:t>
            </a:r>
            <a:r>
              <a:rPr lang="en-US" altLang="ko-KR" dirty="0">
                <a:latin typeface="SamsungOne-400" panose="020B0503030303020204" pitchFamily="34" charset="0"/>
              </a:rPr>
              <a:t> </a:t>
            </a:r>
            <a:r>
              <a:rPr lang="en-US" altLang="ko-KR" dirty="0" err="1">
                <a:latin typeface="SamsungOne-400" panose="020B0503030303020204" pitchFamily="34" charset="0"/>
              </a:rPr>
              <a:t>animal_b</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a:t>
            </a:r>
            <a:r>
              <a:rPr lang="en-US" altLang="ko-KR" dirty="0" err="1">
                <a:latin typeface="SamsungOne-400" panose="020B0503030303020204" pitchFamily="34" charset="0"/>
              </a:rPr>
              <a:t>mỗi</a:t>
            </a:r>
            <a:r>
              <a:rPr lang="en-US" altLang="ko-KR" dirty="0">
                <a:latin typeface="SamsungOne-400" panose="020B0503030303020204" pitchFamily="34" charset="0"/>
              </a:rPr>
              <a:t> </a:t>
            </a:r>
            <a:r>
              <a:rPr lang="en-US" altLang="ko-KR" dirty="0" err="1">
                <a:latin typeface="SamsungOne-400" panose="020B0503030303020204" pitchFamily="34" charset="0"/>
              </a:rPr>
              <a:t>hàng</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 </a:t>
            </a:r>
            <a:r>
              <a:rPr lang="en-US" altLang="ko-KR" dirty="0" err="1">
                <a:latin typeface="SamsungOne-400" panose="020B0503030303020204" pitchFamily="34" charset="0"/>
              </a:rPr>
              <a:t>thứ</a:t>
            </a:r>
            <a:r>
              <a:rPr lang="en-US" altLang="ko-KR" dirty="0">
                <a:latin typeface="SamsungOne-400" panose="020B0503030303020204" pitchFamily="34" charset="0"/>
              </a:rPr>
              <a:t> </a:t>
            </a:r>
            <a:r>
              <a:rPr lang="en-US" altLang="ko-KR" dirty="0" err="1">
                <a:latin typeface="SamsungOne-400" panose="020B0503030303020204" pitchFamily="34" charset="0"/>
              </a:rPr>
              <a:t>hai</a:t>
            </a:r>
            <a:r>
              <a:rPr lang="en-US" altLang="ko-KR" dirty="0">
                <a:latin typeface="SamsungOne-400" panose="020B0503030303020204" pitchFamily="34" charset="0"/>
              </a:rPr>
              <a:t> (</a:t>
            </a:r>
            <a:r>
              <a:rPr lang="en-US" altLang="ko-KR" dirty="0" err="1">
                <a:latin typeface="SamsungOne-400" panose="020B0503030303020204" pitchFamily="34" charset="0"/>
              </a:rPr>
              <a:t>set_b</a:t>
            </a:r>
            <a:r>
              <a:rPr lang="en-US" altLang="ko-KR" dirty="0">
                <a:latin typeface="SamsungOne-400" panose="020B0503030303020204" pitchFamily="34" charset="0"/>
              </a:rPr>
              <a:t>).</a:t>
            </a:r>
          </a:p>
          <a:p>
            <a:pPr>
              <a:defRPr/>
            </a:pPr>
            <a:r>
              <a:rPr lang="en-US" altLang="ko-KR" dirty="0" err="1">
                <a:latin typeface="SamsungOne-400" panose="020B0503030303020204" pitchFamily="34" charset="0"/>
              </a:rPr>
              <a:t>Nếu</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giá</a:t>
            </a:r>
            <a:r>
              <a:rPr lang="en-US" altLang="ko-KR" dirty="0">
                <a:latin typeface="SamsungOne-400" panose="020B0503030303020204" pitchFamily="34" charset="0"/>
              </a:rPr>
              <a:t> </a:t>
            </a:r>
            <a:r>
              <a:rPr lang="en-US" altLang="ko-KR" dirty="0" err="1">
                <a:latin typeface="SamsungOne-400" panose="020B0503030303020204" pitchFamily="34" charset="0"/>
              </a:rPr>
              <a:t>trị</a:t>
            </a:r>
            <a:r>
              <a:rPr lang="en-US" altLang="ko-KR" dirty="0">
                <a:latin typeface="SamsungOne-400" panose="020B0503030303020204" pitchFamily="34" charset="0"/>
              </a:rPr>
              <a:t>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bằng</a:t>
            </a:r>
            <a:r>
              <a:rPr lang="en-US" altLang="ko-KR" dirty="0">
                <a:latin typeface="SamsungOne-400" panose="020B0503030303020204" pitchFamily="34" charset="0"/>
              </a:rPr>
              <a:t> </a:t>
            </a:r>
            <a:r>
              <a:rPr lang="en-US" altLang="ko-KR" dirty="0" err="1">
                <a:latin typeface="SamsungOne-400" panose="020B0503030303020204" pitchFamily="34" charset="0"/>
              </a:rPr>
              <a:t>nhau</a:t>
            </a:r>
            <a:r>
              <a:rPr lang="en-US" altLang="ko-KR" dirty="0">
                <a:latin typeface="SamsungOne-400" panose="020B0503030303020204" pitchFamily="34" charset="0"/>
              </a:rPr>
              <a:t>, </a:t>
            </a:r>
            <a:r>
              <a:rPr lang="en-US" altLang="ko-KR" dirty="0" err="1">
                <a:latin typeface="SamsungOne-400" panose="020B0503030303020204" pitchFamily="34" charset="0"/>
              </a:rPr>
              <a:t>phép</a:t>
            </a:r>
            <a:r>
              <a:rPr lang="en-US" altLang="ko-KR" dirty="0">
                <a:latin typeface="SamsungOne-400" panose="020B0503030303020204" pitchFamily="34" charset="0"/>
              </a:rPr>
              <a:t> </a:t>
            </a:r>
            <a:r>
              <a:rPr lang="en-US" altLang="ko-KR" dirty="0" err="1">
                <a:latin typeface="SamsungOne-400" panose="020B0503030303020204" pitchFamily="34" charset="0"/>
              </a:rPr>
              <a:t>nối</a:t>
            </a:r>
            <a:r>
              <a:rPr lang="en-US" altLang="ko-KR" dirty="0">
                <a:latin typeface="SamsungOne-400" panose="020B0503030303020204" pitchFamily="34" charset="0"/>
              </a:rPr>
              <a:t> </a:t>
            </a:r>
            <a:r>
              <a:rPr lang="en-US" altLang="ko-KR" dirty="0" err="1">
                <a:latin typeface="SamsungOne-400" panose="020B0503030303020204" pitchFamily="34" charset="0"/>
              </a:rPr>
              <a:t>bên</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sẽ</a:t>
            </a:r>
            <a:r>
              <a:rPr lang="en-US" altLang="ko-KR" dirty="0">
                <a:latin typeface="SamsungOne-400" panose="020B0503030303020204" pitchFamily="34" charset="0"/>
              </a:rPr>
              <a:t> </a:t>
            </a:r>
            <a:r>
              <a:rPr lang="en-US" altLang="ko-KR" dirty="0" err="1">
                <a:latin typeface="SamsungOne-400" panose="020B0503030303020204" pitchFamily="34" charset="0"/>
              </a:rPr>
              <a:t>tạo</a:t>
            </a:r>
            <a:r>
              <a:rPr lang="en-US" altLang="ko-KR" dirty="0">
                <a:latin typeface="SamsungOne-400" panose="020B0503030303020204" pitchFamily="34" charset="0"/>
              </a:rPr>
              <a:t>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hàng</a:t>
            </a:r>
            <a:r>
              <a:rPr lang="en-US" altLang="ko-KR" dirty="0">
                <a:latin typeface="SamsungOne-400" panose="020B0503030303020204" pitchFamily="34" charset="0"/>
              </a:rPr>
              <a:t> </a:t>
            </a:r>
            <a:r>
              <a:rPr lang="en-US" altLang="ko-KR" dirty="0" err="1">
                <a:latin typeface="SamsungOne-400" panose="020B0503030303020204" pitchFamily="34" charset="0"/>
              </a:rPr>
              <a:t>mới</a:t>
            </a:r>
            <a:r>
              <a:rPr lang="en-US" altLang="ko-KR" dirty="0">
                <a:latin typeface="SamsungOne-400" panose="020B0503030303020204" pitchFamily="34" charset="0"/>
              </a:rPr>
              <a:t> </a:t>
            </a:r>
            <a:r>
              <a:rPr lang="en-US" altLang="ko-KR" dirty="0" err="1">
                <a:latin typeface="SamsungOne-400" panose="020B0503030303020204" pitchFamily="34" charset="0"/>
              </a:rPr>
              <a:t>chứa</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cột</a:t>
            </a:r>
            <a:r>
              <a:rPr lang="en-US" altLang="ko-KR" dirty="0">
                <a:latin typeface="SamsungOne-400" panose="020B0503030303020204" pitchFamily="34" charset="0"/>
              </a:rPr>
              <a:t> </a:t>
            </a:r>
            <a:r>
              <a:rPr lang="en-US" altLang="ko-KR" dirty="0" err="1">
                <a:latin typeface="SamsungOne-400" panose="020B0503030303020204" pitchFamily="34" charset="0"/>
              </a:rPr>
              <a:t>từ</a:t>
            </a:r>
            <a:r>
              <a:rPr lang="en-US" altLang="ko-KR" dirty="0">
                <a:latin typeface="SamsungOne-400" panose="020B0503030303020204" pitchFamily="34" charset="0"/>
              </a:rPr>
              <a:t> </a:t>
            </a:r>
            <a:r>
              <a:rPr lang="en-US" altLang="ko-KR" dirty="0" err="1">
                <a:latin typeface="SamsungOne-400" panose="020B0503030303020204" pitchFamily="34" charset="0"/>
              </a:rPr>
              <a:t>cả</a:t>
            </a:r>
            <a:r>
              <a:rPr lang="en-US" altLang="ko-KR" dirty="0">
                <a:latin typeface="SamsungOne-400" panose="020B0503030303020204" pitchFamily="34" charset="0"/>
              </a:rPr>
              <a:t> </a:t>
            </a:r>
            <a:r>
              <a:rPr lang="en-US" altLang="ko-KR" dirty="0" err="1">
                <a:latin typeface="SamsungOne-400" panose="020B0503030303020204" pitchFamily="34" charset="0"/>
              </a:rPr>
              <a:t>hai</a:t>
            </a:r>
            <a:r>
              <a:rPr lang="en-US" altLang="ko-KR" dirty="0">
                <a:latin typeface="SamsungOne-400" panose="020B0503030303020204" pitchFamily="34" charset="0"/>
              </a:rPr>
              <a:t> </a:t>
            </a:r>
            <a:r>
              <a:rPr lang="en-US" altLang="ko-KR" dirty="0" err="1">
                <a:latin typeface="SamsungOne-400" panose="020B0503030303020204" pitchFamily="34" charset="0"/>
              </a:rPr>
              <a:t>bảng</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thêm</a:t>
            </a:r>
            <a:r>
              <a:rPr lang="en-US" altLang="ko-KR" dirty="0">
                <a:latin typeface="SamsungOne-400" panose="020B0503030303020204" pitchFamily="34" charset="0"/>
              </a:rPr>
              <a:t> </a:t>
            </a:r>
            <a:r>
              <a:rPr lang="en-US" altLang="ko-KR" dirty="0" err="1">
                <a:latin typeface="SamsungOne-400" panose="020B0503030303020204" pitchFamily="34" charset="0"/>
              </a:rPr>
              <a:t>hàng</a:t>
            </a:r>
            <a:r>
              <a:rPr lang="en-US" altLang="ko-KR" dirty="0">
                <a:latin typeface="SamsungOne-400" panose="020B0503030303020204" pitchFamily="34" charset="0"/>
              </a:rPr>
              <a:t> </a:t>
            </a:r>
            <a:r>
              <a:rPr lang="en-US" altLang="ko-KR" dirty="0" err="1">
                <a:latin typeface="SamsungOne-400" panose="020B0503030303020204" pitchFamily="34" charset="0"/>
              </a:rPr>
              <a:t>mới</a:t>
            </a:r>
            <a:r>
              <a:rPr lang="en-US" altLang="ko-KR" dirty="0">
                <a:latin typeface="SamsungOne-400" panose="020B0503030303020204" pitchFamily="34" charset="0"/>
              </a:rPr>
              <a:t> </a:t>
            </a:r>
            <a:r>
              <a:rPr lang="en-US" altLang="ko-KR" dirty="0" err="1">
                <a:latin typeface="SamsungOne-400" panose="020B0503030303020204" pitchFamily="34" charset="0"/>
              </a:rPr>
              <a:t>này</a:t>
            </a:r>
            <a:r>
              <a:rPr lang="en-US" altLang="ko-KR" dirty="0">
                <a:latin typeface="SamsungOne-400" panose="020B0503030303020204" pitchFamily="34" charset="0"/>
              </a:rPr>
              <a:t> </a:t>
            </a:r>
            <a:r>
              <a:rPr lang="en-US" altLang="ko-KR" dirty="0" err="1">
                <a:latin typeface="SamsungOne-400" panose="020B0503030303020204" pitchFamily="34" charset="0"/>
              </a:rPr>
              <a:t>vào</a:t>
            </a:r>
            <a:r>
              <a:rPr lang="en-US" altLang="ko-KR" dirty="0">
                <a:latin typeface="SamsungOne-400" panose="020B0503030303020204" pitchFamily="34" charset="0"/>
              </a:rPr>
              <a:t> </a:t>
            </a:r>
            <a:r>
              <a:rPr lang="en-US" altLang="ko-KR" dirty="0" err="1">
                <a:latin typeface="SamsungOne-400" panose="020B0503030303020204" pitchFamily="34" charset="0"/>
              </a:rPr>
              <a:t>tập</a:t>
            </a:r>
            <a:r>
              <a:rPr lang="en-US" altLang="ko-KR" dirty="0">
                <a:latin typeface="SamsungOne-400" panose="020B0503030303020204" pitchFamily="34" charset="0"/>
              </a:rPr>
              <a:t> </a:t>
            </a:r>
            <a:r>
              <a:rPr lang="en-US" altLang="ko-KR" dirty="0" err="1">
                <a:latin typeface="SamsungOne-400" panose="020B0503030303020204" pitchFamily="34" charset="0"/>
              </a:rPr>
              <a:t>kết</a:t>
            </a:r>
            <a:r>
              <a:rPr lang="en-US" altLang="ko-KR" dirty="0">
                <a:latin typeface="SamsungOne-400" panose="020B0503030303020204" pitchFamily="34" charset="0"/>
              </a:rPr>
              <a:t> </a:t>
            </a:r>
            <a:r>
              <a:rPr lang="en-US" altLang="ko-KR" dirty="0" err="1">
                <a:latin typeface="SamsungOne-400" panose="020B0503030303020204" pitchFamily="34" charset="0"/>
              </a:rPr>
              <a:t>quả</a:t>
            </a:r>
            <a:r>
              <a:rPr lang="en-US" altLang="ko-KR" dirty="0">
                <a:latin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57</a:t>
            </a:fld>
            <a:endParaRPr lang="ko-KR" altLang="en-US" dirty="0"/>
          </a:p>
        </p:txBody>
      </p:sp>
    </p:spTree>
    <p:extLst>
      <p:ext uri="{BB962C8B-B14F-4D97-AF65-F5344CB8AC3E}">
        <p14:creationId xmlns:p14="http://schemas.microsoft.com/office/powerpoint/2010/main" val="2277361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vi-VN" altLang="ko-KR" sz="1200" b="0" kern="1200" dirty="0">
                <a:solidFill>
                  <a:schemeClr val="tx1"/>
                </a:solidFill>
                <a:latin typeface="SamsungOne-400" panose="020B0503030303020204" pitchFamily="34" charset="0"/>
                <a:cs typeface="+mn-cs"/>
              </a:rPr>
              <a:t>Phép nối bên trái bắt đầu chọn dữ liệu từ bảng bên trái.</a:t>
            </a:r>
          </a:p>
          <a:p>
            <a:pPr>
              <a:defRPr/>
            </a:pPr>
            <a:r>
              <a:rPr lang="vi-VN" altLang="ko-KR" sz="1200" b="0" kern="1200" dirty="0">
                <a:solidFill>
                  <a:schemeClr val="tx1"/>
                </a:solidFill>
                <a:latin typeface="SamsungOne-400" panose="020B0503030303020204" pitchFamily="34" charset="0"/>
                <a:cs typeface="+mn-cs"/>
              </a:rPr>
              <a:t>Nó so sánh các giá trị trong cột set_a với các giá trị trong cột b_animal trong bảng set_b.</a:t>
            </a:r>
          </a:p>
          <a:p>
            <a:pPr>
              <a:defRPr/>
            </a:pPr>
            <a:endParaRPr lang="vi-VN" altLang="ko-KR" sz="1200" b="0" kern="1200" dirty="0">
              <a:solidFill>
                <a:schemeClr val="tx1"/>
              </a:solidFill>
              <a:latin typeface="SamsungOne-400" panose="020B0503030303020204" pitchFamily="34" charset="0"/>
              <a:cs typeface="+mn-cs"/>
            </a:endParaRPr>
          </a:p>
          <a:p>
            <a:pPr>
              <a:defRPr/>
            </a:pPr>
            <a:r>
              <a:rPr lang="vi-VN" altLang="ko-KR" sz="1200" b="0" kern="1200" dirty="0">
                <a:solidFill>
                  <a:schemeClr val="tx1"/>
                </a:solidFill>
                <a:latin typeface="SamsungOne-400" panose="020B0503030303020204" pitchFamily="34" charset="0"/>
                <a:cs typeface="+mn-cs"/>
              </a:rPr>
              <a:t>Nếu các giá trị này bằng nhau, phép nối bên trái sẽ tạo một hàng mới chứa các cột của cả hai bảng và thêm hàng mới này vào tập kết quả.</a:t>
            </a:r>
          </a:p>
          <a:p>
            <a:pPr>
              <a:defRPr/>
            </a:pPr>
            <a:endParaRPr lang="vi-VN" altLang="ko-KR" sz="1200" b="0" kern="1200" dirty="0">
              <a:solidFill>
                <a:schemeClr val="tx1"/>
              </a:solidFill>
              <a:latin typeface="SamsungOne-400" panose="020B0503030303020204" pitchFamily="34" charset="0"/>
              <a:cs typeface="+mn-cs"/>
            </a:endParaRPr>
          </a:p>
          <a:p>
            <a:pPr>
              <a:defRPr/>
            </a:pPr>
            <a:r>
              <a:rPr lang="vi-VN" altLang="ko-KR" sz="1200" b="0" kern="1200" dirty="0">
                <a:solidFill>
                  <a:schemeClr val="tx1"/>
                </a:solidFill>
                <a:latin typeface="SamsungOne-400" panose="020B0503030303020204" pitchFamily="34" charset="0"/>
                <a:cs typeface="+mn-cs"/>
              </a:rPr>
              <a:t>Trong trường hợp các giá trị không bằng nhau, phép nối bên trái cũng tạo một hàng mới chứa các cột từ cả hai bảng và thêm nó vào tập kết quả.</a:t>
            </a:r>
          </a:p>
          <a:p>
            <a:pPr>
              <a:defRPr/>
            </a:pPr>
            <a:r>
              <a:rPr lang="vi-VN" altLang="ko-KR" sz="1200" b="0" kern="1200" dirty="0">
                <a:solidFill>
                  <a:schemeClr val="tx1"/>
                </a:solidFill>
                <a:latin typeface="SamsungOne-400" panose="020B0503030303020204" pitchFamily="34" charset="0"/>
                <a:cs typeface="+mn-cs"/>
              </a:rPr>
              <a:t>Tuy nhiên, nó lấp đầy các cột của bảng bên phải (set_b) bằng null. (xem hàng #3 trong tập hợp kết quả).</a:t>
            </a: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58</a:t>
            </a:fld>
            <a:endParaRPr lang="ko-KR" altLang="en-US" dirty="0"/>
          </a:p>
        </p:txBody>
      </p:sp>
    </p:spTree>
    <p:extLst>
      <p:ext uri="{BB962C8B-B14F-4D97-AF65-F5344CB8AC3E}">
        <p14:creationId xmlns:p14="http://schemas.microsoft.com/office/powerpoint/2010/main" val="33276359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Phép nối bên phải là phiên bản đảo ngược của phép nối bên trái. Phép nối bên phải bắt đầu chọn dữ liệu từ bảng bên phải. Nó so sánh từng giá trị trong cột b_animal của mỗi hàng trong bảng bên phải với từng giá trị trong cột a_animal của mỗi hàng trong bảng set_a.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các giá trị này bằng nhau, phép nối bên phải sẽ tạo một hàng mới chứa các cột từ cả hai bảng.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trường hợp các giá trị này không bằng nhau, phép nối bên phải cũng tạo ra một hàng mới chứa các cột từ cả hai bảng. Tuy nhiên, nó điền vào các cột trong bảng bên trái bằng NULL.</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59</a:t>
            </a:fld>
            <a:endParaRPr lang="ko-KR" altLang="en-US" dirty="0"/>
          </a:p>
        </p:txBody>
      </p:sp>
    </p:spTree>
    <p:extLst>
      <p:ext uri="{BB962C8B-B14F-4D97-AF65-F5344CB8AC3E}">
        <p14:creationId xmlns:p14="http://schemas.microsoft.com/office/powerpoint/2010/main" val="2638743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endParaRPr lang="ko-KR" altLang="en-US" dirty="0">
              <a:latin typeface="SamsungOne-400" panose="020B0503030303020204" pitchFamily="34" charset="0"/>
            </a:endParaRPr>
          </a:p>
          <a:p>
            <a:pPr>
              <a:defRPr/>
            </a:pPr>
            <a:r>
              <a:rPr lang="vi-VN" b="1" dirty="0">
                <a:latin typeface="SamsungOne-400" panose="020B0503030303020204" pitchFamily="34" charset="0"/>
                <a:ea typeface="SamsungOne-400" panose="020B0503030303020204" pitchFamily="34" charset="0"/>
              </a:rPr>
              <a:t>Cơ sở dữ liệu</a:t>
            </a:r>
            <a:r>
              <a:rPr lang="vi-VN" dirty="0">
                <a:latin typeface="SamsungOne-400" panose="020B0503030303020204" pitchFamily="34" charset="0"/>
                <a:ea typeface="SamsungOne-400" panose="020B0503030303020204" pitchFamily="34" charset="0"/>
              </a:rPr>
              <a:t> là tập hợp có tổ chức gồm thông tin hoặc dữ liệu có cấu trúc, thường được lưu trữ dưới dạng điện tử trong hệ thống máy tính.</a:t>
            </a:r>
            <a:endParaRPr lang="en-US" dirty="0">
              <a:latin typeface="SamsungOne-400" panose="020B0503030303020204" pitchFamily="34" charset="0"/>
              <a:ea typeface="SamsungOne-400" panose="020B0503030303020204" pitchFamily="34" charset="0"/>
            </a:endParaRPr>
          </a:p>
          <a:p>
            <a:pPr>
              <a:defRPr/>
            </a:pP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KR"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kumimoji="1" lang="en" altLang="ko-KR" dirty="0">
                <a:latin typeface="SamsungOne-400" panose="020B0503030303020204" pitchFamily="34" charset="0"/>
                <a:ea typeface="SamsungOne-400" panose="020B0503030303020204" pitchFamily="34" charset="0"/>
              </a:rPr>
              <a:t>https://www.youtube.com/watch?v=FR4QIeZaPeM</a:t>
            </a:r>
            <a:endParaRPr kumimoji="1" lang="ko-KR" altLang="en-US"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a:t>
            </a:fld>
            <a:endParaRPr lang="ko-KR" altLang="en-US" dirty="0"/>
          </a:p>
        </p:txBody>
      </p:sp>
    </p:spTree>
    <p:extLst>
      <p:ext uri="{BB962C8B-B14F-4D97-AF65-F5344CB8AC3E}">
        <p14:creationId xmlns:p14="http://schemas.microsoft.com/office/powerpoint/2010/main" val="3501792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Nối ngoài đầy đủ hoặc nối đầy đủ trả về một tập kết quả chứa tất cả các hàng từ cả hai bảng bên trái và bên phải, với các hàng phù hợp từ cả hai phía nếu có. Trong trường hợp không khớp, các cột của bảng sẽ được điền bằng NULL</a:t>
            </a: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60</a:t>
            </a:fld>
            <a:endParaRPr lang="ko-KR" altLang="en-US" dirty="0"/>
          </a:p>
        </p:txBody>
      </p:sp>
    </p:spTree>
    <p:extLst>
      <p:ext uri="{BB962C8B-B14F-4D97-AF65-F5344CB8AC3E}">
        <p14:creationId xmlns:p14="http://schemas.microsoft.com/office/powerpoint/2010/main" val="7716145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sz="1200" b="0" i="0" kern="1200" dirty="0">
                <a:solidFill>
                  <a:schemeClr val="tx1"/>
                </a:solidFill>
                <a:effectLst/>
                <a:latin typeface="SamsungOne-400" panose="020B0503030303020204" pitchFamily="34" charset="0"/>
                <a:cs typeface="+mn-cs"/>
              </a:rPr>
              <a:t>CROSS JOIN còn được gọi là tích Descartes/nối Descartes.</a:t>
            </a:r>
          </a:p>
          <a:p>
            <a:r>
              <a:rPr lang="vi-VN" altLang="ko-KR" sz="1200" b="0" i="0" kern="1200" dirty="0">
                <a:solidFill>
                  <a:schemeClr val="tx1"/>
                </a:solidFill>
                <a:effectLst/>
                <a:latin typeface="SamsungOne-400" panose="020B0503030303020204" pitchFamily="34" charset="0"/>
                <a:cs typeface="+mn-cs"/>
              </a:rPr>
              <a:t>Nối chéo xác định số hàng trong bảng đầu tiên nhân với một số hàng trong bảng thứ hai.</a:t>
            </a:r>
          </a:p>
          <a:p>
            <a:r>
              <a:rPr lang="vi-VN" altLang="ko-KR" sz="1200" b="0" i="0" kern="1200" dirty="0">
                <a:solidFill>
                  <a:schemeClr val="tx1"/>
                </a:solidFill>
                <a:effectLst/>
                <a:latin typeface="SamsungOne-400" panose="020B0503030303020204" pitchFamily="34" charset="0"/>
                <a:cs typeface="+mn-cs"/>
              </a:rPr>
              <a:t>Tham gia chéo áp dụng cho tất cả các cột.</a:t>
            </a: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61</a:t>
            </a:fld>
            <a:endParaRPr lang="ko-KR" altLang="en-US" dirty="0"/>
          </a:p>
        </p:txBody>
      </p:sp>
    </p:spTree>
    <p:extLst>
      <p:ext uri="{BB962C8B-B14F-4D97-AF65-F5344CB8AC3E}">
        <p14:creationId xmlns:p14="http://schemas.microsoft.com/office/powerpoint/2010/main" val="2788958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Hình ảnh hiển thị tất cả các phép nối PostgreSQL mà chúng ta đã thảo luận cho đến nay và phương pháp nối bổ sung với cú pháp chi tiết</a:t>
            </a:r>
            <a:endParaRPr lang="en-KR"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62</a:t>
            </a:fld>
            <a:endParaRPr lang="ko-KR" altLang="en-US" dirty="0"/>
          </a:p>
        </p:txBody>
      </p:sp>
    </p:spTree>
    <p:extLst>
      <p:ext uri="{BB962C8B-B14F-4D97-AF65-F5344CB8AC3E}">
        <p14:creationId xmlns:p14="http://schemas.microsoft.com/office/powerpoint/2010/main" val="285748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có nhiều toán tử, bạn có thể sử dụng dấu ngoặc đơn để xác định mức độ ưu tiên.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63</a:t>
            </a:fld>
            <a:endParaRPr lang="ko-KR" altLang="en-US" dirty="0"/>
          </a:p>
        </p:txBody>
      </p:sp>
    </p:spTree>
    <p:extLst>
      <p:ext uri="{BB962C8B-B14F-4D97-AF65-F5344CB8AC3E}">
        <p14:creationId xmlns:p14="http://schemas.microsoft.com/office/powerpoint/2010/main" val="1145347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Toán tử LIKE được sử dụng trong mệnh đề WHERE để tìm kiếm một mẫu được chỉ định trong một cột.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Có hai ký tự đại diện thường được sử dụng cùng với toán tử LIKE: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Dấu phần trăm (%) đại diện cho không, một hoặc nhiều ký tự</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Dấu gạch dưới (_) đại diện cho một ký tự đơn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PostgreSQL cũng chấp nhận các hằng số chuỗi "thoát", là phần mở rộng của tiêu chuẩn SQL.</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64</a:t>
            </a:fld>
            <a:endParaRPr lang="ko-KR" altLang="en-US" dirty="0"/>
          </a:p>
        </p:txBody>
      </p:sp>
    </p:spTree>
    <p:extLst>
      <p:ext uri="{BB962C8B-B14F-4D97-AF65-F5344CB8AC3E}">
        <p14:creationId xmlns:p14="http://schemas.microsoft.com/office/powerpoint/2010/main" val="2641605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vi-VN" altLang="ko-KR" dirty="0">
                <a:latin typeface="SamsungOne-400" panose="020B0503030303020204" pitchFamily="34" charset="0"/>
              </a:rPr>
              <a:t>Biểu thức chính quy (được viết tắt là regex hoặc regexp; còn được gọi là biểu thức hợp lý) là một chuỗi các ký tự chỉ định mẫu tìm kiếm.</a:t>
            </a:r>
          </a:p>
          <a:p>
            <a:pPr>
              <a:defRPr/>
            </a:pPr>
            <a:r>
              <a:rPr lang="vi-VN" altLang="ko-KR" dirty="0">
                <a:latin typeface="SamsungOne-400" panose="020B0503030303020204" pitchFamily="34" charset="0"/>
              </a:rPr>
              <a:t>Thông thường, các mẫu như vậy được thuật toán tìm kiếm chuỗi sử dụng cho các thao tác "tìm" hoặc "tìm và thay thế" trên chuỗi hoặc để xác thực đầu vào.</a:t>
            </a:r>
          </a:p>
          <a:p>
            <a:pPr>
              <a:defRPr/>
            </a:pPr>
            <a:endParaRPr lang="vi-VN" altLang="ko-KR" dirty="0">
              <a:latin typeface="SamsungOne-400" panose="020B0503030303020204" pitchFamily="34" charset="0"/>
            </a:endParaRPr>
          </a:p>
          <a:p>
            <a:pPr>
              <a:defRPr/>
            </a:pPr>
            <a:r>
              <a:rPr lang="vi-VN" altLang="ko-KR" dirty="0">
                <a:latin typeface="SamsungOne-400" panose="020B0503030303020204" pitchFamily="34" charset="0"/>
              </a:rPr>
              <a:t>Ví dụ: phần đầu và danh sách xếp hạng [abcd] có nghĩa là chỉ những tựa phim bắt đầu bằng a, b, c hoặc d mới được trả về trong tập hợp kết quả của chúng tôi.</a:t>
            </a:r>
            <a:endParaRPr lang="en-US" altLang="ko-KR" dirty="0">
              <a:latin typeface="SamsungOne-400" panose="020B0503030303020204" pitchFamily="34" charset="0"/>
            </a:endParaRPr>
          </a:p>
          <a:p>
            <a:pPr>
              <a:defRPr/>
            </a:pPr>
            <a:endParaRPr lang="en-US" altLang="ko-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https://en.wikipedia.org/wiki/Regular_expression</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65</a:t>
            </a:fld>
            <a:endParaRPr lang="ko-KR" altLang="en-US" dirty="0"/>
          </a:p>
        </p:txBody>
      </p:sp>
    </p:spTree>
    <p:extLst>
      <p:ext uri="{BB962C8B-B14F-4D97-AF65-F5344CB8AC3E}">
        <p14:creationId xmlns:p14="http://schemas.microsoft.com/office/powerpoint/2010/main" val="488905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en-US" altLang="ko-KR" sz="1200" b="0" kern="1200" dirty="0">
                <a:solidFill>
                  <a:schemeClr val="tx1"/>
                </a:solidFill>
                <a:latin typeface="SamsungOne-400" panose="020B0503030303020204" pitchFamily="34" charset="0"/>
                <a:cs typeface="+mn-cs"/>
              </a:rPr>
              <a:t>SELECT * FROM TABLE_NAME WHERE COLUMN_NAME NOT BETWEEN VALUE_A AND VALUE_B;</a:t>
            </a:r>
            <a:r>
              <a:rPr lang="en-US" altLang="ko-KR" dirty="0">
                <a:latin typeface="SamsungOne-400" panose="020B0503030303020204" pitchFamily="34" charset="0"/>
              </a:rPr>
              <a:t> </a:t>
            </a:r>
            <a:r>
              <a:rPr lang="vi-VN" altLang="ko-KR" sz="1200" b="0" kern="1200" dirty="0">
                <a:solidFill>
                  <a:schemeClr val="tx1"/>
                </a:solidFill>
                <a:latin typeface="SamsungOne-400" panose="020B0503030303020204" pitchFamily="34" charset="0"/>
                <a:cs typeface="+mn-cs"/>
              </a:rPr>
              <a:t>Nếu toán tử BETWEEN không được sử dụng, nó sẽ như sau.</a:t>
            </a:r>
            <a:endParaRPr lang="en-US" altLang="ko-KR" sz="1200" b="0" kern="1200" dirty="0">
              <a:solidFill>
                <a:schemeClr val="tx1"/>
              </a:solidFill>
              <a:latin typeface="SamsungOne-400" panose="020B0503030303020204" pitchFamily="34" charset="0"/>
              <a:cs typeface="+mn-cs"/>
            </a:endParaRPr>
          </a:p>
          <a:p>
            <a:pPr>
              <a:defRPr/>
            </a:pPr>
            <a:r>
              <a:rPr lang="en-US" altLang="ko-KR" sz="1200" b="0" kern="1200" dirty="0">
                <a:solidFill>
                  <a:schemeClr val="tx1"/>
                </a:solidFill>
                <a:latin typeface="SamsungOne-400" panose="020B0503030303020204" pitchFamily="34" charset="0"/>
                <a:cs typeface="+mn-cs"/>
              </a:rPr>
              <a:t>COLUMN_NAME &lt; VALUE_A AND COLUMN_NAME &gt; VALUE_B</a:t>
            </a:r>
            <a:endParaRPr lang="en-US"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66</a:t>
            </a:fld>
            <a:endParaRPr lang="ko-KR" altLang="en-US" dirty="0"/>
          </a:p>
        </p:txBody>
      </p:sp>
    </p:spTree>
    <p:extLst>
      <p:ext uri="{BB962C8B-B14F-4D97-AF65-F5344CB8AC3E}">
        <p14:creationId xmlns:p14="http://schemas.microsoft.com/office/powerpoint/2010/main" val="23601885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Group by </a:t>
            </a:r>
            <a:r>
              <a:rPr lang="vi-VN" altLang="ko-KR" dirty="0">
                <a:latin typeface="SamsungOne-400" panose="020B0503030303020204" pitchFamily="34" charset="0"/>
              </a:rPr>
              <a:t>- Nhóm các hàng được truy xuất từ câu lệnh Select.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Điểm đặc biệt của mệnh đề GROUP BY là người ta có thể sử dụng các Hàm như SUM() để tính tổng các mục hoặc COUNT() để lấy tổng số mục trong các nhóm.</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Mệnh đề GROUP BY SQL được sử dụng để nhóm các hàng có cùng giá trị.</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Mệnh đề GROUP BY được sử dụng với câu lệnh SQL SELECT.</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67</a:t>
            </a:fld>
            <a:endParaRPr lang="ko-KR" altLang="en-US" dirty="0"/>
          </a:p>
        </p:txBody>
      </p:sp>
    </p:spTree>
    <p:extLst>
      <p:ext uri="{BB962C8B-B14F-4D97-AF65-F5344CB8AC3E}">
        <p14:creationId xmlns:p14="http://schemas.microsoft.com/office/powerpoint/2010/main" val="10199066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hàm tổng hợp chỉ trả về một giá trị và bỏ qua NULL.</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Điều này được xử lý cùng với Group by.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b="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68</a:t>
            </a:fld>
            <a:endParaRPr lang="ko-KR" altLang="en-US" dirty="0"/>
          </a:p>
        </p:txBody>
      </p:sp>
    </p:spTree>
    <p:extLst>
      <p:ext uri="{BB962C8B-B14F-4D97-AF65-F5344CB8AC3E}">
        <p14:creationId xmlns:p14="http://schemas.microsoft.com/office/powerpoint/2010/main" val="35673848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vi-VN" altLang="ko-KR" dirty="0">
                <a:latin typeface="SamsungOne-400" panose="020B0503030303020204" pitchFamily="34" charset="0"/>
              </a:rPr>
              <a:t>Các hàm này yêu cầu một hoặc nhiều đối số đầu vào và hoạt động trên mỗi hàng, do đó trả về một giá trị đầu ra cho mỗi hàng.</a:t>
            </a:r>
          </a:p>
          <a:p>
            <a:r>
              <a:rPr lang="vi-VN" altLang="ko-KR" dirty="0">
                <a:latin typeface="SamsungOne-400" panose="020B0503030303020204" pitchFamily="34" charset="0"/>
              </a:rPr>
              <a:t>Đối số có thể là một cột, chữ hoặc một biểu thức. Các hàm </a:t>
            </a:r>
            <a:r>
              <a:rPr lang="en-US" altLang="ko-KR" dirty="0">
                <a:latin typeface="SamsungOne-400" panose="020B0503030303020204" pitchFamily="34" charset="0"/>
              </a:rPr>
              <a:t>single row</a:t>
            </a:r>
            <a:r>
              <a:rPr lang="en-US" altLang="ko-KR" baseline="0" dirty="0">
                <a:latin typeface="SamsungOne-400" panose="020B0503030303020204" pitchFamily="34" charset="0"/>
              </a:rPr>
              <a:t> </a:t>
            </a:r>
            <a:r>
              <a:rPr lang="vi-VN" altLang="ko-KR" dirty="0">
                <a:latin typeface="SamsungOne-400" panose="020B0503030303020204" pitchFamily="34" charset="0"/>
              </a:rPr>
              <a:t>có thể được sử dụng trong câu lệnh SELECT, mệnh đề WHERE và ORDER BY.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69</a:t>
            </a:fld>
            <a:endParaRPr lang="ko-KR" altLang="en-US" dirty="0"/>
          </a:p>
        </p:txBody>
      </p:sp>
    </p:spTree>
    <p:extLst>
      <p:ext uri="{BB962C8B-B14F-4D97-AF65-F5344CB8AC3E}">
        <p14:creationId xmlns:p14="http://schemas.microsoft.com/office/powerpoint/2010/main" val="262777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b="1" dirty="0"/>
              <a:t>[</a:t>
            </a:r>
            <a:r>
              <a:rPr lang="en-US" b="1" dirty="0" err="1"/>
              <a:t>Thông</a:t>
            </a:r>
            <a:r>
              <a:rPr lang="en-US" b="1" baseline="0" dirty="0"/>
              <a:t> </a:t>
            </a:r>
            <a:r>
              <a:rPr lang="en-US" b="1" baseline="0" dirty="0" err="1"/>
              <a:t>điệp</a:t>
            </a:r>
            <a:r>
              <a:rPr lang="en-US" b="1" baseline="0" dirty="0"/>
              <a:t> </a:t>
            </a:r>
            <a:r>
              <a:rPr lang="en-US" b="1" baseline="0" dirty="0" err="1"/>
              <a:t>chính</a:t>
            </a:r>
            <a:r>
              <a:rPr lang="en-US" b="1" dirty="0"/>
              <a:t>]</a:t>
            </a:r>
            <a:endParaRPr lang="ko-KR" altLang="en-US" dirty="0"/>
          </a:p>
          <a:p>
            <a:pPr>
              <a:defRPr/>
            </a:pPr>
            <a:r>
              <a:rPr lang="vi-VN" altLang="ko-KR" dirty="0">
                <a:latin typeface="SamsungOne-400" panose="020B0503030303020204" pitchFamily="34" charset="0"/>
                <a:ea typeface="SamsungOne-400" panose="020B0503030303020204" pitchFamily="34" charset="0"/>
              </a:rPr>
              <a:t>DBMS là một phần mềm rất phức tạp được thiết kế để lưu trữ, truy xuất, xác định và quản lý dữ liệu trong cơ sở dữ liệu.</a:t>
            </a:r>
          </a:p>
          <a:p>
            <a:pPr>
              <a:defRPr/>
            </a:pPr>
            <a:r>
              <a:rPr lang="vi-VN" altLang="ko-KR" dirty="0">
                <a:latin typeface="SamsungOne-400" panose="020B0503030303020204" pitchFamily="34" charset="0"/>
                <a:ea typeface="SamsungOne-400" panose="020B0503030303020204" pitchFamily="34" charset="0"/>
              </a:rPr>
              <a:t>Có các DBMS phổ biến: Oracle, MySQL, SQLServer, PostgreSQL, MariaDB, MongoDB.</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a:t>
            </a:fld>
            <a:endParaRPr lang="ko-KR" altLang="en-US" dirty="0"/>
          </a:p>
        </p:txBody>
      </p:sp>
    </p:spTree>
    <p:extLst>
      <p:ext uri="{BB962C8B-B14F-4D97-AF65-F5344CB8AC3E}">
        <p14:creationId xmlns:p14="http://schemas.microsoft.com/office/powerpoint/2010/main" val="3151730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a:defRPr/>
            </a:pPr>
            <a:r>
              <a:rPr lang="vi-VN" altLang="ko-KR" dirty="0">
                <a:latin typeface="SamsungOne-400" panose="020B0503030303020204" pitchFamily="34" charset="0"/>
              </a:rPr>
              <a:t>Giải thích từng </a:t>
            </a:r>
            <a:r>
              <a:rPr lang="en-US" altLang="ko-KR" dirty="0" err="1">
                <a:latin typeface="SamsungOne-400" panose="020B0503030303020204" pitchFamily="34" charset="0"/>
              </a:rPr>
              <a:t>hàm</a:t>
            </a:r>
            <a:r>
              <a:rPr lang="en-US" altLang="ko-KR" baseline="0" dirty="0">
                <a:latin typeface="SamsungOne-400" panose="020B0503030303020204" pitchFamily="34" charset="0"/>
              </a:rPr>
              <a:t> </a:t>
            </a:r>
            <a:r>
              <a:rPr lang="vi-VN" altLang="ko-KR" dirty="0">
                <a:latin typeface="SamsungOne-400" panose="020B0503030303020204" pitchFamily="34" charset="0"/>
              </a:rPr>
              <a:t>Chuyển đổi trường hợp và </a:t>
            </a:r>
            <a:r>
              <a:rPr lang="en-US" altLang="ko-KR" dirty="0" err="1">
                <a:latin typeface="SamsungOne-400" panose="020B0503030303020204" pitchFamily="34" charset="0"/>
              </a:rPr>
              <a:t>hàm</a:t>
            </a:r>
            <a:r>
              <a:rPr lang="en-US" altLang="ko-KR" baseline="0" dirty="0">
                <a:latin typeface="SamsungOne-400" panose="020B0503030303020204" pitchFamily="34" charset="0"/>
              </a:rPr>
              <a:t> </a:t>
            </a:r>
            <a:r>
              <a:rPr lang="vi-VN" altLang="ko-KR" dirty="0">
                <a:latin typeface="SamsungOne-400" panose="020B0503030303020204" pitchFamily="34" charset="0"/>
              </a:rPr>
              <a:t>ký tự.</a:t>
            </a:r>
            <a:endParaRPr lang="ko-KR" altLang="en-US"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70</a:t>
            </a:fld>
            <a:endParaRPr lang="ko-KR" altLang="en-US" dirty="0"/>
          </a:p>
        </p:txBody>
      </p:sp>
    </p:spTree>
    <p:extLst>
      <p:ext uri="{BB962C8B-B14F-4D97-AF65-F5344CB8AC3E}">
        <p14:creationId xmlns:p14="http://schemas.microsoft.com/office/powerpoint/2010/main" val="16750111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string – Chuỗi nguồn với kiểu dữ liệu varchar, char, string, v.v.</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started_position - Cho biết nơi bắt đầu trích xuất chuỗi.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Nếu bạn bỏ qua tham số này, quá trình trích xuất sẽ bắt đầu ở vị trí 1, ký tự đầu tiên trong chuỗi.</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Length </a:t>
            </a:r>
            <a:r>
              <a:rPr lang="vi-VN" altLang="ko-KR" dirty="0">
                <a:latin typeface="SamsungOne-400" panose="020B0503030303020204" pitchFamily="34" charset="0"/>
              </a:rPr>
              <a:t>- Đây là một tham số tùy chọn. Cho biết số lượng ký tự để trích xuất từ ​​chuỗi.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Nếu tham số này bị bỏ qua, hàm sẽ trích từ vị trí bắt đầu đến cuối chuỗi.</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71</a:t>
            </a:fld>
            <a:endParaRPr lang="ko-KR" altLang="en-US" dirty="0"/>
          </a:p>
        </p:txBody>
      </p:sp>
    </p:spTree>
    <p:extLst>
      <p:ext uri="{BB962C8B-B14F-4D97-AF65-F5344CB8AC3E}">
        <p14:creationId xmlns:p14="http://schemas.microsoft.com/office/powerpoint/2010/main" val="31582465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Truy vấn con là một truy vấn được lồng bên trong một truy vấn khác, chẳng hạn như </a:t>
            </a:r>
            <a:r>
              <a:rPr lang="en-US" altLang="ko-KR" sz="1200" b="0" kern="1200" dirty="0">
                <a:solidFill>
                  <a:schemeClr val="tx1"/>
                </a:solidFill>
                <a:latin typeface="SamsungOne-400" panose="020B0503030303020204" pitchFamily="34" charset="0"/>
                <a:cs typeface="+mn-cs"/>
              </a:rPr>
              <a:t>SELECT</a:t>
            </a:r>
            <a:r>
              <a:rPr lang="vi-VN" altLang="ko-KR" sz="1200" b="0" kern="1200" dirty="0">
                <a:solidFill>
                  <a:schemeClr val="tx1"/>
                </a:solidFill>
                <a:latin typeface="SamsungOne-400" panose="020B0503030303020204" pitchFamily="34" charset="0"/>
                <a:cs typeface="+mn-cs"/>
              </a:rPr>
              <a:t>, </a:t>
            </a:r>
            <a:r>
              <a:rPr lang="en-US" altLang="ko-KR" sz="1200" b="0" kern="1200" dirty="0">
                <a:solidFill>
                  <a:schemeClr val="tx1"/>
                </a:solidFill>
                <a:latin typeface="SamsungOne-400" panose="020B0503030303020204" pitchFamily="34" charset="0"/>
                <a:cs typeface="+mn-cs"/>
              </a:rPr>
              <a:t>INSERT</a:t>
            </a:r>
            <a:r>
              <a:rPr lang="vi-VN" altLang="ko-KR" sz="1200" b="0" kern="1200" dirty="0">
                <a:solidFill>
                  <a:schemeClr val="tx1"/>
                </a:solidFill>
                <a:latin typeface="SamsungOne-400" panose="020B0503030303020204" pitchFamily="34" charset="0"/>
                <a:cs typeface="+mn-cs"/>
              </a:rPr>
              <a:t>, </a:t>
            </a:r>
            <a:r>
              <a:rPr lang="en-US" altLang="ko-KR" sz="1200" b="0" kern="1200" dirty="0">
                <a:solidFill>
                  <a:schemeClr val="tx1"/>
                </a:solidFill>
                <a:latin typeface="SamsungOne-400" panose="020B0503030303020204" pitchFamily="34" charset="0"/>
                <a:cs typeface="+mn-cs"/>
              </a:rPr>
              <a:t>DELETE</a:t>
            </a:r>
            <a:r>
              <a:rPr lang="vi-VN" altLang="ko-KR" sz="1200" b="0" kern="1200" dirty="0">
                <a:solidFill>
                  <a:schemeClr val="tx1"/>
                </a:solidFill>
                <a:latin typeface="SamsungOne-400" panose="020B0503030303020204" pitchFamily="34" charset="0"/>
                <a:cs typeface="+mn-cs"/>
              </a:rPr>
              <a:t> và </a:t>
            </a:r>
            <a:r>
              <a:rPr lang="en-US" altLang="ko-KR" sz="1200" b="0" kern="1200" dirty="0">
                <a:solidFill>
                  <a:schemeClr val="tx1"/>
                </a:solidFill>
                <a:latin typeface="SamsungOne-400" panose="020B0503030303020204" pitchFamily="34" charset="0"/>
                <a:cs typeface="+mn-cs"/>
              </a:rPr>
              <a:t>UPDATE</a:t>
            </a:r>
            <a:r>
              <a:rPr lang="vi-VN" altLang="ko-KR" sz="1200" b="0" kern="1200" dirty="0">
                <a:solidFill>
                  <a:schemeClr val="tx1"/>
                </a:solidFill>
                <a:latin typeface="SamsungOne-400" panose="020B0503030303020204" pitchFamily="34" charset="0"/>
                <a:cs typeface="+mn-cs"/>
              </a:rPr>
              <a:t>. Trong hướng dẫn này, chúng tôi chỉ tập trung vào câu lệnh SELECT.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Để xây dựng một truy vấn con, chúng ta đặt truy vấn thứ hai trong ngoặc đơn và sử dụng nó trong mệnh đề WHERE dưới dạng một biểu thức.</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72</a:t>
            </a:fld>
            <a:endParaRPr lang="ko-KR" altLang="en-US" dirty="0"/>
          </a:p>
        </p:txBody>
      </p:sp>
    </p:spTree>
    <p:extLst>
      <p:ext uri="{BB962C8B-B14F-4D97-AF65-F5344CB8AC3E}">
        <p14:creationId xmlns:p14="http://schemas.microsoft.com/office/powerpoint/2010/main" val="30774951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73</a:t>
            </a:fld>
            <a:endParaRPr lang="ko-KR" altLang="en-US" dirty="0"/>
          </a:p>
        </p:txBody>
      </p:sp>
    </p:spTree>
    <p:extLst>
      <p:ext uri="{BB962C8B-B14F-4D97-AF65-F5344CB8AC3E}">
        <p14:creationId xmlns:p14="http://schemas.microsoft.com/office/powerpoint/2010/main" val="3777203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74</a:t>
            </a:fld>
            <a:endParaRPr lang="ko-KR" altLang="en-US" dirty="0"/>
          </a:p>
        </p:txBody>
      </p:sp>
    </p:spTree>
    <p:extLst>
      <p:ext uri="{BB962C8B-B14F-4D97-AF65-F5344CB8AC3E}">
        <p14:creationId xmlns:p14="http://schemas.microsoft.com/office/powerpoint/2010/main" val="2998378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75</a:t>
            </a:fld>
            <a:endParaRPr lang="ko-KR" altLang="en-US" dirty="0"/>
          </a:p>
        </p:txBody>
      </p:sp>
    </p:spTree>
    <p:extLst>
      <p:ext uri="{BB962C8B-B14F-4D97-AF65-F5344CB8AC3E}">
        <p14:creationId xmlns:p14="http://schemas.microsoft.com/office/powerpoint/2010/main" val="6821778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b="0" dirty="0">
                <a:latin typeface="SamsungOne-400" panose="020B0503030303020204" pitchFamily="34" charset="0"/>
              </a:rPr>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76</a:t>
            </a:fld>
            <a:endParaRPr lang="ko-KR" altLang="en-US" dirty="0"/>
          </a:p>
        </p:txBody>
      </p:sp>
    </p:spTree>
    <p:extLst>
      <p:ext uri="{BB962C8B-B14F-4D97-AF65-F5344CB8AC3E}">
        <p14:creationId xmlns:p14="http://schemas.microsoft.com/office/powerpoint/2010/main" val="39619806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77</a:t>
            </a:fld>
            <a:endParaRPr lang="ko-KR" altLang="en-US" dirty="0"/>
          </a:p>
        </p:txBody>
      </p:sp>
    </p:spTree>
    <p:extLst>
      <p:ext uri="{BB962C8B-B14F-4D97-AF65-F5344CB8AC3E}">
        <p14:creationId xmlns:p14="http://schemas.microsoft.com/office/powerpoint/2010/main" val="30901303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Trong bài học này, bạn sẽ dạy: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Mục tiêu của phần này là dạy cú pháp truy vấn cơ bản của Pig, HiveQL và Impala, cũng như cách đưa ra các truy vấn bằng trình bao.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Hầu hết tài liệu trong tài liệu này sẽ quen thuộc với bất kỳ ai biết SQL, nhưng những khác biệt chính cần lưu 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Hầu hết mọi thứ trong bài đều áp dụng cho cả Hive và Impala.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solidFill>
                <a:prstClr val="black"/>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Bài này bao gồm hai phần.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Phần 1 Mô tả các tính năng và cấu trúc của Apache Pig, Hive và Impala, đồng thời giải thích quá trình tiền xử lý dữ liệu đơn giản bằng Pig.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solidFill>
                  <a:prstClr val="black"/>
                </a:solidFill>
                <a:latin typeface="SamsungOne-400" panose="020B0503030303020204" pitchFamily="34" charset="0"/>
              </a:rPr>
              <a:t>Phần 2 Giải thích lý do tại sao Hive và Impala cải thiện năng suất cho các công việc phân tích và giải thích cú pháp ngôn ngữ và định dạng dữ liệu để tận dụng các công cụ này.</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78</a:t>
            </a:fld>
            <a:endParaRPr lang="ko-KR" altLang="en-US" dirty="0"/>
          </a:p>
        </p:txBody>
      </p:sp>
    </p:spTree>
    <p:extLst>
      <p:ext uri="{BB962C8B-B14F-4D97-AF65-F5344CB8AC3E}">
        <p14:creationId xmlns:p14="http://schemas.microsoft.com/office/powerpoint/2010/main" val="4077497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r>
              <a:rPr lang="vi-VN" altLang="ko-KR" sz="1200" b="0" kern="1200" dirty="0">
                <a:solidFill>
                  <a:schemeClr val="tx1"/>
                </a:solidFill>
                <a:latin typeface="SamsungOne-400" panose="020B0503030303020204" pitchFamily="34" charset="0"/>
                <a:cs typeface="+mn-cs"/>
              </a:rPr>
              <a:t>MapReduce là công cụ xử lý ban đầu cho Hadoop. Nó cung cấp một bộ thư viện lập trình.</a:t>
            </a:r>
          </a:p>
          <a:p>
            <a:r>
              <a:rPr lang="vi-VN" altLang="ko-KR" sz="1200" b="0" kern="1200" dirty="0">
                <a:solidFill>
                  <a:schemeClr val="tx1"/>
                </a:solidFill>
                <a:latin typeface="SamsungOne-400" panose="020B0503030303020204" pitchFamily="34" charset="0"/>
                <a:cs typeface="+mn-cs"/>
              </a:rPr>
              <a:t>Spark cũng có những lợi ích tương tự như Map </a:t>
            </a:r>
            <a:r>
              <a:rPr lang="en-US" altLang="ko-KR" sz="1200" b="0" kern="1200" dirty="0">
                <a:solidFill>
                  <a:schemeClr val="tx1"/>
                </a:solidFill>
                <a:latin typeface="SamsungOne-400" panose="020B0503030303020204" pitchFamily="34" charset="0"/>
                <a:cs typeface="+mn-cs"/>
              </a:rPr>
              <a:t>Reduce</a:t>
            </a:r>
            <a:r>
              <a:rPr lang="vi-VN" altLang="ko-KR" sz="1200" b="0" kern="1200" dirty="0">
                <a:solidFill>
                  <a:schemeClr val="tx1"/>
                </a:solidFill>
                <a:latin typeface="SamsungOne-400" panose="020B0503030303020204" pitchFamily="34" charset="0"/>
                <a:cs typeface="+mn-cs"/>
              </a:rPr>
              <a:t>, cộng với hiệu suất được cải thiện bằng cách sử dụng xử lý trong bộ nhớ và hỗ trợ Scala, Python và R.</a:t>
            </a:r>
          </a:p>
          <a:p>
            <a:r>
              <a:rPr lang="vi-VN" altLang="ko-KR" sz="1200" b="0" kern="1200" dirty="0">
                <a:solidFill>
                  <a:schemeClr val="tx1"/>
                </a:solidFill>
                <a:latin typeface="SamsungOne-400" panose="020B0503030303020204" pitchFamily="34" charset="0"/>
                <a:cs typeface="+mn-cs"/>
              </a:rPr>
              <a:t>Đó là công cụ xử lý chung cho dữ liệu lớn.</a:t>
            </a:r>
          </a:p>
          <a:p>
            <a:endParaRPr lang="vi-VN" altLang="ko-KR" sz="1200" b="0" kern="1200" dirty="0">
              <a:solidFill>
                <a:schemeClr val="tx1"/>
              </a:solidFill>
              <a:latin typeface="SamsungOne-400" panose="020B0503030303020204" pitchFamily="34" charset="0"/>
              <a:cs typeface="+mn-cs"/>
            </a:endParaRPr>
          </a:p>
          <a:p>
            <a:r>
              <a:rPr lang="vi-VN" altLang="ko-KR" sz="1200" b="0" kern="1200" dirty="0">
                <a:solidFill>
                  <a:schemeClr val="tx1"/>
                </a:solidFill>
                <a:latin typeface="SamsungOne-400" panose="020B0503030303020204" pitchFamily="34" charset="0"/>
                <a:cs typeface="+mn-cs"/>
              </a:rPr>
              <a:t>Nhưng chúng rất khó để thành thạo và đòi hỏi kỹ năng lập trình.</a:t>
            </a:r>
          </a:p>
          <a:p>
            <a:r>
              <a:rPr lang="vi-VN" altLang="ko-KR" sz="1200" b="0" kern="1200" dirty="0">
                <a:solidFill>
                  <a:schemeClr val="tx1"/>
                </a:solidFill>
                <a:latin typeface="SamsungOne-400" panose="020B0503030303020204" pitchFamily="34" charset="0"/>
                <a:cs typeface="+mn-cs"/>
              </a:rPr>
              <a:t>Một cách tương đối, hive, impala và pig là những công cụ mà các nhà phân tích dữ liệu có thể dễ dàng sử dụng để phân tích </a:t>
            </a:r>
            <a:r>
              <a:rPr lang="en-US" altLang="ko-KR" sz="1200" b="0" kern="1200" dirty="0">
                <a:solidFill>
                  <a:schemeClr val="tx1"/>
                </a:solidFill>
                <a:latin typeface="SamsungOne-400" panose="020B0503030303020204" pitchFamily="34" charset="0"/>
                <a:cs typeface="+mn-cs"/>
              </a:rPr>
              <a:t>Big Data</a:t>
            </a:r>
            <a:r>
              <a:rPr lang="vi-VN" altLang="ko-KR" sz="1200" b="0" kern="1200" dirty="0">
                <a:solidFill>
                  <a:schemeClr val="tx1"/>
                </a:solidFill>
                <a:latin typeface="SamsungOne-400" panose="020B0503030303020204" pitchFamily="34" charset="0"/>
                <a:cs typeface="+mn-cs"/>
              </a:rPr>
              <a:t>.</a:t>
            </a:r>
          </a:p>
          <a:p>
            <a:r>
              <a:rPr lang="vi-VN" altLang="ko-KR" sz="1200" b="0" kern="1200" dirty="0">
                <a:solidFill>
                  <a:schemeClr val="tx1"/>
                </a:solidFill>
                <a:latin typeface="SamsungOne-400" panose="020B0503030303020204" pitchFamily="34" charset="0"/>
                <a:cs typeface="+mn-cs"/>
              </a:rPr>
              <a:t>Mặc dù có sự khác biệt trong cách thức thực hiện, nhưng vẫn có thể phân tích dữ liệu mà không cần kỹ năng lập trình bằng cách sử dụng SQL và tập lệnh pig đã học trước đó.</a:t>
            </a:r>
            <a:endParaRPr lang="en-KR"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79</a:t>
            </a:fld>
            <a:endParaRPr lang="ko-KR" altLang="en-US" dirty="0"/>
          </a:p>
        </p:txBody>
      </p:sp>
    </p:spTree>
    <p:extLst>
      <p:ext uri="{BB962C8B-B14F-4D97-AF65-F5344CB8AC3E}">
        <p14:creationId xmlns:p14="http://schemas.microsoft.com/office/powerpoint/2010/main" val="74159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a:defRPr/>
            </a:pPr>
            <a:r>
              <a:rPr lang="vi-VN" altLang="ko-KR" dirty="0">
                <a:latin typeface="SamsungOne-400" panose="020B0503030303020204" pitchFamily="34" charset="0"/>
                <a:ea typeface="SamsungOne-400" panose="020B0503030303020204" pitchFamily="34" charset="0"/>
              </a:rPr>
              <a:t>Mô tả các loại hệ thống cơ sở dữ liệu.</a:t>
            </a:r>
          </a:p>
          <a:p>
            <a:pPr>
              <a:defRPr/>
            </a:pPr>
            <a:r>
              <a:rPr lang="vi-VN" altLang="ko-KR" dirty="0">
                <a:latin typeface="SamsungOne-400" panose="020B0503030303020204" pitchFamily="34" charset="0"/>
                <a:ea typeface="SamsungOne-400" panose="020B0503030303020204" pitchFamily="34" charset="0"/>
              </a:rPr>
              <a:t>Chúng ta sẽ đi vào chi tiết hơn trong vài slide tiếp theo.</a:t>
            </a:r>
            <a:endParaRPr lang="en-US" altLang="ko-KR" dirty="0">
              <a:latin typeface="SamsungOne-400" panose="020B0503030303020204" pitchFamily="34" charset="0"/>
              <a:ea typeface="SamsungOne-400" panose="020B0503030303020204" pitchFamily="34" charset="0"/>
            </a:endParaRPr>
          </a:p>
          <a:p>
            <a:pPr>
              <a:defRPr/>
            </a:pPr>
            <a:endParaRPr lang="en" altLang="ko-KR" dirty="0">
              <a:latin typeface="SamsungOne-400" panose="020B0503030303020204" pitchFamily="34" charset="0"/>
              <a:ea typeface="SamsungOne-400" panose="020B0503030303020204" pitchFamily="34" charset="0"/>
            </a:endParaRP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Một </a:t>
            </a:r>
            <a:r>
              <a:rPr lang="vi-VN" altLang="ko-KR" sz="1200" b="1" i="0" kern="1200" dirty="0">
                <a:solidFill>
                  <a:schemeClr val="tx1"/>
                </a:solidFill>
                <a:effectLst/>
                <a:latin typeface="SamsungOne-400" panose="020B0503030303020204" pitchFamily="34" charset="0"/>
                <a:ea typeface="SamsungOne-400" panose="020B0503030303020204" pitchFamily="34" charset="0"/>
                <a:cs typeface="+mn-cs"/>
              </a:rPr>
              <a:t>hệ thống tệp phẳng lưu trữ dữ liệu </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trong một tệp văn bản thuần túy, với mỗi dòng văn bản thường chứa một bản ghi.</a:t>
            </a: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Dấu phân cách như dấu phẩy hoặc tab phân tách các trường.</a:t>
            </a: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Cơ sở dữ liệu tệp phẳng sử dụng cấu trúc đơn giản và không giống như cơ sở dữ liệu quan hệ, không thể chứa nhiều bảng và quan hệ.</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a:t>
            </a:fld>
            <a:endParaRPr lang="ko-KR" altLang="en-US" dirty="0"/>
          </a:p>
        </p:txBody>
      </p:sp>
    </p:spTree>
    <p:extLst>
      <p:ext uri="{BB962C8B-B14F-4D97-AF65-F5344CB8AC3E}">
        <p14:creationId xmlns:p14="http://schemas.microsoft.com/office/powerpoint/2010/main" val="2598611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Chúng tôi sẽ sử dụng các dịch vụ này sau.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Nhẹ nhàng giới thiệu tổng quan đơn giản về chúng mà chúng ta sẽ khám phá thêm trong phần tiếp theo.</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80</a:t>
            </a:fld>
            <a:endParaRPr lang="ko-KR" altLang="en-US" dirty="0"/>
          </a:p>
        </p:txBody>
      </p:sp>
    </p:spTree>
    <p:extLst>
      <p:ext uri="{BB962C8B-B14F-4D97-AF65-F5344CB8AC3E}">
        <p14:creationId xmlns:p14="http://schemas.microsoft.com/office/powerpoint/2010/main" val="11574135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Apache Pig là một nền tảng để phân tích các tập dữ liệu lớn bao gồm một ngôn ngữ cấp cao để thể hiện các chương trình phân tích dữ liệu, cùng với cơ sở hạ tầng để đánh giá các chương trình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Đặc điểm nổi bật của các chương trình Pig là cấu trúc của chúng có khả năng song song hóa đáng kể, do đó cho phép chúng xử lý các tập dữ liệu rất lớn.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Pig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công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cụ</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truy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vấn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cụm</a:t>
            </a:r>
            <a:r>
              <a:rPr lang="en-US" altLang="ko-KR" sz="1200" b="0" kern="1200" dirty="0">
                <a:solidFill>
                  <a:schemeClr val="tx1"/>
                </a:solidFill>
                <a:latin typeface="SamsungOne-400" panose="020B0503030303020204" pitchFamily="34" charset="0"/>
                <a:cs typeface="+mn-cs"/>
              </a:rPr>
              <a:t>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Nó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giải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pháp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thay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thế</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cho</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việc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viết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MapReduce</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cấp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thấp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dụng</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Chúng</a:t>
            </a:r>
            <a:r>
              <a:rPr lang="en-US" altLang="ko-KR" sz="1200" b="0" kern="1200" dirty="0">
                <a:solidFill>
                  <a:schemeClr val="tx1"/>
                </a:solidFill>
                <a:latin typeface="SamsungOne-400" panose="020B0503030303020204" pitchFamily="34" charset="0"/>
                <a:cs typeface="+mn-cs"/>
              </a:rPr>
              <a:t> ta </a:t>
            </a:r>
            <a:r>
              <a:rPr lang="en-US" altLang="ko-KR" sz="1200" b="0" kern="1200" dirty="0" err="1">
                <a:solidFill>
                  <a:schemeClr val="tx1"/>
                </a:solidFill>
                <a:latin typeface="SamsungOne-400" panose="020B0503030303020204" pitchFamily="34" charset="0"/>
                <a:cs typeface="+mn-cs"/>
              </a:rPr>
              <a:t>có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dụng</a:t>
            </a:r>
            <a:r>
              <a:rPr lang="en-US" altLang="ko-KR" sz="1200" b="0" kern="1200" dirty="0">
                <a:solidFill>
                  <a:schemeClr val="tx1"/>
                </a:solidFill>
                <a:latin typeface="SamsungOne-400" panose="020B0503030303020204" pitchFamily="34" charset="0"/>
                <a:cs typeface="+mn-cs"/>
              </a:rPr>
              <a:t> Pig </a:t>
            </a: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thực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hiện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trình</a:t>
            </a:r>
            <a:r>
              <a:rPr lang="en-US" altLang="ko-KR" sz="1200" b="0" kern="1200" dirty="0">
                <a:solidFill>
                  <a:schemeClr val="tx1"/>
                </a:solidFill>
                <a:latin typeface="SamsungOne-400" panose="020B0503030303020204" pitchFamily="34" charset="0"/>
                <a:cs typeface="+mn-cs"/>
              </a:rPr>
              <a:t> ETL (Extract Transform Load) </a:t>
            </a:r>
            <a:r>
              <a:rPr lang="en-US" altLang="ko-KR" sz="1200" b="0" kern="1200" dirty="0" err="1">
                <a:solidFill>
                  <a:schemeClr val="tx1"/>
                </a:solidFill>
                <a:latin typeface="SamsungOne-400" panose="020B0503030303020204" pitchFamily="34" charset="0"/>
                <a:cs typeface="+mn-cs"/>
              </a:rPr>
              <a:t>trên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thô</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https://pig.apache.org/</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81</a:t>
            </a:fld>
            <a:endParaRPr lang="ko-KR" altLang="en-US" dirty="0"/>
          </a:p>
        </p:txBody>
      </p:sp>
    </p:spTree>
    <p:extLst>
      <p:ext uri="{BB962C8B-B14F-4D97-AF65-F5344CB8AC3E}">
        <p14:creationId xmlns:p14="http://schemas.microsoft.com/office/powerpoint/2010/main" val="9910208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tả ngắn gọn những lợi thế của lợn và tại sao nó được sử dụng.</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Pig được sử dụng vì các thuộc tính của nó như:</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Ít thời gian phát triển hơn: Nó tiêu tốn ít thời gian phát triển hơn. Một trong những lợi thế lớn.</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D</a:t>
            </a:r>
            <a:r>
              <a:rPr lang="vi-VN" altLang="ko-KR" sz="1200" b="0" kern="1200" dirty="0">
                <a:solidFill>
                  <a:schemeClr val="tx1"/>
                </a:solidFill>
                <a:latin typeface="SamsungOne-400" panose="020B0503030303020204" pitchFamily="34" charset="0"/>
                <a:cs typeface="+mn-cs"/>
              </a:rPr>
              <a:t>ễ học</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Ngôn ngữ thủ tục: Nó không phải là ngôn ngữ khai báo như SQL. Do đó, chúng ta có thể dễ dàng làm theo các lệnh.</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Dễ dàng kiểm soát việc thực thi: Chúng ta có thể kiểm soát việc thực hiện từng bước vì bản chất nó mang tính thủ tục.</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Luồng dữ liệu: có nghĩa là mọi thứ đều là về dữ liệu mặc dù chúng ta hy sinh các cấu trúc điều khiển như vòng lặp for.</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UDF (Chức năng xác định người dùng): Chúng ta có thể viết các UDF của riêng mình.</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82</a:t>
            </a:fld>
            <a:endParaRPr lang="ko-KR" altLang="en-US" dirty="0"/>
          </a:p>
        </p:txBody>
      </p:sp>
    </p:spTree>
    <p:extLst>
      <p:ext uri="{BB962C8B-B14F-4D97-AF65-F5344CB8AC3E}">
        <p14:creationId xmlns:p14="http://schemas.microsoft.com/office/powerpoint/2010/main" val="32562408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slide này, mô tả ngắn gọn về Pig so với MapReduce và những ưu và nhược điểm.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83</a:t>
            </a:fld>
            <a:endParaRPr lang="ko-KR" altLang="en-US" dirty="0"/>
          </a:p>
        </p:txBody>
      </p:sp>
    </p:spTree>
    <p:extLst>
      <p:ext uri="{BB962C8B-B14F-4D97-AF65-F5344CB8AC3E}">
        <p14:creationId xmlns:p14="http://schemas.microsoft.com/office/powerpoint/2010/main" val="12792158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slide này, mô tả ngắn gọn về Pig so với SQL và những ưu và nhược điểm.</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84</a:t>
            </a:fld>
            <a:endParaRPr lang="ko-KR" altLang="en-US" dirty="0"/>
          </a:p>
        </p:txBody>
      </p:sp>
    </p:spTree>
    <p:extLst>
      <p:ext uri="{BB962C8B-B14F-4D97-AF65-F5344CB8AC3E}">
        <p14:creationId xmlns:p14="http://schemas.microsoft.com/office/powerpoint/2010/main" val="24174967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PigLatin là một ngôn ngữ để định nghĩa luồng dữ liệu.</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Grunt là một trình bao Tương tác để nhập và thực thi các câu lệnh PigLatin.</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Parser</a:t>
            </a:r>
            <a:r>
              <a:rPr lang="en-US" altLang="ko-KR" sz="1200" b="0" kern="120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đã nhận được tập lệnh Pig và kiểm tra cú pháp cũng như những thứ khác.</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Optimizer</a:t>
            </a:r>
            <a:r>
              <a:rPr lang="en-US" altLang="ko-KR" sz="1200" b="0" kern="120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thực hiện các tối ưu hóa logic như chiếu và đẩy xuống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Compiler</a:t>
            </a:r>
            <a:r>
              <a:rPr lang="en-US" altLang="ko-KR" sz="1200" b="0" kern="1200" dirty="0">
                <a:solidFill>
                  <a:schemeClr val="tx1"/>
                </a:solidFill>
                <a:latin typeface="SamsungOne-400" panose="020B0503030303020204" pitchFamily="34" charset="0"/>
                <a:cs typeface="+mn-cs"/>
              </a:rPr>
              <a:t> </a:t>
            </a:r>
            <a:r>
              <a:rPr lang="vi-VN" altLang="ko-KR" sz="1200" b="0" kern="1200" dirty="0">
                <a:solidFill>
                  <a:schemeClr val="tx1"/>
                </a:solidFill>
                <a:latin typeface="SamsungOne-400" panose="020B0503030303020204" pitchFamily="34" charset="0"/>
                <a:cs typeface="+mn-cs"/>
              </a:rPr>
              <a:t>biên dịch kế hoạch logic được tối ưu hóa thành một loạt các Công việc MapReduce.</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85</a:t>
            </a:fld>
            <a:endParaRPr lang="ko-KR" altLang="en-US" dirty="0"/>
          </a:p>
        </p:txBody>
      </p:sp>
    </p:spTree>
    <p:extLst>
      <p:ext uri="{BB962C8B-B14F-4D97-AF65-F5344CB8AC3E}">
        <p14:creationId xmlns:p14="http://schemas.microsoft.com/office/powerpoint/2010/main" val="23934156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latin typeface="SamsungOne-400" panose="020B0503030303020204" pitchFamily="34" charset="0"/>
              </a:rPr>
              <a:t>[Hướng dẫn của giảng viên]</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latin typeface="SamsungOne-400" panose="020B0503030303020204" pitchFamily="34" charset="0"/>
                <a:cs typeface="Segoe UI" panose="020B0502040204020203" pitchFamily="34" charset="0"/>
              </a:rPr>
              <a:t>Pig </a:t>
            </a:r>
            <a:r>
              <a:rPr lang="en-US" altLang="ko-KR" sz="1200" dirty="0" err="1">
                <a:latin typeface="SamsungOne-400" panose="020B0503030303020204" pitchFamily="34" charset="0"/>
                <a:cs typeface="Segoe UI" panose="020B0502040204020203" pitchFamily="34" charset="0"/>
              </a:rPr>
              <a:t>diễn</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giải</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từng</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câu</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lệnh</a:t>
            </a:r>
            <a:r>
              <a:rPr lang="en-US" altLang="ko-KR" sz="1200" dirty="0">
                <a:latin typeface="SamsungOne-400" panose="020B0503030303020204" pitchFamily="34" charset="0"/>
                <a:cs typeface="Segoe UI" panose="020B0502040204020203" pitchFamily="34" charset="0"/>
              </a:rPr>
              <a:t> Pig Latin </a:t>
            </a:r>
            <a:r>
              <a:rPr lang="en-US" altLang="ko-KR" sz="1200" dirty="0" err="1">
                <a:latin typeface="SamsungOne-400" panose="020B0503030303020204" pitchFamily="34" charset="0"/>
                <a:cs typeface="Segoe UI" panose="020B0502040204020203" pitchFamily="34" charset="0"/>
              </a:rPr>
              <a:t>khi</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bạn</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nhập</a:t>
            </a:r>
            <a:r>
              <a:rPr lang="en-US" altLang="ko-KR" sz="1200" dirty="0">
                <a:latin typeface="SamsungOne-400" panose="020B0503030303020204" pitchFamily="34" charset="0"/>
                <a:cs typeface="Segoe UI" panose="020B0502040204020203" pitchFamily="34" charset="0"/>
              </a:rPr>
              <a:t> </a:t>
            </a:r>
            <a:r>
              <a:rPr lang="en-US" altLang="ko-KR" sz="1200" dirty="0" err="1">
                <a:latin typeface="SamsungOne-400" panose="020B0503030303020204" pitchFamily="34" charset="0"/>
                <a:cs typeface="Segoe UI" panose="020B0502040204020203" pitchFamily="34" charset="0"/>
              </a:rPr>
              <a:t>nó</a:t>
            </a:r>
            <a:endParaRPr lang="en-US" altLang="ko-KR" sz="1200" dirty="0">
              <a:latin typeface="SamsungOne-400" panose="020B0503030303020204" pitchFamily="34" charset="0"/>
              <a:cs typeface="Segoe UI" panose="020B0502040204020203" pitchFamily="34" charset="0"/>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dirty="0">
                <a:latin typeface="SamsungOne-400" panose="020B0503030303020204" pitchFamily="34" charset="0"/>
                <a:cs typeface="Segoe UI" panose="020B0502040204020203" pitchFamily="34" charset="0"/>
              </a:rPr>
              <a:t>grunt&gt; sh ls : gọi lệnh ls của linux shell từ grunt shell.</a:t>
            </a: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dirty="0">
                <a:latin typeface="SamsungOne-400" panose="020B0503030303020204" pitchFamily="34" charset="0"/>
                <a:cs typeface="Segoe UI" panose="020B0502040204020203" pitchFamily="34" charset="0"/>
              </a:rPr>
              <a:t>grunt&gt;fs –ls : gọi lệnh ls cho HDFS. Tương tác với HDFS bằng lệnh fs.</a:t>
            </a:r>
            <a:endParaRPr lang="en-US" altLang="ko-KR" sz="1200" dirty="0">
              <a:latin typeface="SamsungOne-400" panose="020B0503030303020204" pitchFamily="34" charset="0"/>
              <a:cs typeface="Segoe UI" panose="020B0502040204020203" pitchFamily="34" charset="0"/>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Grunt là lớp vỏ tương tác của Pig. Nó cho phép người dùng nhập Pig Latin một cách tương tác và sử dụng các tập lệnh.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86</a:t>
            </a:fld>
            <a:endParaRPr lang="ko-KR" altLang="en-US" dirty="0"/>
          </a:p>
        </p:txBody>
      </p:sp>
    </p:spTree>
    <p:extLst>
      <p:ext uri="{BB962C8B-B14F-4D97-AF65-F5344CB8AC3E}">
        <p14:creationId xmlns:p14="http://schemas.microsoft.com/office/powerpoint/2010/main" val="16614349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Tập lệnh Pig chỉ đơn giản là mã Pig Latin được lưu trữ trong tệp văn bản tương tự như tập lệnh shell thông thường.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Bạn có thể thực thi tập lệnh Pig từ trình bao (Linux) như hình trên.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87</a:t>
            </a:fld>
            <a:endParaRPr lang="ko-KR" altLang="en-US" dirty="0"/>
          </a:p>
        </p:txBody>
      </p:sp>
    </p:spTree>
    <p:extLst>
      <p:ext uri="{BB962C8B-B14F-4D97-AF65-F5344CB8AC3E}">
        <p14:creationId xmlns:p14="http://schemas.microsoft.com/office/powerpoint/2010/main" val="109207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Ngôn ngữ Pig Latin sẽ được mô tả chi tiết hơn trong các slide sau. Giải thích nhận xét và định danh trong slide này.</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88</a:t>
            </a:fld>
            <a:endParaRPr lang="ko-KR" altLang="en-US" dirty="0"/>
          </a:p>
        </p:txBody>
      </p:sp>
    </p:spTree>
    <p:extLst>
      <p:ext uri="{BB962C8B-B14F-4D97-AF65-F5344CB8AC3E}">
        <p14:creationId xmlns:p14="http://schemas.microsoft.com/office/powerpoint/2010/main" val="1878036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Yêu cầu học sinh đã biết các toán tử này nhưng hãy xem lại và xác nhận lại.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89</a:t>
            </a:fld>
            <a:endParaRPr lang="ko-KR" altLang="en-US" dirty="0"/>
          </a:p>
        </p:txBody>
      </p:sp>
    </p:spTree>
    <p:extLst>
      <p:ext uri="{BB962C8B-B14F-4D97-AF65-F5344CB8AC3E}">
        <p14:creationId xmlns:p14="http://schemas.microsoft.com/office/powerpoint/2010/main" val="1939588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Một </a:t>
            </a:r>
            <a:r>
              <a:rPr lang="vi-VN" altLang="ko-KR" sz="1200" b="1" i="0" kern="1200" dirty="0">
                <a:solidFill>
                  <a:schemeClr val="tx1"/>
                </a:solidFill>
                <a:effectLst/>
                <a:latin typeface="SamsungOne-400" panose="020B0503030303020204" pitchFamily="34" charset="0"/>
                <a:ea typeface="SamsungOne-400" panose="020B0503030303020204" pitchFamily="34" charset="0"/>
                <a:cs typeface="+mn-cs"/>
              </a:rPr>
              <a:t>hệ thống tệp phẳng</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lưu trữ dữ liệu trong một tệp văn bản thuần túy, với mỗi dòng văn bản thường chứa một bản ghi.</a:t>
            </a: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Dấu phân cách như dấu phẩy hoặc tab phân tách các trường.</a:t>
            </a: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Cơ sở dữ liệu tệp phẳng sử dụng cấu trúc đơn giản và không giống như cơ sở dữ liệu quan hệ, không thể chứa nhiều bảng và quan hệ.</a:t>
            </a:r>
          </a:p>
          <a:p>
            <a:pPr marL="0" marR="0" lvl="0" indent="0" algn="l" defTabSz="91440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Không có xử lý truy vấn hiệu quả trong hệ thống tệp. Có ít tính nhất quán dữ liệu hơn trong hệ thống tệp.</a:t>
            </a:r>
            <a:endParaRPr lang="en-US" altLang="ko-KR" sz="1200" b="1" kern="1200" dirty="0">
              <a:solidFill>
                <a:schemeClr val="tx1"/>
              </a:solidFill>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a:t>
            </a:fld>
            <a:endParaRPr lang="ko-KR" altLang="en-US" dirty="0"/>
          </a:p>
        </p:txBody>
      </p:sp>
    </p:spTree>
    <p:extLst>
      <p:ext uri="{BB962C8B-B14F-4D97-AF65-F5344CB8AC3E}">
        <p14:creationId xmlns:p14="http://schemas.microsoft.com/office/powerpoint/2010/main" val="1903353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Các kiểu dữ liệu trong các slide là kiểu dữ liệu đơn giản.</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vi-VN" altLang="ko-KR" sz="1200" b="0" kern="1200" dirty="0">
                <a:solidFill>
                  <a:schemeClr val="tx1"/>
                </a:solidFill>
                <a:latin typeface="SamsungOne-400" panose="020B0503030303020204" pitchFamily="34" charset="0"/>
                <a:cs typeface="+mn-cs"/>
              </a:rPr>
              <a:t>Ngoài ra, còn có các loại phức tạp như:</a:t>
            </a:r>
            <a:endParaRPr lang="en-US" altLang="ko-KR" sz="1200" b="0" kern="1200" dirty="0">
              <a:solidFill>
                <a:schemeClr val="tx1"/>
              </a:solidFill>
              <a:latin typeface="SamsungOne-400" panose="020B0503030303020204" pitchFamily="34" charset="0"/>
              <a:cs typeface="+mn-cs"/>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tuple: một tập hợp các trường được sắp xếp theo thứ tự.</a:t>
            </a: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bag: một tập hợp các bộ dữ liệu.</a:t>
            </a: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map: một tập hợp các cặp giá trị khóa.</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r>
              <a:rPr lang="en-US" altLang="ko-KR" sz="1200" b="0" kern="1200" dirty="0" err="1">
                <a:solidFill>
                  <a:schemeClr val="tx1"/>
                </a:solidFill>
                <a:latin typeface="SamsungOne-400" panose="020B0503030303020204" pitchFamily="34" charset="0"/>
                <a:cs typeface="+mn-cs"/>
              </a:rPr>
              <a:t>Chúng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tôi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sẽ</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đề</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cập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loại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dữ</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liệu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phức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tạp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sau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một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vài</a:t>
            </a:r>
            <a:r>
              <a:rPr lang="en-US" altLang="ko-KR" sz="1200" b="0" kern="1200" dirty="0">
                <a:solidFill>
                  <a:schemeClr val="tx1"/>
                </a:solidFill>
                <a:latin typeface="SamsungOne-400" panose="020B0503030303020204" pitchFamily="34" charset="0"/>
                <a:cs typeface="+mn-cs"/>
              </a:rPr>
              <a:t> slide.</a:t>
            </a:r>
          </a:p>
          <a:p>
            <a:pPr marL="0" marR="0" lvl="0" indent="0" algn="l" defTabSz="914400" rtl="0" eaLnBrk="0" fontAlgn="base" latinLnBrk="1" hangingPunct="0">
              <a:lnSpc>
                <a:spcPct val="100000"/>
              </a:lnSpc>
              <a:spcBef>
                <a:spcPct val="30000"/>
              </a:spcBef>
              <a:spcAft>
                <a:spcPct val="0"/>
              </a:spcAft>
              <a:buClrTx/>
              <a:buSzTx/>
              <a:buFont typeface="Arial" panose="020B0604020202020204" pitchFamily="34" charset="0"/>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Trường là một phần tử duy nhất của dữ liệu và tương ứng với một trong tám loại dữ liệu.</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90</a:t>
            </a:fld>
            <a:endParaRPr lang="ko-KR" altLang="en-US" dirty="0"/>
          </a:p>
        </p:txBody>
      </p:sp>
    </p:spTree>
    <p:extLst>
      <p:ext uri="{BB962C8B-B14F-4D97-AF65-F5344CB8AC3E}">
        <p14:creationId xmlns:p14="http://schemas.microsoft.com/office/powerpoint/2010/main" val="34497192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latin typeface="SamsungOne-400" panose="020B0503030303020204" pitchFamily="34" charset="0"/>
              </a:rPr>
              <a:t>Bags {} - </a:t>
            </a:r>
            <a:r>
              <a:rPr lang="vi-VN" altLang="ko-KR" dirty="0">
                <a:latin typeface="SamsungOne-400" panose="020B0503030303020204" pitchFamily="34" charset="0"/>
              </a:rPr>
              <a:t>Bộ sưu tập các tuple.</a:t>
            </a:r>
            <a:endParaRPr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latin typeface="SamsungOne-400" panose="020B0503030303020204" pitchFamily="34" charset="0"/>
              </a:rPr>
              <a:t>Tuples () - </a:t>
            </a:r>
            <a:r>
              <a:rPr lang="vi-VN" altLang="ko-KR" dirty="0">
                <a:latin typeface="SamsungOne-400" panose="020B0503030303020204" pitchFamily="34" charset="0"/>
              </a:rPr>
              <a:t>Tập hợp các trường có thứ tự.</a:t>
            </a:r>
            <a:endParaRPr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dirty="0">
                <a:latin typeface="SamsungOne-400" panose="020B0503030303020204" pitchFamily="34" charset="0"/>
              </a:rPr>
              <a:t>Fields - </a:t>
            </a:r>
            <a:r>
              <a:rPr lang="en-US" altLang="ko-KR" dirty="0" err="1">
                <a:latin typeface="SamsungOne-400" panose="020B0503030303020204" pitchFamily="34" charset="0"/>
              </a:rPr>
              <a:t>Mảnh</a:t>
            </a:r>
            <a:r>
              <a:rPr lang="en-US" altLang="ko-KR" dirty="0">
                <a:latin typeface="SamsungOne-400" panose="020B0503030303020204" pitchFamily="34" charset="0"/>
              </a:rPr>
              <a:t> </a:t>
            </a:r>
            <a:r>
              <a:rPr lang="en-US" altLang="ko-KR" dirty="0" err="1">
                <a:latin typeface="SamsungOne-400" panose="020B0503030303020204" pitchFamily="34" charset="0"/>
              </a:rPr>
              <a:t>dữ</a:t>
            </a:r>
            <a:r>
              <a:rPr lang="en-US" altLang="ko-KR" dirty="0">
                <a:latin typeface="SamsungOne-400" panose="020B0503030303020204" pitchFamily="34" charset="0"/>
              </a:rPr>
              <a:t> </a:t>
            </a:r>
            <a:r>
              <a:rPr lang="en-US" altLang="ko-KR" dirty="0" err="1">
                <a:latin typeface="SamsungOne-400" panose="020B0503030303020204" pitchFamily="34" charset="0"/>
              </a:rPr>
              <a:t>liệu</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91</a:t>
            </a:fld>
            <a:endParaRPr lang="ko-KR" altLang="en-US" dirty="0"/>
          </a:p>
        </p:txBody>
      </p:sp>
    </p:spTree>
    <p:extLst>
      <p:ext uri="{BB962C8B-B14F-4D97-AF65-F5344CB8AC3E}">
        <p14:creationId xmlns:p14="http://schemas.microsoft.com/office/powerpoint/2010/main" val="15909356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Mối quan hệ có thể xác định và sử dụng tên trường được liên kết với bí danh.</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Quan hệ là một khái niệm tương tự như một bảng trong cơ sở dữ liệu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Các </a:t>
            </a:r>
            <a:r>
              <a:rPr kumimoji="0" lang="en-US"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tuple </a:t>
            </a: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tương ứng với các hàng </a:t>
            </a:r>
            <a:r>
              <a:rPr kumimoji="0" lang="en-US"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CSDL</a:t>
            </a: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Không giống như </a:t>
            </a:r>
            <a:r>
              <a:rPr kumimoji="0" lang="en-US"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CSDL</a:t>
            </a: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 quan hệ, số trường cấu thành một bộ trong một quan hệ có thể khác nhau đối với mỗi </a:t>
            </a:r>
            <a:r>
              <a:rPr kumimoji="0" lang="en-US"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tuple</a:t>
            </a:r>
            <a:r>
              <a:rPr kumimoji="0" lang="vi-VN" altLang="ko-KR" sz="1200" b="0" i="0" u="none" strike="noStrike" kern="1200" cap="none" spc="0" normalizeH="0" baseline="0" noProof="0" dirty="0">
                <a:ln>
                  <a:noFill/>
                </a:ln>
                <a:solidFill>
                  <a:sysClr val="windowText" lastClr="000000"/>
                </a:solidFill>
                <a:effectLst/>
                <a:uLnTx/>
                <a:uFillTx/>
                <a:latin typeface="SamsungOne-400" panose="020B0503030303020204" pitchFamily="34" charset="0"/>
                <a:cs typeface="+mn-cs"/>
              </a:rPr>
              <a:t>.</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92</a:t>
            </a:fld>
            <a:endParaRPr lang="ko-KR" altLang="en-US" dirty="0"/>
          </a:p>
        </p:txBody>
      </p:sp>
    </p:spTree>
    <p:extLst>
      <p:ext uri="{BB962C8B-B14F-4D97-AF65-F5344CB8AC3E}">
        <p14:creationId xmlns:p14="http://schemas.microsoft.com/office/powerpoint/2010/main" val="10858914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Hàm tải mặc định của Pig được gọi là PigStorage.</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93</a:t>
            </a:fld>
            <a:endParaRPr lang="ko-KR" altLang="en-US" dirty="0"/>
          </a:p>
        </p:txBody>
      </p:sp>
    </p:spTree>
    <p:extLst>
      <p:ext uri="{BB962C8B-B14F-4D97-AF65-F5344CB8AC3E}">
        <p14:creationId xmlns:p14="http://schemas.microsoft.com/office/powerpoint/2010/main" val="11787728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Bạn có thể chỉ định bất kỳ ký tự nào dưới dạng chữ ("a"), ký tự thoát đã biết ("\\t") hoặc giá trị dec hoặc hex ("\\u001", "\\x0A").</a:t>
            </a: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94</a:t>
            </a:fld>
            <a:endParaRPr lang="ko-KR" altLang="en-US" dirty="0"/>
          </a:p>
        </p:txBody>
      </p:sp>
    </p:spTree>
    <p:extLst>
      <p:ext uri="{BB962C8B-B14F-4D97-AF65-F5344CB8AC3E}">
        <p14:creationId xmlns:p14="http://schemas.microsoft.com/office/powerpoint/2010/main" val="30132337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Toán tử </a:t>
            </a:r>
            <a:r>
              <a:rPr lang="vi-VN" altLang="ko-KR" sz="1200" b="1" i="0" kern="1200" dirty="0">
                <a:solidFill>
                  <a:schemeClr val="tx1"/>
                </a:solidFill>
                <a:effectLst/>
                <a:latin typeface="SamsungOne-400" panose="020B0503030303020204" pitchFamily="34" charset="0"/>
                <a:cs typeface="+mn-cs"/>
              </a:rPr>
              <a:t>DUMP</a:t>
            </a:r>
            <a:r>
              <a:rPr lang="vi-VN" altLang="ko-KR" sz="1200" b="0" i="0" kern="1200" dirty="0">
                <a:solidFill>
                  <a:schemeClr val="tx1"/>
                </a:solidFill>
                <a:effectLst/>
                <a:latin typeface="SamsungOne-400" panose="020B0503030303020204" pitchFamily="34" charset="0"/>
                <a:cs typeface="+mn-cs"/>
              </a:rPr>
              <a:t> được dùng để </a:t>
            </a:r>
            <a:r>
              <a:rPr lang="vi-VN" altLang="ko-KR" sz="1200" b="1" i="0" kern="1200" dirty="0">
                <a:solidFill>
                  <a:schemeClr val="tx1"/>
                </a:solidFill>
                <a:effectLst/>
                <a:latin typeface="SamsungOne-400" panose="020B0503030303020204" pitchFamily="34" charset="0"/>
                <a:cs typeface="+mn-cs"/>
              </a:rPr>
              <a:t>chạy các câu lệnh Pig Latin và hiển thị kết quả trên màn hình.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Nó thường được sử dụng cho Mục đích gỡ lỗi.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cs typeface="+mn-cs"/>
              </a:rPr>
              <a:t>Sử dụng toán tử STORE và các hàm </a:t>
            </a:r>
            <a:r>
              <a:rPr lang="en-US" altLang="ko-KR" sz="1200" b="0" i="0" kern="1200" dirty="0">
                <a:solidFill>
                  <a:schemeClr val="tx1"/>
                </a:solidFill>
                <a:effectLst/>
                <a:latin typeface="SamsungOne-400" panose="020B0503030303020204" pitchFamily="34" charset="0"/>
                <a:cs typeface="+mn-cs"/>
              </a:rPr>
              <a:t>load/store</a:t>
            </a:r>
            <a:r>
              <a:rPr lang="vi-VN" altLang="ko-KR" sz="1200" b="0" i="0" kern="1200" dirty="0">
                <a:solidFill>
                  <a:schemeClr val="tx1"/>
                </a:solidFill>
                <a:effectLst/>
                <a:latin typeface="SamsungOne-400" panose="020B0503030303020204" pitchFamily="34" charset="0"/>
                <a:cs typeface="+mn-cs"/>
              </a:rPr>
              <a:t> để ghi kết quả vào hệ thống tệp (PigStorage là hàm lưu trữ mặc định).</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95</a:t>
            </a:fld>
            <a:endParaRPr lang="ko-KR" altLang="en-US" dirty="0"/>
          </a:p>
        </p:txBody>
      </p:sp>
    </p:spTree>
    <p:extLst>
      <p:ext uri="{BB962C8B-B14F-4D97-AF65-F5344CB8AC3E}">
        <p14:creationId xmlns:p14="http://schemas.microsoft.com/office/powerpoint/2010/main" val="10529226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Toán tử </a:t>
            </a:r>
            <a:r>
              <a:rPr lang="vi-VN" altLang="ko-KR" sz="1200" b="1" kern="1200" dirty="0">
                <a:solidFill>
                  <a:schemeClr val="tx1"/>
                </a:solidFill>
                <a:latin typeface="SamsungOne-400" panose="020B0503030303020204" pitchFamily="34" charset="0"/>
                <a:cs typeface="+mn-cs"/>
              </a:rPr>
              <a:t>DESCRIBE </a:t>
            </a:r>
            <a:r>
              <a:rPr lang="vi-VN" altLang="ko-KR" sz="1200" b="0" kern="1200" dirty="0">
                <a:solidFill>
                  <a:schemeClr val="tx1"/>
                </a:solidFill>
                <a:latin typeface="SamsungOne-400" panose="020B0503030303020204" pitchFamily="34" charset="0"/>
                <a:cs typeface="+mn-cs"/>
              </a:rPr>
              <a:t>được sử dụng để xem lược đồ của một quan hệ.</a:t>
            </a:r>
            <a:endParaRPr lang="ko-KR" altLang="en-US" b="0"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96</a:t>
            </a:fld>
            <a:endParaRPr lang="ko-KR" altLang="en-US" dirty="0"/>
          </a:p>
        </p:txBody>
      </p:sp>
    </p:spTree>
    <p:extLst>
      <p:ext uri="{BB962C8B-B14F-4D97-AF65-F5344CB8AC3E}">
        <p14:creationId xmlns:p14="http://schemas.microsoft.com/office/powerpoint/2010/main" val="9619157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Toán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tử</a:t>
            </a:r>
            <a:r>
              <a:rPr lang="en-US" altLang="ko-KR" sz="1200" b="0" kern="1200" dirty="0">
                <a:solidFill>
                  <a:schemeClr val="tx1"/>
                </a:solidFill>
                <a:latin typeface="SamsungOne-400" panose="020B0503030303020204" pitchFamily="34" charset="0"/>
                <a:cs typeface="+mn-cs"/>
              </a:rPr>
              <a:t> == </a:t>
            </a:r>
            <a:r>
              <a:rPr lang="en-US" altLang="ko-KR" sz="1200" b="0" kern="1200" dirty="0" err="1">
                <a:solidFill>
                  <a:schemeClr val="tx1"/>
                </a:solidFill>
                <a:latin typeface="SamsungOne-400" panose="020B0503030303020204" pitchFamily="34" charset="0"/>
                <a:cs typeface="+mn-cs"/>
              </a:rPr>
              <a:t>hỗ</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trợ</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bất</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kỳ</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loại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nào</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Để</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khớp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mẫu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thông</a:t>
            </a:r>
            <a:r>
              <a:rPr lang="en-US" altLang="ko-KR" sz="1200" b="0" kern="1200" dirty="0">
                <a:solidFill>
                  <a:schemeClr val="tx1"/>
                </a:solidFill>
                <a:latin typeface="SamsungOne-400" panose="020B0503030303020204" pitchFamily="34" charset="0"/>
                <a:cs typeface="+mn-cs"/>
              </a:rPr>
              <a:t> qua </a:t>
            </a:r>
            <a:r>
              <a:rPr lang="en-US" altLang="ko-KR" sz="1200" b="0" kern="1200" dirty="0" err="1">
                <a:solidFill>
                  <a:schemeClr val="tx1"/>
                </a:solidFill>
                <a:latin typeface="SamsungOne-400" panose="020B0503030303020204" pitchFamily="34" charset="0"/>
                <a:cs typeface="+mn-cs"/>
              </a:rPr>
              <a:t>các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biểu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thức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chính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a:t>
            </a:r>
            <a:r>
              <a:rPr lang="en-US" altLang="ko-KR" sz="1200" b="0" kern="1200" dirty="0">
                <a:solidFill>
                  <a:schemeClr val="tx1"/>
                </a:solidFill>
                <a:latin typeface="SamsungOne-400" panose="020B0503030303020204" pitchFamily="34" charset="0"/>
                <a:cs typeface="+mn-cs"/>
              </a:rPr>
              <a:t> Java, </a:t>
            </a:r>
            <a:r>
              <a:rPr lang="en-US" altLang="ko-KR" sz="1200" b="0" kern="1200" dirty="0" err="1">
                <a:solidFill>
                  <a:schemeClr val="tx1"/>
                </a:solidFill>
                <a:latin typeface="SamsungOne-400" panose="020B0503030303020204" pitchFamily="34" charset="0"/>
                <a:cs typeface="+mn-cs"/>
              </a:rPr>
              <a:t>hãy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sử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dụng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toán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tử</a:t>
            </a:r>
            <a:r>
              <a:rPr lang="en-US" altLang="ko-KR" sz="1200" b="0" kern="1200" dirty="0">
                <a:solidFill>
                  <a:schemeClr val="tx1"/>
                </a:solidFill>
                <a:latin typeface="SamsungOne-400" panose="020B0503030303020204" pitchFamily="34" charset="0"/>
                <a:cs typeface="+mn-cs"/>
              </a:rPr>
              <a:t> MATCHS.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name = FILTER </a:t>
            </a:r>
            <a:r>
              <a:rPr lang="en-US" altLang="ko-KR" sz="1200" b="0" kern="1200" dirty="0" err="1">
                <a:solidFill>
                  <a:schemeClr val="tx1"/>
                </a:solidFill>
                <a:latin typeface="SamsungOne-400" panose="020B0503030303020204" pitchFamily="34" charset="0"/>
                <a:cs typeface="+mn-cs"/>
              </a:rPr>
              <a:t>allsales</a:t>
            </a:r>
            <a:r>
              <a:rPr lang="en-US" altLang="ko-KR" sz="1200" b="0" kern="1200" dirty="0">
                <a:solidFill>
                  <a:schemeClr val="tx1"/>
                </a:solidFill>
                <a:latin typeface="SamsungOne-400" panose="020B0503030303020204" pitchFamily="34" charset="0"/>
                <a:cs typeface="+mn-cs"/>
              </a:rPr>
              <a:t> BY </a:t>
            </a:r>
            <a:r>
              <a:rPr lang="en-US" altLang="ko-KR" sz="1200" b="0" kern="1200" dirty="0" err="1">
                <a:solidFill>
                  <a:schemeClr val="tx1"/>
                </a:solidFill>
                <a:latin typeface="SamsungOne-400" panose="020B0503030303020204" pitchFamily="34" charset="0"/>
                <a:cs typeface="+mn-cs"/>
              </a:rPr>
              <a:t>tên</a:t>
            </a:r>
            <a:r>
              <a:rPr lang="en-US" altLang="ko-KR" sz="1200" b="0" kern="1200" dirty="0">
                <a:solidFill>
                  <a:schemeClr val="tx1"/>
                </a:solidFill>
                <a:latin typeface="SamsungOne-400" panose="020B0503030303020204" pitchFamily="34" charset="0"/>
                <a:cs typeface="+mn-cs"/>
              </a:rPr>
              <a:t> MATCHS 'A.*';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Toán tử </a:t>
            </a:r>
            <a:r>
              <a:rPr lang="vi-VN" altLang="ko-KR" sz="1200" b="1" kern="1200" dirty="0">
                <a:solidFill>
                  <a:schemeClr val="tx1"/>
                </a:solidFill>
                <a:latin typeface="SamsungOne-400" panose="020B0503030303020204" pitchFamily="34" charset="0"/>
                <a:cs typeface="+mn-cs"/>
              </a:rPr>
              <a:t>FILTER </a:t>
            </a:r>
            <a:r>
              <a:rPr lang="vi-VN" altLang="ko-KR" sz="1200" b="0" kern="1200" dirty="0">
                <a:solidFill>
                  <a:schemeClr val="tx1"/>
                </a:solidFill>
                <a:latin typeface="SamsungOne-400" panose="020B0503030303020204" pitchFamily="34" charset="0"/>
                <a:cs typeface="+mn-cs"/>
              </a:rPr>
              <a:t>được sử dụng để chọn các bộ được yêu cầu từ một quan hệ dựa trên một điều kiện.</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97</a:t>
            </a:fld>
            <a:endParaRPr lang="ko-KR" altLang="en-US" dirty="0"/>
          </a:p>
        </p:txBody>
      </p:sp>
    </p:spTree>
    <p:extLst>
      <p:ext uri="{BB962C8B-B14F-4D97-AF65-F5344CB8AC3E}">
        <p14:creationId xmlns:p14="http://schemas.microsoft.com/office/powerpoint/2010/main" val="9350129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Toán tử FOREACH là một công cụ tuyệt vời để chuyển đổi dữ liệu của bạn thành các tập dữ liệu khác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Biểu thức trong </a:t>
            </a:r>
            <a:r>
              <a:rPr lang="vi-VN" altLang="ko-KR" b="1" dirty="0">
                <a:latin typeface="SamsungOne-400" panose="020B0503030303020204" pitchFamily="34" charset="0"/>
              </a:rPr>
              <a:t>FOREACH</a:t>
            </a:r>
            <a:r>
              <a:rPr lang="vi-VN" altLang="ko-KR" dirty="0">
                <a:latin typeface="SamsungOne-400" panose="020B0503030303020204" pitchFamily="34" charset="0"/>
              </a:rPr>
              <a:t> có thể chứa các trường, hằng số, biểu thức toán học, kết quả của việc gọi hàm Pig cũng như nhiều biến thể và lồng nhau khác.</a:t>
            </a: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Toán tử </a:t>
            </a:r>
            <a:r>
              <a:rPr lang="vi-VN" altLang="ko-KR" sz="1200" b="1" kern="1200" dirty="0">
                <a:solidFill>
                  <a:schemeClr val="tx1"/>
                </a:solidFill>
                <a:latin typeface="SamsungOne-400" panose="020B0503030303020204" pitchFamily="34" charset="0"/>
                <a:cs typeface="+mn-cs"/>
              </a:rPr>
              <a:t>FOREACH </a:t>
            </a:r>
            <a:r>
              <a:rPr lang="vi-VN" altLang="ko-KR" sz="1200" b="0" kern="1200" dirty="0">
                <a:solidFill>
                  <a:schemeClr val="tx1"/>
                </a:solidFill>
                <a:latin typeface="SamsungOne-400" panose="020B0503030303020204" pitchFamily="34" charset="0"/>
                <a:cs typeface="+mn-cs"/>
              </a:rPr>
              <a:t>được sử dụng để tạo các phép biến đổi dữ liệu được chỉ định dựa trên dữ liệu cột.</a:t>
            </a:r>
            <a:endParaRPr lang="en-US" altLang="ko-KR" sz="1200" b="0" kern="1200" dirty="0">
              <a:solidFill>
                <a:schemeClr val="tx1"/>
              </a:solidFill>
              <a:latin typeface="SamsungOne-400" panose="020B0503030303020204" pitchFamily="34" charset="0"/>
              <a:cs typeface="+mn-cs"/>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98</a:t>
            </a:fld>
            <a:endParaRPr lang="ko-KR" altLang="en-US" dirty="0"/>
          </a:p>
        </p:txBody>
      </p:sp>
    </p:spTree>
    <p:extLst>
      <p:ext uri="{BB962C8B-B14F-4D97-AF65-F5344CB8AC3E}">
        <p14:creationId xmlns:p14="http://schemas.microsoft.com/office/powerpoint/2010/main" val="39266719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99</a:t>
            </a:fld>
            <a:endParaRPr lang="ko-KR" altLang="en-US" dirty="0"/>
          </a:p>
        </p:txBody>
      </p:sp>
    </p:spTree>
    <p:extLst>
      <p:ext uri="{BB962C8B-B14F-4D97-AF65-F5344CB8AC3E}">
        <p14:creationId xmlns:p14="http://schemas.microsoft.com/office/powerpoint/2010/main" val="3024825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406" tIns="42203" rIns="84406" bIns="42203" numCol="1" anchor="t" anchorCtr="0" compatLnSpc="1">
            <a:prstTxWarp prst="textNoShape">
              <a:avLst/>
            </a:prstTxWarp>
            <a:scene3d>
              <a:camera prst="orthographicFront"/>
              <a:lightRig rig="threePt" dir="t"/>
            </a:scene3d>
            <a:sp3d>
              <a:bevelT w="0" h="6350"/>
            </a:sp3d>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1809" noProof="0" dirty="0">
              <a:latin typeface="SamsungOneKorean 400" panose="020B0503030303020204" pitchFamily="50" charset="-127"/>
              <a:ea typeface="SamsungOneKorean 400" panose="020B0503030303020204" pitchFamily="50" charset="-127"/>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a16="http://schemas.microsoft.com/office/drawing/2014/main" id="{CC1F6A50-BBC0-462D-8DA9-7C7FC38270A1}"/>
              </a:ext>
            </a:extLst>
          </p:cNvPr>
          <p:cNvSpPr/>
          <p:nvPr userDrawn="1"/>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844083"/>
            <a:r>
              <a:rPr lang="en-US" altLang="ko-KR" sz="4800" dirty="0">
                <a:solidFill>
                  <a:schemeClr val="tx1"/>
                </a:solidFill>
                <a:latin typeface="iCiel Samsung Sharp Sans Regula" pitchFamily="2" charset="0"/>
                <a:ea typeface="Samsung Sharp Sans Regular" pitchFamily="2" charset="0"/>
                <a:cs typeface="Samsung Sharp Sans Regular" pitchFamily="2" charset="0"/>
              </a:rPr>
              <a:t>Samsung </a:t>
            </a:r>
          </a:p>
          <a:p>
            <a:pPr lvl="0" defTabSz="844083"/>
            <a:r>
              <a:rPr lang="en-US" altLang="ko-KR" sz="4800" dirty="0">
                <a:solidFill>
                  <a:schemeClr val="tx1"/>
                </a:solidFill>
                <a:latin typeface="iCiel Samsung Sharp Sans Regula" pitchFamily="2" charset="0"/>
                <a:ea typeface="Samsung Sharp Sans Regular" pitchFamily="2" charset="0"/>
                <a:cs typeface="Samsung Sharp Sans Regular" pitchFamily="2" charset="0"/>
              </a:rPr>
              <a:t>Innovation </a:t>
            </a:r>
          </a:p>
          <a:p>
            <a:pPr lvl="0" defTabSz="844083"/>
            <a:r>
              <a:rPr lang="en-US" altLang="ko-KR" sz="4800" dirty="0">
                <a:solidFill>
                  <a:schemeClr val="tx1"/>
                </a:solidFill>
                <a:latin typeface="iCiel Samsung Sharp Sans Regula" pitchFamily="2" charset="0"/>
                <a:ea typeface="Samsung Sharp Sans Regular" pitchFamily="2" charset="0"/>
                <a:cs typeface="Samsung Sharp Sans Regular" pitchFamily="2" charset="0"/>
              </a:rPr>
              <a:t>Campus</a:t>
            </a:r>
          </a:p>
        </p:txBody>
      </p:sp>
      <p:sp>
        <p:nvSpPr>
          <p:cNvPr id="7" name="직사각형 133">
            <a:extLst>
              <a:ext uri="{FF2B5EF4-FFF2-40B4-BE49-F238E27FC236}">
                <a16:creationId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4083" latinLnBrk="1">
              <a:defRPr/>
            </a:pPr>
            <a:r>
              <a:rPr lang="en-US" altLang="ko-KR" sz="2400" dirty="0" err="1">
                <a:solidFill>
                  <a:srgbClr val="1428A0"/>
                </a:solidFill>
                <a:latin typeface="iCiel Samsung Sharp Sans Regula" pitchFamily="2" charset="0"/>
                <a:ea typeface="Samsung Sharp Sans Regular" pitchFamily="2" charset="0"/>
                <a:cs typeface="Samsung Sharp Sans Regular" pitchFamily="2" charset="0"/>
              </a:rPr>
              <a:t>Khoá</a:t>
            </a:r>
            <a:r>
              <a:rPr lang="en-US" altLang="ko-KR" sz="2400" dirty="0">
                <a:solidFill>
                  <a:srgbClr val="1428A0"/>
                </a:solidFill>
                <a:latin typeface="iCiel Samsung Sharp Sans Regula" pitchFamily="2" charset="0"/>
                <a:ea typeface="Samsung Sharp Sans Regular" pitchFamily="2" charset="0"/>
                <a:cs typeface="Samsung Sharp Sans Regular" pitchFamily="2" charset="0"/>
              </a:rPr>
              <a:t> </a:t>
            </a:r>
            <a:r>
              <a:rPr lang="en-US" altLang="ko-KR" sz="2400" dirty="0" err="1">
                <a:solidFill>
                  <a:srgbClr val="1428A0"/>
                </a:solidFill>
                <a:latin typeface="iCiel Samsung Sharp Sans Regula" pitchFamily="2" charset="0"/>
                <a:ea typeface="Samsung Sharp Sans Regular" pitchFamily="2" charset="0"/>
                <a:cs typeface="Samsung Sharp Sans Regular" pitchFamily="2" charset="0"/>
              </a:rPr>
              <a:t>học</a:t>
            </a:r>
            <a:r>
              <a:rPr lang="en-US" altLang="ko-KR" sz="2400" dirty="0">
                <a:solidFill>
                  <a:srgbClr val="1428A0"/>
                </a:solidFill>
                <a:latin typeface="iCiel Samsung Sharp Sans Regula" pitchFamily="2" charset="0"/>
                <a:ea typeface="Samsung Sharp Sans Regular" pitchFamily="2" charset="0"/>
                <a:cs typeface="Samsung Sharp Sans Regular" pitchFamily="2" charset="0"/>
              </a:rPr>
              <a:t> Big Data</a:t>
            </a:r>
            <a:endParaRPr lang="ko-KR" altLang="en-US" sz="2400" dirty="0">
              <a:solidFill>
                <a:srgbClr val="1428A0"/>
              </a:solidFill>
              <a:latin typeface="iCiel Samsung Sharp Sans Regula" pitchFamily="2" charset="0"/>
              <a:ea typeface="Samsung Sharp Sans Regular" pitchFamily="2" charset="0"/>
              <a:cs typeface="Samsung Sharp Sans Regular" pitchFamily="2" charset="0"/>
            </a:endParaRPr>
          </a:p>
        </p:txBody>
      </p:sp>
      <p:sp>
        <p:nvSpPr>
          <p:cNvPr id="8" name="직사각형 7">
            <a:extLst>
              <a:ext uri="{FF2B5EF4-FFF2-40B4-BE49-F238E27FC236}">
                <a16:creationId xmlns:a16="http://schemas.microsoft.com/office/drawing/2014/main" id="{7EBFF305-BFA3-4CAF-A314-24C4D6B4F65B}"/>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4165211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401325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a:latin typeface="iCiel Samsung Sharp Sans Regula"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anchor="ctr"/>
          <a:lstStyle>
            <a:lvl1pPr marL="0" indent="0">
              <a:lnSpc>
                <a:spcPct val="100000"/>
              </a:lnSpc>
              <a:spcBef>
                <a:spcPts val="0"/>
              </a:spcBef>
              <a:buNone/>
              <a:defRPr sz="2000">
                <a:solidFill>
                  <a:schemeClr val="bg1">
                    <a:lumMod val="50000"/>
                  </a:schemeClr>
                </a:solidFill>
                <a:latin typeface="iCiel Samsung Sharp Sans Regula" pitchFamily="2" charset="0"/>
              </a:defRPr>
            </a:lvl1pPr>
          </a:lstStyle>
          <a:p>
            <a:pPr lvl="0"/>
            <a:r>
              <a:rPr lang="en-US" dirty="0" err="1"/>
              <a:t>Chương</a:t>
            </a:r>
            <a:r>
              <a:rPr lang="en-US" dirty="0"/>
              <a:t> 1.</a:t>
            </a:r>
          </a:p>
        </p:txBody>
      </p:sp>
      <p:sp>
        <p:nvSpPr>
          <p:cNvPr id="18" name="직사각형 133">
            <a:extLst>
              <a:ext uri="{FF2B5EF4-FFF2-40B4-BE49-F238E27FC236}">
                <a16:creationId xmlns:a16="http://schemas.microsoft.com/office/drawing/2014/main" id="{E9FB640B-46E8-4BA3-B89E-CF58C8027238}"/>
              </a:ext>
            </a:extLst>
          </p:cNvPr>
          <p:cNvSpPr/>
          <p:nvPr userDrawn="1"/>
        </p:nvSpPr>
        <p:spPr>
          <a:xfrm>
            <a:off x="990000" y="4157757"/>
            <a:ext cx="3355497"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Regula" pitchFamily="2" charset="0"/>
                <a:ea typeface="Samsung Sharp Sans Regular" pitchFamily="2" charset="0"/>
                <a:cs typeface="Samsung Sharp Sans Regular" pitchFamily="2" charset="0"/>
              </a:rPr>
              <a:t>Khoá</a:t>
            </a:r>
            <a:r>
              <a:rPr lang="en-US" altLang="ko-KR" sz="2100" dirty="0">
                <a:solidFill>
                  <a:srgbClr val="1428A0"/>
                </a:solidFill>
                <a:latin typeface="iCiel Samsung Sharp Sans Regula" pitchFamily="2" charset="0"/>
                <a:ea typeface="Samsung Sharp Sans Regular" pitchFamily="2" charset="0"/>
                <a:cs typeface="Samsung Sharp Sans Regular" pitchFamily="2" charset="0"/>
              </a:rPr>
              <a:t> </a:t>
            </a:r>
            <a:r>
              <a:rPr lang="en-US" altLang="ko-KR" sz="2100" dirty="0" err="1">
                <a:solidFill>
                  <a:srgbClr val="1428A0"/>
                </a:solidFill>
                <a:latin typeface="iCiel Samsung Sharp Sans Regula" pitchFamily="2" charset="0"/>
                <a:ea typeface="Samsung Sharp Sans Regular" pitchFamily="2" charset="0"/>
                <a:cs typeface="Samsung Sharp Sans Regular" pitchFamily="2" charset="0"/>
              </a:rPr>
              <a:t>học</a:t>
            </a:r>
            <a:r>
              <a:rPr lang="en-US" altLang="ko-KR" sz="2100" dirty="0">
                <a:solidFill>
                  <a:srgbClr val="1428A0"/>
                </a:solidFill>
                <a:latin typeface="iCiel Samsung Sharp Sans Regula" pitchFamily="2" charset="0"/>
                <a:ea typeface="Samsung Sharp Sans Regular" pitchFamily="2" charset="0"/>
                <a:cs typeface="Samsung Sharp Sans Regular" pitchFamily="2" charset="0"/>
              </a:rPr>
              <a:t> Big Data</a:t>
            </a:r>
            <a:endParaRPr lang="ko-KR" altLang="en-US" sz="2100" dirty="0">
              <a:solidFill>
                <a:srgbClr val="1428A0"/>
              </a:solidFill>
              <a:latin typeface="iCiel Samsung Sharp Sans Regula"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3818615590"/>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4"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453BE224-8817-43D0-8F20-6396ACB54A53}"/>
              </a:ext>
            </a:extLst>
          </p:cNvPr>
          <p:cNvSpPr/>
          <p:nvPr userDrawn="1"/>
        </p:nvSpPr>
        <p:spPr>
          <a:xfrm>
            <a:off x="450000" y="450000"/>
            <a:ext cx="3776943" cy="369332"/>
          </a:xfrm>
          <a:prstGeom prst="rect">
            <a:avLst/>
          </a:prstGeom>
        </p:spPr>
        <p:txBody>
          <a:bodyPr wrap="square" lIns="0" tIns="0" rIns="0" bIns="0">
            <a:spAutoFit/>
          </a:bodyPr>
          <a:lstStyle/>
          <a:p>
            <a:pPr defTabSz="457200">
              <a:defRPr/>
            </a:pPr>
            <a:r>
              <a:rPr lang="en-US" altLang="ko-KR" sz="2400" dirty="0" err="1">
                <a:solidFill>
                  <a:srgbClr val="002F8E"/>
                </a:solidFill>
                <a:latin typeface="iCiel Samsung Sharp Sans Regula" pitchFamily="2" charset="0"/>
                <a:ea typeface="Samsung Sharp Sans Regular" pitchFamily="2" charset="0"/>
                <a:cs typeface="Samsung Sharp Sans Regular" pitchFamily="2" charset="0"/>
              </a:rPr>
              <a:t>Mô</a:t>
            </a:r>
            <a:r>
              <a:rPr lang="en-US" altLang="ko-KR" sz="2400" dirty="0">
                <a:solidFill>
                  <a:srgbClr val="002F8E"/>
                </a:solidFill>
                <a:latin typeface="iCiel Samsung Sharp Sans Regula" pitchFamily="2" charset="0"/>
                <a:ea typeface="Samsung Sharp Sans Regular" pitchFamily="2" charset="0"/>
                <a:cs typeface="Samsung Sharp Sans Regular" pitchFamily="2" charset="0"/>
              </a:rPr>
              <a:t> </a:t>
            </a:r>
            <a:r>
              <a:rPr lang="en-US" altLang="ko-KR" sz="2400" dirty="0" err="1">
                <a:solidFill>
                  <a:srgbClr val="002F8E"/>
                </a:solidFill>
                <a:latin typeface="iCiel Samsung Sharp Sans Regula" pitchFamily="2" charset="0"/>
                <a:ea typeface="Samsung Sharp Sans Regular" pitchFamily="2" charset="0"/>
                <a:cs typeface="Samsung Sharp Sans Regular" pitchFamily="2" charset="0"/>
              </a:rPr>
              <a:t>tả</a:t>
            </a:r>
            <a:r>
              <a:rPr lang="en-US" altLang="ko-KR" sz="2400" dirty="0">
                <a:solidFill>
                  <a:srgbClr val="002F8E"/>
                </a:solidFill>
                <a:latin typeface="iCiel Samsung Sharp Sans Regula" pitchFamily="2" charset="0"/>
                <a:ea typeface="Samsung Sharp Sans Regular" pitchFamily="2" charset="0"/>
                <a:cs typeface="Samsung Sharp Sans Regular" pitchFamily="2" charset="0"/>
              </a:rPr>
              <a:t> </a:t>
            </a:r>
            <a:r>
              <a:rPr lang="en-US" altLang="ko-KR" sz="2400" dirty="0" err="1">
                <a:solidFill>
                  <a:srgbClr val="002F8E"/>
                </a:solidFill>
                <a:latin typeface="iCiel Samsung Sharp Sans Regula" pitchFamily="2" charset="0"/>
                <a:ea typeface="Samsung Sharp Sans Regular" pitchFamily="2" charset="0"/>
                <a:cs typeface="Samsung Sharp Sans Regular" pitchFamily="2" charset="0"/>
              </a:rPr>
              <a:t>chương</a:t>
            </a:r>
            <a:endParaRPr lang="en-US" altLang="ko-KR" sz="2400" dirty="0">
              <a:solidFill>
                <a:srgbClr val="002F8E"/>
              </a:solidFill>
              <a:latin typeface="iCiel Samsung Sharp Sans Regula" pitchFamily="2" charset="0"/>
              <a:ea typeface="Samsung Sharp Sans Regular" pitchFamily="2" charset="0"/>
              <a:cs typeface="Samsung Sharp Sans Regular" pitchFamily="2" charset="0"/>
            </a:endParaRPr>
          </a:p>
        </p:txBody>
      </p:sp>
      <p:cxnSp>
        <p:nvCxnSpPr>
          <p:cNvPr id="7" name="직선 연결선 6">
            <a:extLst>
              <a:ext uri="{FF2B5EF4-FFF2-40B4-BE49-F238E27FC236}">
                <a16:creationId xmlns:a16="http://schemas.microsoft.com/office/drawing/2014/main" id="{D5E653DE-04D0-4DD0-A32C-4D19B330508F}"/>
              </a:ext>
            </a:extLst>
          </p:cNvPr>
          <p:cNvCxnSpPr/>
          <p:nvPr userDrawn="1"/>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2FB712D-23AC-4703-BDAE-60AA8C185F96}"/>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699F00A8-8896-417F-B81D-A3D22F06A443}"/>
              </a:ext>
            </a:extLst>
          </p:cNvPr>
          <p:cNvSpPr>
            <a:spLocks noGrp="1"/>
          </p:cNvSpPr>
          <p:nvPr>
            <p:ph type="body" sz="quarter" idx="10" hasCustomPrompt="1"/>
          </p:nvPr>
        </p:nvSpPr>
        <p:spPr>
          <a:xfrm>
            <a:off x="711202" y="1597422"/>
            <a:ext cx="8632825" cy="1439736"/>
          </a:xfrm>
          <a:prstGeom prst="rect">
            <a:avLst/>
          </a:prstGeom>
          <a:ln w="19050">
            <a:solidFill>
              <a:schemeClr val="bg1">
                <a:lumMod val="95000"/>
              </a:schemeClr>
            </a:solidFill>
          </a:ln>
        </p:spPr>
        <p:txBody>
          <a:bodyPr lIns="144000" tIns="144000" rIns="144000" bIns="144000"/>
          <a:lstStyle>
            <a:lvl1pPr marL="285750" indent="-285750" algn="l" defTabSz="457200" rtl="0" fontAlgn="base" latinLnBrk="1">
              <a:lnSpc>
                <a:spcPct val="100000"/>
              </a:lnSpc>
              <a:spcBef>
                <a:spcPct val="0"/>
              </a:spcBef>
              <a:spcAft>
                <a:spcPts val="800"/>
              </a:spcAft>
              <a:buClr>
                <a:srgbClr val="A5A5A5"/>
              </a:buClr>
              <a:buFont typeface="Wingdings" panose="05000000000000000000" pitchFamily="2" charset="2"/>
              <a:buChar char="ü"/>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800087" indent="-342900">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LEVEL1</a:t>
            </a:r>
          </a:p>
          <a:p>
            <a:pPr marL="742937" lvl="1" indent="-285750" algn="l" defTabSz="457200" rtl="0" fontAlgn="base" latinLnBrk="1">
              <a:spcBef>
                <a:spcPct val="0"/>
              </a:spcBef>
              <a:spcAft>
                <a:spcPts val="800"/>
              </a:spcAft>
              <a:buClr>
                <a:srgbClr val="A5A5A5"/>
              </a:buClr>
              <a:buFont typeface="Arial" panose="020B0604020202020204" pitchFamily="34" charset="0"/>
              <a:buChar char="•"/>
              <a:defRPr/>
            </a:pPr>
            <a:r>
              <a:rPr lang="en-US" altLang="ko-KR" dirty="0"/>
              <a:t>LEVEL2</a:t>
            </a:r>
            <a:endParaRPr lang="ko-KR" altLang="en-US" dirty="0"/>
          </a:p>
        </p:txBody>
      </p:sp>
      <p:sp>
        <p:nvSpPr>
          <p:cNvPr id="39" name="직사각형 38">
            <a:extLst>
              <a:ext uri="{FF2B5EF4-FFF2-40B4-BE49-F238E27FC236}">
                <a16:creationId xmlns:a16="http://schemas.microsoft.com/office/drawing/2014/main" id="{7BB8DB97-E655-4CA1-84C5-BB4010191A58}"/>
              </a:ext>
            </a:extLst>
          </p:cNvPr>
          <p:cNvSpPr/>
          <p:nvPr/>
        </p:nvSpPr>
        <p:spPr>
          <a:xfrm>
            <a:off x="711202" y="455333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a:t>
            </a:r>
          </a:p>
        </p:txBody>
      </p:sp>
      <p:sp>
        <p:nvSpPr>
          <p:cNvPr id="41" name="AutoShape 2">
            <a:extLst>
              <a:ext uri="{FF2B5EF4-FFF2-40B4-BE49-F238E27FC236}">
                <a16:creationId xmlns:a16="http://schemas.microsoft.com/office/drawing/2014/main" id="{83E50131-F39D-4D43-BB4C-20A45EE0E845}"/>
              </a:ext>
            </a:extLst>
          </p:cNvPr>
          <p:cNvSpPr>
            <a:spLocks noChangeAspect="1"/>
          </p:cNvSpPr>
          <p:nvPr userDrawn="1"/>
        </p:nvSpPr>
        <p:spPr bwMode="auto">
          <a:xfrm>
            <a:off x="441747" y="454595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Korean 400" panose="020B0503030303020204" pitchFamily="50" charset="-127"/>
              <a:ea typeface="SamsungOneKorean 400" panose="020B0503030303020204" pitchFamily="50" charset="-127"/>
            </a:endParaRPr>
          </a:p>
        </p:txBody>
      </p:sp>
      <p:sp>
        <p:nvSpPr>
          <p:cNvPr id="43" name="직사각형 42">
            <a:extLst>
              <a:ext uri="{FF2B5EF4-FFF2-40B4-BE49-F238E27FC236}">
                <a16:creationId xmlns:a16="http://schemas.microsoft.com/office/drawing/2014/main" id="{E3AFE288-260F-47D4-9AD3-6E45168C4860}"/>
              </a:ext>
            </a:extLst>
          </p:cNvPr>
          <p:cNvSpPr/>
          <p:nvPr userDrawn="1"/>
        </p:nvSpPr>
        <p:spPr>
          <a:xfrm>
            <a:off x="711203" y="127564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45" name="AutoShape 2">
            <a:extLst>
              <a:ext uri="{FF2B5EF4-FFF2-40B4-BE49-F238E27FC236}">
                <a16:creationId xmlns:a16="http://schemas.microsoft.com/office/drawing/2014/main" id="{40D29AD7-B516-47EC-8D62-D88F33ED2C4D}"/>
              </a:ext>
            </a:extLst>
          </p:cNvPr>
          <p:cNvSpPr>
            <a:spLocks noChangeAspect="1"/>
          </p:cNvSpPr>
          <p:nvPr userDrawn="1"/>
        </p:nvSpPr>
        <p:spPr bwMode="auto">
          <a:xfrm>
            <a:off x="441747" y="126648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Korean 400" panose="020B0503030303020204" pitchFamily="50" charset="-127"/>
              <a:ea typeface="SamsungOneKorean 400" panose="020B0503030303020204" pitchFamily="50" charset="-127"/>
            </a:endParaRPr>
          </a:p>
        </p:txBody>
      </p:sp>
      <p:sp>
        <p:nvSpPr>
          <p:cNvPr id="54" name="텍스트 개체 틀 2">
            <a:extLst>
              <a:ext uri="{FF2B5EF4-FFF2-40B4-BE49-F238E27FC236}">
                <a16:creationId xmlns:a16="http://schemas.microsoft.com/office/drawing/2014/main" id="{D722B8A3-2642-4544-AF62-31B55F002584}"/>
              </a:ext>
            </a:extLst>
          </p:cNvPr>
          <p:cNvSpPr>
            <a:spLocks noGrp="1"/>
          </p:cNvSpPr>
          <p:nvPr>
            <p:ph type="body" sz="quarter" idx="11" hasCustomPrompt="1"/>
          </p:nvPr>
        </p:nvSpPr>
        <p:spPr>
          <a:xfrm>
            <a:off x="711202" y="4875103"/>
            <a:ext cx="8632825" cy="3454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lvl1pPr>
              <a:lnSpc>
                <a:spcPct val="100000"/>
              </a:lnSpc>
              <a:defRPr kumimoji="1" lang="en-US" altLang="ko-KR" sz="1300" dirty="0" smtClean="0">
                <a:solidFill>
                  <a:prstClr val="black">
                    <a:lumMod val="85000"/>
                    <a:lumOff val="15000"/>
                  </a:prstClr>
                </a:solidFill>
                <a:latin typeface="SamsungOne-400" panose="020B0503030303020204" pitchFamily="34" charset="0"/>
                <a:ea typeface="SamsungOne-400" panose="020B0503030303020204" pitchFamily="34" charset="0"/>
              </a:defRPr>
            </a:lvl1pPr>
            <a:lvl2pPr>
              <a:defRPr kumimoji="1" lang="ko-KR" altLang="en-US" dirty="0" smtClean="0">
                <a:solidFill>
                  <a:schemeClr val="lt1"/>
                </a:solidFill>
              </a:defRPr>
            </a:lvl2pPr>
          </a:lstStyle>
          <a:p>
            <a:pPr marL="342900" lvl="0" indent="-342900" defTabSz="457200" fontAlgn="base">
              <a:spcBef>
                <a:spcPct val="0"/>
              </a:spcBef>
              <a:spcAft>
                <a:spcPts val="800"/>
              </a:spcAft>
              <a:buClr>
                <a:srgbClr val="A5A5A5"/>
              </a:buClr>
              <a:buFont typeface="+mj-lt"/>
              <a:buAutoNum type="arabicPeriod"/>
            </a:pPr>
            <a:r>
              <a:rPr lang="en-US" altLang="ko-KR" dirty="0"/>
              <a:t>LEVEL1</a:t>
            </a:r>
            <a:endParaRPr lang="ko-KR" altLang="en-US" dirty="0"/>
          </a:p>
        </p:txBody>
      </p:sp>
    </p:spTree>
    <p:extLst>
      <p:ext uri="{BB962C8B-B14F-4D97-AF65-F5344CB8AC3E}">
        <p14:creationId xmlns:p14="http://schemas.microsoft.com/office/powerpoint/2010/main" val="266036632"/>
      </p:ext>
    </p:extLst>
  </p:cSld>
  <p:clrMapOvr>
    <a:masterClrMapping/>
  </p:clrMapOvr>
  <p:extLst>
    <p:ext uri="{DCECCB84-F9BA-43D5-87BE-67443E8EF086}">
      <p15:sldGuideLst xmlns:p15="http://schemas.microsoft.com/office/powerpoint/2012/main">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a:latin typeface="iCiel Samsung Sharp Sans Regula" pitchFamily="2" charset="0"/>
                <a:cs typeface="iCiel Samsung Sharp Sans Regula"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bIns="0" anchor="ctr"/>
          <a:lstStyle>
            <a:lvl1pPr marL="0" indent="0">
              <a:lnSpc>
                <a:spcPct val="100000"/>
              </a:lnSpc>
              <a:spcBef>
                <a:spcPts val="0"/>
              </a:spcBef>
              <a:buNone/>
              <a:defRPr sz="2000">
                <a:solidFill>
                  <a:schemeClr val="bg1">
                    <a:lumMod val="50000"/>
                  </a:schemeClr>
                </a:solidFill>
                <a:latin typeface="iCiel Samsung Sharp Sans Regula" pitchFamily="2" charset="0"/>
              </a:defRPr>
            </a:lvl1pPr>
          </a:lstStyle>
          <a:p>
            <a:pPr lvl="0"/>
            <a:r>
              <a:rPr lang="en-US" dirty="0" err="1"/>
              <a:t>Bài</a:t>
            </a:r>
            <a:r>
              <a:rPr lang="en-US" dirty="0"/>
              <a:t> 1.</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990000" y="4157760"/>
            <a:ext cx="317842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Regula" pitchFamily="2" charset="0"/>
                <a:ea typeface="Samsung Sharp Sans Regular" pitchFamily="2" charset="0"/>
                <a:cs typeface="Samsung Sharp Sans Regular" pitchFamily="2" charset="0"/>
              </a:rPr>
              <a:t>Phân</a:t>
            </a:r>
            <a:r>
              <a:rPr lang="en-US" altLang="ko-KR" sz="2100" dirty="0">
                <a:solidFill>
                  <a:srgbClr val="1428A0"/>
                </a:solidFill>
                <a:latin typeface="iCiel Samsung Sharp Sans Regula" pitchFamily="2" charset="0"/>
                <a:ea typeface="Samsung Sharp Sans Regular" pitchFamily="2" charset="0"/>
                <a:cs typeface="Samsung Sharp Sans Regular" pitchFamily="2" charset="0"/>
              </a:rPr>
              <a:t> </a:t>
            </a:r>
            <a:r>
              <a:rPr lang="en-US" altLang="ko-KR" sz="2100" dirty="0" err="1">
                <a:solidFill>
                  <a:srgbClr val="1428A0"/>
                </a:solidFill>
                <a:latin typeface="iCiel Samsung Sharp Sans Regula" pitchFamily="2" charset="0"/>
                <a:ea typeface="Samsung Sharp Sans Regular" pitchFamily="2" charset="0"/>
                <a:cs typeface="Samsung Sharp Sans Regular" pitchFamily="2" charset="0"/>
              </a:rPr>
              <a:t>tích</a:t>
            </a:r>
            <a:r>
              <a:rPr lang="en-US" altLang="ko-KR" sz="2100" dirty="0">
                <a:solidFill>
                  <a:srgbClr val="1428A0"/>
                </a:solidFill>
                <a:latin typeface="iCiel Samsung Sharp Sans Regula" pitchFamily="2" charset="0"/>
                <a:ea typeface="Samsung Sharp Sans Regular" pitchFamily="2" charset="0"/>
                <a:cs typeface="Samsung Sharp Sans Regular" pitchFamily="2" charset="0"/>
              </a:rPr>
              <a:t> Big Data</a:t>
            </a:r>
            <a:endParaRPr lang="ko-KR" altLang="en-US" sz="2100" dirty="0">
              <a:solidFill>
                <a:srgbClr val="1428A0"/>
              </a:solidFill>
              <a:latin typeface="iCiel Samsung Sharp Sans Regula"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26654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989700" y="3038807"/>
            <a:ext cx="8344800" cy="554400"/>
          </a:xfrm>
          <a:prstGeom prst="rect">
            <a:avLst/>
          </a:prstGeom>
        </p:spPr>
        <p:txBody>
          <a:bodyPr lIns="0" tIns="0" rIns="0" bIns="0" anchor="t"/>
          <a:lstStyle>
            <a:lvl1pPr marL="0" indent="0">
              <a:lnSpc>
                <a:spcPct val="100000"/>
              </a:lnSpc>
              <a:spcBef>
                <a:spcPts val="0"/>
              </a:spcBef>
              <a:buNone/>
              <a:defRPr sz="3600">
                <a:latin typeface="iCiel Samsung Sharp Sans Regula" pitchFamily="2" charset="0"/>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2000" dirty="0">
                <a:solidFill>
                  <a:schemeClr val="bg1">
                    <a:lumMod val="50000"/>
                  </a:schemeClr>
                </a:solidFill>
                <a:latin typeface="iCiel Samsung Sharp Sans Regula" pitchFamily="2" charset="0"/>
              </a:defRPr>
            </a:lvl1pPr>
          </a:lstStyle>
          <a:p>
            <a:pPr lvl="0"/>
            <a:r>
              <a:rPr lang="en-US" dirty="0" err="1"/>
              <a:t>Bài</a:t>
            </a:r>
            <a:r>
              <a:rPr lang="en-US" dirty="0"/>
              <a:t> 1</a:t>
            </a:r>
          </a:p>
        </p:txBody>
      </p:sp>
    </p:spTree>
    <p:extLst>
      <p:ext uri="{BB962C8B-B14F-4D97-AF65-F5344CB8AC3E}">
        <p14:creationId xmlns:p14="http://schemas.microsoft.com/office/powerpoint/2010/main" val="161329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4"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1" y="447880"/>
            <a:ext cx="7418481" cy="274320"/>
          </a:xfrm>
          <a:prstGeom prst="rect">
            <a:avLst/>
          </a:prstGeom>
        </p:spPr>
        <p:txBody>
          <a:bodyPr lIns="0" tIns="0" rIns="0" bIns="0" anchor="ctr"/>
          <a:lstStyle>
            <a:lvl1pPr marL="0" indent="0">
              <a:lnSpc>
                <a:spcPct val="100000"/>
              </a:lnSpc>
              <a:spcBef>
                <a:spcPts val="0"/>
              </a:spcBef>
              <a:buNone/>
              <a:defRPr sz="1800" b="0">
                <a:solidFill>
                  <a:schemeClr val="bg1"/>
                </a:solidFill>
                <a:latin typeface="iCiel Samsung Sharp Sans Medium" pitchFamily="2" charset="0"/>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a:solidFill>
                  <a:srgbClr val="131313"/>
                </a:solidFill>
                <a:latin typeface="iCiel Samsung Sharp Sans Regula" pitchFamily="2" charset="0"/>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a:solidFill>
                  <a:schemeClr val="bg1">
                    <a:lumMod val="85000"/>
                  </a:schemeClr>
                </a:solidFill>
                <a:latin typeface="iCiel Samsung Sharp Sans Medium" pitchFamily="2" charset="0"/>
              </a:defRPr>
            </a:lvl1pPr>
          </a:lstStyle>
          <a:p>
            <a:pPr lvl="0"/>
            <a:r>
              <a:rPr lang="en-US" dirty="0"/>
              <a:t>BÀI</a:t>
            </a:r>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2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Tree>
    <p:extLst>
      <p:ext uri="{BB962C8B-B14F-4D97-AF65-F5344CB8AC3E}">
        <p14:creationId xmlns:p14="http://schemas.microsoft.com/office/powerpoint/2010/main" val="1415996655"/>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850835" y="3044359"/>
            <a:ext cx="8348472" cy="676656"/>
          </a:xfrm>
          <a:prstGeom prst="rect">
            <a:avLst/>
          </a:prstGeom>
        </p:spPr>
        <p:txBody>
          <a:bodyPr anchor="ctr">
            <a:noAutofit/>
          </a:bodyPr>
          <a:lstStyle>
            <a:lvl1pPr marL="0" indent="0">
              <a:lnSpc>
                <a:spcPct val="100000"/>
              </a:lnSpc>
              <a:spcBef>
                <a:spcPts val="0"/>
              </a:spcBef>
              <a:buNone/>
              <a:defRPr sz="3600">
                <a:latin typeface="iCiel Samsung Sharp Sans Regula" pitchFamily="2" charset="0"/>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850836" y="2718248"/>
            <a:ext cx="5477256" cy="310896"/>
          </a:xfrm>
          <a:prstGeom prst="rect">
            <a:avLst/>
          </a:prstGeom>
        </p:spPr>
        <p:txBody>
          <a:bodyPr anchor="ctr">
            <a:noAutofit/>
          </a:bodyPr>
          <a:lstStyle>
            <a:lvl1pPr marL="0" indent="0">
              <a:lnSpc>
                <a:spcPct val="100000"/>
              </a:lnSpc>
              <a:spcBef>
                <a:spcPts val="0"/>
              </a:spcBef>
              <a:buNone/>
              <a:defRPr lang="en-US" sz="2000" dirty="0">
                <a:solidFill>
                  <a:schemeClr val="bg1">
                    <a:lumMod val="50000"/>
                  </a:schemeClr>
                </a:solidFill>
                <a:latin typeface="iCiel Samsung Sharp Sans Regula" pitchFamily="2" charset="0"/>
              </a:defRPr>
            </a:lvl1pPr>
          </a:lstStyle>
          <a:p>
            <a:pPr lvl="0"/>
            <a:r>
              <a:rPr lang="en-US" dirty="0"/>
              <a:t>Unit no</a:t>
            </a:r>
          </a:p>
        </p:txBody>
      </p:sp>
      <p:sp>
        <p:nvSpPr>
          <p:cNvPr id="10" name="슬라이드 번호 개체 틀 15">
            <a:extLst>
              <a:ext uri="{FF2B5EF4-FFF2-40B4-BE49-F238E27FC236}">
                <a16:creationId xmlns:a16="http://schemas.microsoft.com/office/drawing/2014/main" id="{D163D0F5-7B33-4771-ABDF-51E1A99292CC}"/>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11" name="슬라이드 번호 개체 틀 15">
            <a:extLst>
              <a:ext uri="{FF2B5EF4-FFF2-40B4-BE49-F238E27FC236}">
                <a16:creationId xmlns:a16="http://schemas.microsoft.com/office/drawing/2014/main" id="{3669AF3A-567A-4FA3-9D55-C238C68F1617}"/>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944041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1" y="447880"/>
            <a:ext cx="8056213" cy="274320"/>
          </a:xfrm>
          <a:prstGeom prst="rect">
            <a:avLst/>
          </a:prstGeom>
        </p:spPr>
        <p:txBody>
          <a:bodyPr lIns="0" tIns="0" rIns="0" bIns="0" anchor="ctr"/>
          <a:lstStyle>
            <a:lvl1pPr marL="0" indent="0">
              <a:lnSpc>
                <a:spcPct val="100000"/>
              </a:lnSpc>
              <a:spcBef>
                <a:spcPts val="0"/>
              </a:spcBef>
              <a:buNone/>
              <a:defRPr sz="1800" b="0">
                <a:solidFill>
                  <a:schemeClr val="bg1"/>
                </a:solidFill>
                <a:latin typeface="iCiel Samsung Sharp Sans Medium" pitchFamily="2" charset="0"/>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a:solidFill>
                  <a:srgbClr val="131313"/>
                </a:solidFill>
                <a:latin typeface="iCiel Samsung Sharp Sans Regula" pitchFamily="2" charset="0"/>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a:solidFill>
                  <a:schemeClr val="bg1">
                    <a:lumMod val="85000"/>
                  </a:schemeClr>
                </a:solidFill>
                <a:latin typeface="iCiel Samsung Sharp Sans Medium" pitchFamily="2" charset="0"/>
              </a:defRPr>
            </a:lvl1pPr>
          </a:lstStyle>
          <a:p>
            <a:pPr lvl="0"/>
            <a:r>
              <a:rPr lang="en-US" dirty="0"/>
              <a:t>BÀI</a:t>
            </a:r>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2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3" name="슬라이드 번호 개체 틀 15">
            <a:extLst>
              <a:ext uri="{FF2B5EF4-FFF2-40B4-BE49-F238E27FC236}">
                <a16:creationId xmlns:a16="http://schemas.microsoft.com/office/drawing/2014/main" id="{DA09E8F2-8A3D-4C86-A8CB-DAE53A0F948F}"/>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15" name="슬라이드 번호 개체 틀 15">
            <a:extLst>
              <a:ext uri="{FF2B5EF4-FFF2-40B4-BE49-F238E27FC236}">
                <a16:creationId xmlns:a16="http://schemas.microsoft.com/office/drawing/2014/main" id="{AB3A8627-9DFB-4A01-AE73-C2BBE521A12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954780668"/>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503321"/>
            <a:ext cx="614036" cy="127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831"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831"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5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015"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4" y="6503321"/>
            <a:ext cx="2350254" cy="127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831"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831"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5. </a:t>
            </a:r>
            <a:r>
              <a:rPr lang="en-US" altLang="ko-KR" sz="831"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Phân</a:t>
            </a:r>
            <a:r>
              <a:rPr lang="en-US" altLang="ko-KR" sz="831"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831"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tích</a:t>
            </a:r>
            <a:r>
              <a:rPr lang="en-US" altLang="ko-KR" sz="831"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Tree>
    <p:extLst>
      <p:ext uri="{BB962C8B-B14F-4D97-AF65-F5344CB8AC3E}">
        <p14:creationId xmlns:p14="http://schemas.microsoft.com/office/powerpoint/2010/main" val="1634960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013382"/>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Lst>
  <p:txStyles>
    <p:titleStyle>
      <a:lvl1pPr algn="l" defTabSz="844083" rtl="0" eaLnBrk="1" latinLnBrk="1"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06.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1.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8.xml"/><Relationship Id="rId4" Type="http://schemas.openxmlformats.org/officeDocument/2006/relationships/image" Target="../media/image51.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5.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48.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0.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1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hyperlink" Target="file:///d" TargetMode="External"/><Relationship Id="rId2" Type="http://schemas.openxmlformats.org/officeDocument/2006/relationships/notesSlide" Target="../notesSlides/notesSlide219.xml"/><Relationship Id="rId1" Type="http://schemas.openxmlformats.org/officeDocument/2006/relationships/slideLayout" Target="../slideLayouts/slideLayout6.xml"/><Relationship Id="rId4" Type="http://schemas.openxmlformats.org/officeDocument/2006/relationships/hyperlink" Target="file:///d/s/w"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20.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21.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22.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6.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7.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8.xml"/><Relationship Id="rId7" Type="http://schemas.openxmlformats.org/officeDocument/2006/relationships/image" Target="../media/image66.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61.png"/><Relationship Id="rId5" Type="http://schemas.openxmlformats.org/officeDocument/2006/relationships/image" Target="../media/image65.png"/><Relationship Id="rId4" Type="http://schemas.openxmlformats.org/officeDocument/2006/relationships/notesSlide" Target="../notesSlides/notesSlide228.xml"/><Relationship Id="rId9" Type="http://schemas.openxmlformats.org/officeDocument/2006/relationships/image" Target="../media/image68.png"/></Relationships>
</file>

<file path=ppt/slides/_rels/slide2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9.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62.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0.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2.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3.tiff"/><Relationship Id="rId7" Type="http://schemas.openxmlformats.org/officeDocument/2006/relationships/image" Target="../media/image77.tiff"/><Relationship Id="rId12" Type="http://schemas.openxmlformats.org/officeDocument/2006/relationships/image" Target="../media/image81.png"/><Relationship Id="rId2" Type="http://schemas.openxmlformats.org/officeDocument/2006/relationships/notesSlide" Target="../notesSlides/notesSlide235.xml"/><Relationship Id="rId16"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76.tiff"/><Relationship Id="rId11" Type="http://schemas.openxmlformats.org/officeDocument/2006/relationships/image" Target="../media/image80.png"/><Relationship Id="rId5" Type="http://schemas.openxmlformats.org/officeDocument/2006/relationships/image" Target="../media/image75.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4.tiff"/><Relationship Id="rId9" Type="http://schemas.openxmlformats.org/officeDocument/2006/relationships/image" Target="../media/image53.png"/><Relationship Id="rId14" Type="http://schemas.openxmlformats.org/officeDocument/2006/relationships/image" Target="../media/image83.png"/></Relationships>
</file>

<file path=ppt/slides/_rels/slide23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3.tiff"/><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36.xml"/><Relationship Id="rId1" Type="http://schemas.openxmlformats.org/officeDocument/2006/relationships/slideLayout" Target="../slideLayouts/slideLayout8.xml"/><Relationship Id="rId6" Type="http://schemas.openxmlformats.org/officeDocument/2006/relationships/image" Target="../media/image53.png"/><Relationship Id="rId11" Type="http://schemas.openxmlformats.org/officeDocument/2006/relationships/image" Target="../media/image83.png"/><Relationship Id="rId5" Type="http://schemas.openxmlformats.org/officeDocument/2006/relationships/image" Target="../media/image78.png"/><Relationship Id="rId15" Type="http://schemas.openxmlformats.org/officeDocument/2006/relationships/image" Target="../media/image87.tiff"/><Relationship Id="rId10" Type="http://schemas.openxmlformats.org/officeDocument/2006/relationships/image" Target="../media/image82.png"/><Relationship Id="rId4" Type="http://schemas.openxmlformats.org/officeDocument/2006/relationships/image" Target="../media/image74.tiff"/><Relationship Id="rId9" Type="http://schemas.openxmlformats.org/officeDocument/2006/relationships/image" Target="../media/image81.png"/><Relationship Id="rId14" Type="http://schemas.openxmlformats.org/officeDocument/2006/relationships/image" Target="../media/image86.tiff"/></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247.xml"/><Relationship Id="rId16"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53.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5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54.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73.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74.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75.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76.xml"/><Relationship Id="rId16"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04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CSDL </a:t>
            </a:r>
            <a:r>
              <a:rPr lang="en-US" altLang="ko-KR" dirty="0" err="1"/>
              <a:t>phân</a:t>
            </a:r>
            <a:r>
              <a:rPr lang="en-US" altLang="ko-KR" dirty="0"/>
              <a:t> </a:t>
            </a:r>
            <a:r>
              <a:rPr lang="en-US" altLang="ko-KR" dirty="0" err="1"/>
              <a:t>cấp</a:t>
            </a:r>
            <a:endParaRPr lang="en-US" altLang="ko-KR"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38" name="텍스트 개체 틀 37">
            <a:extLst>
              <a:ext uri="{FF2B5EF4-FFF2-40B4-BE49-F238E27FC236}">
                <a16:creationId xmlns:a16="http://schemas.microsoft.com/office/drawing/2014/main" id="{88E66B94-C094-4665-BE61-FBA033EA3072}"/>
              </a:ext>
            </a:extLst>
          </p:cNvPr>
          <p:cNvSpPr>
            <a:spLocks noGrp="1"/>
          </p:cNvSpPr>
          <p:nvPr>
            <p:ph type="body" sz="quarter" idx="15"/>
          </p:nvPr>
        </p:nvSpPr>
        <p:spPr/>
        <p:txBody>
          <a:bodyPr/>
          <a:lstStyle/>
          <a:p>
            <a:r>
              <a:rPr lang="vi-VN" altLang="ko-KR" dirty="0"/>
              <a:t>Dữ liệu được phân cấp và cấu trúc trong các mối quan hệ cấp dưới và cấp dưới</a:t>
            </a:r>
            <a:endParaRPr lang="en-US" altLang="ko-KR" dirty="0"/>
          </a:p>
          <a:p>
            <a:pPr lvl="1"/>
            <a:r>
              <a:rPr lang="vi-VN" altLang="ko-KR" dirty="0"/>
              <a:t>Ưu điểm: Tốc độ truy cập dữ liệu nhanh và có thể dễ dàng dự đoán được việc sử dụng dữ liệu.</a:t>
            </a:r>
          </a:p>
          <a:p>
            <a:pPr lvl="1"/>
            <a:r>
              <a:rPr lang="vi-VN" altLang="ko-KR" dirty="0"/>
              <a:t>Nhược điểm: Không dễ để điều chỉnh quy trình thay đổi sau khi cài đặt ban đầu vì nó bao gồm mối quan hệ cấp dưới.</a:t>
            </a:r>
            <a:endParaRPr lang="ko-KR" altLang="en-US" dirty="0"/>
          </a:p>
        </p:txBody>
      </p:sp>
      <p:grpSp>
        <p:nvGrpSpPr>
          <p:cNvPr id="37" name="그룹 36">
            <a:extLst>
              <a:ext uri="{FF2B5EF4-FFF2-40B4-BE49-F238E27FC236}">
                <a16:creationId xmlns:a16="http://schemas.microsoft.com/office/drawing/2014/main" id="{19CB857E-956F-4432-A1A6-26060C87B943}"/>
              </a:ext>
            </a:extLst>
          </p:cNvPr>
          <p:cNvGrpSpPr/>
          <p:nvPr/>
        </p:nvGrpSpPr>
        <p:grpSpPr>
          <a:xfrm>
            <a:off x="2058956" y="3601770"/>
            <a:ext cx="5863481" cy="2651924"/>
            <a:chOff x="2058956" y="3601770"/>
            <a:chExt cx="5863481" cy="2651924"/>
          </a:xfrm>
        </p:grpSpPr>
        <p:grpSp>
          <p:nvGrpSpPr>
            <p:cNvPr id="39" name="그룹 38">
              <a:extLst>
                <a:ext uri="{FF2B5EF4-FFF2-40B4-BE49-F238E27FC236}">
                  <a16:creationId xmlns:a16="http://schemas.microsoft.com/office/drawing/2014/main" id="{C7581FAF-AEBC-4071-8861-093C82EFBA43}"/>
                </a:ext>
              </a:extLst>
            </p:cNvPr>
            <p:cNvGrpSpPr/>
            <p:nvPr/>
          </p:nvGrpSpPr>
          <p:grpSpPr>
            <a:xfrm>
              <a:off x="2058956" y="4511774"/>
              <a:ext cx="1240327" cy="662737"/>
              <a:chOff x="2292249" y="4003784"/>
              <a:chExt cx="1483760" cy="792809"/>
            </a:xfrm>
          </p:grpSpPr>
          <p:sp>
            <p:nvSpPr>
              <p:cNvPr id="65" name="모서리가 둥근 직사각형 36">
                <a:extLst>
                  <a:ext uri="{FF2B5EF4-FFF2-40B4-BE49-F238E27FC236}">
                    <a16:creationId xmlns:a16="http://schemas.microsoft.com/office/drawing/2014/main" id="{18235C53-6A72-48A8-B5BD-77E819708058}"/>
                  </a:ext>
                </a:extLst>
              </p:cNvPr>
              <p:cNvSpPr/>
              <p:nvPr/>
            </p:nvSpPr>
            <p:spPr>
              <a:xfrm>
                <a:off x="2519190" y="4003784"/>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6" name="모서리가 둥근 직사각형 38">
                <a:extLst>
                  <a:ext uri="{FF2B5EF4-FFF2-40B4-BE49-F238E27FC236}">
                    <a16:creationId xmlns:a16="http://schemas.microsoft.com/office/drawing/2014/main" id="{4E80D240-E63C-42FC-BF41-0C3E51A03D3B}"/>
                  </a:ext>
                </a:extLst>
              </p:cNvPr>
              <p:cNvSpPr/>
              <p:nvPr/>
            </p:nvSpPr>
            <p:spPr>
              <a:xfrm>
                <a:off x="2443362" y="4064032"/>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7" name="모서리가 둥근 직사각형 39">
                <a:extLst>
                  <a:ext uri="{FF2B5EF4-FFF2-40B4-BE49-F238E27FC236}">
                    <a16:creationId xmlns:a16="http://schemas.microsoft.com/office/drawing/2014/main" id="{D88B5706-34C5-44FF-88E8-E29681A0715E}"/>
                  </a:ext>
                </a:extLst>
              </p:cNvPr>
              <p:cNvSpPr/>
              <p:nvPr/>
            </p:nvSpPr>
            <p:spPr>
              <a:xfrm>
                <a:off x="2364172" y="4121347"/>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8" name="모서리가 둥근 직사각형 40">
                <a:extLst>
                  <a:ext uri="{FF2B5EF4-FFF2-40B4-BE49-F238E27FC236}">
                    <a16:creationId xmlns:a16="http://schemas.microsoft.com/office/drawing/2014/main" id="{276DEA75-802A-4AAE-8201-AE7361558BEE}"/>
                  </a:ext>
                </a:extLst>
              </p:cNvPr>
              <p:cNvSpPr/>
              <p:nvPr/>
            </p:nvSpPr>
            <p:spPr>
              <a:xfrm>
                <a:off x="2292249" y="4180108"/>
                <a:ext cx="1256819" cy="616485"/>
              </a:xfrm>
              <a:prstGeom prst="roundRect">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Giáo</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dục</a:t>
                </a:r>
                <a:endParaRPr lang="ko-KR" altLang="en-US" sz="1400" dirty="0">
                  <a:solidFill>
                    <a:srgbClr val="193EB0"/>
                  </a:solidFill>
                  <a:latin typeface="SamsungOne-700" panose="020B0803030303020204" pitchFamily="34" charset="0"/>
                </a:endParaRPr>
              </a:p>
            </p:txBody>
          </p:sp>
        </p:grpSp>
        <p:grpSp>
          <p:nvGrpSpPr>
            <p:cNvPr id="40" name="그룹 39">
              <a:extLst>
                <a:ext uri="{FF2B5EF4-FFF2-40B4-BE49-F238E27FC236}">
                  <a16:creationId xmlns:a16="http://schemas.microsoft.com/office/drawing/2014/main" id="{9D8E53B7-75E1-4476-8156-BC3DF45A80D8}"/>
                </a:ext>
              </a:extLst>
            </p:cNvPr>
            <p:cNvGrpSpPr/>
            <p:nvPr/>
          </p:nvGrpSpPr>
          <p:grpSpPr>
            <a:xfrm>
              <a:off x="4159601" y="5590957"/>
              <a:ext cx="1240327" cy="662737"/>
              <a:chOff x="2292249" y="4003784"/>
              <a:chExt cx="1483760" cy="792809"/>
            </a:xfrm>
          </p:grpSpPr>
          <p:sp>
            <p:nvSpPr>
              <p:cNvPr id="61" name="모서리가 둥근 직사각형 43">
                <a:extLst>
                  <a:ext uri="{FF2B5EF4-FFF2-40B4-BE49-F238E27FC236}">
                    <a16:creationId xmlns:a16="http://schemas.microsoft.com/office/drawing/2014/main" id="{8B3C29EC-01C3-479B-8C99-CF61FA7D91D8}"/>
                  </a:ext>
                </a:extLst>
              </p:cNvPr>
              <p:cNvSpPr/>
              <p:nvPr/>
            </p:nvSpPr>
            <p:spPr>
              <a:xfrm>
                <a:off x="2519190" y="4003784"/>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2" name="모서리가 둥근 직사각형 44">
                <a:extLst>
                  <a:ext uri="{FF2B5EF4-FFF2-40B4-BE49-F238E27FC236}">
                    <a16:creationId xmlns:a16="http://schemas.microsoft.com/office/drawing/2014/main" id="{27256C21-B9E1-43F3-AB79-59A6793B3C90}"/>
                  </a:ext>
                </a:extLst>
              </p:cNvPr>
              <p:cNvSpPr/>
              <p:nvPr/>
            </p:nvSpPr>
            <p:spPr>
              <a:xfrm>
                <a:off x="2443362" y="4064032"/>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3" name="모서리가 둥근 직사각형 45">
                <a:extLst>
                  <a:ext uri="{FF2B5EF4-FFF2-40B4-BE49-F238E27FC236}">
                    <a16:creationId xmlns:a16="http://schemas.microsoft.com/office/drawing/2014/main" id="{0ECF2EF6-B27B-4FE0-89A4-656E3DCAFC0F}"/>
                  </a:ext>
                </a:extLst>
              </p:cNvPr>
              <p:cNvSpPr/>
              <p:nvPr/>
            </p:nvSpPr>
            <p:spPr>
              <a:xfrm>
                <a:off x="2364172" y="4121347"/>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4" name="모서리가 둥근 직사각형 46">
                <a:extLst>
                  <a:ext uri="{FF2B5EF4-FFF2-40B4-BE49-F238E27FC236}">
                    <a16:creationId xmlns:a16="http://schemas.microsoft.com/office/drawing/2014/main" id="{0C32DB34-EEF7-4175-A681-EE7C65142CDB}"/>
                  </a:ext>
                </a:extLst>
              </p:cNvPr>
              <p:cNvSpPr/>
              <p:nvPr/>
            </p:nvSpPr>
            <p:spPr>
              <a:xfrm>
                <a:off x="2292249" y="4180107"/>
                <a:ext cx="1256819" cy="616486"/>
              </a:xfrm>
              <a:prstGeom prst="roundRect">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Bình</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thường</a:t>
                </a:r>
                <a:endParaRPr lang="ko-KR" altLang="en-US" sz="1400" dirty="0">
                  <a:solidFill>
                    <a:srgbClr val="193EB0"/>
                  </a:solidFill>
                  <a:latin typeface="SamsungOne-700" panose="020B0803030303020204" pitchFamily="34" charset="0"/>
                </a:endParaRPr>
              </a:p>
            </p:txBody>
          </p:sp>
        </p:grpSp>
        <p:grpSp>
          <p:nvGrpSpPr>
            <p:cNvPr id="41" name="그룹 40">
              <a:extLst>
                <a:ext uri="{FF2B5EF4-FFF2-40B4-BE49-F238E27FC236}">
                  <a16:creationId xmlns:a16="http://schemas.microsoft.com/office/drawing/2014/main" id="{335E19D7-B409-4D0D-A56A-64356ABD4D71}"/>
                </a:ext>
              </a:extLst>
            </p:cNvPr>
            <p:cNvGrpSpPr/>
            <p:nvPr/>
          </p:nvGrpSpPr>
          <p:grpSpPr>
            <a:xfrm>
              <a:off x="6682110" y="5557395"/>
              <a:ext cx="1240327" cy="662737"/>
              <a:chOff x="2292249" y="4003784"/>
              <a:chExt cx="1483760" cy="792809"/>
            </a:xfrm>
          </p:grpSpPr>
          <p:sp>
            <p:nvSpPr>
              <p:cNvPr id="57" name="모서리가 둥근 직사각형 48">
                <a:extLst>
                  <a:ext uri="{FF2B5EF4-FFF2-40B4-BE49-F238E27FC236}">
                    <a16:creationId xmlns:a16="http://schemas.microsoft.com/office/drawing/2014/main" id="{97047666-EF0D-490E-AF2F-6D0625269091}"/>
                  </a:ext>
                </a:extLst>
              </p:cNvPr>
              <p:cNvSpPr/>
              <p:nvPr/>
            </p:nvSpPr>
            <p:spPr>
              <a:xfrm>
                <a:off x="2519190" y="4003784"/>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8" name="모서리가 둥근 직사각형 49">
                <a:extLst>
                  <a:ext uri="{FF2B5EF4-FFF2-40B4-BE49-F238E27FC236}">
                    <a16:creationId xmlns:a16="http://schemas.microsoft.com/office/drawing/2014/main" id="{94A1C900-D480-46A9-8104-5EBF2EFAFAED}"/>
                  </a:ext>
                </a:extLst>
              </p:cNvPr>
              <p:cNvSpPr/>
              <p:nvPr/>
            </p:nvSpPr>
            <p:spPr>
              <a:xfrm>
                <a:off x="2443362" y="4064032"/>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9" name="모서리가 둥근 직사각형 50">
                <a:extLst>
                  <a:ext uri="{FF2B5EF4-FFF2-40B4-BE49-F238E27FC236}">
                    <a16:creationId xmlns:a16="http://schemas.microsoft.com/office/drawing/2014/main" id="{6DBFD93E-4198-47F4-96F5-E47E3A89E3B7}"/>
                  </a:ext>
                </a:extLst>
              </p:cNvPr>
              <p:cNvSpPr/>
              <p:nvPr/>
            </p:nvSpPr>
            <p:spPr>
              <a:xfrm>
                <a:off x="2364172" y="4121347"/>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60" name="모서리가 둥근 직사각형 51">
                <a:extLst>
                  <a:ext uri="{FF2B5EF4-FFF2-40B4-BE49-F238E27FC236}">
                    <a16:creationId xmlns:a16="http://schemas.microsoft.com/office/drawing/2014/main" id="{D3F1854A-BFE0-4FB3-A46C-77A3A5B96C15}"/>
                  </a:ext>
                </a:extLst>
              </p:cNvPr>
              <p:cNvSpPr/>
              <p:nvPr/>
            </p:nvSpPr>
            <p:spPr>
              <a:xfrm>
                <a:off x="2292249" y="4180108"/>
                <a:ext cx="1256819" cy="616485"/>
              </a:xfrm>
              <a:prstGeom prst="roundRect">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Thưởng</a:t>
                </a:r>
                <a:endParaRPr lang="ko-KR" altLang="en-US" sz="1400" dirty="0">
                  <a:solidFill>
                    <a:srgbClr val="193EB0"/>
                  </a:solidFill>
                  <a:latin typeface="SamsungOne-700" panose="020B0803030303020204" pitchFamily="34" charset="0"/>
                </a:endParaRPr>
              </a:p>
            </p:txBody>
          </p:sp>
        </p:grpSp>
        <p:grpSp>
          <p:nvGrpSpPr>
            <p:cNvPr id="42" name="그룹 41">
              <a:extLst>
                <a:ext uri="{FF2B5EF4-FFF2-40B4-BE49-F238E27FC236}">
                  <a16:creationId xmlns:a16="http://schemas.microsoft.com/office/drawing/2014/main" id="{8C713EF5-B6F7-453E-B1ED-C28195BDC313}"/>
                </a:ext>
              </a:extLst>
            </p:cNvPr>
            <p:cNvGrpSpPr/>
            <p:nvPr/>
          </p:nvGrpSpPr>
          <p:grpSpPr>
            <a:xfrm>
              <a:off x="5421833" y="4511774"/>
              <a:ext cx="1240327" cy="662737"/>
              <a:chOff x="2292249" y="4003784"/>
              <a:chExt cx="1483760" cy="792809"/>
            </a:xfrm>
          </p:grpSpPr>
          <p:sp>
            <p:nvSpPr>
              <p:cNvPr id="53" name="모서리가 둥근 직사각형 53">
                <a:extLst>
                  <a:ext uri="{FF2B5EF4-FFF2-40B4-BE49-F238E27FC236}">
                    <a16:creationId xmlns:a16="http://schemas.microsoft.com/office/drawing/2014/main" id="{2CFBDFBE-0BB4-49C0-94B9-255EB77778A4}"/>
                  </a:ext>
                </a:extLst>
              </p:cNvPr>
              <p:cNvSpPr/>
              <p:nvPr/>
            </p:nvSpPr>
            <p:spPr>
              <a:xfrm>
                <a:off x="2519190" y="4003784"/>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4" name="모서리가 둥근 직사각형 54">
                <a:extLst>
                  <a:ext uri="{FF2B5EF4-FFF2-40B4-BE49-F238E27FC236}">
                    <a16:creationId xmlns:a16="http://schemas.microsoft.com/office/drawing/2014/main" id="{C749A0D4-51B3-4286-872D-C2A6EF271853}"/>
                  </a:ext>
                </a:extLst>
              </p:cNvPr>
              <p:cNvSpPr/>
              <p:nvPr/>
            </p:nvSpPr>
            <p:spPr>
              <a:xfrm>
                <a:off x="2443362" y="4064032"/>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5" name="모서리가 둥근 직사각형 55">
                <a:extLst>
                  <a:ext uri="{FF2B5EF4-FFF2-40B4-BE49-F238E27FC236}">
                    <a16:creationId xmlns:a16="http://schemas.microsoft.com/office/drawing/2014/main" id="{ED5FBB58-C34B-4965-9081-B7E24F34887E}"/>
                  </a:ext>
                </a:extLst>
              </p:cNvPr>
              <p:cNvSpPr/>
              <p:nvPr/>
            </p:nvSpPr>
            <p:spPr>
              <a:xfrm>
                <a:off x="2364172" y="4121347"/>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6" name="모서리가 둥근 직사각형 56">
                <a:extLst>
                  <a:ext uri="{FF2B5EF4-FFF2-40B4-BE49-F238E27FC236}">
                    <a16:creationId xmlns:a16="http://schemas.microsoft.com/office/drawing/2014/main" id="{70F76ECF-9E62-4CE6-9871-1747188574CE}"/>
                  </a:ext>
                </a:extLst>
              </p:cNvPr>
              <p:cNvSpPr/>
              <p:nvPr/>
            </p:nvSpPr>
            <p:spPr>
              <a:xfrm>
                <a:off x="2292249" y="4180108"/>
                <a:ext cx="1256819" cy="616485"/>
              </a:xfrm>
              <a:prstGeom prst="roundRect">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Lương</a:t>
                </a:r>
                <a:r>
                  <a:rPr lang="en-US" altLang="ko-KR" sz="1400" dirty="0">
                    <a:solidFill>
                      <a:srgbClr val="193EB0"/>
                    </a:solidFill>
                    <a:latin typeface="SamsungOne-700" panose="020B0803030303020204" pitchFamily="34" charset="0"/>
                    <a:ea typeface="SamsungOne-700" panose="020B0803030303020204" pitchFamily="34" charset="0"/>
                  </a:rPr>
                  <a:t> </a:t>
                </a:r>
                <a:endParaRPr lang="ko-KR" altLang="en-US" sz="1400" dirty="0">
                  <a:solidFill>
                    <a:srgbClr val="193EB0"/>
                  </a:solidFill>
                  <a:latin typeface="SamsungOne-700" panose="020B0803030303020204" pitchFamily="34" charset="0"/>
                </a:endParaRPr>
              </a:p>
            </p:txBody>
          </p:sp>
        </p:grpSp>
        <p:grpSp>
          <p:nvGrpSpPr>
            <p:cNvPr id="43" name="그룹 42">
              <a:extLst>
                <a:ext uri="{FF2B5EF4-FFF2-40B4-BE49-F238E27FC236}">
                  <a16:creationId xmlns:a16="http://schemas.microsoft.com/office/drawing/2014/main" id="{59A7AE8C-CCF5-4F80-BD82-E92E98F38597}"/>
                </a:ext>
              </a:extLst>
            </p:cNvPr>
            <p:cNvGrpSpPr/>
            <p:nvPr/>
          </p:nvGrpSpPr>
          <p:grpSpPr>
            <a:xfrm>
              <a:off x="3818837" y="3601770"/>
              <a:ext cx="1240327" cy="662737"/>
              <a:chOff x="2292249" y="4003784"/>
              <a:chExt cx="1483760" cy="792809"/>
            </a:xfrm>
          </p:grpSpPr>
          <p:sp>
            <p:nvSpPr>
              <p:cNvPr id="49" name="모서리가 둥근 직사각형 58">
                <a:extLst>
                  <a:ext uri="{FF2B5EF4-FFF2-40B4-BE49-F238E27FC236}">
                    <a16:creationId xmlns:a16="http://schemas.microsoft.com/office/drawing/2014/main" id="{3C2F2E3B-37B7-4D0B-9403-48255A99862B}"/>
                  </a:ext>
                </a:extLst>
              </p:cNvPr>
              <p:cNvSpPr/>
              <p:nvPr/>
            </p:nvSpPr>
            <p:spPr>
              <a:xfrm>
                <a:off x="2519190" y="4003784"/>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0" name="모서리가 둥근 직사각형 59">
                <a:extLst>
                  <a:ext uri="{FF2B5EF4-FFF2-40B4-BE49-F238E27FC236}">
                    <a16:creationId xmlns:a16="http://schemas.microsoft.com/office/drawing/2014/main" id="{77AEB932-75A4-4650-98F4-6535F2B081B4}"/>
                  </a:ext>
                </a:extLst>
              </p:cNvPr>
              <p:cNvSpPr/>
              <p:nvPr/>
            </p:nvSpPr>
            <p:spPr>
              <a:xfrm>
                <a:off x="2443362" y="4064032"/>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1" name="모서리가 둥근 직사각형 60">
                <a:extLst>
                  <a:ext uri="{FF2B5EF4-FFF2-40B4-BE49-F238E27FC236}">
                    <a16:creationId xmlns:a16="http://schemas.microsoft.com/office/drawing/2014/main" id="{7EC7E9F1-344D-46DB-80B1-996977C7CB88}"/>
                  </a:ext>
                </a:extLst>
              </p:cNvPr>
              <p:cNvSpPr/>
              <p:nvPr/>
            </p:nvSpPr>
            <p:spPr>
              <a:xfrm>
                <a:off x="2364172" y="4121347"/>
                <a:ext cx="1256819" cy="61648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700" panose="020B0803030303020204" pitchFamily="34" charset="0"/>
                    <a:ea typeface="SamsungOne-700" panose="020B0803030303020204" pitchFamily="34" charset="0"/>
                  </a:rPr>
                  <a:t>education</a:t>
                </a:r>
                <a:endParaRPr lang="ko-KR" altLang="en-US" sz="1400" dirty="0">
                  <a:solidFill>
                    <a:srgbClr val="193EB0"/>
                  </a:solidFill>
                  <a:latin typeface="SamsungOne-700" panose="020B0803030303020204" pitchFamily="34" charset="0"/>
                </a:endParaRPr>
              </a:p>
            </p:txBody>
          </p:sp>
          <p:sp>
            <p:nvSpPr>
              <p:cNvPr id="52" name="모서리가 둥근 직사각형 61">
                <a:extLst>
                  <a:ext uri="{FF2B5EF4-FFF2-40B4-BE49-F238E27FC236}">
                    <a16:creationId xmlns:a16="http://schemas.microsoft.com/office/drawing/2014/main" id="{ABD642F7-94AC-4A70-B1B2-8F1E8FD13C39}"/>
                  </a:ext>
                </a:extLst>
              </p:cNvPr>
              <p:cNvSpPr/>
              <p:nvPr/>
            </p:nvSpPr>
            <p:spPr>
              <a:xfrm>
                <a:off x="2292249" y="4180108"/>
                <a:ext cx="1256819" cy="616485"/>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400" dirty="0" err="1">
                    <a:solidFill>
                      <a:schemeClr val="bg1"/>
                    </a:solidFill>
                    <a:latin typeface="SamsungOne-700" panose="020B0803030303020204" pitchFamily="34" charset="0"/>
                    <a:ea typeface="SamsungOne-700" panose="020B0803030303020204" pitchFamily="34" charset="0"/>
                  </a:rPr>
                  <a:t>Gốc</a:t>
                </a:r>
                <a:r>
                  <a:rPr lang="en-US" altLang="ko-KR" sz="1400" dirty="0">
                    <a:solidFill>
                      <a:schemeClr val="bg1"/>
                    </a:solidFill>
                    <a:latin typeface="SamsungOne-700" panose="020B0803030303020204" pitchFamily="34" charset="0"/>
                    <a:ea typeface="SamsungOne-700" panose="020B0803030303020204" pitchFamily="34" charset="0"/>
                  </a:rPr>
                  <a:t>:</a:t>
                </a:r>
              </a:p>
              <a:p>
                <a:pPr lvl="0" algn="ct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nhân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viên</a:t>
                </a:r>
                <a:endParaRPr lang="ko-KR" altLang="en-US" sz="1400" dirty="0">
                  <a:solidFill>
                    <a:schemeClr val="bg1"/>
                  </a:solidFill>
                  <a:latin typeface="SamsungOne-700" panose="020B0803030303020204" pitchFamily="34" charset="0"/>
                </a:endParaRPr>
              </a:p>
            </p:txBody>
          </p:sp>
        </p:grpSp>
        <p:grpSp>
          <p:nvGrpSpPr>
            <p:cNvPr id="44" name="그룹 43">
              <a:extLst>
                <a:ext uri="{FF2B5EF4-FFF2-40B4-BE49-F238E27FC236}">
                  <a16:creationId xmlns:a16="http://schemas.microsoft.com/office/drawing/2014/main" id="{AE23C766-9194-4E57-9C84-D5310FA00FB9}"/>
                </a:ext>
              </a:extLst>
            </p:cNvPr>
            <p:cNvGrpSpPr/>
            <p:nvPr/>
          </p:nvGrpSpPr>
          <p:grpSpPr>
            <a:xfrm>
              <a:off x="2584265" y="4264507"/>
              <a:ext cx="4683279" cy="1473845"/>
              <a:chOff x="2584265" y="4264507"/>
              <a:chExt cx="4683279" cy="1473845"/>
            </a:xfrm>
          </p:grpSpPr>
          <p:cxnSp>
            <p:nvCxnSpPr>
              <p:cNvPr id="45" name="꺾인 연결선 63">
                <a:extLst>
                  <a:ext uri="{FF2B5EF4-FFF2-40B4-BE49-F238E27FC236}">
                    <a16:creationId xmlns:a16="http://schemas.microsoft.com/office/drawing/2014/main" id="{6E9DC6B3-F0B6-4498-9242-D1546F300F4A}"/>
                  </a:ext>
                </a:extLst>
              </p:cNvPr>
              <p:cNvCxnSpPr>
                <a:stCxn id="68" idx="0"/>
                <a:endCxn id="52" idx="2"/>
              </p:cNvCxnSpPr>
              <p:nvPr/>
            </p:nvCxnSpPr>
            <p:spPr>
              <a:xfrm rot="5400000" flipH="1" flipV="1">
                <a:off x="3266875" y="3581898"/>
                <a:ext cx="394662" cy="1759881"/>
              </a:xfrm>
              <a:prstGeom prst="bentConnector3">
                <a:avLst>
                  <a:gd name="adj1" fmla="val 66090"/>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6" name="꺾인 연결선 66">
                <a:extLst>
                  <a:ext uri="{FF2B5EF4-FFF2-40B4-BE49-F238E27FC236}">
                    <a16:creationId xmlns:a16="http://schemas.microsoft.com/office/drawing/2014/main" id="{41429547-41D8-440B-AD69-F8FCFBF486B9}"/>
                  </a:ext>
                </a:extLst>
              </p:cNvPr>
              <p:cNvCxnSpPr>
                <a:stCxn id="52" idx="2"/>
                <a:endCxn id="56" idx="0"/>
              </p:cNvCxnSpPr>
              <p:nvPr/>
            </p:nvCxnSpPr>
            <p:spPr>
              <a:xfrm rot="16200000" flipH="1">
                <a:off x="4948314" y="3660340"/>
                <a:ext cx="394662" cy="1602996"/>
              </a:xfrm>
              <a:prstGeom prst="bentConnector3">
                <a:avLst>
                  <a:gd name="adj1" fmla="val 33910"/>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7" name="꺾인 연결선 71">
                <a:extLst>
                  <a:ext uri="{FF2B5EF4-FFF2-40B4-BE49-F238E27FC236}">
                    <a16:creationId xmlns:a16="http://schemas.microsoft.com/office/drawing/2014/main" id="{F56CCEF6-255D-4750-AE3E-DCD66067F941}"/>
                  </a:ext>
                </a:extLst>
              </p:cNvPr>
              <p:cNvCxnSpPr>
                <a:stCxn id="64" idx="0"/>
                <a:endCxn id="56" idx="2"/>
              </p:cNvCxnSpPr>
              <p:nvPr/>
            </p:nvCxnSpPr>
            <p:spPr>
              <a:xfrm rot="5400000" flipH="1" flipV="1">
                <a:off x="5034107" y="4825316"/>
                <a:ext cx="563841" cy="1262232"/>
              </a:xfrm>
              <a:prstGeom prst="bentConnector3">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8" name="꺾인 연결선 73">
                <a:extLst>
                  <a:ext uri="{FF2B5EF4-FFF2-40B4-BE49-F238E27FC236}">
                    <a16:creationId xmlns:a16="http://schemas.microsoft.com/office/drawing/2014/main" id="{1898E0E4-0256-42D4-B45E-CBEEB969A8FD}"/>
                  </a:ext>
                </a:extLst>
              </p:cNvPr>
              <p:cNvCxnSpPr>
                <a:stCxn id="56" idx="2"/>
                <a:endCxn id="59" idx="0"/>
              </p:cNvCxnSpPr>
              <p:nvPr/>
            </p:nvCxnSpPr>
            <p:spPr>
              <a:xfrm rot="16200000" flipH="1">
                <a:off x="6366764" y="4754890"/>
                <a:ext cx="481159" cy="1320400"/>
              </a:xfrm>
              <a:prstGeom prst="bentConnector3">
                <a:avLst>
                  <a:gd name="adj1" fmla="val 57757"/>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890519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DISTINCT / LIMIT </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Loại</a:t>
            </a:r>
            <a:r>
              <a:rPr lang="en-US" altLang="ko-KR" dirty="0"/>
              <a:t> </a:t>
            </a:r>
            <a:r>
              <a:rPr lang="en-US" altLang="ko-KR" dirty="0" err="1"/>
              <a:t>bỏ</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trùng</a:t>
            </a:r>
            <a:r>
              <a:rPr lang="en-US" altLang="ko-KR" dirty="0"/>
              <a:t> </a:t>
            </a:r>
            <a:r>
              <a:rPr lang="en-US" altLang="ko-KR" dirty="0" err="1"/>
              <a:t>lặp</a:t>
            </a:r>
            <a:r>
              <a:rPr lang="en-US" altLang="ko-KR" dirty="0"/>
              <a:t> </a:t>
            </a:r>
            <a:r>
              <a:rPr lang="en-US" altLang="ko-KR" dirty="0" err="1"/>
              <a:t>trong</a:t>
            </a:r>
            <a:r>
              <a:rPr lang="en-US" altLang="ko-KR" dirty="0"/>
              <a:t> </a:t>
            </a:r>
            <a:r>
              <a:rPr lang="en-US" altLang="ko-KR" dirty="0" err="1"/>
              <a:t>một</a:t>
            </a:r>
            <a:r>
              <a:rPr lang="en-US" altLang="ko-KR" dirty="0"/>
              <a:t> bag</a:t>
            </a:r>
          </a:p>
          <a:p>
            <a:endParaRPr lang="en-US" altLang="ko-KR" dirty="0"/>
          </a:p>
          <a:p>
            <a:endParaRPr lang="en-US" altLang="ko-KR" dirty="0"/>
          </a:p>
          <a:p>
            <a:r>
              <a:rPr lang="en-US" altLang="ko-KR" dirty="0"/>
              <a:t>LIMIT</a:t>
            </a:r>
          </a:p>
          <a:p>
            <a:pPr lvl="1"/>
            <a:r>
              <a:rPr lang="vi-VN" altLang="ko-KR" dirty="0"/>
              <a:t>Giảm số lượng bản ghi đầu ra</a:t>
            </a:r>
            <a:endParaRPr lang="en-US" altLang="ko-KR" dirty="0"/>
          </a:p>
          <a:p>
            <a:pPr lvl="1"/>
            <a:r>
              <a:rPr lang="en-US" altLang="ko-KR" dirty="0" err="1"/>
              <a:t>Cú</a:t>
            </a:r>
            <a:r>
              <a:rPr lang="en-US" altLang="ko-KR" dirty="0"/>
              <a:t> </a:t>
            </a:r>
            <a:r>
              <a:rPr lang="en-US" altLang="ko-KR" dirty="0" err="1"/>
              <a:t>pháp</a:t>
            </a:r>
            <a:endParaRPr lang="en-US" altLang="ko-KR" dirty="0"/>
          </a:p>
          <a:p>
            <a:pPr lvl="1"/>
            <a:endParaRPr lang="en-US" altLang="ko-KR" dirty="0"/>
          </a:p>
          <a:p>
            <a:pPr lvl="1">
              <a:spcBef>
                <a:spcPts val="500"/>
              </a:spcBef>
            </a:pPr>
            <a:endParaRPr lang="en-US" altLang="ko-KR" dirty="0"/>
          </a:p>
          <a:p>
            <a:pPr lvl="1">
              <a:spcBef>
                <a:spcPts val="500"/>
              </a:spcBef>
            </a:pPr>
            <a:r>
              <a:rPr lang="en-US" altLang="ko-KR" dirty="0"/>
              <a:t>V</a:t>
            </a:r>
            <a:r>
              <a:rPr lang="en" altLang="ko-KR" dirty="0"/>
              <a:t>í dụ</a:t>
            </a:r>
            <a:endParaRPr lang="en-US" altLang="ko-KR" dirty="0"/>
          </a:p>
        </p:txBody>
      </p:sp>
      <p:sp>
        <p:nvSpPr>
          <p:cNvPr id="8" name="TextBox 7">
            <a:extLst>
              <a:ext uri="{FF2B5EF4-FFF2-40B4-BE49-F238E27FC236}">
                <a16:creationId xmlns:a16="http://schemas.microsoft.com/office/drawing/2014/main" id="{1657FB2C-C8B8-4AB5-92CD-98602C954BDD}"/>
              </a:ext>
            </a:extLst>
          </p:cNvPr>
          <p:cNvSpPr txBox="1"/>
          <p:nvPr/>
        </p:nvSpPr>
        <p:spPr>
          <a:xfrm>
            <a:off x="711199" y="2521032"/>
            <a:ext cx="7812000" cy="64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44546A"/>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result_2cols = load ‘mydata.log’ as (name: chararray, grade: int)</a:t>
            </a:r>
          </a:p>
          <a:p>
            <a:r>
              <a:rPr lang="en-US" altLang="ko-KR" dirty="0">
                <a:solidFill>
                  <a:srgbClr val="44546A"/>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unique_2cols = </a:t>
            </a:r>
            <a:r>
              <a:rPr lang="en-US" altLang="ko-KR" dirty="0">
                <a:solidFill>
                  <a:srgbClr val="193EB0"/>
                </a:solidFill>
                <a:latin typeface="SamsungOne-400" panose="020B0503030303020204" pitchFamily="34" charset="0"/>
                <a:cs typeface="Courier New" panose="02070309020205020404" pitchFamily="49" charset="0"/>
              </a:rPr>
              <a:t>DISTINCT</a:t>
            </a:r>
            <a:r>
              <a:rPr lang="en-US" altLang="ko-KR" dirty="0">
                <a:solidFill>
                  <a:schemeClr val="tx1"/>
                </a:solidFill>
                <a:latin typeface="SamsungOne-400" panose="020B0503030303020204" pitchFamily="34" charset="0"/>
                <a:cs typeface="Courier New" panose="02070309020205020404" pitchFamily="49" charset="0"/>
              </a:rPr>
              <a:t> result_2cols;</a:t>
            </a:r>
          </a:p>
        </p:txBody>
      </p:sp>
      <p:sp>
        <p:nvSpPr>
          <p:cNvPr id="11" name="TextBox 10">
            <a:extLst>
              <a:ext uri="{FF2B5EF4-FFF2-40B4-BE49-F238E27FC236}">
                <a16:creationId xmlns:a16="http://schemas.microsoft.com/office/drawing/2014/main" id="{116DF8EC-CF4E-4BBE-B26A-A16528DAD677}"/>
              </a:ext>
            </a:extLst>
          </p:cNvPr>
          <p:cNvSpPr txBox="1"/>
          <p:nvPr/>
        </p:nvSpPr>
        <p:spPr>
          <a:xfrm>
            <a:off x="711199" y="4943059"/>
            <a:ext cx="7812000" cy="64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fr-FR" altLang="ko-KR" dirty="0">
                <a:solidFill>
                  <a:srgbClr val="44546A"/>
                </a:solidFill>
                <a:latin typeface="SamsungOne-400" panose="020B0503030303020204" pitchFamily="34" charset="0"/>
                <a:cs typeface="Courier New" panose="02070309020205020404" pitchFamily="49" charset="0"/>
              </a:rPr>
              <a:t>grunt&gt; </a:t>
            </a:r>
            <a:r>
              <a:rPr lang="fr-FR" altLang="ko-KR" dirty="0">
                <a:solidFill>
                  <a:schemeClr val="tx1"/>
                </a:solidFill>
                <a:latin typeface="SamsungOne-400" panose="020B0503030303020204" pitchFamily="34" charset="0"/>
                <a:cs typeface="Courier New" panose="02070309020205020404" pitchFamily="49" charset="0"/>
              </a:rPr>
              <a:t>unique_2cols = </a:t>
            </a:r>
            <a:r>
              <a:rPr lang="fr-FR" altLang="ko-KR" dirty="0">
                <a:solidFill>
                  <a:srgbClr val="193EB0"/>
                </a:solidFill>
                <a:latin typeface="SamsungOne-400" panose="020B0503030303020204" pitchFamily="34" charset="0"/>
                <a:cs typeface="Courier New" panose="02070309020205020404" pitchFamily="49" charset="0"/>
              </a:rPr>
              <a:t>DISTINCT</a:t>
            </a:r>
            <a:r>
              <a:rPr lang="fr-FR" altLang="ko-KR" dirty="0">
                <a:solidFill>
                  <a:schemeClr val="tx1"/>
                </a:solidFill>
                <a:latin typeface="SamsungOne-400" panose="020B0503030303020204" pitchFamily="34" charset="0"/>
                <a:cs typeface="Courier New" panose="02070309020205020404" pitchFamily="49" charset="0"/>
              </a:rPr>
              <a:t> result_2cols; </a:t>
            </a:r>
          </a:p>
          <a:p>
            <a:r>
              <a:rPr lang="fr-FR" altLang="ko-KR" dirty="0">
                <a:solidFill>
                  <a:srgbClr val="44546A"/>
                </a:solidFill>
                <a:latin typeface="SamsungOne-400" panose="020B0503030303020204" pitchFamily="34" charset="0"/>
                <a:cs typeface="Courier New" panose="02070309020205020404" pitchFamily="49" charset="0"/>
              </a:rPr>
              <a:t>grunt&gt; </a:t>
            </a:r>
            <a:r>
              <a:rPr lang="fr-FR" altLang="ko-KR" dirty="0">
                <a:solidFill>
                  <a:schemeClr val="tx1"/>
                </a:solidFill>
                <a:latin typeface="SamsungOne-400" panose="020B0503030303020204" pitchFamily="34" charset="0"/>
                <a:cs typeface="Courier New" panose="02070309020205020404" pitchFamily="49" charset="0"/>
              </a:rPr>
              <a:t>limit10_2cols = </a:t>
            </a:r>
            <a:r>
              <a:rPr lang="fr-FR" altLang="ko-KR" dirty="0">
                <a:solidFill>
                  <a:srgbClr val="193EB0"/>
                </a:solidFill>
                <a:latin typeface="SamsungOne-400" panose="020B0503030303020204" pitchFamily="34" charset="0"/>
                <a:cs typeface="Courier New" panose="02070309020205020404" pitchFamily="49" charset="0"/>
              </a:rPr>
              <a:t>LIMIT </a:t>
            </a:r>
            <a:r>
              <a:rPr lang="fr-FR" altLang="ko-KR" dirty="0">
                <a:solidFill>
                  <a:schemeClr val="tx1"/>
                </a:solidFill>
                <a:latin typeface="SamsungOne-400" panose="020B0503030303020204" pitchFamily="34" charset="0"/>
                <a:cs typeface="Courier New" panose="02070309020205020404" pitchFamily="49" charset="0"/>
              </a:rPr>
              <a:t>unique_2cols 10;</a:t>
            </a:r>
            <a:endParaRPr lang="en-US" altLang="ko-KR" dirty="0">
              <a:solidFill>
                <a:schemeClr val="tx1"/>
              </a:solidFill>
              <a:latin typeface="SamsungOne-400" panose="020B0503030303020204" pitchFamily="34" charset="0"/>
              <a:cs typeface="Courier New" panose="02070309020205020404" pitchFamily="49" charset="0"/>
            </a:endParaRPr>
          </a:p>
        </p:txBody>
      </p:sp>
      <p:sp>
        <p:nvSpPr>
          <p:cNvPr id="9" name="TextBox 8">
            <a:extLst>
              <a:ext uri="{FF2B5EF4-FFF2-40B4-BE49-F238E27FC236}">
                <a16:creationId xmlns:a16="http://schemas.microsoft.com/office/drawing/2014/main" id="{4BEE9EB8-5135-4955-9287-8906A05F8D75}"/>
              </a:ext>
            </a:extLst>
          </p:cNvPr>
          <p:cNvSpPr txBox="1"/>
          <p:nvPr/>
        </p:nvSpPr>
        <p:spPr>
          <a:xfrm>
            <a:off x="711199" y="4084363"/>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latin typeface="SamsungOne-400" panose="020B0503030303020204" pitchFamily="34" charset="0"/>
                <a:cs typeface="Courier New" panose="02070309020205020404" pitchFamily="49" charset="0"/>
              </a:rPr>
              <a:t>Result = </a:t>
            </a:r>
            <a:r>
              <a:rPr lang="en-US" altLang="ko-KR" dirty="0">
                <a:solidFill>
                  <a:srgbClr val="193EB0"/>
                </a:solidFill>
                <a:latin typeface="SamsungOne-400" panose="020B0503030303020204" pitchFamily="34" charset="0"/>
                <a:cs typeface="Courier New" panose="02070309020205020404" pitchFamily="49" charset="0"/>
              </a:rPr>
              <a:t>LIMIT</a:t>
            </a:r>
            <a:r>
              <a:rPr lang="en-US" altLang="ko-KR" dirty="0">
                <a:latin typeface="SamsungOne-400" panose="020B0503030303020204" pitchFamily="34" charset="0"/>
                <a:cs typeface="Courier New" panose="02070309020205020404" pitchFamily="49" charset="0"/>
              </a:rPr>
              <a:t> Relation_name required number of tuples;</a:t>
            </a:r>
            <a:endParaRPr lang="en-US" altLang="ko-KR" dirty="0">
              <a:latin typeface="SamsungOne-400" panose="020B0503030303020204" pitchFamily="34" charset="0"/>
            </a:endParaRPr>
          </a:p>
        </p:txBody>
      </p:sp>
    </p:spTree>
    <p:extLst>
      <p:ext uri="{BB962C8B-B14F-4D97-AF65-F5344CB8AC3E}">
        <p14:creationId xmlns:p14="http://schemas.microsoft.com/office/powerpoint/2010/main" val="3213262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ORDER BY</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Được sử dụng để hiển thị nội dung của một quan hệ theo thứ tự được sắp xếp dựa trên một hoặc nhiều trường</a:t>
            </a:r>
          </a:p>
          <a:p>
            <a:r>
              <a:rPr lang="vi-VN" altLang="ko-KR" dirty="0"/>
              <a:t>Thứ tự bản ghi là ngẫu nhiên trừ khi được chỉ định với </a:t>
            </a:r>
            <a:r>
              <a:rPr lang="vi-VN" altLang="ko-KR" b="1" dirty="0"/>
              <a:t>ORDER BY</a:t>
            </a:r>
          </a:p>
          <a:p>
            <a:r>
              <a:rPr lang="vi-VN" altLang="ko-KR" dirty="0"/>
              <a:t>Dưới đây là ví dụ về toán tử </a:t>
            </a:r>
            <a:r>
              <a:rPr lang="vi-VN" altLang="ko-KR" b="1" dirty="0"/>
              <a:t>ORDER BY </a:t>
            </a:r>
            <a:r>
              <a:rPr lang="vi-VN" altLang="ko-KR" dirty="0"/>
              <a:t>(TOP 5)</a:t>
            </a:r>
            <a:endParaRPr lang="en-US" altLang="ko-KR" dirty="0"/>
          </a:p>
          <a:p>
            <a:pPr lvl="1"/>
            <a:r>
              <a:rPr lang="en-US" altLang="ko-KR" dirty="0" err="1"/>
              <a:t>Sắp</a:t>
            </a:r>
            <a:r>
              <a:rPr lang="en-US" altLang="ko-KR" dirty="0"/>
              <a:t> </a:t>
            </a:r>
            <a:r>
              <a:rPr lang="en-US" altLang="ko-KR" dirty="0" err="1"/>
              <a:t>xếp</a:t>
            </a:r>
            <a:r>
              <a:rPr lang="en-US" altLang="ko-KR" dirty="0"/>
              <a:t> </a:t>
            </a:r>
            <a:r>
              <a:rPr lang="en-US" altLang="ko-KR" dirty="0" err="1"/>
              <a:t>tăng</a:t>
            </a:r>
            <a:r>
              <a:rPr lang="en-US" altLang="ko-KR" dirty="0"/>
              <a:t> </a:t>
            </a:r>
            <a:r>
              <a:rPr lang="en-US" altLang="ko-KR" dirty="0" err="1"/>
              <a:t>dần</a:t>
            </a:r>
            <a:r>
              <a:rPr lang="en-US" altLang="ko-KR" dirty="0"/>
              <a:t> </a:t>
            </a:r>
            <a:r>
              <a:rPr lang="en-US" altLang="ko-KR" dirty="0" err="1"/>
              <a:t>theo</a:t>
            </a:r>
            <a:r>
              <a:rPr lang="en-US" altLang="ko-KR" dirty="0"/>
              <a:t> </a:t>
            </a:r>
            <a:r>
              <a:rPr lang="en-US" altLang="ko-KR" dirty="0" err="1"/>
              <a:t>cấp</a:t>
            </a:r>
            <a:r>
              <a:rPr lang="en-US" altLang="ko-KR" dirty="0"/>
              <a:t> (ASC: </a:t>
            </a:r>
            <a:r>
              <a:rPr lang="en-US" altLang="ko-KR" dirty="0" err="1"/>
              <a:t>thứ</a:t>
            </a:r>
            <a:r>
              <a:rPr lang="en-US" altLang="ko-KR" dirty="0"/>
              <a:t> </a:t>
            </a:r>
            <a:r>
              <a:rPr lang="en-US" altLang="ko-KR" dirty="0" err="1"/>
              <a:t>tự</a:t>
            </a:r>
            <a:r>
              <a:rPr lang="en-US" altLang="ko-KR" dirty="0"/>
              <a:t> </a:t>
            </a:r>
            <a:r>
              <a:rPr lang="en-US" altLang="ko-KR" dirty="0" err="1"/>
              <a:t>tăng</a:t>
            </a:r>
            <a:r>
              <a:rPr lang="en-US" altLang="ko-KR" dirty="0"/>
              <a:t> </a:t>
            </a:r>
            <a:r>
              <a:rPr lang="en-US" altLang="ko-KR" dirty="0" err="1"/>
              <a:t>dần</a:t>
            </a:r>
            <a:r>
              <a:rPr lang="en-US" altLang="ko-KR" dirty="0"/>
              <a:t>, DESC: </a:t>
            </a:r>
            <a:r>
              <a:rPr lang="en-US" altLang="ko-KR" dirty="0" err="1"/>
              <a:t>thứ</a:t>
            </a:r>
            <a:r>
              <a:rPr lang="en-US" altLang="ko-KR" dirty="0"/>
              <a:t> </a:t>
            </a:r>
            <a:r>
              <a:rPr lang="en-US" altLang="ko-KR" dirty="0" err="1"/>
              <a:t>tự</a:t>
            </a:r>
            <a:r>
              <a:rPr lang="en-US" altLang="ko-KR" dirty="0"/>
              <a:t> </a:t>
            </a:r>
            <a:r>
              <a:rPr lang="en-US" altLang="ko-KR" dirty="0" err="1"/>
              <a:t>giảm</a:t>
            </a:r>
            <a:r>
              <a:rPr lang="en-US" altLang="ko-KR" dirty="0"/>
              <a:t> </a:t>
            </a:r>
            <a:r>
              <a:rPr lang="en-US" altLang="ko-KR" dirty="0" err="1"/>
              <a:t>dần</a:t>
            </a:r>
            <a:r>
              <a:rPr lang="en-US" altLang="ko-KR" dirty="0"/>
              <a:t>)</a:t>
            </a:r>
          </a:p>
          <a:p>
            <a:endParaRPr lang="en-US" altLang="ko-KR" dirty="0"/>
          </a:p>
          <a:p>
            <a:pPr marL="0" indent="0">
              <a:buNone/>
            </a:pPr>
            <a:endParaRPr lang="en-US" altLang="ko-KR" dirty="0"/>
          </a:p>
          <a:p>
            <a:pPr marL="0" indent="0">
              <a:buNone/>
            </a:pPr>
            <a:endParaRPr lang="en-US" altLang="ko-KR" dirty="0"/>
          </a:p>
        </p:txBody>
      </p:sp>
      <p:sp>
        <p:nvSpPr>
          <p:cNvPr id="7" name="TextBox 6">
            <a:extLst>
              <a:ext uri="{FF2B5EF4-FFF2-40B4-BE49-F238E27FC236}">
                <a16:creationId xmlns:a16="http://schemas.microsoft.com/office/drawing/2014/main" id="{EC1FF5FB-FE34-4396-83EA-D9834D8F8DF9}"/>
              </a:ext>
            </a:extLst>
          </p:cNvPr>
          <p:cNvSpPr txBox="1"/>
          <p:nvPr/>
        </p:nvSpPr>
        <p:spPr>
          <a:xfrm>
            <a:off x="711199" y="3501707"/>
            <a:ext cx="7812000" cy="111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result_2cols = load ‘mydata.log’ as (name: chararray, grade: int)</a:t>
            </a:r>
          </a:p>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sorted_2cols = </a:t>
            </a:r>
            <a:r>
              <a:rPr lang="en-US" altLang="ko-KR" dirty="0">
                <a:solidFill>
                  <a:srgbClr val="193EB0"/>
                </a:solidFill>
                <a:latin typeface="SamsungOne-400" panose="020B0503030303020204" pitchFamily="34" charset="0"/>
                <a:cs typeface="Courier New" panose="02070309020205020404" pitchFamily="49" charset="0"/>
              </a:rPr>
              <a:t>ORDER</a:t>
            </a:r>
            <a:r>
              <a:rPr lang="en-US" altLang="ko-KR" dirty="0">
                <a:solidFill>
                  <a:schemeClr val="tx1"/>
                </a:solidFill>
                <a:latin typeface="SamsungOne-400" panose="020B0503030303020204" pitchFamily="34" charset="0"/>
                <a:cs typeface="Courier New" panose="02070309020205020404" pitchFamily="49" charset="0"/>
              </a:rPr>
              <a:t> result_2cols </a:t>
            </a:r>
            <a:r>
              <a:rPr lang="en-US" altLang="ko-KR" dirty="0">
                <a:solidFill>
                  <a:srgbClr val="193EB0"/>
                </a:solidFill>
                <a:latin typeface="SamsungOne-400" panose="020B0503030303020204" pitchFamily="34" charset="0"/>
                <a:cs typeface="Courier New" panose="02070309020205020404" pitchFamily="49" charset="0"/>
              </a:rPr>
              <a:t>BY</a:t>
            </a:r>
            <a:r>
              <a:rPr lang="en-US" altLang="ko-KR" dirty="0">
                <a:solidFill>
                  <a:schemeClr val="tx1"/>
                </a:solidFill>
                <a:latin typeface="SamsungOne-400" panose="020B0503030303020204" pitchFamily="34" charset="0"/>
                <a:cs typeface="Courier New" panose="02070309020205020404" pitchFamily="49" charset="0"/>
              </a:rPr>
              <a:t> grade DESC;</a:t>
            </a:r>
          </a:p>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top_five = </a:t>
            </a:r>
            <a:r>
              <a:rPr lang="en-US" altLang="ko-KR" dirty="0">
                <a:solidFill>
                  <a:srgbClr val="193EB0"/>
                </a:solidFill>
                <a:latin typeface="SamsungOne-400" panose="020B0503030303020204" pitchFamily="34" charset="0"/>
                <a:cs typeface="Courier New" panose="02070309020205020404" pitchFamily="49" charset="0"/>
              </a:rPr>
              <a:t>LIMIT</a:t>
            </a:r>
            <a:r>
              <a:rPr lang="en-US" altLang="ko-KR" dirty="0">
                <a:solidFill>
                  <a:schemeClr val="tx1"/>
                </a:solidFill>
                <a:latin typeface="SamsungOne-400" panose="020B0503030303020204" pitchFamily="34" charset="0"/>
                <a:cs typeface="Courier New" panose="02070309020205020404" pitchFamily="49" charset="0"/>
              </a:rPr>
              <a:t> sorted_2cols 5;</a:t>
            </a:r>
          </a:p>
        </p:txBody>
      </p:sp>
    </p:spTree>
    <p:extLst>
      <p:ext uri="{BB962C8B-B14F-4D97-AF65-F5344CB8AC3E}">
        <p14:creationId xmlns:p14="http://schemas.microsoft.com/office/powerpoint/2010/main" val="39861182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GROUP</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Nhóm</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khóa</a:t>
            </a:r>
            <a:r>
              <a:rPr lang="en-US" altLang="ko-KR" dirty="0"/>
              <a:t> </a:t>
            </a:r>
            <a:r>
              <a:rPr lang="en-US" altLang="ko-KR" dirty="0" err="1"/>
              <a:t>cụ</a:t>
            </a:r>
            <a:r>
              <a:rPr lang="en-US" altLang="ko-KR" dirty="0"/>
              <a:t> </a:t>
            </a:r>
            <a:r>
              <a:rPr lang="en-US" altLang="ko-KR" dirty="0" err="1"/>
              <a:t>thể</a:t>
            </a:r>
            <a:endParaRPr lang="en-US" altLang="ko-KR" dirty="0"/>
          </a:p>
          <a:p>
            <a:pPr lvl="1"/>
            <a:r>
              <a:rPr lang="en-US" altLang="ko-KR" dirty="0" err="1"/>
              <a:t>Có</a:t>
            </a:r>
            <a:r>
              <a:rPr lang="en-US" altLang="ko-KR" dirty="0"/>
              <a:t> </a:t>
            </a:r>
            <a:r>
              <a:rPr lang="en-US" altLang="ko-KR" dirty="0" err="1"/>
              <a:t>thể</a:t>
            </a:r>
            <a:r>
              <a:rPr lang="en-US" altLang="ko-KR" dirty="0"/>
              <a:t> </a:t>
            </a:r>
            <a:r>
              <a:rPr lang="en-US" altLang="ko-KR" dirty="0" err="1"/>
              <a:t>nhóm</a:t>
            </a:r>
            <a:r>
              <a:rPr lang="en-US" altLang="ko-KR" dirty="0"/>
              <a:t> </a:t>
            </a:r>
            <a:r>
              <a:rPr lang="en-US" altLang="ko-KR" dirty="0" err="1"/>
              <a:t>ngay</a:t>
            </a:r>
            <a:r>
              <a:rPr lang="en-US" altLang="ko-KR" dirty="0"/>
              <a:t> </a:t>
            </a:r>
            <a:r>
              <a:rPr lang="en-US" altLang="ko-KR" dirty="0" err="1"/>
              <a:t>cả</a:t>
            </a:r>
            <a:r>
              <a:rPr lang="en-US" altLang="ko-KR" dirty="0"/>
              <a:t> </a:t>
            </a:r>
            <a:r>
              <a:rPr lang="en-US" altLang="ko-KR" dirty="0" err="1"/>
              <a:t>đối</a:t>
            </a:r>
            <a:r>
              <a:rPr lang="en-US" altLang="ko-KR" dirty="0"/>
              <a:t> </a:t>
            </a:r>
            <a:r>
              <a:rPr lang="en-US" altLang="ko-KR" dirty="0" err="1"/>
              <a:t>với</a:t>
            </a:r>
            <a:r>
              <a:rPr lang="en-US" altLang="ko-KR" dirty="0"/>
              <a:t> </a:t>
            </a:r>
            <a:r>
              <a:rPr lang="en-US" altLang="ko-KR" dirty="0" err="1"/>
              <a:t>nhiều</a:t>
            </a:r>
            <a:r>
              <a:rPr lang="en-US" altLang="ko-KR" dirty="0"/>
              <a:t> </a:t>
            </a:r>
            <a:r>
              <a:rPr lang="en-US" altLang="ko-KR" dirty="0" err="1"/>
              <a:t>khóa</a:t>
            </a:r>
            <a:endParaRPr lang="en-US" altLang="ko-KR" dirty="0"/>
          </a:p>
          <a:p>
            <a:pPr lvl="1"/>
            <a:r>
              <a:rPr lang="en-US" altLang="ko-KR" dirty="0" err="1"/>
              <a:t>Ví</a:t>
            </a:r>
            <a:r>
              <a:rPr lang="en-US" altLang="ko-KR" dirty="0"/>
              <a:t> </a:t>
            </a:r>
            <a:r>
              <a:rPr lang="en-US" altLang="ko-KR" dirty="0" err="1"/>
              <a:t>dụ</a:t>
            </a:r>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en-US" altLang="ko-KR" dirty="0">
                <a:latin typeface="SamsungOne-700" panose="020B0803030303020204" pitchFamily="34" charset="0"/>
                <a:ea typeface="SamsungOne-700" panose="020B0803030303020204" pitchFamily="34" charset="0"/>
              </a:rPr>
              <a:t>GROUP All</a:t>
            </a:r>
          </a:p>
          <a:p>
            <a:pPr lvl="1"/>
            <a:r>
              <a:rPr lang="en-US" altLang="ko-KR" dirty="0" err="1"/>
              <a:t>Bạn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nhóm</a:t>
            </a:r>
            <a:r>
              <a:rPr lang="en-US" altLang="ko-KR" dirty="0"/>
              <a:t> </a:t>
            </a:r>
            <a:r>
              <a:rPr lang="en-US" altLang="ko-KR" dirty="0" err="1"/>
              <a:t>một</a:t>
            </a:r>
            <a:r>
              <a:rPr lang="en-US" altLang="ko-KR" dirty="0"/>
              <a:t> </a:t>
            </a:r>
            <a:r>
              <a:rPr lang="en-US" altLang="ko-KR" dirty="0" err="1"/>
              <a:t>mối</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theo</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cột</a:t>
            </a:r>
            <a:endParaRPr lang="en-US" altLang="ko-KR" dirty="0"/>
          </a:p>
          <a:p>
            <a:pPr lvl="1"/>
            <a:r>
              <a:rPr lang="en-US" altLang="ko-KR" dirty="0" err="1"/>
              <a:t>Ví</a:t>
            </a:r>
            <a:r>
              <a:rPr lang="en-US" altLang="ko-KR" dirty="0"/>
              <a:t> </a:t>
            </a:r>
            <a:r>
              <a:rPr lang="en-US" altLang="ko-KR" dirty="0" err="1"/>
              <a:t>dụ</a:t>
            </a:r>
            <a:endParaRPr lang="en-US" altLang="ko-KR" dirty="0"/>
          </a:p>
          <a:p>
            <a:endParaRPr lang="en-US" altLang="ko-KR" dirty="0"/>
          </a:p>
          <a:p>
            <a:endParaRPr lang="en-US" altLang="ko-KR" dirty="0"/>
          </a:p>
          <a:p>
            <a:endParaRPr lang="en-US" altLang="ko-KR" dirty="0"/>
          </a:p>
        </p:txBody>
      </p:sp>
      <p:sp>
        <p:nvSpPr>
          <p:cNvPr id="8" name="TextBox 7">
            <a:extLst>
              <a:ext uri="{FF2B5EF4-FFF2-40B4-BE49-F238E27FC236}">
                <a16:creationId xmlns:a16="http://schemas.microsoft.com/office/drawing/2014/main" id="{30CD2CD1-9697-47CF-9A94-15CEB6714FD7}"/>
              </a:ext>
            </a:extLst>
          </p:cNvPr>
          <p:cNvSpPr txBox="1"/>
          <p:nvPr/>
        </p:nvSpPr>
        <p:spPr>
          <a:xfrm>
            <a:off x="711199" y="3031723"/>
            <a:ext cx="7812000" cy="86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result_2cols = load ‘mydata.log’ as (name: chararray, grade: int)</a:t>
            </a:r>
          </a:p>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group_2cols_by_name = </a:t>
            </a:r>
            <a:r>
              <a:rPr lang="en-US" altLang="ko-KR" dirty="0">
                <a:solidFill>
                  <a:srgbClr val="193EB0"/>
                </a:solidFill>
                <a:latin typeface="SamsungOne-400" panose="020B0503030303020204" pitchFamily="34" charset="0"/>
                <a:cs typeface="Courier New" panose="02070309020205020404" pitchFamily="49" charset="0"/>
              </a:rPr>
              <a:t>GROUP</a:t>
            </a:r>
            <a:r>
              <a:rPr lang="en-US" altLang="ko-KR" dirty="0">
                <a:solidFill>
                  <a:schemeClr val="tx1"/>
                </a:solidFill>
                <a:latin typeface="SamsungOne-400" panose="020B0503030303020204" pitchFamily="34" charset="0"/>
                <a:cs typeface="Courier New" panose="02070309020205020404" pitchFamily="49" charset="0"/>
              </a:rPr>
              <a:t> result_2cols </a:t>
            </a:r>
            <a:r>
              <a:rPr lang="en-US" altLang="ko-KR" dirty="0">
                <a:solidFill>
                  <a:srgbClr val="193EB0"/>
                </a:solidFill>
                <a:latin typeface="SamsungOne-400" panose="020B0503030303020204" pitchFamily="34" charset="0"/>
                <a:cs typeface="Courier New" panose="02070309020205020404" pitchFamily="49" charset="0"/>
              </a:rPr>
              <a:t>BY</a:t>
            </a:r>
            <a:r>
              <a:rPr lang="en-US" altLang="ko-KR" dirty="0">
                <a:solidFill>
                  <a:schemeClr val="tx1"/>
                </a:solidFill>
                <a:latin typeface="SamsungOne-400" panose="020B0503030303020204" pitchFamily="34" charset="0"/>
                <a:cs typeface="Courier New" panose="02070309020205020404" pitchFamily="49" charset="0"/>
              </a:rPr>
              <a:t> name;</a:t>
            </a:r>
          </a:p>
        </p:txBody>
      </p:sp>
      <p:sp>
        <p:nvSpPr>
          <p:cNvPr id="11" name="TextBox 10">
            <a:extLst>
              <a:ext uri="{FF2B5EF4-FFF2-40B4-BE49-F238E27FC236}">
                <a16:creationId xmlns:a16="http://schemas.microsoft.com/office/drawing/2014/main" id="{6D86B255-1DA2-4973-BDED-09A99E050EB4}"/>
              </a:ext>
            </a:extLst>
          </p:cNvPr>
          <p:cNvSpPr txBox="1"/>
          <p:nvPr/>
        </p:nvSpPr>
        <p:spPr>
          <a:xfrm>
            <a:off x="711199" y="4929074"/>
            <a:ext cx="7812000" cy="86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result_2cols = load ‘mydata.log’ as (name: chararray, grade: int)</a:t>
            </a:r>
          </a:p>
          <a:p>
            <a:r>
              <a:rPr lang="en-US" altLang="ko-KR" dirty="0">
                <a:solidFill>
                  <a:schemeClr val="tx2"/>
                </a:solidFill>
                <a:latin typeface="SamsungOne-400" panose="020B0503030303020204" pitchFamily="34" charset="0"/>
                <a:cs typeface="Courier New" panose="02070309020205020404" pitchFamily="49" charset="0"/>
              </a:rPr>
              <a:t>grunt&gt;</a:t>
            </a:r>
            <a:r>
              <a:rPr lang="en-US" altLang="ko-KR" dirty="0">
                <a:solidFill>
                  <a:schemeClr val="tx1"/>
                </a:solidFill>
                <a:latin typeface="SamsungOne-400" panose="020B0503030303020204" pitchFamily="34" charset="0"/>
                <a:cs typeface="Courier New" panose="02070309020205020404" pitchFamily="49" charset="0"/>
              </a:rPr>
              <a:t> group_all = </a:t>
            </a:r>
            <a:r>
              <a:rPr lang="en-US" altLang="ko-KR" dirty="0">
                <a:solidFill>
                  <a:srgbClr val="193EB0"/>
                </a:solidFill>
                <a:latin typeface="SamsungOne-400" panose="020B0503030303020204" pitchFamily="34" charset="0"/>
                <a:cs typeface="Courier New" panose="02070309020205020404" pitchFamily="49" charset="0"/>
              </a:rPr>
              <a:t>GROUP</a:t>
            </a:r>
            <a:r>
              <a:rPr lang="en-US" altLang="ko-KR" dirty="0">
                <a:solidFill>
                  <a:schemeClr val="tx1"/>
                </a:solidFill>
                <a:latin typeface="SamsungOne-400" panose="020B0503030303020204" pitchFamily="34" charset="0"/>
                <a:cs typeface="Courier New" panose="02070309020205020404" pitchFamily="49" charset="0"/>
              </a:rPr>
              <a:t> result_2cols </a:t>
            </a:r>
            <a:r>
              <a:rPr lang="en-US" altLang="ko-KR" dirty="0">
                <a:solidFill>
                  <a:srgbClr val="193EB0"/>
                </a:solidFill>
                <a:latin typeface="SamsungOne-400" panose="020B0503030303020204" pitchFamily="34" charset="0"/>
                <a:cs typeface="Courier New" panose="02070309020205020404" pitchFamily="49" charset="0"/>
              </a:rPr>
              <a:t>All</a:t>
            </a:r>
            <a:r>
              <a:rPr lang="en-US" altLang="ko-KR" dirty="0">
                <a:solidFill>
                  <a:schemeClr val="tx1"/>
                </a:solidFill>
                <a:latin typeface="SamsungOne-400" panose="020B0503030303020204" pitchFamily="34" charset="0"/>
                <a:cs typeface="Courier New" panose="02070309020205020404" pitchFamily="49" charset="0"/>
              </a:rPr>
              <a:t>;</a:t>
            </a:r>
          </a:p>
        </p:txBody>
      </p:sp>
    </p:spTree>
    <p:extLst>
      <p:ext uri="{BB962C8B-B14F-4D97-AF65-F5344CB8AC3E}">
        <p14:creationId xmlns:p14="http://schemas.microsoft.com/office/powerpoint/2010/main" val="38487807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UNION</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Dùng</a:t>
            </a:r>
            <a:r>
              <a:rPr lang="en-US" altLang="ko-KR" dirty="0"/>
              <a:t> </a:t>
            </a:r>
            <a:r>
              <a:rPr lang="en-US" altLang="ko-KR" dirty="0" err="1"/>
              <a:t>để</a:t>
            </a:r>
            <a:r>
              <a:rPr lang="en-US" altLang="ko-KR" dirty="0"/>
              <a:t> </a:t>
            </a:r>
            <a:r>
              <a:rPr lang="en-US" altLang="ko-KR" dirty="0" err="1"/>
              <a:t>hợp</a:t>
            </a:r>
            <a:r>
              <a:rPr lang="en-US" altLang="ko-KR" dirty="0"/>
              <a:t> </a:t>
            </a:r>
            <a:r>
              <a:rPr lang="en-US" altLang="ko-KR" dirty="0" err="1"/>
              <a:t>nhất</a:t>
            </a:r>
            <a:r>
              <a:rPr lang="en-US" altLang="ko-KR" dirty="0"/>
              <a:t> </a:t>
            </a:r>
            <a:r>
              <a:rPr lang="en-US" altLang="ko-KR" dirty="0" err="1"/>
              <a:t>hai</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có</a:t>
            </a:r>
            <a:r>
              <a:rPr lang="en-US" altLang="ko-KR" dirty="0"/>
              <a:t> </a:t>
            </a:r>
            <a:r>
              <a:rPr lang="en-US" altLang="ko-KR" dirty="0" err="1"/>
              <a:t>cùng</a:t>
            </a:r>
            <a:r>
              <a:rPr lang="en-US" altLang="ko-KR" dirty="0"/>
              <a:t> </a:t>
            </a:r>
            <a:r>
              <a:rPr lang="en-US" altLang="ko-KR" dirty="0" err="1"/>
              <a:t>cấu</a:t>
            </a:r>
            <a:r>
              <a:rPr lang="en-US" altLang="ko-KR" dirty="0"/>
              <a:t> </a:t>
            </a:r>
            <a:r>
              <a:rPr lang="en-US" altLang="ko-KR" dirty="0" err="1"/>
              <a:t>trúc</a:t>
            </a:r>
            <a:endParaRPr lang="en-US" altLang="ko-KR" dirty="0"/>
          </a:p>
          <a:p>
            <a:pPr lvl="1"/>
            <a:r>
              <a:rPr lang="en-US" altLang="ko-KR" dirty="0" err="1"/>
              <a:t>Cú</a:t>
            </a:r>
            <a:r>
              <a:rPr lang="en-US" altLang="ko-KR" dirty="0"/>
              <a:t> </a:t>
            </a:r>
            <a:r>
              <a:rPr lang="en-US" altLang="ko-KR" dirty="0" err="1"/>
              <a:t>pháp</a:t>
            </a:r>
            <a:endParaRPr lang="en-US" altLang="ko-KR" dirty="0"/>
          </a:p>
          <a:p>
            <a:pPr lvl="1"/>
            <a:endParaRPr lang="en-US" altLang="ko-KR" dirty="0"/>
          </a:p>
          <a:p>
            <a:pPr lvl="1"/>
            <a:endParaRPr lang="en-US" altLang="ko-KR" dirty="0"/>
          </a:p>
          <a:p>
            <a:pPr lvl="1"/>
            <a:endParaRPr lang="en-US" altLang="ko-KR" dirty="0"/>
          </a:p>
          <a:p>
            <a:pPr lvl="1"/>
            <a:r>
              <a:rPr lang="en-US" altLang="ko-KR" dirty="0" err="1"/>
              <a:t>Ví</a:t>
            </a:r>
            <a:r>
              <a:rPr lang="en-US" altLang="ko-KR" dirty="0"/>
              <a:t> </a:t>
            </a:r>
            <a:r>
              <a:rPr lang="en-US" altLang="ko-KR" dirty="0" err="1"/>
              <a:t>dụ</a:t>
            </a:r>
            <a:endParaRPr lang="en-US" altLang="ko-KR" dirty="0"/>
          </a:p>
          <a:p>
            <a:pPr marL="177800" lvl="1" indent="0">
              <a:buNone/>
            </a:pPr>
            <a:endParaRPr lang="en-US" altLang="ko-KR" dirty="0"/>
          </a:p>
          <a:p>
            <a:endParaRPr lang="en-US" altLang="ko-KR" dirty="0"/>
          </a:p>
          <a:p>
            <a:endParaRPr lang="en-US" altLang="ko-KR" dirty="0"/>
          </a:p>
        </p:txBody>
      </p:sp>
      <p:sp>
        <p:nvSpPr>
          <p:cNvPr id="7" name="TextBox 6">
            <a:extLst>
              <a:ext uri="{FF2B5EF4-FFF2-40B4-BE49-F238E27FC236}">
                <a16:creationId xmlns:a16="http://schemas.microsoft.com/office/drawing/2014/main" id="{DC414CFE-740F-4AE0-AABB-B8ECF969B180}"/>
              </a:ext>
            </a:extLst>
          </p:cNvPr>
          <p:cNvSpPr txBox="1"/>
          <p:nvPr/>
        </p:nvSpPr>
        <p:spPr>
          <a:xfrm>
            <a:off x="704850" y="3792593"/>
            <a:ext cx="7812000" cy="108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data_june = load ‘mydata_jun.log’ as (name: chararray, grade: int)</a:t>
            </a:r>
          </a:p>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data_july = load ‘mydata_jul.log’ as (name: chararray,  grade: int)</a:t>
            </a:r>
          </a:p>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solidFill>
                  <a:schemeClr val="tx1"/>
                </a:solidFill>
                <a:latin typeface="SamsungOne-400" panose="020B0503030303020204" pitchFamily="34" charset="0"/>
                <a:cs typeface="Courier New" panose="02070309020205020404" pitchFamily="49" charset="0"/>
              </a:rPr>
              <a:t>data_union = </a:t>
            </a:r>
            <a:r>
              <a:rPr lang="en-US" altLang="ko-KR" dirty="0">
                <a:solidFill>
                  <a:srgbClr val="193EB0"/>
                </a:solidFill>
                <a:latin typeface="SamsungOne-400" panose="020B0503030303020204" pitchFamily="34" charset="0"/>
                <a:cs typeface="Courier New" panose="02070309020205020404" pitchFamily="49" charset="0"/>
              </a:rPr>
              <a:t>UNION</a:t>
            </a:r>
            <a:r>
              <a:rPr lang="en-US" altLang="ko-KR" dirty="0">
                <a:solidFill>
                  <a:schemeClr val="tx1"/>
                </a:solidFill>
                <a:latin typeface="SamsungOne-400" panose="020B0503030303020204" pitchFamily="34" charset="0"/>
                <a:cs typeface="Courier New" panose="02070309020205020404" pitchFamily="49" charset="0"/>
              </a:rPr>
              <a:t> data_june, data_july;</a:t>
            </a:r>
          </a:p>
        </p:txBody>
      </p:sp>
      <p:sp>
        <p:nvSpPr>
          <p:cNvPr id="8" name="TextBox 7">
            <a:extLst>
              <a:ext uri="{FF2B5EF4-FFF2-40B4-BE49-F238E27FC236}">
                <a16:creationId xmlns:a16="http://schemas.microsoft.com/office/drawing/2014/main" id="{AC1723C7-53C6-4DFF-A4F1-B32BDD37B0A0}"/>
              </a:ext>
            </a:extLst>
          </p:cNvPr>
          <p:cNvSpPr txBox="1"/>
          <p:nvPr/>
        </p:nvSpPr>
        <p:spPr>
          <a:xfrm>
            <a:off x="711199" y="2773692"/>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cs typeface="Courier New" panose="02070309020205020404" pitchFamily="49" charset="0"/>
              </a:rPr>
              <a:t>grunt&gt; </a:t>
            </a:r>
            <a:r>
              <a:rPr lang="en-US" altLang="ko-KR" dirty="0">
                <a:latin typeface="SamsungOne-400" panose="020B0503030303020204" pitchFamily="34" charset="0"/>
                <a:cs typeface="Courier New" panose="02070309020205020404" pitchFamily="49" charset="0"/>
              </a:rPr>
              <a:t>Relation_name3 = </a:t>
            </a:r>
            <a:r>
              <a:rPr lang="en-US" altLang="ko-KR" dirty="0">
                <a:solidFill>
                  <a:srgbClr val="193EB0"/>
                </a:solidFill>
                <a:latin typeface="SamsungOne-400" panose="020B0503030303020204" pitchFamily="34" charset="0"/>
                <a:cs typeface="Courier New" panose="02070309020205020404" pitchFamily="49" charset="0"/>
              </a:rPr>
              <a:t>UNION</a:t>
            </a:r>
            <a:r>
              <a:rPr lang="en-US" altLang="ko-KR" dirty="0">
                <a:latin typeface="SamsungOne-400" panose="020B0503030303020204" pitchFamily="34" charset="0"/>
                <a:cs typeface="Courier New" panose="02070309020205020404" pitchFamily="49" charset="0"/>
              </a:rPr>
              <a:t> Relation_name1, Relation_name2;</a:t>
            </a:r>
            <a:endParaRPr lang="en-US" altLang="ko-KR" dirty="0">
              <a:latin typeface="SamsungOne-400" panose="020B0503030303020204" pitchFamily="34" charset="0"/>
            </a:endParaRPr>
          </a:p>
        </p:txBody>
      </p:sp>
    </p:spTree>
    <p:extLst>
      <p:ext uri="{BB962C8B-B14F-4D97-AF65-F5344CB8AC3E}">
        <p14:creationId xmlns:p14="http://schemas.microsoft.com/office/powerpoint/2010/main" val="7224597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Built-in Functions (</a:t>
            </a:r>
            <a:r>
              <a:rPr kumimoji="1" lang="en-US" altLang="ko-KR" dirty="0" err="1"/>
              <a:t>Hàm</a:t>
            </a:r>
            <a:r>
              <a:rPr kumimoji="1" lang="en-US" altLang="ko-KR" dirty="0"/>
              <a:t> </a:t>
            </a:r>
            <a:r>
              <a:rPr kumimoji="1" lang="en-US" altLang="ko-KR" dirty="0" err="1"/>
              <a:t>tích</a:t>
            </a:r>
            <a:r>
              <a:rPr kumimoji="1" lang="en-US" altLang="ko-KR" dirty="0"/>
              <a:t> </a:t>
            </a:r>
            <a:r>
              <a:rPr kumimoji="1" lang="en-US" altLang="ko-KR" dirty="0" err="1"/>
              <a:t>hợp</a:t>
            </a:r>
            <a:r>
              <a:rPr kumimoji="1" lang="en-US" altLang="ko-KR" dirty="0"/>
              <a:t> </a:t>
            </a:r>
            <a:r>
              <a:rPr kumimoji="1" lang="en-US" altLang="ko-KR" dirty="0" err="1"/>
              <a:t>sẵn</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solidFill>
                  <a:prstClr val="black"/>
                </a:solidFill>
                <a:cs typeface="Segoe UI" panose="020B0502040204020203" pitchFamily="34" charset="0"/>
              </a:rPr>
              <a:t>Các</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hàm</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toán</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học</a:t>
            </a:r>
            <a:r>
              <a:rPr lang="en-US" altLang="ko-KR" dirty="0">
                <a:solidFill>
                  <a:prstClr val="black"/>
                </a:solidFill>
                <a:cs typeface="Segoe UI" panose="020B0502040204020203" pitchFamily="34" charset="0"/>
              </a:rPr>
              <a:t> – ABS(</a:t>
            </a:r>
            <a:r>
              <a:rPr lang="en-US" altLang="ko-KR" dirty="0" err="1">
                <a:solidFill>
                  <a:prstClr val="black"/>
                </a:solidFill>
                <a:cs typeface="Segoe UI" panose="020B0502040204020203" pitchFamily="34" charset="0"/>
              </a:rPr>
              <a:t>số</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tiền</a:t>
            </a:r>
            <a:r>
              <a:rPr lang="en-US" altLang="ko-KR" dirty="0">
                <a:solidFill>
                  <a:prstClr val="black"/>
                </a:solidFill>
                <a:cs typeface="Segoe UI" panose="020B0502040204020203" pitchFamily="34" charset="0"/>
              </a:rPr>
              <a:t>), SUM(</a:t>
            </a:r>
            <a:r>
              <a:rPr lang="en-US" altLang="ko-KR" dirty="0" err="1">
                <a:solidFill>
                  <a:prstClr val="black"/>
                </a:solidFill>
                <a:cs typeface="Segoe UI" panose="020B0502040204020203" pitchFamily="34" charset="0"/>
              </a:rPr>
              <a:t>số</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tiền</a:t>
            </a:r>
            <a:r>
              <a:rPr lang="en-US" altLang="ko-KR" dirty="0">
                <a:solidFill>
                  <a:prstClr val="black"/>
                </a:solidFill>
                <a:cs typeface="Segoe UI" panose="020B0502040204020203" pitchFamily="34" charset="0"/>
              </a:rPr>
              <a:t>), AVERAGE(</a:t>
            </a:r>
            <a:r>
              <a:rPr lang="en-US" altLang="ko-KR" dirty="0" err="1">
                <a:solidFill>
                  <a:prstClr val="black"/>
                </a:solidFill>
                <a:cs typeface="Segoe UI" panose="020B0502040204020203" pitchFamily="34" charset="0"/>
              </a:rPr>
              <a:t>số</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tiền</a:t>
            </a:r>
            <a:r>
              <a:rPr lang="en-US" altLang="ko-KR" dirty="0">
                <a:solidFill>
                  <a:prstClr val="black"/>
                </a:solidFill>
                <a:cs typeface="Segoe UI" panose="020B0502040204020203" pitchFamily="34" charset="0"/>
              </a:rPr>
              <a:t>), MINIMUM(</a:t>
            </a:r>
            <a:r>
              <a:rPr lang="en-US" altLang="ko-KR" dirty="0" err="1">
                <a:solidFill>
                  <a:prstClr val="black"/>
                </a:solidFill>
                <a:cs typeface="Segoe UI" panose="020B0502040204020203" pitchFamily="34" charset="0"/>
              </a:rPr>
              <a:t>số</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tiền</a:t>
            </a:r>
            <a:r>
              <a:rPr lang="en-US" altLang="ko-KR" dirty="0">
                <a:solidFill>
                  <a:prstClr val="black"/>
                </a:solidFill>
                <a:cs typeface="Segoe UI" panose="020B0502040204020203" pitchFamily="34" charset="0"/>
              </a:rPr>
              <a:t>), MAX(</a:t>
            </a:r>
            <a:r>
              <a:rPr lang="en-US" altLang="ko-KR" dirty="0" err="1">
                <a:solidFill>
                  <a:prstClr val="black"/>
                </a:solidFill>
                <a:cs typeface="Segoe UI" panose="020B0502040204020203" pitchFamily="34" charset="0"/>
              </a:rPr>
              <a:t>số</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tiền</a:t>
            </a:r>
            <a:r>
              <a:rPr lang="en-US" altLang="ko-KR" dirty="0">
                <a:solidFill>
                  <a:prstClr val="black"/>
                </a:solidFill>
                <a:cs typeface="Segoe UI" panose="020B0502040204020203" pitchFamily="34" charset="0"/>
              </a:rPr>
              <a:t>)</a:t>
            </a:r>
          </a:p>
          <a:p>
            <a:r>
              <a:rPr lang="en-US" altLang="ko-KR" dirty="0" err="1">
                <a:solidFill>
                  <a:prstClr val="black"/>
                </a:solidFill>
                <a:cs typeface="Segoe UI" panose="020B0502040204020203" pitchFamily="34" charset="0"/>
              </a:rPr>
              <a:t>Hàm</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chuỗi</a:t>
            </a:r>
            <a:r>
              <a:rPr lang="en-US" altLang="ko-KR" dirty="0">
                <a:solidFill>
                  <a:prstClr val="black"/>
                </a:solidFill>
                <a:cs typeface="Segoe UI" panose="020B0502040204020203" pitchFamily="34" charset="0"/>
              </a:rPr>
              <a:t> – CONCAT(a, b), REPLACE(a, ‘-’, ‘/’)</a:t>
            </a:r>
          </a:p>
          <a:p>
            <a:r>
              <a:rPr lang="en-US" altLang="ko-KR" dirty="0" err="1">
                <a:solidFill>
                  <a:prstClr val="black"/>
                </a:solidFill>
                <a:cs typeface="Segoe UI" panose="020B0502040204020203" pitchFamily="34" charset="0"/>
              </a:rPr>
              <a:t>Chức</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năng</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ngày</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và</a:t>
            </a:r>
            <a:r>
              <a:rPr lang="en-US" altLang="ko-KR" dirty="0">
                <a:solidFill>
                  <a:prstClr val="black"/>
                </a:solidFill>
                <a:cs typeface="Segoe UI" panose="020B0502040204020203" pitchFamily="34" charset="0"/>
              </a:rPr>
              <a:t> </a:t>
            </a:r>
            <a:r>
              <a:rPr lang="en-US" altLang="ko-KR" dirty="0" err="1">
                <a:solidFill>
                  <a:prstClr val="black"/>
                </a:solidFill>
                <a:cs typeface="Segoe UI" panose="020B0502040204020203" pitchFamily="34" charset="0"/>
              </a:rPr>
              <a:t>giờ</a:t>
            </a:r>
            <a:endParaRPr lang="en-US" altLang="ko-KR" dirty="0">
              <a:solidFill>
                <a:prstClr val="black"/>
              </a:solidFill>
              <a:cs typeface="Segoe UI" panose="020B0502040204020203" pitchFamily="34" charset="0"/>
            </a:endParaRPr>
          </a:p>
        </p:txBody>
      </p:sp>
      <p:graphicFrame>
        <p:nvGraphicFramePr>
          <p:cNvPr id="7" name="표 6">
            <a:extLst>
              <a:ext uri="{FF2B5EF4-FFF2-40B4-BE49-F238E27FC236}">
                <a16:creationId xmlns:a16="http://schemas.microsoft.com/office/drawing/2014/main" id="{14E700F9-9F41-4845-B787-7898934B99D0}"/>
              </a:ext>
            </a:extLst>
          </p:cNvPr>
          <p:cNvGraphicFramePr>
            <a:graphicFrameLocks noGrp="1"/>
          </p:cNvGraphicFramePr>
          <p:nvPr>
            <p:extLst>
              <p:ext uri="{D42A27DB-BD31-4B8C-83A1-F6EECF244321}">
                <p14:modId xmlns:p14="http://schemas.microsoft.com/office/powerpoint/2010/main" val="2380509791"/>
              </p:ext>
            </p:extLst>
          </p:nvPr>
        </p:nvGraphicFramePr>
        <p:xfrm>
          <a:off x="718064" y="3281747"/>
          <a:ext cx="8627549" cy="2861325"/>
        </p:xfrm>
        <a:graphic>
          <a:graphicData uri="http://schemas.openxmlformats.org/drawingml/2006/table">
            <a:tbl>
              <a:tblPr firstRow="1" bandRow="1">
                <a:tableStyleId>{5940675A-B579-460E-94D1-54222C63F5DA}</a:tableStyleId>
              </a:tblPr>
              <a:tblGrid>
                <a:gridCol w="2736441">
                  <a:extLst>
                    <a:ext uri="{9D8B030D-6E8A-4147-A177-3AD203B41FA5}">
                      <a16:colId xmlns:a16="http://schemas.microsoft.com/office/drawing/2014/main" val="3750369147"/>
                    </a:ext>
                  </a:extLst>
                </a:gridCol>
                <a:gridCol w="2940304">
                  <a:extLst>
                    <a:ext uri="{9D8B030D-6E8A-4147-A177-3AD203B41FA5}">
                      <a16:colId xmlns:a16="http://schemas.microsoft.com/office/drawing/2014/main" val="278222135"/>
                    </a:ext>
                  </a:extLst>
                </a:gridCol>
                <a:gridCol w="1475402">
                  <a:extLst>
                    <a:ext uri="{9D8B030D-6E8A-4147-A177-3AD203B41FA5}">
                      <a16:colId xmlns:a16="http://schemas.microsoft.com/office/drawing/2014/main" val="1632885985"/>
                    </a:ext>
                  </a:extLst>
                </a:gridCol>
                <a:gridCol w="1475402">
                  <a:extLst>
                    <a:ext uri="{9D8B030D-6E8A-4147-A177-3AD203B41FA5}">
                      <a16:colId xmlns:a16="http://schemas.microsoft.com/office/drawing/2014/main" val="173827899"/>
                    </a:ext>
                  </a:extLst>
                </a:gridCol>
              </a:tblGrid>
              <a:tr h="360000">
                <a:tc>
                  <a:txBody>
                    <a:bodyPr/>
                    <a:lstStyle/>
                    <a:p>
                      <a:pPr algn="l" fontAlgn="ctr"/>
                      <a:r>
                        <a:rPr lang="en-US" sz="1400" u="none" strike="noStrike" dirty="0" err="1">
                          <a:solidFill>
                            <a:schemeClr val="tx1"/>
                          </a:solidFill>
                          <a:effectLst/>
                          <a:latin typeface="SamsungOne-700" panose="020B0803030303020204" pitchFamily="34" charset="0"/>
                          <a:ea typeface="SamsungOne-700" panose="020B0803030303020204" pitchFamily="34" charset="0"/>
                        </a:rPr>
                        <a:t>Mô</a:t>
                      </a:r>
                      <a:r>
                        <a:rPr lang="en-US" sz="1400" u="none" strike="noStrike" baseline="0" dirty="0">
                          <a:solidFill>
                            <a:schemeClr val="tx1"/>
                          </a:solidFill>
                          <a:effectLst/>
                          <a:latin typeface="SamsungOne-700" panose="020B0803030303020204" pitchFamily="34" charset="0"/>
                          <a:ea typeface="SamsungOne-700" panose="020B0803030303020204" pitchFamily="34" charset="0"/>
                        </a:rPr>
                        <a:t> </a:t>
                      </a:r>
                      <a:r>
                        <a:rPr lang="en-US" sz="1400" u="none" strike="noStrike" baseline="0" dirty="0" err="1">
                          <a:solidFill>
                            <a:schemeClr val="tx1"/>
                          </a:solidFill>
                          <a:effectLst/>
                          <a:latin typeface="SamsungOne-700" panose="020B0803030303020204" pitchFamily="34" charset="0"/>
                          <a:ea typeface="SamsungOne-700" panose="020B0803030303020204" pitchFamily="34" charset="0"/>
                        </a:rPr>
                        <a:t>tả</a:t>
                      </a:r>
                      <a:r>
                        <a:rPr lang="en-US" sz="1400" u="none" strike="noStrike" baseline="0" dirty="0">
                          <a:solidFill>
                            <a:schemeClr val="tx1"/>
                          </a:solidFill>
                          <a:effectLst/>
                          <a:latin typeface="SamsungOne-700" panose="020B0803030303020204" pitchFamily="34" charset="0"/>
                          <a:ea typeface="SamsungOne-700" panose="020B0803030303020204" pitchFamily="34" charset="0"/>
                        </a:rPr>
                        <a:t> </a:t>
                      </a:r>
                      <a:r>
                        <a:rPr lang="en-US" sz="1400" u="none" strike="noStrike" baseline="0" dirty="0" err="1">
                          <a:solidFill>
                            <a:schemeClr val="tx1"/>
                          </a:solidFill>
                          <a:effectLst/>
                          <a:latin typeface="SamsungOne-700" panose="020B0803030303020204" pitchFamily="34" charset="0"/>
                          <a:ea typeface="SamsungOne-700" panose="020B0803030303020204" pitchFamily="34" charset="0"/>
                        </a:rPr>
                        <a:t>hàm</a:t>
                      </a:r>
                      <a:endParaRPr lang="en-US" sz="1400" u="none" strike="noStrike" dirty="0">
                        <a:solidFill>
                          <a:schemeClr val="tx1"/>
                        </a:solidFill>
                        <a:effectLst/>
                        <a:latin typeface="SamsungOne-700" panose="020B0803030303020204" pitchFamily="34" charset="0"/>
                        <a:ea typeface="SamsungOne-700" panose="020B0803030303020204" pitchFamily="34" charset="0"/>
                      </a:endParaRPr>
                    </a:p>
                  </a:txBody>
                  <a:tcPr marL="144000" marR="144000"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a:r>
                        <a:rPr lang="en-US" sz="1400" u="none" strike="noStrike" dirty="0" err="1">
                          <a:solidFill>
                            <a:schemeClr val="tx1"/>
                          </a:solidFill>
                          <a:effectLst/>
                          <a:latin typeface="SamsungOne-700" panose="020B0803030303020204" pitchFamily="34" charset="0"/>
                          <a:ea typeface="SamsungOne-700" panose="020B0803030303020204" pitchFamily="34" charset="0"/>
                        </a:rPr>
                        <a:t>Yêu</a:t>
                      </a:r>
                      <a:r>
                        <a:rPr lang="en-US" sz="1400" u="none" strike="noStrike" dirty="0">
                          <a:solidFill>
                            <a:schemeClr val="tx1"/>
                          </a:solidFill>
                          <a:effectLst/>
                          <a:latin typeface="SamsungOne-700" panose="020B0803030303020204" pitchFamily="34" charset="0"/>
                          <a:ea typeface="SamsungOne-700" panose="020B0803030303020204" pitchFamily="34" charset="0"/>
                        </a:rPr>
                        <a:t> </a:t>
                      </a:r>
                      <a:r>
                        <a:rPr lang="en-US" sz="1400" u="none" strike="noStrike" dirty="0" err="1">
                          <a:solidFill>
                            <a:schemeClr val="tx1"/>
                          </a:solidFill>
                          <a:effectLst/>
                          <a:latin typeface="SamsungOne-700" panose="020B0803030303020204" pitchFamily="34" charset="0"/>
                          <a:ea typeface="SamsungOne-700" panose="020B0803030303020204" pitchFamily="34" charset="0"/>
                        </a:rPr>
                        <a:t>cầu</a:t>
                      </a:r>
                      <a:r>
                        <a:rPr lang="en-US" sz="1400" u="none" strike="noStrike" dirty="0">
                          <a:solidFill>
                            <a:schemeClr val="tx1"/>
                          </a:solidFill>
                          <a:effectLst/>
                          <a:latin typeface="SamsungOne-700" panose="020B0803030303020204" pitchFamily="34" charset="0"/>
                          <a:ea typeface="SamsungOne-700" panose="020B0803030303020204" pitchFamily="34" charset="0"/>
                        </a:rPr>
                        <a:t> </a:t>
                      </a:r>
                      <a:r>
                        <a:rPr lang="en-US" sz="1400" u="none" strike="noStrike" dirty="0" err="1">
                          <a:solidFill>
                            <a:schemeClr val="tx1"/>
                          </a:solidFill>
                          <a:effectLst/>
                          <a:latin typeface="SamsungOne-700" panose="020B0803030303020204" pitchFamily="34" charset="0"/>
                          <a:ea typeface="SamsungOne-700" panose="020B0803030303020204" pitchFamily="34" charset="0"/>
                        </a:rPr>
                        <a:t>ví</a:t>
                      </a:r>
                      <a:r>
                        <a:rPr lang="en-US" sz="1400" u="none" strike="noStrike" dirty="0">
                          <a:solidFill>
                            <a:schemeClr val="tx1"/>
                          </a:solidFill>
                          <a:effectLst/>
                          <a:latin typeface="SamsungOne-700" panose="020B0803030303020204" pitchFamily="34" charset="0"/>
                          <a:ea typeface="SamsungOne-700" panose="020B0803030303020204" pitchFamily="34" charset="0"/>
                        </a:rPr>
                        <a:t> </a:t>
                      </a:r>
                      <a:r>
                        <a:rPr lang="en-US" sz="1400" u="none" strike="noStrike" dirty="0" err="1">
                          <a:solidFill>
                            <a:schemeClr val="tx1"/>
                          </a:solidFill>
                          <a:effectLst/>
                          <a:latin typeface="SamsungOne-700" panose="020B0803030303020204" pitchFamily="34" charset="0"/>
                          <a:ea typeface="SamsungOne-700" panose="020B0803030303020204" pitchFamily="34" charset="0"/>
                        </a:rPr>
                        <a:t>dụ</a:t>
                      </a:r>
                      <a:endParaRPr lang="en-US" sz="1400" u="none" strike="noStrike" dirty="0">
                        <a:solidFill>
                          <a:schemeClr val="tx1"/>
                        </a:solidFill>
                        <a:effectLst/>
                        <a:latin typeface="SamsungOne-700" panose="020B0803030303020204" pitchFamily="34" charset="0"/>
                        <a:ea typeface="SamsungOne-700" panose="020B0803030303020204" pitchFamily="34" charset="0"/>
                      </a:endParaRPr>
                    </a:p>
                  </a:txBody>
                  <a:tcPr marL="144000" marR="144000"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dirty="0" err="1">
                          <a:solidFill>
                            <a:schemeClr val="tx1"/>
                          </a:solidFill>
                          <a:latin typeface="SamsungOne-700" panose="020B0803030303020204" pitchFamily="34" charset="0"/>
                          <a:ea typeface="SamsungOne-700" panose="020B0803030303020204" pitchFamily="34" charset="0"/>
                        </a:rPr>
                        <a:t>Dữ</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liệu</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nhập</a:t>
                      </a:r>
                      <a:endParaRPr lang="ko-KR" altLang="en-US" sz="1400" dirty="0">
                        <a:solidFill>
                          <a:schemeClr val="tx1"/>
                        </a:solidFill>
                        <a:latin typeface="SamsungOne-700" panose="020B0803030303020204" pitchFamily="34" charset="0"/>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dirty="0" err="1">
                          <a:solidFill>
                            <a:schemeClr val="tx1"/>
                          </a:solidFill>
                          <a:latin typeface="SamsungOne-700" panose="020B0803030303020204" pitchFamily="34" charset="0"/>
                          <a:ea typeface="SamsungOne-700" panose="020B0803030303020204" pitchFamily="34" charset="0"/>
                        </a:rPr>
                        <a:t>Dữ</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liệu</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xuất</a:t>
                      </a:r>
                      <a:endParaRPr lang="ko-KR" altLang="en-US" sz="1400" dirty="0">
                        <a:solidFill>
                          <a:schemeClr val="tx1"/>
                        </a:solidFill>
                        <a:latin typeface="SamsungOne-700" panose="020B0803030303020204" pitchFamily="34" charset="0"/>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00265">
                <a:tc>
                  <a:txBody>
                    <a:bodyPr/>
                    <a:lstStyle/>
                    <a:p>
                      <a:pPr marL="0" lvl="1"/>
                      <a:r>
                        <a:rPr lang="en-US" altLang="ko-KR" sz="1300" dirty="0">
                          <a:solidFill>
                            <a:schemeClr val="tx1"/>
                          </a:solidFill>
                          <a:latin typeface="SamsungOne-400" panose="020B0503030303020204" pitchFamily="34" charset="0"/>
                          <a:ea typeface="SamsungOne-400" panose="020B0503030303020204" pitchFamily="34" charset="0"/>
                        </a:rPr>
                        <a:t>Convert</a:t>
                      </a:r>
                      <a:r>
                        <a:rPr lang="en-US" altLang="ko-KR" sz="1300" baseline="0" dirty="0">
                          <a:solidFill>
                            <a:schemeClr val="tx1"/>
                          </a:solidFill>
                          <a:latin typeface="SamsungOne-400" panose="020B0503030303020204" pitchFamily="34" charset="0"/>
                          <a:ea typeface="SamsungOne-400" panose="020B0503030303020204" pitchFamily="34" charset="0"/>
                        </a:rPr>
                        <a:t> to uppercase</a:t>
                      </a:r>
                      <a:endParaRPr lang="ko-KR" altLang="en-US" sz="1300" dirty="0">
                        <a:solidFill>
                          <a:schemeClr val="tx1"/>
                        </a:solidFill>
                        <a:latin typeface="SamsungOne-400" panose="020B0503030303020204" pitchFamily="34" charset="0"/>
                      </a:endParaRPr>
                    </a:p>
                  </a:txBody>
                  <a:tcPr marL="144000"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UPPER(</a:t>
                      </a:r>
                      <a:r>
                        <a:rPr lang="en-US" altLang="ko-KR" sz="1300" kern="1200" dirty="0" err="1">
                          <a:solidFill>
                            <a:schemeClr val="tx1"/>
                          </a:solidFill>
                          <a:latin typeface="SamsungOne-400" panose="020B0503030303020204" pitchFamily="34" charset="0"/>
                          <a:ea typeface="SamsungOne-400" panose="020B0503030303020204" pitchFamily="34" charset="0"/>
                          <a:cs typeface="+mn-cs"/>
                        </a:rPr>
                        <a:t>quốc</a:t>
                      </a:r>
                      <a:r>
                        <a:rPr lang="en-US" altLang="ko-KR" sz="1300"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300" kern="1200" baseline="0" dirty="0" err="1">
                          <a:solidFill>
                            <a:schemeClr val="tx1"/>
                          </a:solidFill>
                          <a:latin typeface="SamsungOne-400" panose="020B0503030303020204" pitchFamily="34" charset="0"/>
                          <a:ea typeface="SamsungOne-400" panose="020B0503030303020204" pitchFamily="34" charset="0"/>
                          <a:cs typeface="+mn-cs"/>
                        </a:rPr>
                        <a:t>gia</a:t>
                      </a:r>
                      <a:r>
                        <a:rPr lang="en-US" altLang="ko-KR" sz="1300" kern="1200" dirty="0">
                          <a:solidFill>
                            <a:schemeClr val="tx1"/>
                          </a:solidFill>
                          <a:latin typeface="SamsungOne-400" panose="020B0503030303020204" pitchFamily="34" charset="0"/>
                          <a:ea typeface="SamsungOne-400" panose="020B0503030303020204" pitchFamily="34" charset="0"/>
                          <a:cs typeface="+mn-cs"/>
                        </a:rPr>
                        <a:t>)</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UK</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UK</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500265">
                <a:tc>
                  <a:txBody>
                    <a:bodyPr/>
                    <a:lstStyle/>
                    <a:p>
                      <a:pPr marL="0" lvl="1"/>
                      <a:r>
                        <a:rPr lang="en-US" altLang="ko-KR" sz="1300" dirty="0">
                          <a:solidFill>
                            <a:schemeClr val="tx1"/>
                          </a:solidFill>
                          <a:latin typeface="SamsungOne-400" panose="020B0503030303020204" pitchFamily="34" charset="0"/>
                          <a:ea typeface="SamsungOne-400" panose="020B0503030303020204" pitchFamily="34" charset="0"/>
                        </a:rPr>
                        <a:t>Remove</a:t>
                      </a:r>
                      <a:r>
                        <a:rPr lang="en-US" altLang="ko-KR" sz="1300" baseline="0" dirty="0">
                          <a:solidFill>
                            <a:schemeClr val="tx1"/>
                          </a:solidFill>
                          <a:latin typeface="SamsungOne-400" panose="020B0503030303020204" pitchFamily="34" charset="0"/>
                          <a:ea typeface="SamsungOne-400" panose="020B0503030303020204" pitchFamily="34" charset="0"/>
                        </a:rPr>
                        <a:t> leading/trailing spaces</a:t>
                      </a:r>
                      <a:endParaRPr lang="ko-KR" altLang="en-US" sz="1300" dirty="0">
                        <a:solidFill>
                          <a:schemeClr val="tx1"/>
                        </a:solidFill>
                        <a:latin typeface="SamsungOne-400" panose="020B0503030303020204" pitchFamily="34" charset="0"/>
                      </a:endParaRPr>
                    </a:p>
                  </a:txBody>
                  <a:tcPr marL="144000"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TRIM(</a:t>
                      </a:r>
                      <a:r>
                        <a:rPr lang="en-US" altLang="ko-KR" sz="1300" kern="1200" dirty="0" err="1">
                          <a:solidFill>
                            <a:schemeClr val="tx1"/>
                          </a:solidFill>
                          <a:latin typeface="SamsungOne-400" panose="020B0503030303020204" pitchFamily="34" charset="0"/>
                          <a:ea typeface="SamsungOne-400" panose="020B0503030303020204" pitchFamily="34" charset="0"/>
                          <a:cs typeface="+mn-cs"/>
                        </a:rPr>
                        <a:t>tên</a:t>
                      </a:r>
                      <a:r>
                        <a:rPr lang="en-US" altLang="ko-KR" sz="1300" kern="1200" dirty="0">
                          <a:solidFill>
                            <a:schemeClr val="tx1"/>
                          </a:solidFill>
                          <a:latin typeface="SamsungOne-400" panose="020B0503030303020204" pitchFamily="34" charset="0"/>
                          <a:ea typeface="SamsungOne-400" panose="020B0503030303020204" pitchFamily="34" charset="0"/>
                          <a:cs typeface="+mn-cs"/>
                        </a:rPr>
                        <a:t>)</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Bob</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Bob</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500265">
                <a:tc>
                  <a:txBody>
                    <a:bodyPr/>
                    <a:lstStyle/>
                    <a:p>
                      <a:pPr marL="0" lvl="1"/>
                      <a:r>
                        <a:rPr lang="en-US" altLang="ko-KR" sz="1300" dirty="0">
                          <a:solidFill>
                            <a:schemeClr val="tx1"/>
                          </a:solidFill>
                          <a:latin typeface="SamsungOne-400" panose="020B0503030303020204" pitchFamily="34" charset="0"/>
                          <a:ea typeface="SamsungOne-400" panose="020B0503030303020204" pitchFamily="34" charset="0"/>
                        </a:rPr>
                        <a:t>Return</a:t>
                      </a:r>
                      <a:r>
                        <a:rPr lang="en-US" altLang="ko-KR" sz="1300" baseline="0" dirty="0">
                          <a:solidFill>
                            <a:schemeClr val="tx1"/>
                          </a:solidFill>
                          <a:latin typeface="SamsungOne-400" panose="020B0503030303020204" pitchFamily="34" charset="0"/>
                          <a:ea typeface="SamsungOne-400" panose="020B0503030303020204" pitchFamily="34" charset="0"/>
                        </a:rPr>
                        <a:t> a random number</a:t>
                      </a:r>
                      <a:endParaRPr lang="ko-KR" altLang="en-US" sz="1300" dirty="0">
                        <a:solidFill>
                          <a:schemeClr val="tx1"/>
                        </a:solidFill>
                        <a:latin typeface="SamsungOne-400" panose="020B0503030303020204" pitchFamily="34" charset="0"/>
                      </a:endParaRPr>
                    </a:p>
                  </a:txBody>
                  <a:tcPr marL="144000"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RANDOM()</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0.4816132</a:t>
                      </a:r>
                    </a:p>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6652569</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500265">
                <a:tc>
                  <a:txBody>
                    <a:bodyPr/>
                    <a:lstStyle/>
                    <a:p>
                      <a:pPr marL="0" lvl="1"/>
                      <a:r>
                        <a:rPr lang="en-US" altLang="ko-KR" sz="1300" dirty="0">
                          <a:solidFill>
                            <a:schemeClr val="tx1"/>
                          </a:solidFill>
                          <a:latin typeface="SamsungOne-400" panose="020B0503030303020204" pitchFamily="34" charset="0"/>
                          <a:ea typeface="SamsungOne-400" panose="020B0503030303020204" pitchFamily="34" charset="0"/>
                        </a:rPr>
                        <a:t>Round</a:t>
                      </a:r>
                      <a:r>
                        <a:rPr lang="en-US" altLang="ko-KR" sz="1300" baseline="0" dirty="0">
                          <a:solidFill>
                            <a:schemeClr val="tx1"/>
                          </a:solidFill>
                          <a:latin typeface="SamsungOne-400" panose="020B0503030303020204" pitchFamily="34" charset="0"/>
                          <a:ea typeface="SamsungOne-400" panose="020B0503030303020204" pitchFamily="34" charset="0"/>
                        </a:rPr>
                        <a:t> to closest whole number</a:t>
                      </a:r>
                      <a:endParaRPr lang="ko-KR" altLang="en-US" sz="1300" dirty="0">
                        <a:solidFill>
                          <a:schemeClr val="tx1"/>
                        </a:solidFill>
                        <a:latin typeface="SamsungOne-400" panose="020B0503030303020204" pitchFamily="34" charset="0"/>
                      </a:endParaRPr>
                    </a:p>
                  </a:txBody>
                  <a:tcPr marL="144000"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ROUND(</a:t>
                      </a:r>
                      <a:r>
                        <a:rPr lang="en-US" altLang="ko-KR" sz="1300" kern="1200" dirty="0" err="1">
                          <a:solidFill>
                            <a:schemeClr val="tx1"/>
                          </a:solidFill>
                          <a:latin typeface="SamsungOne-400" panose="020B0503030303020204" pitchFamily="34" charset="0"/>
                          <a:ea typeface="SamsungOne-400" panose="020B0503030303020204" pitchFamily="34" charset="0"/>
                          <a:cs typeface="+mn-cs"/>
                        </a:rPr>
                        <a:t>giá</a:t>
                      </a:r>
                      <a:r>
                        <a:rPr lang="en-US" altLang="ko-KR" sz="1300" kern="1200" dirty="0">
                          <a:solidFill>
                            <a:schemeClr val="tx1"/>
                          </a:solidFill>
                          <a:latin typeface="SamsungOne-400" panose="020B0503030303020204" pitchFamily="34" charset="0"/>
                          <a:ea typeface="SamsungOne-400" panose="020B0503030303020204" pitchFamily="34" charset="0"/>
                          <a:cs typeface="+mn-cs"/>
                        </a:rPr>
                        <a:t>)</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37.19</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37</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r h="500265">
                <a:tc>
                  <a:txBody>
                    <a:bodyPr/>
                    <a:lstStyle/>
                    <a:p>
                      <a:pPr marL="0" lvl="1"/>
                      <a:r>
                        <a:rPr lang="en-US" altLang="ko-KR" sz="1300" dirty="0">
                          <a:solidFill>
                            <a:schemeClr val="tx1"/>
                          </a:solidFill>
                          <a:latin typeface="SamsungOne-400" panose="020B0503030303020204" pitchFamily="34" charset="0"/>
                          <a:ea typeface="SamsungOne-400" panose="020B0503030303020204" pitchFamily="34" charset="0"/>
                        </a:rPr>
                        <a:t>Return chars</a:t>
                      </a:r>
                      <a:r>
                        <a:rPr lang="en-US" altLang="ko-KR" sz="1300" baseline="0" dirty="0">
                          <a:solidFill>
                            <a:schemeClr val="tx1"/>
                          </a:solidFill>
                          <a:latin typeface="SamsungOne-400" panose="020B0503030303020204" pitchFamily="34" charset="0"/>
                          <a:ea typeface="SamsungOne-400" panose="020B0503030303020204" pitchFamily="34" charset="0"/>
                        </a:rPr>
                        <a:t> between two positions</a:t>
                      </a:r>
                      <a:endParaRPr lang="ko-KR" altLang="en-US" sz="1300" dirty="0">
                        <a:solidFill>
                          <a:schemeClr val="tx1"/>
                        </a:solidFill>
                        <a:latin typeface="SamsungOne-400" panose="020B0503030303020204" pitchFamily="34" charset="0"/>
                      </a:endParaRPr>
                    </a:p>
                  </a:txBody>
                  <a:tcPr marL="144000"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SUBSTRING(</a:t>
                      </a:r>
                      <a:r>
                        <a:rPr lang="en-US" altLang="ko-KR" sz="1300" kern="1200" dirty="0" err="1">
                          <a:solidFill>
                            <a:schemeClr val="tx1"/>
                          </a:solidFill>
                          <a:latin typeface="SamsungOne-400" panose="020B0503030303020204" pitchFamily="34" charset="0"/>
                          <a:ea typeface="SamsungOne-400" panose="020B0503030303020204" pitchFamily="34" charset="0"/>
                          <a:cs typeface="+mn-cs"/>
                        </a:rPr>
                        <a:t>tên</a:t>
                      </a:r>
                      <a:r>
                        <a:rPr lang="en-US" altLang="ko-KR" sz="1300" kern="1200" dirty="0">
                          <a:solidFill>
                            <a:schemeClr val="tx1"/>
                          </a:solidFill>
                          <a:latin typeface="SamsungOne-400" panose="020B0503030303020204" pitchFamily="34" charset="0"/>
                          <a:ea typeface="SamsungOne-400" panose="020B0503030303020204" pitchFamily="34" charset="0"/>
                          <a:cs typeface="+mn-cs"/>
                        </a:rPr>
                        <a:t>, 0, 2)</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Alice</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algn="ctr" defTabSz="844083" rtl="0" eaLnBrk="1" latinLnBrk="1" hangingPunct="1"/>
                      <a:r>
                        <a:rPr lang="en-US" altLang="ko-KR" sz="1300" kern="1200" dirty="0">
                          <a:solidFill>
                            <a:schemeClr val="tx1"/>
                          </a:solidFill>
                          <a:latin typeface="SamsungOne-400" panose="020B0503030303020204" pitchFamily="34" charset="0"/>
                          <a:ea typeface="SamsungOne-400" panose="020B0503030303020204" pitchFamily="34" charset="0"/>
                          <a:cs typeface="+mn-cs"/>
                        </a:rPr>
                        <a:t>AI</a:t>
                      </a:r>
                      <a:endParaRPr lang="ko-KR" altLang="en-US" sz="1300" kern="1200" dirty="0">
                        <a:solidFill>
                          <a:schemeClr val="tx1"/>
                        </a:solidFill>
                        <a:latin typeface="SamsungOne-400" panose="020B0503030303020204" pitchFamily="34" charset="0"/>
                        <a:cs typeface="+mn-cs"/>
                      </a:endParaRPr>
                    </a:p>
                  </a:txBody>
                  <a:tcPr marL="144000" marR="144000"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4820603"/>
                  </a:ext>
                </a:extLst>
              </a:tr>
            </a:tbl>
          </a:graphicData>
        </a:graphic>
      </p:graphicFrame>
    </p:spTree>
    <p:extLst>
      <p:ext uri="{BB962C8B-B14F-4D97-AF65-F5344CB8AC3E}">
        <p14:creationId xmlns:p14="http://schemas.microsoft.com/office/powerpoint/2010/main" val="28228716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1" y="447879"/>
            <a:ext cx="7642203" cy="279119"/>
          </a:xfrm>
        </p:spPr>
        <p:txBody>
          <a:bodyPr/>
          <a:lstStyle/>
          <a:p>
            <a:r>
              <a:rPr lang="vi-VN" altLang="ko-KR" dirty="0"/>
              <a:t>2.1. Tiền xử lý dữ liệu và phân tích dữ liệu cơ bản với Apache Pig</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Câu</a:t>
            </a:r>
            <a:r>
              <a:rPr lang="en-US" altLang="ko-KR" dirty="0"/>
              <a:t> </a:t>
            </a:r>
            <a:r>
              <a:rPr lang="en-US" altLang="ko-KR" dirty="0" err="1"/>
              <a:t>hỏi</a:t>
            </a:r>
            <a:r>
              <a:rPr lang="en-US" altLang="ko-KR" dirty="0"/>
              <a:t> </a:t>
            </a:r>
            <a:r>
              <a:rPr lang="en-US" altLang="ko-KR" dirty="0" err="1"/>
              <a:t>ôn</a:t>
            </a:r>
            <a:r>
              <a:rPr lang="en-US" altLang="ko-KR" dirty="0"/>
              <a:t> </a:t>
            </a:r>
            <a:r>
              <a:rPr lang="en-US" altLang="ko-KR" dirty="0" err="1"/>
              <a:t>tập</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694547"/>
          </a:xfrm>
        </p:spPr>
        <p:txBody>
          <a:bodyPr/>
          <a:lstStyle/>
          <a:p>
            <a:endParaRPr lang="en" altLang="ko-KR"/>
          </a:p>
          <a:p>
            <a:endParaRPr lang="ko-KR" altLang="en-US" dirty="0"/>
          </a:p>
        </p:txBody>
      </p:sp>
      <p:sp>
        <p:nvSpPr>
          <p:cNvPr id="12" name="TextBox 11">
            <a:extLst>
              <a:ext uri="{FF2B5EF4-FFF2-40B4-BE49-F238E27FC236}">
                <a16:creationId xmlns:a16="http://schemas.microsoft.com/office/drawing/2014/main" id="{364BF5CB-229C-4A7C-8E9F-B8F9CEEC5BB9}"/>
              </a:ext>
            </a:extLst>
          </p:cNvPr>
          <p:cNvSpPr txBox="1"/>
          <p:nvPr/>
        </p:nvSpPr>
        <p:spPr>
          <a:xfrm>
            <a:off x="8414951" y="1909494"/>
            <a:ext cx="923517"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Câu</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hỏi</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endParaRPr lang="ko-KR" altLang="en-US" sz="1600" dirty="0">
              <a:solidFill>
                <a:prstClr val="black">
                  <a:lumMod val="85000"/>
                  <a:lumOff val="15000"/>
                </a:prstClr>
              </a:solidFill>
              <a:latin typeface="SamsungOne-700" panose="020B0803030303020204" pitchFamily="34" charset="0"/>
              <a:ea typeface="SamsungOneKorean 400" panose="020B0503030303020204" pitchFamily="50" charset="-127"/>
            </a:endParaRPr>
          </a:p>
        </p:txBody>
      </p:sp>
      <p:sp>
        <p:nvSpPr>
          <p:cNvPr id="16" name="사각형: 둥근 모서리 1">
            <a:extLst>
              <a:ext uri="{FF2B5EF4-FFF2-40B4-BE49-F238E27FC236}">
                <a16:creationId xmlns:a16="http://schemas.microsoft.com/office/drawing/2014/main" id="{97F79920-82FD-49C6-9214-9CD0553108C5}"/>
              </a:ext>
            </a:extLst>
          </p:cNvPr>
          <p:cNvSpPr/>
          <p:nvPr/>
        </p:nvSpPr>
        <p:spPr>
          <a:xfrm>
            <a:off x="761830" y="2570698"/>
            <a:ext cx="8357456" cy="858302"/>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 altLang="ko-KR" sz="1400" dirty="0">
              <a:solidFill>
                <a:srgbClr val="1F45BC"/>
              </a:solidFill>
              <a:latin typeface="SamsungOne-700" panose="020B0803030303020204" pitchFamily="34" charset="0"/>
              <a:ea typeface="SamsungOne-700" panose="020B0803030303020204" pitchFamily="34" charset="0"/>
            </a:endParaRPr>
          </a:p>
          <a:p>
            <a:pPr marL="742950" lvl="1" indent="-285750">
              <a:buFont typeface="Arial" panose="020B0604020202020204" pitchFamily="34" charset="0"/>
              <a:buChar char="•"/>
            </a:pPr>
            <a:r>
              <a:rPr lang="en-US" altLang="ko-KR" sz="1400" dirty="0" err="1">
                <a:solidFill>
                  <a:srgbClr val="1F45BC"/>
                </a:solidFill>
                <a:latin typeface="SamsungOne-700" panose="020B0803030303020204" pitchFamily="34" charset="0"/>
                <a:ea typeface="SamsungOne-700" panose="020B0803030303020204" pitchFamily="34" charset="0"/>
              </a:rPr>
              <a:t>Một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số</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thành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phần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chính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của</a:t>
            </a:r>
            <a:r>
              <a:rPr lang="en-US" altLang="ko-KR" sz="1400" dirty="0">
                <a:solidFill>
                  <a:srgbClr val="1F45BC"/>
                </a:solidFill>
                <a:latin typeface="SamsungOne-700" panose="020B0803030303020204" pitchFamily="34" charset="0"/>
                <a:ea typeface="SamsungOne-700" panose="020B0803030303020204" pitchFamily="34" charset="0"/>
              </a:rPr>
              <a:t> Pig </a:t>
            </a:r>
            <a:r>
              <a:rPr lang="en-US" altLang="ko-KR" sz="1400" dirty="0" err="1">
                <a:solidFill>
                  <a:srgbClr val="1F45BC"/>
                </a:solidFill>
                <a:latin typeface="SamsungOne-700" panose="020B0803030303020204" pitchFamily="34" charset="0"/>
                <a:ea typeface="SamsungOne-700" panose="020B0803030303020204" pitchFamily="34" charset="0"/>
              </a:rPr>
              <a:t>là</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gì</a:t>
            </a:r>
            <a:r>
              <a:rPr lang="en-US" altLang="ko-KR" sz="1400" dirty="0">
                <a:solidFill>
                  <a:srgbClr val="1F45BC"/>
                </a:solidFill>
                <a:latin typeface="SamsungOne-700" panose="020B0803030303020204" pitchFamily="34" charset="0"/>
                <a:ea typeface="SamsungOne-700" panose="020B0803030303020204" pitchFamily="34" charset="0"/>
              </a:rPr>
              <a:t>?</a:t>
            </a:r>
          </a:p>
          <a:p>
            <a:pPr lvl="1"/>
            <a:endParaRPr lang="ko-KR" altLang="en-US" dirty="0">
              <a:solidFill>
                <a:srgbClr val="1F45BC"/>
              </a:solidFill>
            </a:endParaRPr>
          </a:p>
        </p:txBody>
      </p:sp>
      <p:sp>
        <p:nvSpPr>
          <p:cNvPr id="17" name="사각형: 둥근 모서리 1">
            <a:extLst>
              <a:ext uri="{FF2B5EF4-FFF2-40B4-BE49-F238E27FC236}">
                <a16:creationId xmlns:a16="http://schemas.microsoft.com/office/drawing/2014/main" id="{93EF676E-85F0-44A0-A7EB-1A5C18E13575}"/>
              </a:ext>
            </a:extLst>
          </p:cNvPr>
          <p:cNvSpPr/>
          <p:nvPr/>
        </p:nvSpPr>
        <p:spPr>
          <a:xfrm>
            <a:off x="761830" y="2311840"/>
            <a:ext cx="1131801" cy="36862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C</a:t>
            </a:r>
            <a:r>
              <a:rPr lang="en" altLang="ko-KR" sz="1400" dirty="0">
                <a:solidFill>
                  <a:schemeClr val="bg1"/>
                </a:solidFill>
                <a:latin typeface="SamsungOne-700" panose="020B0803030303020204" pitchFamily="34" charset="0"/>
                <a:ea typeface="SamsungOne-700" panose="020B0803030303020204" pitchFamily="34" charset="0"/>
              </a:rPr>
              <a:t>âu hỏi 1</a:t>
            </a:r>
          </a:p>
        </p:txBody>
      </p:sp>
      <p:sp>
        <p:nvSpPr>
          <p:cNvPr id="21" name="사각형: 둥근 모서리 1">
            <a:extLst>
              <a:ext uri="{FF2B5EF4-FFF2-40B4-BE49-F238E27FC236}">
                <a16:creationId xmlns:a16="http://schemas.microsoft.com/office/drawing/2014/main" id="{EBE878DB-7BB8-41D1-8D02-7333E338A40C}"/>
              </a:ext>
            </a:extLst>
          </p:cNvPr>
          <p:cNvSpPr/>
          <p:nvPr/>
        </p:nvSpPr>
        <p:spPr>
          <a:xfrm>
            <a:off x="761830" y="3836121"/>
            <a:ext cx="8357456" cy="858302"/>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en-US" altLang="ko-KR" sz="1400" dirty="0" err="1">
                <a:solidFill>
                  <a:srgbClr val="1F45BC"/>
                </a:solidFill>
                <a:latin typeface="SamsungOne-700" panose="020B0803030303020204" pitchFamily="34" charset="0"/>
                <a:ea typeface="SamsungOne-700" panose="020B0803030303020204" pitchFamily="34" charset="0"/>
              </a:rPr>
              <a:t>Sự</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khác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biệt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giữa</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chế</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MapReduce</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và</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chế</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Cục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là</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gì</a:t>
            </a:r>
            <a:r>
              <a:rPr lang="en-US" altLang="ko-KR" sz="1400" dirty="0">
                <a:solidFill>
                  <a:srgbClr val="1F45BC"/>
                </a:solidFill>
                <a:latin typeface="SamsungOne-700" panose="020B0803030303020204" pitchFamily="34" charset="0"/>
                <a:ea typeface="SamsungOne-700" panose="020B0803030303020204" pitchFamily="34" charset="0"/>
              </a:rPr>
              <a:t>?</a:t>
            </a:r>
          </a:p>
        </p:txBody>
      </p:sp>
      <p:sp>
        <p:nvSpPr>
          <p:cNvPr id="22" name="사각형: 둥근 모서리 1">
            <a:extLst>
              <a:ext uri="{FF2B5EF4-FFF2-40B4-BE49-F238E27FC236}">
                <a16:creationId xmlns:a16="http://schemas.microsoft.com/office/drawing/2014/main" id="{6E48A40F-7EE2-4D1E-993D-C62264B512F7}"/>
              </a:ext>
            </a:extLst>
          </p:cNvPr>
          <p:cNvSpPr/>
          <p:nvPr/>
        </p:nvSpPr>
        <p:spPr>
          <a:xfrm>
            <a:off x="761830" y="3577263"/>
            <a:ext cx="1131801" cy="36862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2</a:t>
            </a:r>
          </a:p>
        </p:txBody>
      </p:sp>
      <p:sp>
        <p:nvSpPr>
          <p:cNvPr id="23" name="사각형: 둥근 모서리 1">
            <a:extLst>
              <a:ext uri="{FF2B5EF4-FFF2-40B4-BE49-F238E27FC236}">
                <a16:creationId xmlns:a16="http://schemas.microsoft.com/office/drawing/2014/main" id="{18715834-40CC-44CE-8D64-A83B5F9B6E16}"/>
              </a:ext>
            </a:extLst>
          </p:cNvPr>
          <p:cNvSpPr/>
          <p:nvPr/>
        </p:nvSpPr>
        <p:spPr>
          <a:xfrm>
            <a:off x="761830" y="5132091"/>
            <a:ext cx="8357456" cy="858302"/>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Nếu bạn không chỉ định loại dữ liệu được tải, Pig sẽ sử dụng loại dữ liệu nào làm loại mặc định?</a:t>
            </a:r>
            <a:endParaRPr lang="en-US" altLang="ko-KR" sz="1400" dirty="0">
              <a:solidFill>
                <a:srgbClr val="1F45BC"/>
              </a:solidFill>
              <a:latin typeface="SamsungOne-700" panose="020B0803030303020204" pitchFamily="34" charset="0"/>
              <a:ea typeface="SamsungOne-700" panose="020B0803030303020204" pitchFamily="34" charset="0"/>
            </a:endParaRPr>
          </a:p>
        </p:txBody>
      </p:sp>
      <p:sp>
        <p:nvSpPr>
          <p:cNvPr id="24" name="사각형: 둥근 모서리 1">
            <a:extLst>
              <a:ext uri="{FF2B5EF4-FFF2-40B4-BE49-F238E27FC236}">
                <a16:creationId xmlns:a16="http://schemas.microsoft.com/office/drawing/2014/main" id="{8C5390E0-9288-4052-B34E-A6A061B496C3}"/>
              </a:ext>
            </a:extLst>
          </p:cNvPr>
          <p:cNvSpPr/>
          <p:nvPr/>
        </p:nvSpPr>
        <p:spPr>
          <a:xfrm>
            <a:off x="761830" y="4873233"/>
            <a:ext cx="1131801" cy="36862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C</a:t>
            </a:r>
            <a:r>
              <a:rPr lang="en" altLang="ko-KR" sz="1400" dirty="0">
                <a:solidFill>
                  <a:schemeClr val="bg1"/>
                </a:solidFill>
                <a:latin typeface="SamsungOne-700" panose="020B0803030303020204" pitchFamily="34" charset="0"/>
                <a:ea typeface="SamsungOne-700" panose="020B0803030303020204" pitchFamily="34" charset="0"/>
              </a:rPr>
              <a:t>âu hỏi 3</a:t>
            </a:r>
          </a:p>
        </p:txBody>
      </p:sp>
    </p:spTree>
    <p:extLst>
      <p:ext uri="{BB962C8B-B14F-4D97-AF65-F5344CB8AC3E}">
        <p14:creationId xmlns:p14="http://schemas.microsoft.com/office/powerpoint/2010/main" val="2811292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[Lab5]</a:t>
            </a:r>
          </a:p>
          <a:p>
            <a:r>
              <a:rPr lang="en-US" altLang="ko-KR" sz="2800" dirty="0" err="1"/>
              <a:t>Sử</a:t>
            </a:r>
            <a:r>
              <a:rPr lang="en-US" altLang="ko-KR" sz="2800" dirty="0"/>
              <a:t> </a:t>
            </a:r>
            <a:r>
              <a:rPr lang="en-US" altLang="ko-KR" sz="2800" dirty="0" err="1"/>
              <a:t>dụng</a:t>
            </a:r>
            <a:r>
              <a:rPr lang="en-US" altLang="ko-KR" sz="2800" dirty="0"/>
              <a:t> Pig </a:t>
            </a:r>
            <a:r>
              <a:rPr lang="en-US" altLang="ko-KR" sz="2800" dirty="0" err="1"/>
              <a:t>để</a:t>
            </a:r>
            <a:r>
              <a:rPr lang="en-US" altLang="ko-KR" sz="2800" dirty="0"/>
              <a:t> </a:t>
            </a:r>
            <a:r>
              <a:rPr lang="en-US" altLang="ko-KR" sz="2800" dirty="0" err="1"/>
              <a:t>xử</a:t>
            </a:r>
            <a:r>
              <a:rPr lang="en-US" altLang="ko-KR" sz="2800" dirty="0"/>
              <a:t> </a:t>
            </a:r>
            <a:r>
              <a:rPr lang="en-US" altLang="ko-KR" sz="2800" dirty="0" err="1"/>
              <a:t>lý</a:t>
            </a:r>
            <a:r>
              <a:rPr lang="en-US" altLang="ko-KR" sz="2800" dirty="0"/>
              <a:t> ETL (</a:t>
            </a:r>
            <a:r>
              <a:rPr lang="en-US" altLang="ko-KR" sz="2800" dirty="0" err="1"/>
              <a:t>Tiền</a:t>
            </a:r>
            <a:r>
              <a:rPr lang="en-US" altLang="ko-KR" sz="2800" dirty="0"/>
              <a:t> </a:t>
            </a:r>
            <a:r>
              <a:rPr lang="en-US" altLang="ko-KR" sz="2800" dirty="0" err="1"/>
              <a:t>xử</a:t>
            </a:r>
            <a:r>
              <a:rPr lang="en-US" altLang="ko-KR" sz="2800" dirty="0"/>
              <a:t> </a:t>
            </a:r>
            <a:r>
              <a:rPr lang="en-US" altLang="ko-KR" sz="2800" dirty="0" err="1"/>
              <a:t>lý</a:t>
            </a:r>
            <a:r>
              <a:rPr lang="en-US" altLang="ko-KR" sz="2800" dirty="0"/>
              <a:t>)</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4054322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p:txBody>
          <a:bodyPr/>
          <a:lstStyle/>
          <a:p>
            <a:r>
              <a:rPr lang="en-US" altLang="ko-KR" dirty="0" err="1"/>
              <a:t>Phân</a:t>
            </a:r>
            <a:r>
              <a:rPr lang="en-US" altLang="ko-KR" dirty="0"/>
              <a:t> </a:t>
            </a:r>
            <a:r>
              <a:rPr lang="en-US" altLang="ko-KR" dirty="0" err="1"/>
              <a:t>tích</a:t>
            </a:r>
            <a:r>
              <a:rPr lang="en-US" altLang="ko-KR" dirty="0"/>
              <a:t> </a:t>
            </a:r>
            <a:r>
              <a:rPr lang="en-US" altLang="ko-KR" dirty="0" err="1"/>
              <a:t>cơ</a:t>
            </a:r>
            <a:r>
              <a:rPr lang="en-US" altLang="ko-KR" dirty="0"/>
              <a:t> </a:t>
            </a:r>
            <a:r>
              <a:rPr lang="en-US" altLang="ko-KR" dirty="0" err="1"/>
              <a:t>bản</a:t>
            </a:r>
            <a:endParaRPr lang="ko-KR" altLang="en-US"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2</a:t>
            </a:r>
            <a:endParaRPr lang="ko-KR" altLang="en-US" dirty="0"/>
          </a:p>
        </p:txBody>
      </p:sp>
      <p:sp>
        <p:nvSpPr>
          <p:cNvPr id="4" name="직사각형 3">
            <a:extLst>
              <a:ext uri="{FF2B5EF4-FFF2-40B4-BE49-F238E27FC236}">
                <a16:creationId xmlns:a16="http://schemas.microsoft.com/office/drawing/2014/main" id="{25227E1E-B4D7-4680-B321-86202A634A3D}"/>
              </a:ext>
            </a:extLst>
          </p:cNvPr>
          <p:cNvSpPr/>
          <p:nvPr/>
        </p:nvSpPr>
        <p:spPr>
          <a:xfrm>
            <a:off x="1234524" y="4531034"/>
            <a:ext cx="72357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rPr>
              <a:t>2.2. Truy vấn cơ bản với Apache Hive và Impala</a:t>
            </a:r>
            <a:endParaRPr lang="en-US" altLang="ko-KR" dirty="0">
              <a:solidFill>
                <a:schemeClr val="tx1">
                  <a:lumMod val="75000"/>
                  <a:lumOff val="25000"/>
                </a:schemeClr>
              </a:solidFill>
              <a:latin typeface="SamsungOne-700" panose="020B0803030303020204" pitchFamily="34" charset="0"/>
            </a:endParaRPr>
          </a:p>
        </p:txBody>
      </p:sp>
      <p:sp>
        <p:nvSpPr>
          <p:cNvPr id="5" name="직사각형 4">
            <a:extLst>
              <a:ext uri="{FF2B5EF4-FFF2-40B4-BE49-F238E27FC236}">
                <a16:creationId xmlns:a16="http://schemas.microsoft.com/office/drawing/2014/main" id="{C76355B6-889B-4291-8C9C-FF04B5238963}"/>
              </a:ext>
            </a:extLst>
          </p:cNvPr>
          <p:cNvSpPr/>
          <p:nvPr/>
        </p:nvSpPr>
        <p:spPr>
          <a:xfrm>
            <a:off x="1049897" y="4522416"/>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6" name="직사각형 5">
            <a:extLst>
              <a:ext uri="{FF2B5EF4-FFF2-40B4-BE49-F238E27FC236}">
                <a16:creationId xmlns:a16="http://schemas.microsoft.com/office/drawing/2014/main" id="{FCDB4246-759E-4914-9BA0-4E672FCE0734}"/>
              </a:ext>
            </a:extLst>
          </p:cNvPr>
          <p:cNvSpPr/>
          <p:nvPr/>
        </p:nvSpPr>
        <p:spPr>
          <a:xfrm>
            <a:off x="1234524" y="4128545"/>
            <a:ext cx="697277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rPr>
              <a:t>2.1. Tiền xử lý dữ liệu và phân tích dữ liệu cơ bản với Apache Pig</a:t>
            </a:r>
            <a:endParaRPr lang="en-US" altLang="ko-KR" dirty="0">
              <a:solidFill>
                <a:schemeClr val="bg1">
                  <a:lumMod val="65000"/>
                </a:schemeClr>
              </a:solidFill>
              <a:latin typeface="SamsungOne-400" panose="020B0503030303020204" pitchFamily="34" charset="0"/>
            </a:endParaRPr>
          </a:p>
        </p:txBody>
      </p:sp>
      <p:sp>
        <p:nvSpPr>
          <p:cNvPr id="7" name="직사각형 6">
            <a:extLst>
              <a:ext uri="{FF2B5EF4-FFF2-40B4-BE49-F238E27FC236}">
                <a16:creationId xmlns:a16="http://schemas.microsoft.com/office/drawing/2014/main" id="{A7386D16-A9E2-4BCB-96F4-F653044A616F}"/>
              </a:ext>
            </a:extLst>
          </p:cNvPr>
          <p:cNvSpPr/>
          <p:nvPr/>
        </p:nvSpPr>
        <p:spPr>
          <a:xfrm>
            <a:off x="1049897" y="412854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3128320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5E8AF970-4CFB-4F18-B917-9FE0237F705D}"/>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5" name="텍스트 개체 틀 4">
            <a:extLst>
              <a:ext uri="{FF2B5EF4-FFF2-40B4-BE49-F238E27FC236}">
                <a16:creationId xmlns:a16="http://schemas.microsoft.com/office/drawing/2014/main" id="{9D0E1F5C-CE33-4880-AFD1-00D0B0EE3900}"/>
              </a:ext>
            </a:extLst>
          </p:cNvPr>
          <p:cNvSpPr>
            <a:spLocks noGrp="1"/>
          </p:cNvSpPr>
          <p:nvPr>
            <p:ph type="body" sz="quarter" idx="11"/>
          </p:nvPr>
        </p:nvSpPr>
        <p:spPr/>
        <p:txBody>
          <a:bodyPr/>
          <a:lstStyle/>
          <a:p>
            <a:r>
              <a:rPr lang="en-US" altLang="en-US" dirty="0"/>
              <a:t>HIVE </a:t>
            </a:r>
            <a:r>
              <a:rPr lang="en-US" altLang="en-US" dirty="0" err="1"/>
              <a:t>là</a:t>
            </a:r>
            <a:r>
              <a:rPr lang="en-US" altLang="en-US" dirty="0"/>
              <a:t> </a:t>
            </a:r>
            <a:r>
              <a:rPr lang="en-US" altLang="en-US" dirty="0" err="1"/>
              <a:t>gì</a:t>
            </a:r>
            <a:r>
              <a:rPr lang="en-US" altLang="en-US" dirty="0"/>
              <a:t>?</a:t>
            </a:r>
            <a:endParaRPr kumimoji="1" lang="ko-KR" altLang="en-US" dirty="0"/>
          </a:p>
        </p:txBody>
      </p:sp>
      <p:sp>
        <p:nvSpPr>
          <p:cNvPr id="6" name="텍스트 개체 틀 5">
            <a:extLst>
              <a:ext uri="{FF2B5EF4-FFF2-40B4-BE49-F238E27FC236}">
                <a16:creationId xmlns:a16="http://schemas.microsoft.com/office/drawing/2014/main" id="{FEAC9C33-D0AD-465E-B033-C4767DF3299F}"/>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7" name="텍스트 개체 틀 6">
            <a:extLst>
              <a:ext uri="{FF2B5EF4-FFF2-40B4-BE49-F238E27FC236}">
                <a16:creationId xmlns:a16="http://schemas.microsoft.com/office/drawing/2014/main" id="{EFED56C7-9F91-4442-8527-C708AE42C8CF}"/>
              </a:ext>
            </a:extLst>
          </p:cNvPr>
          <p:cNvSpPr>
            <a:spLocks noGrp="1"/>
          </p:cNvSpPr>
          <p:nvPr>
            <p:ph type="body" sz="quarter" idx="15"/>
          </p:nvPr>
        </p:nvSpPr>
        <p:spPr/>
        <p:txBody>
          <a:bodyPr/>
          <a:lstStyle/>
          <a:p>
            <a:r>
              <a:rPr lang="vi-VN" altLang="ko-KR" dirty="0"/>
              <a:t>Một hệ thống truy vấn và quản lý dữ liệu có cấu trúc được xây dựng trên Hadoop</a:t>
            </a:r>
            <a:endParaRPr lang="en-US" altLang="ko-KR" dirty="0"/>
          </a:p>
          <a:p>
            <a:pPr lvl="1"/>
            <a:r>
              <a:rPr lang="vi-VN" altLang="ko-KR" dirty="0"/>
              <a:t>Sử dụng Map-Reduce để thực hiện</a:t>
            </a:r>
          </a:p>
          <a:p>
            <a:pPr lvl="1"/>
            <a:r>
              <a:rPr lang="vi-VN" altLang="ko-KR" dirty="0"/>
              <a:t>HDFS để lưu trữ - nhưng bất kỳ hệ thống nào triển khai API Hadoop FS</a:t>
            </a:r>
            <a:endParaRPr lang="en-US" altLang="ko-KR" dirty="0"/>
          </a:p>
          <a:p>
            <a:r>
              <a:rPr lang="en-US" altLang="ko-KR" dirty="0" err="1"/>
              <a:t>Các</a:t>
            </a:r>
            <a:r>
              <a:rPr lang="en-US" altLang="ko-KR" dirty="0"/>
              <a:t> </a:t>
            </a:r>
            <a:r>
              <a:rPr lang="en-US" altLang="ko-KR" dirty="0" err="1"/>
              <a:t>nguyên</a:t>
            </a:r>
            <a:r>
              <a:rPr lang="en-US" altLang="ko-KR" dirty="0"/>
              <a:t> </a:t>
            </a:r>
            <a:r>
              <a:rPr lang="en-US" altLang="ko-KR" dirty="0" err="1"/>
              <a:t>tắc</a:t>
            </a:r>
            <a:r>
              <a:rPr lang="en-US" altLang="ko-KR" dirty="0"/>
              <a:t> </a:t>
            </a:r>
            <a:r>
              <a:rPr lang="en-US" altLang="ko-KR" dirty="0" err="1"/>
              <a:t>xây</a:t>
            </a:r>
            <a:r>
              <a:rPr lang="en-US" altLang="ko-KR" dirty="0"/>
              <a:t> </a:t>
            </a:r>
            <a:r>
              <a:rPr lang="en-US" altLang="ko-KR" dirty="0" err="1"/>
              <a:t>dựng</a:t>
            </a:r>
            <a:r>
              <a:rPr lang="en-US" altLang="ko-KR" dirty="0"/>
              <a:t> </a:t>
            </a:r>
            <a:r>
              <a:rPr lang="en-US" altLang="ko-KR" dirty="0" err="1"/>
              <a:t>chính</a:t>
            </a:r>
            <a:r>
              <a:rPr lang="en-US" altLang="ko-KR" dirty="0"/>
              <a:t>:</a:t>
            </a:r>
          </a:p>
          <a:p>
            <a:pPr lvl="1"/>
            <a:r>
              <a:rPr lang="vi-VN" altLang="ko-KR" dirty="0"/>
              <a:t>Dữ liệu có cấu trúc với các loại dữ liệu phong phú (cấu trúc, danh sách và bản đồ)</a:t>
            </a:r>
          </a:p>
          <a:p>
            <a:pPr lvl="1"/>
            <a:r>
              <a:rPr lang="vi-VN" altLang="ko-KR" dirty="0"/>
              <a:t>Truy vấn trực tiếp dữ liệu từ các định dạng khác nhau (văn bản/nhị phân) và định dạng tệp (Phẳng/T</a:t>
            </a:r>
            <a:r>
              <a:rPr lang="en-US" altLang="ko-KR" dirty="0" err="1"/>
              <a:t>uần</a:t>
            </a:r>
            <a:r>
              <a:rPr lang="vi-VN" altLang="ko-KR" dirty="0"/>
              <a:t> tự)</a:t>
            </a:r>
          </a:p>
          <a:p>
            <a:pPr lvl="1"/>
            <a:r>
              <a:rPr lang="vi-VN" altLang="ko-KR" dirty="0"/>
              <a:t>SQL như một công cụ lập trình quen thuộc và để phân tích tiêu chuẩn</a:t>
            </a:r>
          </a:p>
          <a:p>
            <a:pPr lvl="1"/>
            <a:r>
              <a:rPr lang="vi-VN" altLang="ko-KR" dirty="0"/>
              <a:t>Cho phép các tập lệnh nhúng để có khả năng mở rộng và cho các ứng dụng không chuẩn</a:t>
            </a:r>
          </a:p>
          <a:p>
            <a:pPr lvl="1"/>
            <a:r>
              <a:rPr lang="vi-VN" altLang="ko-KR" dirty="0"/>
              <a:t>Siêu dữ liệu phong phú để cho phép khám phá dữ liệu và tối ưu hóa</a:t>
            </a:r>
            <a:endParaRPr lang="ko-KR" altLang="en-US" dirty="0"/>
          </a:p>
        </p:txBody>
      </p:sp>
    </p:spTree>
    <p:extLst>
      <p:ext uri="{BB962C8B-B14F-4D97-AF65-F5344CB8AC3E}">
        <p14:creationId xmlns:p14="http://schemas.microsoft.com/office/powerpoint/2010/main" val="1118392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Hive </a:t>
            </a:r>
            <a:r>
              <a:rPr lang="en-US" altLang="ko-KR" dirty="0" err="1"/>
              <a:t>cung</a:t>
            </a:r>
            <a:r>
              <a:rPr lang="en-US" altLang="ko-KR" dirty="0"/>
              <a:t> </a:t>
            </a:r>
            <a:r>
              <a:rPr lang="en-US" altLang="ko-KR" dirty="0" err="1"/>
              <a:t>cấp</a:t>
            </a:r>
            <a:r>
              <a:rPr lang="en-US" altLang="ko-KR" dirty="0"/>
              <a:t> </a:t>
            </a:r>
            <a:r>
              <a:rPr lang="en-US" altLang="ko-KR" dirty="0" err="1"/>
              <a:t>những</a:t>
            </a:r>
            <a:r>
              <a:rPr lang="en-US" altLang="ko-KR" dirty="0"/>
              <a:t> </a:t>
            </a:r>
            <a:r>
              <a:rPr lang="en-US" altLang="ko-KR" dirty="0" err="1"/>
              <a:t>gì</a:t>
            </a:r>
            <a:r>
              <a:rPr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Hive cho phép người dùng truy vấn dữ liệu bằng HiveQL, một ngôn ngữ rất giống với SQL tiêu chuẩn</a:t>
            </a:r>
          </a:p>
          <a:p>
            <a:r>
              <a:rPr lang="vi-VN" altLang="ko-KR" dirty="0"/>
              <a:t>Hive biến các truy vấn HiveQL thành MapReduce tiêu chuẩn</a:t>
            </a:r>
            <a:endParaRPr lang="en-US" altLang="ko-KR" dirty="0"/>
          </a:p>
          <a:p>
            <a:pPr lvl="1"/>
            <a:r>
              <a:rPr lang="en-US" altLang="ko-KR" dirty="0" err="1"/>
              <a:t>Tự</a:t>
            </a:r>
            <a:r>
              <a:rPr lang="en-US" altLang="ko-KR" dirty="0"/>
              <a:t> </a:t>
            </a:r>
            <a:r>
              <a:rPr lang="en-US" altLang="ko-KR" dirty="0" err="1"/>
              <a:t>động</a:t>
            </a:r>
            <a:r>
              <a:rPr lang="en-US" altLang="ko-KR" dirty="0"/>
              <a:t> </a:t>
            </a:r>
            <a:r>
              <a:rPr lang="en-US" altLang="ko-KR" dirty="0" err="1"/>
              <a:t>chạy</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và</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kết</a:t>
            </a:r>
            <a:r>
              <a:rPr lang="en-US" altLang="ko-KR" dirty="0"/>
              <a:t> </a:t>
            </a:r>
            <a:r>
              <a:rPr lang="en-US" altLang="ko-KR" dirty="0" err="1"/>
              <a:t>quả</a:t>
            </a:r>
            <a:endParaRPr lang="en-US" altLang="ko-KR" dirty="0"/>
          </a:p>
          <a:p>
            <a:r>
              <a:rPr lang="en-US" altLang="ko-KR" dirty="0"/>
              <a:t>Hive KHÔNG </a:t>
            </a:r>
            <a:r>
              <a:rPr lang="en-US" altLang="ko-KR" dirty="0" err="1"/>
              <a:t>phải</a:t>
            </a:r>
            <a:r>
              <a:rPr lang="en-US" altLang="ko-KR" dirty="0"/>
              <a:t> </a:t>
            </a:r>
            <a:r>
              <a:rPr lang="en-US" altLang="ko-KR" dirty="0" err="1"/>
              <a:t>là</a:t>
            </a:r>
            <a:r>
              <a:rPr lang="en-US" altLang="ko-KR" dirty="0"/>
              <a:t> </a:t>
            </a:r>
            <a:r>
              <a:rPr lang="en-US" altLang="ko-KR" dirty="0" err="1"/>
              <a:t>một</a:t>
            </a:r>
            <a:r>
              <a:rPr lang="en-US" altLang="ko-KR" dirty="0"/>
              <a:t> RDBMS</a:t>
            </a:r>
          </a:p>
          <a:p>
            <a:pPr lvl="1"/>
            <a:r>
              <a:rPr lang="vi-VN" altLang="ko-KR" dirty="0"/>
              <a:t>Kết quả của các truy vấn được chuyển đổi thành công việc MapReduce và có thể mất khá nhiều thời gian để hoàn thành</a:t>
            </a:r>
          </a:p>
          <a:p>
            <a:pPr lvl="1"/>
            <a:r>
              <a:rPr lang="vi-VN" altLang="ko-KR" dirty="0"/>
              <a:t>Bạn không thể sửa đổi dữ liệu ở cấp hàng</a:t>
            </a:r>
            <a:endParaRPr lang="en-US" altLang="ko-KR" dirty="0"/>
          </a:p>
        </p:txBody>
      </p:sp>
    </p:spTree>
    <p:extLst>
      <p:ext uri="{BB962C8B-B14F-4D97-AF65-F5344CB8AC3E}">
        <p14:creationId xmlns:p14="http://schemas.microsoft.com/office/powerpoint/2010/main" val="154983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Mạng cơ sở dữ liệu</a:t>
            </a:r>
            <a:endParaRPr lang="en-US" altLang="ko-KR"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Một mô hình dữ liệu thể hiện một cách logic cấu trúc dữ liệu dưới dạng một nút trên mạng và một hệ thống trong đó mỗi nút được định cấu hình trong một mối quan hệ bình đẳng (ở đây, nút đề cập đến dữ liệu, không phải hệ thống)</a:t>
            </a:r>
            <a:endParaRPr lang="en-US" altLang="ko-KR" dirty="0"/>
          </a:p>
          <a:p>
            <a:pPr lvl="1"/>
            <a:r>
              <a:rPr lang="vi-VN" altLang="ko-KR" dirty="0"/>
              <a:t>Ưu điểm: Giải quyết được nhược điểm của </a:t>
            </a:r>
            <a:r>
              <a:rPr lang="en-US" altLang="ko-KR" dirty="0"/>
              <a:t>CSDL</a:t>
            </a:r>
            <a:r>
              <a:rPr lang="vi-VN" altLang="ko-KR" dirty="0"/>
              <a:t> phân cấp. Nó có thể chứa các mối quan hệ khác nhau giữa các thực thể dữ liệu.</a:t>
            </a:r>
          </a:p>
          <a:p>
            <a:pPr lvl="1"/>
            <a:r>
              <a:rPr lang="vi-VN" altLang="ko-KR" dirty="0"/>
              <a:t>Nhược điểm: Xây dựng và thiết kế phức tạp, và cuối cùng là phụ thuộc vào dữ liệu</a:t>
            </a:r>
            <a:endParaRPr lang="ko-KR" altLang="en-US" dirty="0"/>
          </a:p>
        </p:txBody>
      </p:sp>
      <p:grpSp>
        <p:nvGrpSpPr>
          <p:cNvPr id="26" name="그룹 25">
            <a:extLst>
              <a:ext uri="{FF2B5EF4-FFF2-40B4-BE49-F238E27FC236}">
                <a16:creationId xmlns:a16="http://schemas.microsoft.com/office/drawing/2014/main" id="{E921F72A-0B7D-4EC8-95C0-DB41B5A31F77}"/>
              </a:ext>
            </a:extLst>
          </p:cNvPr>
          <p:cNvGrpSpPr/>
          <p:nvPr/>
        </p:nvGrpSpPr>
        <p:grpSpPr>
          <a:xfrm>
            <a:off x="2273643" y="3825873"/>
            <a:ext cx="5544228" cy="2292478"/>
            <a:chOff x="2324662" y="3787848"/>
            <a:chExt cx="5544228" cy="2292478"/>
          </a:xfrm>
        </p:grpSpPr>
        <p:sp>
          <p:nvSpPr>
            <p:cNvPr id="27" name="모서리가 둥근 직사각형 72">
              <a:extLst>
                <a:ext uri="{FF2B5EF4-FFF2-40B4-BE49-F238E27FC236}">
                  <a16:creationId xmlns:a16="http://schemas.microsoft.com/office/drawing/2014/main" id="{8296CD30-4864-4846-ADD0-A8099FB266F1}"/>
                </a:ext>
              </a:extLst>
            </p:cNvPr>
            <p:cNvSpPr/>
            <p:nvPr/>
          </p:nvSpPr>
          <p:spPr>
            <a:xfrm>
              <a:off x="4540603" y="4678067"/>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Ghi</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danh</a:t>
              </a:r>
              <a:endParaRPr lang="ko-KR" altLang="en-US" sz="1400" dirty="0"/>
            </a:p>
          </p:txBody>
        </p:sp>
        <p:sp>
          <p:nvSpPr>
            <p:cNvPr id="28" name="모서리가 둥근 직사각형 73">
              <a:extLst>
                <a:ext uri="{FF2B5EF4-FFF2-40B4-BE49-F238E27FC236}">
                  <a16:creationId xmlns:a16="http://schemas.microsoft.com/office/drawing/2014/main" id="{B7E0CA2E-6043-4557-ADE7-010F2BE340A8}"/>
                </a:ext>
              </a:extLst>
            </p:cNvPr>
            <p:cNvSpPr/>
            <p:nvPr/>
          </p:nvSpPr>
          <p:spPr>
            <a:xfrm>
              <a:off x="5134311" y="3787848"/>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Học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sinh</a:t>
              </a:r>
              <a:endParaRPr lang="ko-KR" altLang="en-US" sz="1400" dirty="0"/>
            </a:p>
          </p:txBody>
        </p:sp>
        <p:sp>
          <p:nvSpPr>
            <p:cNvPr id="29" name="모서리가 둥근 직사각형 74">
              <a:extLst>
                <a:ext uri="{FF2B5EF4-FFF2-40B4-BE49-F238E27FC236}">
                  <a16:creationId xmlns:a16="http://schemas.microsoft.com/office/drawing/2014/main" id="{9BA340A5-53D1-4BD5-B761-D5D1116D7836}"/>
                </a:ext>
              </a:extLst>
            </p:cNvPr>
            <p:cNvSpPr/>
            <p:nvPr/>
          </p:nvSpPr>
          <p:spPr>
            <a:xfrm>
              <a:off x="6681474" y="5372458"/>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400" dirty="0" err="1">
                  <a:solidFill>
                    <a:srgbClr val="193EB0"/>
                  </a:solidFill>
                  <a:latin typeface="SamsungOne-700" panose="020B0803030303020204" pitchFamily="34" charset="0"/>
                  <a:ea typeface="SamsungOne-700" panose="020B0803030303020204" pitchFamily="34" charset="0"/>
                </a:rPr>
                <a:t>Khóa</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học</a:t>
              </a:r>
              <a:endParaRPr lang="ko-KR" altLang="en-US" sz="1400" dirty="0">
                <a:solidFill>
                  <a:srgbClr val="193EB0"/>
                </a:solidFill>
                <a:latin typeface="SamsungOne-700" panose="020B0803030303020204" pitchFamily="34" charset="0"/>
              </a:endParaRPr>
            </a:p>
          </p:txBody>
        </p:sp>
        <p:sp>
          <p:nvSpPr>
            <p:cNvPr id="30" name="모서리가 둥근 직사각형 75">
              <a:extLst>
                <a:ext uri="{FF2B5EF4-FFF2-40B4-BE49-F238E27FC236}">
                  <a16:creationId xmlns:a16="http://schemas.microsoft.com/office/drawing/2014/main" id="{6DAF9926-E90E-41EE-AE05-FEFED489C099}"/>
                </a:ext>
              </a:extLst>
            </p:cNvPr>
            <p:cNvSpPr/>
            <p:nvPr/>
          </p:nvSpPr>
          <p:spPr>
            <a:xfrm>
              <a:off x="3499518" y="5481828"/>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88950">
                <a:lnSpc>
                  <a:spcPct val="90000"/>
                </a:lnSpc>
                <a:spcAft>
                  <a:spcPct val="35000"/>
                </a:spcAft>
              </a:pPr>
              <a:r>
                <a:rPr lang="en-US" altLang="ko-KR" sz="1400" dirty="0">
                  <a:solidFill>
                    <a:srgbClr val="193EB0"/>
                  </a:solidFill>
                  <a:latin typeface="SamsungOne-700" panose="020B0803030303020204" pitchFamily="34" charset="0"/>
                  <a:ea typeface="SamsungOne-700" panose="020B0803030303020204" pitchFamily="34" charset="0"/>
                </a:rPr>
                <a:t>K</a:t>
              </a:r>
              <a:r>
                <a:rPr lang="vi-VN" altLang="ko-KR" sz="1400" dirty="0">
                  <a:solidFill>
                    <a:srgbClr val="193EB0"/>
                  </a:solidFill>
                  <a:latin typeface="SamsungOne-700" panose="020B0803030303020204" pitchFamily="34" charset="0"/>
                  <a:ea typeface="SamsungOne-700" panose="020B0803030303020204" pitchFamily="34" charset="0"/>
                </a:rPr>
                <a:t>hóa học được cung cấp</a:t>
              </a:r>
              <a:endParaRPr lang="ko-KR" altLang="en-US" sz="1400" dirty="0">
                <a:solidFill>
                  <a:srgbClr val="193EB0"/>
                </a:solidFill>
                <a:latin typeface="SamsungOne-700" panose="020B0803030303020204" pitchFamily="34" charset="0"/>
              </a:endParaRPr>
            </a:p>
          </p:txBody>
        </p:sp>
        <p:sp>
          <p:nvSpPr>
            <p:cNvPr id="31" name="모서리가 둥근 직사각형 76">
              <a:extLst>
                <a:ext uri="{FF2B5EF4-FFF2-40B4-BE49-F238E27FC236}">
                  <a16:creationId xmlns:a16="http://schemas.microsoft.com/office/drawing/2014/main" id="{53639272-EC97-4B1C-B0AE-111BC4953238}"/>
                </a:ext>
              </a:extLst>
            </p:cNvPr>
            <p:cNvSpPr/>
            <p:nvPr/>
          </p:nvSpPr>
          <p:spPr>
            <a:xfrm>
              <a:off x="2324662" y="4848244"/>
              <a:ext cx="1223609"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ko-KR" sz="1400" dirty="0">
                  <a:solidFill>
                    <a:srgbClr val="193EB0"/>
                  </a:solidFill>
                  <a:latin typeface="SamsungOne-700" panose="020B0803030303020204" pitchFamily="34" charset="0"/>
                  <a:ea typeface="SamsungOne-700" panose="020B0803030303020204" pitchFamily="34" charset="0"/>
                </a:rPr>
                <a:t>N</a:t>
              </a:r>
              <a:r>
                <a:rPr lang="vi-VN" altLang="ko-KR" sz="1400" dirty="0">
                  <a:solidFill>
                    <a:srgbClr val="193EB0"/>
                  </a:solidFill>
                  <a:latin typeface="SamsungOne-700" panose="020B0803030303020204" pitchFamily="34" charset="0"/>
                  <a:ea typeface="SamsungOne-700" panose="020B0803030303020204" pitchFamily="34" charset="0"/>
                </a:rPr>
                <a:t>gười hướng dẫn</a:t>
              </a:r>
              <a:endParaRPr lang="ko-KR" altLang="en-US" sz="1400" dirty="0">
                <a:solidFill>
                  <a:srgbClr val="193EB0"/>
                </a:solidFill>
                <a:latin typeface="SamsungOne-700" panose="020B0803030303020204" pitchFamily="34" charset="0"/>
              </a:endParaRPr>
            </a:p>
          </p:txBody>
        </p:sp>
        <p:cxnSp>
          <p:nvCxnSpPr>
            <p:cNvPr id="32" name="직선 연결선 31">
              <a:extLst>
                <a:ext uri="{FF2B5EF4-FFF2-40B4-BE49-F238E27FC236}">
                  <a16:creationId xmlns:a16="http://schemas.microsoft.com/office/drawing/2014/main" id="{4E09C0B5-3338-476C-8EBD-2582094DC938}"/>
                </a:ext>
              </a:extLst>
            </p:cNvPr>
            <p:cNvCxnSpPr>
              <a:stCxn id="28" idx="3"/>
              <a:endCxn id="29" idx="0"/>
            </p:cNvCxnSpPr>
            <p:nvPr/>
          </p:nvCxnSpPr>
          <p:spPr>
            <a:xfrm>
              <a:off x="6321727" y="4087097"/>
              <a:ext cx="953455" cy="128536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165FA693-EE09-435D-BED1-3543677F2212}"/>
                </a:ext>
              </a:extLst>
            </p:cNvPr>
            <p:cNvCxnSpPr>
              <a:stCxn id="27" idx="3"/>
              <a:endCxn id="29" idx="0"/>
            </p:cNvCxnSpPr>
            <p:nvPr/>
          </p:nvCxnSpPr>
          <p:spPr>
            <a:xfrm>
              <a:off x="5728019" y="4977316"/>
              <a:ext cx="1547163" cy="395142"/>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669FD76C-A060-49E1-93F4-1941E7DDD793}"/>
                </a:ext>
              </a:extLst>
            </p:cNvPr>
            <p:cNvCxnSpPr>
              <a:stCxn id="28" idx="2"/>
              <a:endCxn id="27" idx="0"/>
            </p:cNvCxnSpPr>
            <p:nvPr/>
          </p:nvCxnSpPr>
          <p:spPr>
            <a:xfrm flipH="1">
              <a:off x="5134311" y="4386346"/>
              <a:ext cx="593708" cy="29172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B26FB80F-B476-42BF-AC2E-F795AF498CE5}"/>
                </a:ext>
              </a:extLst>
            </p:cNvPr>
            <p:cNvCxnSpPr>
              <a:stCxn id="31" idx="3"/>
              <a:endCxn id="28" idx="1"/>
            </p:cNvCxnSpPr>
            <p:nvPr/>
          </p:nvCxnSpPr>
          <p:spPr>
            <a:xfrm flipV="1">
              <a:off x="3548271" y="4087097"/>
              <a:ext cx="1586040" cy="1060396"/>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6B1364CC-C5E7-4398-A346-D966E96C797B}"/>
                </a:ext>
              </a:extLst>
            </p:cNvPr>
            <p:cNvCxnSpPr>
              <a:stCxn id="31" idx="3"/>
              <a:endCxn id="29" idx="1"/>
            </p:cNvCxnSpPr>
            <p:nvPr/>
          </p:nvCxnSpPr>
          <p:spPr>
            <a:xfrm>
              <a:off x="3548271" y="5147493"/>
              <a:ext cx="3133203" cy="524214"/>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7F6233CF-466C-426D-895B-82A8594F51E6}"/>
                </a:ext>
              </a:extLst>
            </p:cNvPr>
            <p:cNvCxnSpPr>
              <a:stCxn id="30" idx="3"/>
              <a:endCxn id="29" idx="1"/>
            </p:cNvCxnSpPr>
            <p:nvPr/>
          </p:nvCxnSpPr>
          <p:spPr>
            <a:xfrm flipV="1">
              <a:off x="4686934" y="5671707"/>
              <a:ext cx="1994540" cy="109370"/>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1205E95-4ABD-4C5B-8BF1-D5C6FDA68242}"/>
                </a:ext>
              </a:extLst>
            </p:cNvPr>
            <p:cNvCxnSpPr>
              <a:stCxn id="31" idx="2"/>
              <a:endCxn id="30" idx="1"/>
            </p:cNvCxnSpPr>
            <p:nvPr/>
          </p:nvCxnSpPr>
          <p:spPr>
            <a:xfrm>
              <a:off x="2936467" y="5446742"/>
              <a:ext cx="563051" cy="334335"/>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AF693AE8-FD0B-42A5-B86B-44BD7CDDC7A1}"/>
                </a:ext>
              </a:extLst>
            </p:cNvPr>
            <p:cNvCxnSpPr>
              <a:stCxn id="31" idx="0"/>
              <a:endCxn id="28" idx="1"/>
            </p:cNvCxnSpPr>
            <p:nvPr/>
          </p:nvCxnSpPr>
          <p:spPr>
            <a:xfrm flipV="1">
              <a:off x="2936467" y="4087097"/>
              <a:ext cx="2197844" cy="761147"/>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19D233C-4038-4B84-9DDC-B3B86DE27CB6}"/>
                </a:ext>
              </a:extLst>
            </p:cNvPr>
            <p:cNvCxnSpPr>
              <a:stCxn id="31" idx="3"/>
              <a:endCxn id="27" idx="1"/>
            </p:cNvCxnSpPr>
            <p:nvPr/>
          </p:nvCxnSpPr>
          <p:spPr>
            <a:xfrm flipV="1">
              <a:off x="3548271" y="4977316"/>
              <a:ext cx="992332" cy="170177"/>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87119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Tại</a:t>
            </a:r>
            <a:r>
              <a:rPr kumimoji="1" lang="en-US" altLang="ko-KR" dirty="0"/>
              <a:t> </a:t>
            </a:r>
            <a:r>
              <a:rPr kumimoji="1" lang="en-US" altLang="ko-KR" dirty="0" err="1"/>
              <a:t>sao</a:t>
            </a:r>
            <a:r>
              <a:rPr kumimoji="1" lang="en-US" altLang="ko-KR" dirty="0"/>
              <a:t> </a:t>
            </a:r>
            <a:r>
              <a:rPr kumimoji="1" lang="en-US" altLang="ko-KR" dirty="0" err="1"/>
              <a:t>lại</a:t>
            </a:r>
            <a:r>
              <a:rPr kumimoji="1" lang="en-US" altLang="ko-KR" dirty="0"/>
              <a:t> </a:t>
            </a:r>
            <a:r>
              <a:rPr kumimoji="1" lang="en-US" altLang="ko-KR" dirty="0" err="1"/>
              <a:t>là</a:t>
            </a:r>
            <a:r>
              <a:rPr kumimoji="1" lang="en-US" altLang="ko-KR" dirty="0"/>
              <a:t> Hive?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MapReduce rất khó lập trình.</a:t>
            </a:r>
          </a:p>
          <a:p>
            <a:r>
              <a:rPr lang="vi-VN" altLang="ko-KR" dirty="0"/>
              <a:t>Các nhà phân tích của Facebook là chuyên gia SQL</a:t>
            </a:r>
          </a:p>
          <a:p>
            <a:r>
              <a:rPr lang="vi-VN" altLang="ko-KR" dirty="0"/>
              <a:t>Được phát triển để tận dụng khả năng xử lý dữ liệu khổng lồ của Hadoop và kinh nghiệm nội bộ của chuyên gia SQL hiện có.</a:t>
            </a:r>
            <a:endParaRPr lang="en-US" altLang="ko-KR" dirty="0"/>
          </a:p>
        </p:txBody>
      </p:sp>
    </p:spTree>
    <p:extLst>
      <p:ext uri="{BB962C8B-B14F-4D97-AF65-F5344CB8AC3E}">
        <p14:creationId xmlns:p14="http://schemas.microsoft.com/office/powerpoint/2010/main" val="2746045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lIns="91440" tIns="45720" rIns="91440" bIns="45720" anchor="ctr"/>
          <a:lstStyle/>
          <a:p>
            <a:r>
              <a:rPr kumimoji="1" lang="en-US" altLang="ko-KR" dirty="0" err="1">
                <a:ea typeface="SamsungOneKorean 400" panose="020B0503030303020204" pitchFamily="50" charset="-127"/>
              </a:rPr>
              <a:t>Đặc</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điểm</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của</a:t>
            </a:r>
            <a:r>
              <a:rPr kumimoji="1" lang="en-US" altLang="ko-KR" dirty="0">
                <a:ea typeface="SamsungOneKorean 400" panose="020B0503030303020204" pitchFamily="50" charset="-127"/>
              </a:rPr>
              <a:t> Apache Hive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Một công cụ cấp cao sử dụng cú pháp giống như SQL để truy vấn HDFS</a:t>
            </a:r>
          </a:p>
          <a:p>
            <a:r>
              <a:rPr lang="vi-VN" altLang="ko-KR" dirty="0"/>
              <a:t>Khi xử lý Hadoop, nó được thay đổi thành Map-Reduce thực tế và được thực thi.</a:t>
            </a:r>
          </a:p>
          <a:p>
            <a:r>
              <a:rPr lang="vi-VN" altLang="ko-KR" dirty="0"/>
              <a:t>Sử dụng công cụ Map-Reduce và SPARK</a:t>
            </a:r>
          </a:p>
          <a:p>
            <a:r>
              <a:rPr lang="vi-VN" altLang="ko-KR" dirty="0"/>
              <a:t>Dịch vụ xử lý/phân tích dữ liệu do Facebook phát triển</a:t>
            </a:r>
            <a:endParaRPr lang="en-US" altLang="ko-KR" dirty="0"/>
          </a:p>
          <a:p>
            <a:pPr lvl="1"/>
            <a:r>
              <a:rPr lang="vi-VN" altLang="ko-KR" dirty="0"/>
              <a:t>Được sử dụng để truy cập dữ liệu HDFS bằng cú pháp giống như SQL</a:t>
            </a:r>
          </a:p>
          <a:p>
            <a:pPr lvl="1"/>
            <a:r>
              <a:rPr lang="vi-VN" altLang="ko-KR" dirty="0"/>
              <a:t>Kho dữ liệu trên nền tảng Hadoop</a:t>
            </a:r>
          </a:p>
          <a:p>
            <a:pPr lvl="1"/>
            <a:r>
              <a:rPr lang="vi-VN" altLang="ko-KR" dirty="0"/>
              <a:t>Chuẩn bị dữ liệu hàng loạt / ETL</a:t>
            </a:r>
            <a:endParaRPr lang="en-US" altLang="ko-KR" dirty="0"/>
          </a:p>
        </p:txBody>
      </p:sp>
      <p:grpSp>
        <p:nvGrpSpPr>
          <p:cNvPr id="17" name="그룹 16"/>
          <p:cNvGrpSpPr/>
          <p:nvPr/>
        </p:nvGrpSpPr>
        <p:grpSpPr>
          <a:xfrm>
            <a:off x="1233085" y="4618104"/>
            <a:ext cx="7229581" cy="1285160"/>
            <a:chOff x="1243579" y="3776897"/>
            <a:chExt cx="7229581" cy="1285160"/>
          </a:xfrm>
        </p:grpSpPr>
        <p:sp>
          <p:nvSpPr>
            <p:cNvPr id="18" name="TextBox 17">
              <a:extLst>
                <a:ext uri="{FF2B5EF4-FFF2-40B4-BE49-F238E27FC236}">
                  <a16:creationId xmlns:a16="http://schemas.microsoft.com/office/drawing/2014/main" id="{BEC69BD7-C9E8-CC4E-B73B-D3E09B19099A}"/>
                </a:ext>
              </a:extLst>
            </p:cNvPr>
            <p:cNvSpPr txBox="1"/>
            <p:nvPr/>
          </p:nvSpPr>
          <p:spPr>
            <a:xfrm>
              <a:off x="7180404" y="3776897"/>
              <a:ext cx="1292756" cy="461665"/>
            </a:xfrm>
            <a:prstGeom prst="rect">
              <a:avLst/>
            </a:prstGeom>
            <a:noFill/>
            <a:ln w="9525">
              <a:noFill/>
            </a:ln>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MapReduce Jobs</a:t>
              </a:r>
              <a:endParaRPr lang="ko-KR" altLang="en-US" sz="1200" dirty="0">
                <a:solidFill>
                  <a:srgbClr val="1F45BC"/>
                </a:solidFill>
                <a:latin typeface="SamsungOne-700" panose="020B0803030303020204" pitchFamily="34" charset="0"/>
                <a:ea typeface="SamsungOne-700C" panose="020B0806030303020204" pitchFamily="34" charset="0"/>
                <a:cs typeface="Arial" panose="020B0604020202020204" pitchFamily="34" charset="0"/>
              </a:endParaRPr>
            </a:p>
          </p:txBody>
        </p:sp>
        <p:grpSp>
          <p:nvGrpSpPr>
            <p:cNvPr id="19" name="그룹 18"/>
            <p:cNvGrpSpPr/>
            <p:nvPr/>
          </p:nvGrpSpPr>
          <p:grpSpPr>
            <a:xfrm>
              <a:off x="1243579" y="3776897"/>
              <a:ext cx="5936825" cy="1285160"/>
              <a:chOff x="1243579" y="3776897"/>
              <a:chExt cx="5936825" cy="1285160"/>
            </a:xfrm>
          </p:grpSpPr>
          <p:cxnSp>
            <p:nvCxnSpPr>
              <p:cNvPr id="22" name="직선 화살표 연결선 21">
                <a:extLst>
                  <a:ext uri="{FF2B5EF4-FFF2-40B4-BE49-F238E27FC236}">
                    <a16:creationId xmlns:a16="http://schemas.microsoft.com/office/drawing/2014/main" id="{86BA8151-A0ED-3C45-ACBB-C3BDFB2803D3}"/>
                  </a:ext>
                </a:extLst>
              </p:cNvPr>
              <p:cNvCxnSpPr>
                <a:stCxn id="23" idx="3"/>
              </p:cNvCxnSpPr>
              <p:nvPr/>
            </p:nvCxnSpPr>
            <p:spPr>
              <a:xfrm flipV="1">
                <a:off x="4812476" y="4581461"/>
                <a:ext cx="2367928" cy="301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pic>
            <p:nvPicPr>
              <p:cNvPr id="23" name="그림 22" descr="조류이(가) 표시된 사진&#10;&#10;자동 생성된 설명">
                <a:extLst>
                  <a:ext uri="{FF2B5EF4-FFF2-40B4-BE49-F238E27FC236}">
                    <a16:creationId xmlns:a16="http://schemas.microsoft.com/office/drawing/2014/main" id="{2D7232C4-938D-BA47-A117-81FB3AAEC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1" t="2955" r="1205" b="3518"/>
              <a:stretch/>
            </p:blipFill>
            <p:spPr>
              <a:xfrm>
                <a:off x="1243579" y="4116426"/>
                <a:ext cx="3568897" cy="936105"/>
              </a:xfrm>
              <a:prstGeom prst="rect">
                <a:avLst/>
              </a:prstGeom>
              <a:solidFill>
                <a:schemeClr val="bg1">
                  <a:lumMod val="75000"/>
                </a:schemeClr>
              </a:solidFill>
              <a:ln w="19050">
                <a:solidFill>
                  <a:schemeClr val="bg1">
                    <a:lumMod val="50000"/>
                  </a:schemeClr>
                </a:solidFill>
              </a:ln>
            </p:spPr>
          </p:pic>
          <p:sp>
            <p:nvSpPr>
              <p:cNvPr id="24" name="TextBox 23">
                <a:extLst>
                  <a:ext uri="{FF2B5EF4-FFF2-40B4-BE49-F238E27FC236}">
                    <a16:creationId xmlns:a16="http://schemas.microsoft.com/office/drawing/2014/main" id="{B1467BCE-5A5A-D846-BAC1-D323DEB6F25C}"/>
                  </a:ext>
                </a:extLst>
              </p:cNvPr>
              <p:cNvSpPr txBox="1"/>
              <p:nvPr/>
            </p:nvSpPr>
            <p:spPr>
              <a:xfrm>
                <a:off x="2357063" y="3776897"/>
                <a:ext cx="1292756" cy="276999"/>
              </a:xfrm>
              <a:prstGeom prst="rect">
                <a:avLst/>
              </a:prstGeom>
              <a:noFill/>
              <a:ln w="9525">
                <a:noFill/>
              </a:ln>
            </p:spPr>
            <p:txBody>
              <a:bodyPr wrap="square" rtlCol="0">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Arial" panose="020B0604020202020204" pitchFamily="34" charset="0"/>
                  </a:rPr>
                  <a:t>Truy</a:t>
                </a: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Arial" panose="020B0604020202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Arial" panose="020B0604020202020204" pitchFamily="34" charset="0"/>
                  </a:rPr>
                  <a:t>HiveQL</a:t>
                </a:r>
                <a:endParaRPr lang="ko-KR" altLang="en-US" sz="1200" dirty="0">
                  <a:solidFill>
                    <a:srgbClr val="1F45BC"/>
                  </a:solidFill>
                  <a:latin typeface="SamsungOne-700" panose="020B0803030303020204" pitchFamily="34" charset="0"/>
                  <a:ea typeface="나눔스퀘어 Bold" panose="020B0600000101010101" pitchFamily="50" charset="-127"/>
                  <a:cs typeface="Arial" panose="020B0604020202020204" pitchFamily="34" charset="0"/>
                </a:endParaRPr>
              </a:p>
            </p:txBody>
          </p:sp>
          <p:sp>
            <p:nvSpPr>
              <p:cNvPr id="25" name="직사각형 24"/>
              <p:cNvSpPr/>
              <p:nvPr/>
            </p:nvSpPr>
            <p:spPr>
              <a:xfrm>
                <a:off x="1243579" y="4100866"/>
                <a:ext cx="3568897" cy="961191"/>
              </a:xfrm>
              <a:prstGeom prst="rect">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868" y="4081391"/>
              <a:ext cx="920059" cy="828814"/>
            </a:xfrm>
            <a:prstGeom prst="rect">
              <a:avLst/>
            </a:prstGeom>
          </p:spPr>
        </p:pic>
        <p:pic>
          <p:nvPicPr>
            <p:cNvPr id="21" name="그림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4962" y="4169827"/>
              <a:ext cx="870589" cy="842951"/>
            </a:xfrm>
            <a:prstGeom prst="rect">
              <a:avLst/>
            </a:prstGeom>
          </p:spPr>
        </p:pic>
      </p:grpSp>
    </p:spTree>
    <p:extLst>
      <p:ext uri="{BB962C8B-B14F-4D97-AF65-F5344CB8AC3E}">
        <p14:creationId xmlns:p14="http://schemas.microsoft.com/office/powerpoint/2010/main" val="29619699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lIns="91440" tIns="45720" rIns="91440" bIns="45720" anchor="ctr"/>
          <a:lstStyle/>
          <a:p>
            <a:r>
              <a:rPr lang="en-US" altLang="ko-KR" dirty="0" err="1">
                <a:ea typeface="SamsungOneKorean 400" panose="020B0503030303020204" pitchFamily="50" charset="-127"/>
              </a:rPr>
              <a:t>Đặc</a:t>
            </a:r>
            <a:r>
              <a:rPr lang="en-US" altLang="ko-KR" dirty="0">
                <a:ea typeface="SamsungOneKorean 400" panose="020B0503030303020204" pitchFamily="50" charset="-127"/>
              </a:rPr>
              <a:t> </a:t>
            </a:r>
            <a:r>
              <a:rPr lang="en-US" altLang="ko-KR" dirty="0" err="1">
                <a:ea typeface="SamsungOneKorean 400" panose="020B0503030303020204" pitchFamily="50" charset="-127"/>
              </a:rPr>
              <a:t>điểm</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từng</a:t>
            </a:r>
            <a:r>
              <a:rPr lang="en-US" altLang="ko-KR" dirty="0">
                <a:ea typeface="SamsungOneKorean 400" panose="020B0503030303020204" pitchFamily="50" charset="-127"/>
              </a:rPr>
              <a:t> </a:t>
            </a:r>
            <a:r>
              <a:rPr lang="en-US" altLang="ko-KR" dirty="0" err="1">
                <a:ea typeface="SamsungOneKorean 400" panose="020B0503030303020204" pitchFamily="50" charset="-127"/>
              </a:rPr>
              <a:t>phiên</a:t>
            </a:r>
            <a:r>
              <a:rPr lang="en-US" altLang="ko-KR" dirty="0">
                <a:ea typeface="SamsungOneKorean 400" panose="020B0503030303020204" pitchFamily="50" charset="-127"/>
              </a:rPr>
              <a:t> </a:t>
            </a:r>
            <a:r>
              <a:rPr lang="en-US" altLang="ko-KR" dirty="0" err="1">
                <a:ea typeface="SamsungOneKorean 400" panose="020B0503030303020204" pitchFamily="50" charset="-127"/>
              </a:rPr>
              <a:t>bản</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thể</a:t>
            </a:r>
            <a:endParaRPr lang="en-US" altLang="ko-KR"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3333574"/>
          </a:xfrm>
        </p:spPr>
        <p:txBody>
          <a:bodyPr/>
          <a:lstStyle/>
          <a:p>
            <a:r>
              <a:rPr lang="en-US" altLang="ko-KR" dirty="0"/>
              <a:t>Hive 1.0</a:t>
            </a:r>
          </a:p>
          <a:p>
            <a:pPr lvl="1"/>
            <a:r>
              <a:rPr lang="vi-VN" altLang="ko-KR" dirty="0"/>
              <a:t>Nó dần dần được phát triển bắt đầu với phiên bản 0.10 vào năm 2012 và phiên bản 1.0 được phát hành vào tháng 2 năm 2015.</a:t>
            </a:r>
          </a:p>
          <a:p>
            <a:pPr lvl="1"/>
            <a:r>
              <a:rPr lang="vi-VN" altLang="ko-KR" dirty="0"/>
              <a:t>Xử lý </a:t>
            </a:r>
            <a:r>
              <a:rPr lang="vi-VN" altLang="ko-KR" b="1" dirty="0"/>
              <a:t>MapReduce</a:t>
            </a:r>
            <a:r>
              <a:rPr lang="vi-VN" altLang="ko-KR" dirty="0"/>
              <a:t> bằng SQL</a:t>
            </a:r>
          </a:p>
          <a:p>
            <a:pPr lvl="1"/>
            <a:r>
              <a:rPr lang="vi-VN" altLang="ko-KR" dirty="0"/>
              <a:t>Biểu diễn logic của dữ liệu tệp</a:t>
            </a:r>
          </a:p>
          <a:p>
            <a:pPr lvl="1"/>
            <a:r>
              <a:rPr lang="vi-VN" altLang="ko-KR" dirty="0"/>
              <a:t>Nhằm mục đích xử lý hàng loạt </a:t>
            </a:r>
            <a:r>
              <a:rPr lang="en-US" altLang="ko-KR" dirty="0"/>
              <a:t>Big Data</a:t>
            </a:r>
          </a:p>
          <a:p>
            <a:pPr lvl="1"/>
            <a:endParaRPr lang="en-US" altLang="ko-KR" dirty="0"/>
          </a:p>
          <a:p>
            <a:r>
              <a:rPr lang="en-US" altLang="ko-KR" dirty="0"/>
              <a:t>Hive 2.0</a:t>
            </a:r>
          </a:p>
          <a:p>
            <a:pPr lvl="1"/>
            <a:r>
              <a:rPr lang="vi-VN" altLang="ko-KR" dirty="0"/>
              <a:t>Vào tháng 2 năm 2016, phiên bản 2.0 đã được phát hành bằng cách cải thiện Hive 1.0. Với sự ra đời của LLAP và công cụ thực thi mặc định được đổi thành </a:t>
            </a:r>
            <a:r>
              <a:rPr lang="vi-VN" altLang="ko-KR" b="1" dirty="0"/>
              <a:t>TEZ</a:t>
            </a:r>
            <a:r>
              <a:rPr lang="vi-VN" altLang="ko-KR" dirty="0"/>
              <a:t>, hiệu suất đã được cải thiện.</a:t>
            </a:r>
          </a:p>
          <a:p>
            <a:pPr lvl="1"/>
            <a:r>
              <a:rPr lang="vi-VN" altLang="ko-KR" dirty="0"/>
              <a:t>Thêm cấu trúc Live Long and Process (LLAP)</a:t>
            </a:r>
          </a:p>
          <a:p>
            <a:pPr lvl="1"/>
            <a:r>
              <a:rPr lang="vi-VN" altLang="ko-KR" dirty="0"/>
              <a:t>Hỗ trợ Spark nâng cao</a:t>
            </a:r>
            <a:endParaRPr lang="en-US" altLang="ko-KR" dirty="0"/>
          </a:p>
        </p:txBody>
      </p:sp>
    </p:spTree>
    <p:extLst>
      <p:ext uri="{BB962C8B-B14F-4D97-AF65-F5344CB8AC3E}">
        <p14:creationId xmlns:p14="http://schemas.microsoft.com/office/powerpoint/2010/main" val="2924672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lIns="91440" tIns="45720" rIns="91440" bIns="45720" anchor="ctr"/>
          <a:lstStyle/>
          <a:p>
            <a:r>
              <a:rPr lang="en-US" dirty="0" err="1"/>
              <a:t>Đặc</a:t>
            </a:r>
            <a:r>
              <a:rPr lang="en-US" dirty="0"/>
              <a:t> </a:t>
            </a:r>
            <a:r>
              <a:rPr lang="en-US" dirty="0" err="1"/>
              <a:t>điểm</a:t>
            </a:r>
            <a:r>
              <a:rPr lang="en-US" dirty="0"/>
              <a:t> </a:t>
            </a:r>
            <a:r>
              <a:rPr lang="en-US" dirty="0" err="1"/>
              <a:t>của</a:t>
            </a:r>
            <a:r>
              <a:rPr lang="en-US" dirty="0"/>
              <a:t> </a:t>
            </a:r>
            <a:r>
              <a:rPr lang="en-US" dirty="0" err="1"/>
              <a:t>từng</a:t>
            </a:r>
            <a:r>
              <a:rPr lang="en-US" dirty="0"/>
              <a:t> </a:t>
            </a:r>
            <a:r>
              <a:rPr lang="en-US" dirty="0" err="1"/>
              <a:t>phiên</a:t>
            </a:r>
            <a:r>
              <a:rPr lang="en-US" dirty="0"/>
              <a:t> </a:t>
            </a:r>
            <a:r>
              <a:rPr lang="en-US" dirty="0" err="1"/>
              <a:t>bản</a:t>
            </a:r>
            <a:r>
              <a:rPr lang="en-US" dirty="0"/>
              <a:t> </a:t>
            </a:r>
            <a:r>
              <a:rPr lang="en-US" dirty="0" err="1"/>
              <a:t>cụ</a:t>
            </a:r>
            <a:r>
              <a:rPr lang="en-US" dirty="0"/>
              <a:t> </a:t>
            </a:r>
            <a:r>
              <a:rPr lang="en-US" dirty="0" err="1"/>
              <a:t>thể</a:t>
            </a:r>
            <a:endParaRPr lang="ko-KR"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Hive 3.0</a:t>
            </a:r>
          </a:p>
          <a:p>
            <a:pPr lvl="1"/>
            <a:r>
              <a:rPr lang="vi-VN" altLang="ko-KR" dirty="0"/>
              <a:t>Vào tháng 5 năm 2018, phiên bản 3.0 đã được phát hành. Nó đã được sửa đổi để </a:t>
            </a:r>
            <a:r>
              <a:rPr lang="vi-VN" altLang="ko-KR" b="1" dirty="0"/>
              <a:t>loại bỏ công cụ MapReduce </a:t>
            </a:r>
            <a:r>
              <a:rPr lang="vi-VN" altLang="ko-KR" dirty="0"/>
              <a:t>và Hive CLI và xử lý tác vụ </a:t>
            </a:r>
            <a:r>
              <a:rPr lang="vi-VN" altLang="ko-KR" b="1" dirty="0"/>
              <a:t>bằng công cụ TEZ và Beeline.</a:t>
            </a:r>
          </a:p>
          <a:p>
            <a:pPr lvl="1"/>
            <a:r>
              <a:rPr lang="vi-VN" altLang="ko-KR" dirty="0"/>
              <a:t>Quản lý khối lượng công việc bằng vai trò</a:t>
            </a:r>
          </a:p>
          <a:p>
            <a:pPr lvl="1"/>
            <a:r>
              <a:rPr lang="vi-VN" altLang="ko-KR" dirty="0"/>
              <a:t>Tăng cường xử lý giao dịch</a:t>
            </a:r>
          </a:p>
          <a:p>
            <a:pPr lvl="1"/>
            <a:r>
              <a:rPr lang="vi-VN" altLang="ko-KR" dirty="0"/>
              <a:t>Thêm chế độ xem cụ thể hóa</a:t>
            </a:r>
          </a:p>
          <a:p>
            <a:pPr lvl="1"/>
            <a:r>
              <a:rPr lang="vi-VN" altLang="ko-KR" dirty="0"/>
              <a:t>Kết quả truy vấn bộ đệm hoạt động nhanh hơn</a:t>
            </a:r>
          </a:p>
          <a:p>
            <a:pPr lvl="1"/>
            <a:r>
              <a:rPr lang="vi-VN" altLang="ko-KR" dirty="0"/>
              <a:t>Thêm cơ sở dữ liệu quản lý thông tin bảng</a:t>
            </a:r>
            <a:endParaRPr lang="en-US" altLang="ko-KR" dirty="0"/>
          </a:p>
        </p:txBody>
      </p:sp>
    </p:spTree>
    <p:extLst>
      <p:ext uri="{BB962C8B-B14F-4D97-AF65-F5344CB8AC3E}">
        <p14:creationId xmlns:p14="http://schemas.microsoft.com/office/powerpoint/2010/main" val="41655257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Apache Hive Metastore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Hive Metastore</a:t>
            </a:r>
          </a:p>
          <a:p>
            <a:pPr lvl="1"/>
            <a:r>
              <a:rPr lang="en-US" altLang="ko-KR" dirty="0"/>
              <a:t>L</a:t>
            </a:r>
            <a:r>
              <a:rPr lang="vi-VN" altLang="ko-KR" dirty="0"/>
              <a:t>ược đồ dữ liệu</a:t>
            </a:r>
          </a:p>
          <a:p>
            <a:pPr lvl="1"/>
            <a:r>
              <a:rPr lang="vi-VN" altLang="ko-KR" dirty="0"/>
              <a:t>Các bảng và trường cơ sở dữ liệu</a:t>
            </a:r>
          </a:p>
          <a:p>
            <a:pPr lvl="1"/>
            <a:r>
              <a:rPr lang="vi-VN" altLang="ko-KR" dirty="0"/>
              <a:t>Loại trường</a:t>
            </a:r>
          </a:p>
          <a:p>
            <a:pPr lvl="1"/>
            <a:r>
              <a:rPr lang="vi-VN" altLang="ko-KR" dirty="0"/>
              <a:t>Thông tin vị trí dữ liệu</a:t>
            </a:r>
          </a:p>
          <a:p>
            <a:pPr lvl="1"/>
            <a:r>
              <a:rPr lang="vi-VN" altLang="ko-KR" dirty="0"/>
              <a:t>Lược đồ dữ liệu được quản lý trong cơ sở dữ liệu riêng</a:t>
            </a:r>
            <a:endParaRPr lang="en-US" altLang="ko-KR" dirty="0"/>
          </a:p>
        </p:txBody>
      </p:sp>
      <p:grpSp>
        <p:nvGrpSpPr>
          <p:cNvPr id="57" name="그룹 56"/>
          <p:cNvGrpSpPr/>
          <p:nvPr/>
        </p:nvGrpSpPr>
        <p:grpSpPr>
          <a:xfrm>
            <a:off x="4725303" y="2714306"/>
            <a:ext cx="3630034" cy="3292598"/>
            <a:chOff x="4725303" y="2714306"/>
            <a:chExt cx="3630034" cy="3292598"/>
          </a:xfrm>
        </p:grpSpPr>
        <p:sp>
          <p:nvSpPr>
            <p:cNvPr id="15" name="Can 4">
              <a:extLst>
                <a:ext uri="{FF2B5EF4-FFF2-40B4-BE49-F238E27FC236}">
                  <a16:creationId xmlns:a16="http://schemas.microsoft.com/office/drawing/2014/main" id="{DFC960C0-A324-2F41-B41C-3B60F71F4721}"/>
                </a:ext>
              </a:extLst>
            </p:cNvPr>
            <p:cNvSpPr/>
            <p:nvPr/>
          </p:nvSpPr>
          <p:spPr bwMode="auto">
            <a:xfrm>
              <a:off x="5726994" y="3835317"/>
              <a:ext cx="2628343" cy="2171587"/>
            </a:xfrm>
            <a:prstGeom prst="can">
              <a:avLst/>
            </a:prstGeom>
            <a:solidFill>
              <a:srgbClr val="66A1FE"/>
            </a:solidFill>
            <a:ln w="12700">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4472C4">
                    <a:lumMod val="50000"/>
                  </a:srgbClr>
                </a:solidFill>
                <a:effectLst/>
                <a:uLnTx/>
                <a:uFillTx/>
                <a:latin typeface="SamsungOne-400" panose="020B0503030303020204" pitchFamily="34" charset="0"/>
                <a:ea typeface="+mn-ea"/>
                <a:cs typeface="+mn-cs"/>
              </a:endParaRPr>
            </a:p>
          </p:txBody>
        </p:sp>
        <p:pic>
          <p:nvPicPr>
            <p:cNvPr id="16" name="그림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303" y="2714306"/>
              <a:ext cx="920059" cy="828814"/>
            </a:xfrm>
            <a:prstGeom prst="rect">
              <a:avLst/>
            </a:prstGeom>
          </p:spPr>
        </p:pic>
        <p:pic>
          <p:nvPicPr>
            <p:cNvPr id="17" name="그림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430573" y="3048900"/>
              <a:ext cx="1013570" cy="988440"/>
            </a:xfrm>
            <a:prstGeom prst="rect">
              <a:avLst/>
            </a:prstGeom>
          </p:spPr>
        </p:pic>
        <p:sp>
          <p:nvSpPr>
            <p:cNvPr id="18" name="TextBox 17">
              <a:extLst>
                <a:ext uri="{FF2B5EF4-FFF2-40B4-BE49-F238E27FC236}">
                  <a16:creationId xmlns:a16="http://schemas.microsoft.com/office/drawing/2014/main" id="{D4D087C7-9297-0A4D-ACAC-989DAA3B9536}"/>
                </a:ext>
              </a:extLst>
            </p:cNvPr>
            <p:cNvSpPr txBox="1"/>
            <p:nvPr/>
          </p:nvSpPr>
          <p:spPr>
            <a:xfrm>
              <a:off x="6568279" y="3894173"/>
              <a:ext cx="945773" cy="430887"/>
            </a:xfrm>
            <a:prstGeom prst="rect">
              <a:avLst/>
            </a:prstGeom>
            <a:noFill/>
          </p:spPr>
          <p:txBody>
            <a:bodyPr wrap="none" lIns="0" tIns="0" rIns="0" bIns="0" rtlCol="0">
              <a:spAutoFit/>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Metastore</a:t>
              </a:r>
            </a:p>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Thrift API</a:t>
              </a:r>
            </a:p>
          </p:txBody>
        </p:sp>
        <p:grpSp>
          <p:nvGrpSpPr>
            <p:cNvPr id="56" name="그룹 55"/>
            <p:cNvGrpSpPr/>
            <p:nvPr/>
          </p:nvGrpSpPr>
          <p:grpSpPr>
            <a:xfrm>
              <a:off x="6040704" y="4606143"/>
              <a:ext cx="2000250" cy="1037166"/>
              <a:chOff x="5703247" y="4497286"/>
              <a:chExt cx="2000250" cy="1037166"/>
            </a:xfrm>
          </p:grpSpPr>
          <p:sp>
            <p:nvSpPr>
              <p:cNvPr id="48" name="모서리가 둥근 직사각형 47"/>
              <p:cNvSpPr/>
              <p:nvPr/>
            </p:nvSpPr>
            <p:spPr>
              <a:xfrm>
                <a:off x="5703247" y="4497286"/>
                <a:ext cx="2000250" cy="1037166"/>
              </a:xfrm>
              <a:prstGeom prst="roundRect">
                <a:avLst>
                  <a:gd name="adj" fmla="val 8096"/>
                </a:avLst>
              </a:prstGeom>
              <a:solidFill>
                <a:schemeClr val="bg1"/>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7" name="그룹 46"/>
              <p:cNvGrpSpPr/>
              <p:nvPr/>
            </p:nvGrpSpPr>
            <p:grpSpPr>
              <a:xfrm>
                <a:off x="5725468" y="4595345"/>
                <a:ext cx="1905680" cy="850359"/>
                <a:chOff x="7957120" y="4590003"/>
                <a:chExt cx="1905680" cy="850359"/>
              </a:xfrm>
            </p:grpSpPr>
            <p:grpSp>
              <p:nvGrpSpPr>
                <p:cNvPr id="45" name="그룹 44"/>
                <p:cNvGrpSpPr/>
                <p:nvPr/>
              </p:nvGrpSpPr>
              <p:grpSpPr>
                <a:xfrm>
                  <a:off x="8031972" y="4590003"/>
                  <a:ext cx="1830828" cy="850359"/>
                  <a:chOff x="8031972" y="4590003"/>
                  <a:chExt cx="1830828" cy="850359"/>
                </a:xfrm>
                <a:solidFill>
                  <a:srgbClr val="ABCBFF"/>
                </a:solidFill>
              </p:grpSpPr>
              <p:sp>
                <p:nvSpPr>
                  <p:cNvPr id="42" name="양쪽 모서리가 둥근 사각형 41"/>
                  <p:cNvSpPr/>
                  <p:nvPr/>
                </p:nvSpPr>
                <p:spPr>
                  <a:xfrm>
                    <a:off x="9302655" y="4590003"/>
                    <a:ext cx="560145" cy="791622"/>
                  </a:xfrm>
                  <a:prstGeom prst="round2SameRect">
                    <a:avLst>
                      <a:gd name="adj1" fmla="val 12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양쪽 모서리가 둥근 사각형 40"/>
                  <p:cNvSpPr/>
                  <p:nvPr/>
                </p:nvSpPr>
                <p:spPr>
                  <a:xfrm>
                    <a:off x="8031976" y="4590003"/>
                    <a:ext cx="560145" cy="791622"/>
                  </a:xfrm>
                  <a:prstGeom prst="round2SameRect">
                    <a:avLst>
                      <a:gd name="adj1" fmla="val 12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양쪽 모서리가 둥근 사각형 43"/>
                  <p:cNvSpPr/>
                  <p:nvPr/>
                </p:nvSpPr>
                <p:spPr>
                  <a:xfrm rot="10800000">
                    <a:off x="8031972" y="5299131"/>
                    <a:ext cx="1830825" cy="141231"/>
                  </a:xfrm>
                  <a:prstGeom prst="round2SameRect">
                    <a:avLst>
                      <a:gd name="adj1" fmla="val 12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3" name="모서리가 둥근 직사각형 42"/>
                <p:cNvSpPr/>
                <p:nvPr/>
              </p:nvSpPr>
              <p:spPr>
                <a:xfrm>
                  <a:off x="8649276" y="4590003"/>
                  <a:ext cx="596225" cy="676275"/>
                </a:xfrm>
                <a:prstGeom prst="roundRect">
                  <a:avLst>
                    <a:gd name="adj" fmla="val 8679"/>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9" name="그룹 28"/>
                <p:cNvGrpSpPr/>
                <p:nvPr/>
              </p:nvGrpSpPr>
              <p:grpSpPr>
                <a:xfrm>
                  <a:off x="9336666" y="4766216"/>
                  <a:ext cx="492125" cy="431800"/>
                  <a:chOff x="9987453" y="4812253"/>
                  <a:chExt cx="492125" cy="431800"/>
                </a:xfrm>
              </p:grpSpPr>
              <p:sp>
                <p:nvSpPr>
                  <p:cNvPr id="30" name="모서리가 둥근 직사각형 29"/>
                  <p:cNvSpPr/>
                  <p:nvPr/>
                </p:nvSpPr>
                <p:spPr>
                  <a:xfrm>
                    <a:off x="9987453" y="4812253"/>
                    <a:ext cx="492125" cy="107950"/>
                  </a:xfrm>
                  <a:prstGeom prst="roundRect">
                    <a:avLst/>
                  </a:prstGeom>
                  <a:solidFill>
                    <a:srgbClr val="E9F2F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ea typeface="SamsungOne-400" panose="020B0503030303020204" pitchFamily="34" charset="0"/>
                      </a:rPr>
                      <a:t>product</a:t>
                    </a:r>
                    <a:endParaRPr lang="ko-KR" altLang="en-US" sz="600" dirty="0">
                      <a:solidFill>
                        <a:srgbClr val="1F45BC"/>
                      </a:solidFill>
                      <a:latin typeface="SamsungOne-400" panose="020B0503030303020204" pitchFamily="34" charset="0"/>
                    </a:endParaRPr>
                  </a:p>
                </p:txBody>
              </p:sp>
              <p:sp>
                <p:nvSpPr>
                  <p:cNvPr id="31" name="모서리가 둥근 직사각형 30"/>
                  <p:cNvSpPr/>
                  <p:nvPr/>
                </p:nvSpPr>
                <p:spPr>
                  <a:xfrm>
                    <a:off x="9987453" y="492020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id</a:t>
                    </a:r>
                    <a:endParaRPr lang="ko-KR" altLang="en-US" sz="500" dirty="0">
                      <a:solidFill>
                        <a:srgbClr val="1F45BC"/>
                      </a:solidFill>
                      <a:latin typeface="SamsungOne-400" panose="020B0503030303020204" pitchFamily="34" charset="0"/>
                    </a:endParaRPr>
                  </a:p>
                </p:txBody>
              </p:sp>
              <p:sp>
                <p:nvSpPr>
                  <p:cNvPr id="32" name="모서리가 둥근 직사각형 31"/>
                  <p:cNvSpPr/>
                  <p:nvPr/>
                </p:nvSpPr>
                <p:spPr>
                  <a:xfrm>
                    <a:off x="9987453" y="502815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code</a:t>
                    </a:r>
                    <a:endParaRPr lang="ko-KR" altLang="en-US" sz="600" dirty="0">
                      <a:solidFill>
                        <a:srgbClr val="1F45BC"/>
                      </a:solidFill>
                      <a:latin typeface="SamsungOne-400" panose="020B0503030303020204" pitchFamily="34" charset="0"/>
                    </a:endParaRPr>
                  </a:p>
                </p:txBody>
              </p:sp>
              <p:sp>
                <p:nvSpPr>
                  <p:cNvPr id="33" name="모서리가 둥근 직사각형 32"/>
                  <p:cNvSpPr/>
                  <p:nvPr/>
                </p:nvSpPr>
                <p:spPr>
                  <a:xfrm>
                    <a:off x="9987453" y="513610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name</a:t>
                    </a:r>
                    <a:endParaRPr lang="ko-KR" altLang="en-US" sz="600" dirty="0">
                      <a:solidFill>
                        <a:srgbClr val="1F45BC"/>
                      </a:solidFill>
                      <a:latin typeface="SamsungOne-400" panose="020B0503030303020204" pitchFamily="34" charset="0"/>
                    </a:endParaRPr>
                  </a:p>
                </p:txBody>
              </p:sp>
            </p:grpSp>
            <p:grpSp>
              <p:nvGrpSpPr>
                <p:cNvPr id="36" name="그룹 35"/>
                <p:cNvGrpSpPr/>
                <p:nvPr/>
              </p:nvGrpSpPr>
              <p:grpSpPr>
                <a:xfrm>
                  <a:off x="7957120" y="4648741"/>
                  <a:ext cx="596900" cy="549275"/>
                  <a:chOff x="9153041" y="4796378"/>
                  <a:chExt cx="596900" cy="549275"/>
                </a:xfrm>
              </p:grpSpPr>
              <p:grpSp>
                <p:nvGrpSpPr>
                  <p:cNvPr id="23" name="그룹 22"/>
                  <p:cNvGrpSpPr/>
                  <p:nvPr/>
                </p:nvGrpSpPr>
                <p:grpSpPr>
                  <a:xfrm>
                    <a:off x="9257816" y="4913853"/>
                    <a:ext cx="492125" cy="431800"/>
                    <a:chOff x="9987453" y="4812253"/>
                    <a:chExt cx="492125" cy="431800"/>
                  </a:xfrm>
                </p:grpSpPr>
                <p:sp>
                  <p:nvSpPr>
                    <p:cNvPr id="19" name="모서리가 둥근 직사각형 18"/>
                    <p:cNvSpPr/>
                    <p:nvPr/>
                  </p:nvSpPr>
                  <p:spPr>
                    <a:xfrm>
                      <a:off x="9987453" y="4812253"/>
                      <a:ext cx="492125" cy="107950"/>
                    </a:xfrm>
                    <a:prstGeom prst="roundRect">
                      <a:avLst/>
                    </a:prstGeom>
                    <a:solidFill>
                      <a:srgbClr val="E9F2F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F45BC"/>
                          </a:solidFill>
                          <a:latin typeface="SamsungOne-400" panose="020B0503030303020204" pitchFamily="34" charset="0"/>
                          <a:ea typeface="SamsungOne-400" panose="020B0503030303020204" pitchFamily="34" charset="0"/>
                        </a:rPr>
                        <a:t>store</a:t>
                      </a:r>
                      <a:endParaRPr lang="ko-KR" altLang="en-US" sz="800" dirty="0">
                        <a:solidFill>
                          <a:srgbClr val="1F45BC"/>
                        </a:solidFill>
                        <a:latin typeface="SamsungOne-400" panose="020B0503030303020204" pitchFamily="34" charset="0"/>
                      </a:endParaRPr>
                    </a:p>
                  </p:txBody>
                </p:sp>
                <p:sp>
                  <p:nvSpPr>
                    <p:cNvPr id="20" name="모서리가 둥근 직사각형 19"/>
                    <p:cNvSpPr/>
                    <p:nvPr/>
                  </p:nvSpPr>
                  <p:spPr>
                    <a:xfrm>
                      <a:off x="9987453" y="492020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id</a:t>
                      </a:r>
                      <a:endParaRPr lang="ko-KR" altLang="en-US" sz="600" dirty="0">
                        <a:solidFill>
                          <a:srgbClr val="1F45BC"/>
                        </a:solidFill>
                        <a:latin typeface="SamsungOne-400" panose="020B0503030303020204" pitchFamily="34" charset="0"/>
                      </a:endParaRPr>
                    </a:p>
                  </p:txBody>
                </p:sp>
                <p:sp>
                  <p:nvSpPr>
                    <p:cNvPr id="21" name="모서리가 둥근 직사각형 20"/>
                    <p:cNvSpPr/>
                    <p:nvPr/>
                  </p:nvSpPr>
                  <p:spPr>
                    <a:xfrm>
                      <a:off x="9987453" y="502815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code</a:t>
                      </a:r>
                      <a:endParaRPr lang="ko-KR" altLang="en-US" sz="600" dirty="0">
                        <a:solidFill>
                          <a:srgbClr val="1F45BC"/>
                        </a:solidFill>
                        <a:latin typeface="SamsungOne-400" panose="020B0503030303020204" pitchFamily="34" charset="0"/>
                      </a:endParaRPr>
                    </a:p>
                  </p:txBody>
                </p:sp>
                <p:sp>
                  <p:nvSpPr>
                    <p:cNvPr id="22" name="모서리가 둥근 직사각형 21"/>
                    <p:cNvSpPr/>
                    <p:nvPr/>
                  </p:nvSpPr>
                  <p:spPr>
                    <a:xfrm>
                      <a:off x="9987453" y="513610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address</a:t>
                      </a:r>
                      <a:endParaRPr lang="ko-KR" altLang="en-US" sz="600" dirty="0">
                        <a:solidFill>
                          <a:srgbClr val="1F45BC"/>
                        </a:solidFill>
                        <a:latin typeface="SamsungOne-400" panose="020B0503030303020204" pitchFamily="34" charset="0"/>
                      </a:endParaRPr>
                    </a:p>
                  </p:txBody>
                </p:sp>
              </p:grpSp>
              <p:sp>
                <p:nvSpPr>
                  <p:cNvPr id="34" name="모서리가 둥근 직사각형 33"/>
                  <p:cNvSpPr/>
                  <p:nvPr/>
                </p:nvSpPr>
                <p:spPr>
                  <a:xfrm>
                    <a:off x="9153041" y="4796378"/>
                    <a:ext cx="577850" cy="107950"/>
                  </a:xfrm>
                  <a:prstGeom prst="round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err="1">
                        <a:solidFill>
                          <a:srgbClr val="1F45BC"/>
                        </a:solidFill>
                        <a:latin typeface="SamsungOne-400" panose="020B0503030303020204" pitchFamily="34" charset="0"/>
                        <a:ea typeface="SamsungOne-400" panose="020B0503030303020204" pitchFamily="34" charset="0"/>
                      </a:rPr>
                      <a:t>Kích</a:t>
                    </a:r>
                    <a:r>
                      <a:rPr lang="en-US" altLang="ko-KR" sz="600" dirty="0">
                        <a:solidFill>
                          <a:srgbClr val="1F45BC"/>
                        </a:solidFill>
                        <a:latin typeface="SamsungOne-400" panose="020B0503030303020204" pitchFamily="34" charset="0"/>
                        <a:ea typeface="SamsungOne-400" panose="020B0503030303020204" pitchFamily="34" charset="0"/>
                      </a:rPr>
                      <a:t> </a:t>
                    </a:r>
                    <a:r>
                      <a:rPr lang="en-US" altLang="ko-KR" sz="600" dirty="0" err="1">
                        <a:solidFill>
                          <a:srgbClr val="1F45BC"/>
                        </a:solidFill>
                        <a:latin typeface="SamsungOne-400" panose="020B0503030303020204" pitchFamily="34" charset="0"/>
                        <a:ea typeface="SamsungOne-400" panose="020B0503030303020204" pitchFamily="34" charset="0"/>
                      </a:rPr>
                      <a:t>thước</a:t>
                    </a:r>
                    <a:endParaRPr lang="ko-KR" altLang="en-US" sz="600" dirty="0">
                      <a:solidFill>
                        <a:srgbClr val="1F45BC"/>
                      </a:solidFill>
                      <a:latin typeface="SamsungOne-400" panose="020B0503030303020204" pitchFamily="34" charset="0"/>
                    </a:endParaRPr>
                  </a:p>
                </p:txBody>
              </p:sp>
            </p:grpSp>
            <p:grpSp>
              <p:nvGrpSpPr>
                <p:cNvPr id="39" name="그룹 38"/>
                <p:cNvGrpSpPr/>
                <p:nvPr/>
              </p:nvGrpSpPr>
              <p:grpSpPr>
                <a:xfrm>
                  <a:off x="8620699" y="4658266"/>
                  <a:ext cx="577850" cy="539750"/>
                  <a:chOff x="9749941" y="4796378"/>
                  <a:chExt cx="577850" cy="539750"/>
                </a:xfrm>
              </p:grpSpPr>
              <p:grpSp>
                <p:nvGrpSpPr>
                  <p:cNvPr id="37" name="그룹 36"/>
                  <p:cNvGrpSpPr/>
                  <p:nvPr/>
                </p:nvGrpSpPr>
                <p:grpSpPr>
                  <a:xfrm>
                    <a:off x="9749941" y="4796378"/>
                    <a:ext cx="577850" cy="539750"/>
                    <a:chOff x="9749941" y="4796378"/>
                    <a:chExt cx="577850" cy="539750"/>
                  </a:xfrm>
                </p:grpSpPr>
                <p:grpSp>
                  <p:nvGrpSpPr>
                    <p:cNvPr id="24" name="그룹 23"/>
                    <p:cNvGrpSpPr/>
                    <p:nvPr/>
                  </p:nvGrpSpPr>
                  <p:grpSpPr>
                    <a:xfrm>
                      <a:off x="9835666" y="4904328"/>
                      <a:ext cx="492125" cy="431800"/>
                      <a:chOff x="9987453" y="4812253"/>
                      <a:chExt cx="492125" cy="431800"/>
                    </a:xfrm>
                  </p:grpSpPr>
                  <p:sp>
                    <p:nvSpPr>
                      <p:cNvPr id="25" name="모서리가 둥근 직사각형 24"/>
                      <p:cNvSpPr/>
                      <p:nvPr/>
                    </p:nvSpPr>
                    <p:spPr>
                      <a:xfrm>
                        <a:off x="9987453" y="4812253"/>
                        <a:ext cx="492125" cy="107950"/>
                      </a:xfrm>
                      <a:prstGeom prst="roundRect">
                        <a:avLst/>
                      </a:prstGeom>
                      <a:solidFill>
                        <a:srgbClr val="E9F2F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1F45BC"/>
                            </a:solidFill>
                            <a:latin typeface="SamsungOne-400" panose="020B0503030303020204" pitchFamily="34" charset="0"/>
                            <a:ea typeface="SamsungOne-400" panose="020B0503030303020204" pitchFamily="34" charset="0"/>
                          </a:rPr>
                          <a:t>sales</a:t>
                        </a:r>
                        <a:endParaRPr lang="ko-KR" altLang="en-US" sz="800" dirty="0">
                          <a:solidFill>
                            <a:srgbClr val="1F45BC"/>
                          </a:solidFill>
                          <a:latin typeface="SamsungOne-400" panose="020B0503030303020204" pitchFamily="34" charset="0"/>
                        </a:endParaRPr>
                      </a:p>
                    </p:txBody>
                  </p:sp>
                  <p:sp>
                    <p:nvSpPr>
                      <p:cNvPr id="26" name="모서리가 둥근 직사각형 25"/>
                      <p:cNvSpPr/>
                      <p:nvPr/>
                    </p:nvSpPr>
                    <p:spPr>
                      <a:xfrm>
                        <a:off x="9987453" y="492020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F45BC"/>
                            </a:solidFill>
                            <a:latin typeface="SamsungOne-400" panose="020B0503030303020204" pitchFamily="34" charset="0"/>
                          </a:rPr>
                          <a:t>product_id</a:t>
                        </a:r>
                        <a:endParaRPr lang="ko-KR" altLang="en-US" sz="400" dirty="0">
                          <a:solidFill>
                            <a:srgbClr val="1F45BC"/>
                          </a:solidFill>
                          <a:latin typeface="SamsungOne-400" panose="020B0503030303020204" pitchFamily="34" charset="0"/>
                        </a:endParaRPr>
                      </a:p>
                    </p:txBody>
                  </p:sp>
                  <p:sp>
                    <p:nvSpPr>
                      <p:cNvPr id="27" name="모서리가 둥근 직사각형 26"/>
                      <p:cNvSpPr/>
                      <p:nvPr/>
                    </p:nvSpPr>
                    <p:spPr>
                      <a:xfrm>
                        <a:off x="9987453" y="502815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store_id</a:t>
                        </a:r>
                        <a:endParaRPr lang="ko-KR" altLang="en-US" sz="600" dirty="0">
                          <a:solidFill>
                            <a:srgbClr val="1F45BC"/>
                          </a:solidFill>
                          <a:latin typeface="SamsungOne-400" panose="020B0503030303020204" pitchFamily="34" charset="0"/>
                        </a:endParaRPr>
                      </a:p>
                    </p:txBody>
                  </p:sp>
                  <p:sp>
                    <p:nvSpPr>
                      <p:cNvPr id="28" name="모서리가 둥근 직사각형 27"/>
                      <p:cNvSpPr/>
                      <p:nvPr/>
                    </p:nvSpPr>
                    <p:spPr>
                      <a:xfrm>
                        <a:off x="9987453" y="5136103"/>
                        <a:ext cx="492125" cy="107950"/>
                      </a:xfrm>
                      <a:prstGeom prst="roundRect">
                        <a:avLst/>
                      </a:prstGeom>
                      <a:solidFill>
                        <a:schemeClr val="bg1"/>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1F45BC"/>
                            </a:solidFill>
                            <a:latin typeface="SamsungOne-400" panose="020B0503030303020204" pitchFamily="34" charset="0"/>
                          </a:rPr>
                          <a:t>amount</a:t>
                        </a:r>
                        <a:endParaRPr lang="ko-KR" altLang="en-US" sz="600" dirty="0">
                          <a:solidFill>
                            <a:srgbClr val="1F45BC"/>
                          </a:solidFill>
                          <a:latin typeface="SamsungOne-400" panose="020B0503030303020204" pitchFamily="34" charset="0"/>
                        </a:endParaRPr>
                      </a:p>
                    </p:txBody>
                  </p:sp>
                </p:grpSp>
                <p:sp>
                  <p:nvSpPr>
                    <p:cNvPr id="35" name="모서리가 둥근 직사각형 34"/>
                    <p:cNvSpPr/>
                    <p:nvPr/>
                  </p:nvSpPr>
                  <p:spPr>
                    <a:xfrm>
                      <a:off x="9749941" y="4796378"/>
                      <a:ext cx="577850" cy="107950"/>
                    </a:xfrm>
                    <a:prstGeom prst="round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err="1">
                          <a:solidFill>
                            <a:srgbClr val="1F45BC"/>
                          </a:solidFill>
                          <a:latin typeface="SamsungOne-400" panose="020B0503030303020204" pitchFamily="34" charset="0"/>
                          <a:ea typeface="SamsungOne-400" panose="020B0503030303020204" pitchFamily="34" charset="0"/>
                        </a:rPr>
                        <a:t>Thông</a:t>
                      </a:r>
                      <a:r>
                        <a:rPr lang="en-US" altLang="ko-KR" sz="600" dirty="0">
                          <a:solidFill>
                            <a:srgbClr val="1F45BC"/>
                          </a:solidFill>
                          <a:latin typeface="SamsungOne-400" panose="020B0503030303020204" pitchFamily="34" charset="0"/>
                          <a:ea typeface="SamsungOne-400" panose="020B0503030303020204" pitchFamily="34" charset="0"/>
                        </a:rPr>
                        <a:t> tin</a:t>
                      </a:r>
                      <a:endParaRPr lang="ko-KR" altLang="en-US" sz="600" dirty="0">
                        <a:solidFill>
                          <a:srgbClr val="1F45BC"/>
                        </a:solidFill>
                        <a:latin typeface="SamsungOne-400" panose="020B0503030303020204" pitchFamily="34" charset="0"/>
                      </a:endParaRPr>
                    </a:p>
                  </p:txBody>
                </p:sp>
              </p:grpSp>
              <p:sp>
                <p:nvSpPr>
                  <p:cNvPr id="38" name="정육면체 37"/>
                  <p:cNvSpPr/>
                  <p:nvPr/>
                </p:nvSpPr>
                <p:spPr>
                  <a:xfrm>
                    <a:off x="10224120" y="4812253"/>
                    <a:ext cx="101600" cy="101600"/>
                  </a:xfrm>
                  <a:prstGeom prst="cube">
                    <a:avLst/>
                  </a:prstGeom>
                  <a:solidFill>
                    <a:srgbClr val="ABCBFF"/>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nvGrpSpPr>
              <p:cNvPr id="55" name="그룹 54"/>
              <p:cNvGrpSpPr/>
              <p:nvPr/>
            </p:nvGrpSpPr>
            <p:grpSpPr>
              <a:xfrm>
                <a:off x="6322368" y="4825533"/>
                <a:ext cx="782646" cy="0"/>
                <a:chOff x="6322368" y="4825533"/>
                <a:chExt cx="782646" cy="0"/>
              </a:xfrm>
            </p:grpSpPr>
            <p:cxnSp>
              <p:nvCxnSpPr>
                <p:cNvPr id="52" name="직선 연결선 51"/>
                <p:cNvCxnSpPr>
                  <a:stCxn id="19" idx="3"/>
                  <a:endCxn id="25" idx="1"/>
                </p:cNvCxnSpPr>
                <p:nvPr/>
              </p:nvCxnSpPr>
              <p:spPr>
                <a:xfrm>
                  <a:off x="6322368" y="4825533"/>
                  <a:ext cx="152404" cy="0"/>
                </a:xfrm>
                <a:prstGeom prst="line">
                  <a:avLst/>
                </a:prstGeom>
                <a:ln w="381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a:stCxn id="25" idx="3"/>
                  <a:endCxn id="30" idx="1"/>
                </p:cNvCxnSpPr>
                <p:nvPr/>
              </p:nvCxnSpPr>
              <p:spPr>
                <a:xfrm>
                  <a:off x="6966897" y="4825533"/>
                  <a:ext cx="138117" cy="0"/>
                </a:xfrm>
                <a:prstGeom prst="line">
                  <a:avLst/>
                </a:prstGeom>
                <a:ln w="38100">
                  <a:solidFill>
                    <a:srgbClr val="1F45BC"/>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495947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88DFA27-D5D9-4633-9890-863546E59C97}"/>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8EFE4983-BA93-4F37-BCC3-5CD464360B23}"/>
              </a:ext>
            </a:extLst>
          </p:cNvPr>
          <p:cNvSpPr>
            <a:spLocks noGrp="1"/>
          </p:cNvSpPr>
          <p:nvPr>
            <p:ph type="body" sz="quarter" idx="11"/>
          </p:nvPr>
        </p:nvSpPr>
        <p:spPr/>
        <p:txBody>
          <a:bodyPr/>
          <a:lstStyle/>
          <a:p>
            <a:r>
              <a:rPr kumimoji="1" lang="en-US" altLang="ko-KR" dirty="0" err="1"/>
              <a:t>Lấy</a:t>
            </a:r>
            <a:r>
              <a:rPr kumimoji="1" lang="en-US" altLang="ko-KR" dirty="0"/>
              <a:t> </a:t>
            </a:r>
            <a:r>
              <a:rPr kumimoji="1" lang="en-US" altLang="ko-KR" dirty="0" err="1"/>
              <a:t>dữ</a:t>
            </a:r>
            <a:r>
              <a:rPr kumimoji="1" lang="en-US" altLang="ko-KR" dirty="0"/>
              <a:t> </a:t>
            </a:r>
            <a:r>
              <a:rPr kumimoji="1" lang="en-US" altLang="ko-KR" dirty="0" err="1"/>
              <a:t>liệu</a:t>
            </a:r>
            <a:r>
              <a:rPr kumimoji="1" lang="en-US" altLang="ko-KR" dirty="0"/>
              <a:t> </a:t>
            </a:r>
            <a:r>
              <a:rPr kumimoji="1" lang="en-US" altLang="ko-KR" dirty="0" err="1"/>
              <a:t>từ</a:t>
            </a:r>
            <a:r>
              <a:rPr kumimoji="1" lang="en-US" altLang="ko-KR" dirty="0"/>
              <a:t> Apache Hive</a:t>
            </a:r>
            <a:endParaRPr kumimoji="1" lang="ko-KR" altLang="en-US" dirty="0"/>
          </a:p>
        </p:txBody>
      </p:sp>
      <p:sp>
        <p:nvSpPr>
          <p:cNvPr id="4" name="텍스트 개체 틀 3">
            <a:extLst>
              <a:ext uri="{FF2B5EF4-FFF2-40B4-BE49-F238E27FC236}">
                <a16:creationId xmlns:a16="http://schemas.microsoft.com/office/drawing/2014/main" id="{38DB6F68-CDCB-4CB4-8E0C-13520AFB5D85}"/>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81323E91-6E5C-42CF-BF2B-34A77A861B53}"/>
              </a:ext>
            </a:extLst>
          </p:cNvPr>
          <p:cNvSpPr>
            <a:spLocks noGrp="1"/>
          </p:cNvSpPr>
          <p:nvPr>
            <p:ph type="body" sz="quarter" idx="15"/>
          </p:nvPr>
        </p:nvSpPr>
        <p:spPr/>
        <p:txBody>
          <a:bodyPr/>
          <a:lstStyle/>
          <a:p>
            <a:r>
              <a:rPr lang="vi-VN" altLang="ko-KR" sz="1300" dirty="0"/>
              <a:t>Truy xuất dữ liệu từ Hive theo hai bước</a:t>
            </a:r>
            <a:endParaRPr lang="en-US" altLang="ko-KR" sz="1300" dirty="0"/>
          </a:p>
          <a:p>
            <a:pPr marL="360045" lvl="1" indent="-182245"/>
            <a:r>
              <a:rPr lang="vi-VN" altLang="ko-KR" dirty="0"/>
              <a:t>Bước đầu tiên:  kiểm tra cấu trúc dữ liệu trong Metastore</a:t>
            </a:r>
            <a:endParaRPr lang="en-US" altLang="ko-KR" sz="1662" dirty="0"/>
          </a:p>
          <a:p>
            <a:pPr marL="177800" lvl="1" indent="0">
              <a:buNone/>
            </a:pPr>
            <a:r>
              <a:rPr lang="en-US" altLang="ko-KR" sz="1662" dirty="0"/>
              <a:t>    </a:t>
            </a:r>
            <a:r>
              <a:rPr lang="vi-VN" altLang="ko-KR" dirty="0"/>
              <a:t>Truy xuất thông tin trường, loại và vị trí trong bảng</a:t>
            </a:r>
            <a:endParaRPr lang="en-US" altLang="ko-KR" sz="1300" dirty="0">
              <a:cs typeface="Calibri"/>
            </a:endParaRPr>
          </a:p>
          <a:p>
            <a:pPr marL="360045" lvl="1" indent="-182245"/>
            <a:endParaRPr lang="en-US" altLang="ko-KR" dirty="0"/>
          </a:p>
          <a:p>
            <a:pPr marL="360045" lvl="1" indent="-182245"/>
            <a:endParaRPr lang="en-US" altLang="ko-KR" dirty="0"/>
          </a:p>
          <a:p>
            <a:pPr marL="360045" lvl="1" indent="-182245"/>
            <a:endParaRPr lang="en-US" altLang="ko-KR" dirty="0"/>
          </a:p>
          <a:p>
            <a:pPr marL="360045" lvl="1" indent="-182245"/>
            <a:endParaRPr lang="en-US" altLang="ko-KR" dirty="0"/>
          </a:p>
          <a:p>
            <a:pPr marL="360045" lvl="1" indent="-182245"/>
            <a:endParaRPr lang="en-US" altLang="ko-KR" dirty="0"/>
          </a:p>
          <a:p>
            <a:pPr marL="360045" lvl="1" indent="-182245"/>
            <a:endParaRPr lang="en-US" altLang="ko-KR" dirty="0"/>
          </a:p>
          <a:p>
            <a:pPr marL="360045" lvl="1" indent="-182245"/>
            <a:r>
              <a:rPr lang="vi-VN" altLang="ko-KR" dirty="0"/>
              <a:t>Bước thứ hai: dữ liệu thực tế là từ HDFS</a:t>
            </a:r>
            <a:endParaRPr lang="en-US" altLang="ko-KR" dirty="0"/>
          </a:p>
          <a:p>
            <a:pPr marL="177800" lvl="1" indent="0">
              <a:buNone/>
            </a:pPr>
            <a:r>
              <a:rPr lang="en-US" altLang="ko-KR" dirty="0"/>
              <a:t>     </a:t>
            </a:r>
            <a:r>
              <a:rPr lang="en-US" altLang="ko-KR" dirty="0" err="1"/>
              <a:t>Truy</a:t>
            </a:r>
            <a:r>
              <a:rPr lang="en-US" altLang="ko-KR" dirty="0"/>
              <a:t> </a:t>
            </a:r>
            <a:r>
              <a:rPr lang="en-US" altLang="ko-KR" dirty="0" err="1"/>
              <a:t>xuất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thực</a:t>
            </a:r>
            <a:r>
              <a:rPr lang="en-US" altLang="ko-KR" dirty="0"/>
              <a:t> </a:t>
            </a:r>
            <a:r>
              <a:rPr lang="en-US" altLang="ko-KR" dirty="0" err="1"/>
              <a:t>trong</a:t>
            </a:r>
            <a:r>
              <a:rPr lang="en-US" altLang="ko-KR" dirty="0"/>
              <a:t> HDFS</a:t>
            </a:r>
            <a:endParaRPr lang="ko-KR" altLang="en-US" dirty="0"/>
          </a:p>
        </p:txBody>
      </p:sp>
      <p:grpSp>
        <p:nvGrpSpPr>
          <p:cNvPr id="6" name="그룹 5">
            <a:extLst>
              <a:ext uri="{FF2B5EF4-FFF2-40B4-BE49-F238E27FC236}">
                <a16:creationId xmlns:a16="http://schemas.microsoft.com/office/drawing/2014/main" id="{41C48FE4-BA29-491D-AC04-15C97E79F562}"/>
              </a:ext>
            </a:extLst>
          </p:cNvPr>
          <p:cNvGrpSpPr/>
          <p:nvPr/>
        </p:nvGrpSpPr>
        <p:grpSpPr>
          <a:xfrm>
            <a:off x="1328006" y="3597417"/>
            <a:ext cx="7306330" cy="743115"/>
            <a:chOff x="1589218" y="3494774"/>
            <a:chExt cx="7306330" cy="743115"/>
          </a:xfrm>
        </p:grpSpPr>
        <p:cxnSp>
          <p:nvCxnSpPr>
            <p:cNvPr id="7" name="Straight Arrow Connector 15">
              <a:extLst>
                <a:ext uri="{FF2B5EF4-FFF2-40B4-BE49-F238E27FC236}">
                  <a16:creationId xmlns:a16="http://schemas.microsoft.com/office/drawing/2014/main" id="{4F89E070-433B-4767-A0A4-91441C45C4E0}"/>
                </a:ext>
              </a:extLst>
            </p:cNvPr>
            <p:cNvCxnSpPr/>
            <p:nvPr/>
          </p:nvCxnSpPr>
          <p:spPr>
            <a:xfrm>
              <a:off x="1589218" y="3866331"/>
              <a:ext cx="778574" cy="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2FD4EB36-510F-43BB-9175-D3FE900C2D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564083" y="3503986"/>
              <a:ext cx="743115" cy="724691"/>
            </a:xfrm>
            <a:prstGeom prst="rect">
              <a:avLst/>
            </a:prstGeom>
          </p:spPr>
        </p:pic>
        <p:grpSp>
          <p:nvGrpSpPr>
            <p:cNvPr id="9" name="그룹 8">
              <a:extLst>
                <a:ext uri="{FF2B5EF4-FFF2-40B4-BE49-F238E27FC236}">
                  <a16:creationId xmlns:a16="http://schemas.microsoft.com/office/drawing/2014/main" id="{E448192F-06D3-456E-9A8E-706C7458D068}"/>
                </a:ext>
              </a:extLst>
            </p:cNvPr>
            <p:cNvGrpSpPr/>
            <p:nvPr/>
          </p:nvGrpSpPr>
          <p:grpSpPr>
            <a:xfrm>
              <a:off x="3354797" y="3575223"/>
              <a:ext cx="5540751" cy="582216"/>
              <a:chOff x="3354797" y="3710182"/>
              <a:chExt cx="5540751" cy="582216"/>
            </a:xfrm>
          </p:grpSpPr>
          <p:cxnSp>
            <p:nvCxnSpPr>
              <p:cNvPr id="10" name="직선 화살표 연결선 9">
                <a:extLst>
                  <a:ext uri="{FF2B5EF4-FFF2-40B4-BE49-F238E27FC236}">
                    <a16:creationId xmlns:a16="http://schemas.microsoft.com/office/drawing/2014/main" id="{66B4886E-27A9-4EE0-AB99-8D861086B4E5}"/>
                  </a:ext>
                </a:extLst>
              </p:cNvPr>
              <p:cNvCxnSpPr>
                <a:stCxn id="12" idx="3"/>
                <a:endCxn id="13" idx="1"/>
              </p:cNvCxnSpPr>
              <p:nvPr/>
            </p:nvCxnSpPr>
            <p:spPr>
              <a:xfrm flipV="1">
                <a:off x="4376696" y="4001290"/>
                <a:ext cx="1156406" cy="1"/>
              </a:xfrm>
              <a:prstGeom prst="straightConnector1">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04C2EF28-0437-4603-8580-009C3491941C}"/>
                  </a:ext>
                </a:extLst>
              </p:cNvPr>
              <p:cNvCxnSpPr>
                <a:stCxn id="13" idx="3"/>
                <a:endCxn id="14" idx="2"/>
              </p:cNvCxnSpPr>
              <p:nvPr/>
            </p:nvCxnSpPr>
            <p:spPr>
              <a:xfrm>
                <a:off x="6883623" y="4001290"/>
                <a:ext cx="1096289" cy="1986"/>
              </a:xfrm>
              <a:prstGeom prst="straightConnector1">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모서리가 둥근 직사각형 8">
                <a:extLst>
                  <a:ext uri="{FF2B5EF4-FFF2-40B4-BE49-F238E27FC236}">
                    <a16:creationId xmlns:a16="http://schemas.microsoft.com/office/drawing/2014/main" id="{1C693014-7470-42EA-9048-CC3871C43059}"/>
                  </a:ext>
                </a:extLst>
              </p:cNvPr>
              <p:cNvSpPr/>
              <p:nvPr/>
            </p:nvSpPr>
            <p:spPr>
              <a:xfrm>
                <a:off x="3354797" y="3806534"/>
                <a:ext cx="1021899" cy="389513"/>
              </a:xfrm>
              <a:prstGeom prst="roundRect">
                <a:avLst>
                  <a:gd name="adj" fmla="val 50000"/>
                </a:avLst>
              </a:prstGeom>
              <a:solidFill>
                <a:srgbClr val="ABCBFF"/>
              </a:solidFill>
              <a:ln w="12700">
                <a:solidFill>
                  <a:srgbClr val="1F45BC"/>
                </a:solidFill>
              </a:ln>
            </p:spPr>
            <p:txBody>
              <a:bodyPr wrap="none">
                <a:spAutoFit/>
              </a:bodyPr>
              <a:lstStyle/>
              <a:p>
                <a:pPr algn="ctr"/>
                <a:r>
                  <a:rPr kumimoji="0" lang="en-US" altLang="ko-KR" sz="1200" dirty="0" err="1">
                    <a:solidFill>
                      <a:srgbClr val="1F45BC"/>
                    </a:solidFill>
                    <a:latin typeface="SamsungOne-700" panose="020B0803030303020204" pitchFamily="34" charset="0"/>
                    <a:ea typeface="SamsungOne-700" panose="020B0803030303020204" pitchFamily="34" charset="0"/>
                  </a:rPr>
                  <a:t>Máy</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khách</a:t>
                </a:r>
                <a:endParaRPr lang="ko-KR" altLang="en-US" sz="1200" dirty="0">
                  <a:latin typeface="SamsungOne-700" panose="020B0803030303020204" pitchFamily="34" charset="0"/>
                  <a:ea typeface="SamsungOneKorean 400" panose="020B0503030303020204" pitchFamily="50" charset="-127"/>
                </a:endParaRPr>
              </a:p>
            </p:txBody>
          </p:sp>
          <p:sp>
            <p:nvSpPr>
              <p:cNvPr id="13" name="모서리가 둥근 직사각형 62">
                <a:extLst>
                  <a:ext uri="{FF2B5EF4-FFF2-40B4-BE49-F238E27FC236}">
                    <a16:creationId xmlns:a16="http://schemas.microsoft.com/office/drawing/2014/main" id="{FAF25B22-6B1A-4D13-98EF-34059A68912A}"/>
                  </a:ext>
                </a:extLst>
              </p:cNvPr>
              <p:cNvSpPr/>
              <p:nvPr/>
            </p:nvSpPr>
            <p:spPr>
              <a:xfrm>
                <a:off x="5533102" y="3710182"/>
                <a:ext cx="1350521" cy="582216"/>
              </a:xfrm>
              <a:prstGeom prst="roundRect">
                <a:avLst>
                  <a:gd name="adj" fmla="val 36412"/>
                </a:avLst>
              </a:prstGeom>
              <a:solidFill>
                <a:srgbClr val="66A1FE"/>
              </a:solidFill>
              <a:ln w="12700">
                <a:solidFill>
                  <a:srgbClr val="1F45BC"/>
                </a:solidFill>
              </a:ln>
            </p:spPr>
            <p:txBody>
              <a:bodyPr wrap="none">
                <a:spAutoFit/>
              </a:bodyPr>
              <a:lstStyle/>
              <a:p>
                <a:pPr algn="ctr"/>
                <a:r>
                  <a:rPr kumimoji="0" lang="en-US" altLang="ko-KR" sz="1200" dirty="0" err="1">
                    <a:solidFill>
                      <a:schemeClr val="bg1"/>
                    </a:solidFill>
                    <a:latin typeface="SamsungOne-700" panose="020B0803030303020204" pitchFamily="34" charset="0"/>
                    <a:ea typeface="SamsungOne-700" panose="020B0803030303020204" pitchFamily="34" charset="0"/>
                  </a:rPr>
                  <a:t>Dịch</a:t>
                </a:r>
                <a:r>
                  <a:rPr kumimoji="0" lang="en-US" altLang="ko-KR" sz="1200" dirty="0">
                    <a:solidFill>
                      <a:schemeClr val="bg1"/>
                    </a:solidFill>
                    <a:latin typeface="SamsungOne-700" panose="020B0803030303020204" pitchFamily="34" charset="0"/>
                    <a:ea typeface="SamsungOne-700" panose="020B0803030303020204" pitchFamily="34" charset="0"/>
                  </a:rPr>
                  <a:t> </a:t>
                </a:r>
                <a:r>
                  <a:rPr kumimoji="0" lang="en-US" altLang="ko-KR" sz="1200" dirty="0" err="1">
                    <a:solidFill>
                      <a:schemeClr val="bg1"/>
                    </a:solidFill>
                    <a:latin typeface="SamsungOne-700" panose="020B0803030303020204" pitchFamily="34" charset="0"/>
                    <a:ea typeface="SamsungOne-700" panose="020B0803030303020204" pitchFamily="34" charset="0"/>
                  </a:rPr>
                  <a:t>vụ</a:t>
                </a:r>
                <a:r>
                  <a:rPr kumimoji="0" lang="en-US" altLang="ko-KR" sz="1200" dirty="0">
                    <a:solidFill>
                      <a:schemeClr val="bg1"/>
                    </a:solidFill>
                    <a:latin typeface="SamsungOne-700" panose="020B0803030303020204" pitchFamily="34" charset="0"/>
                    <a:ea typeface="SamsungOne-700" panose="020B0803030303020204" pitchFamily="34" charset="0"/>
                  </a:rPr>
                  <a:t> </a:t>
                </a:r>
              </a:p>
              <a:p>
                <a:pPr algn="ctr"/>
                <a:r>
                  <a:rPr kumimoji="0" lang="en-US" altLang="ko-KR" sz="1200" dirty="0">
                    <a:solidFill>
                      <a:schemeClr val="bg1"/>
                    </a:solidFill>
                    <a:latin typeface="SamsungOne-700" panose="020B0803030303020204" pitchFamily="34" charset="0"/>
                    <a:ea typeface="SamsungOne-700" panose="020B0803030303020204" pitchFamily="34" charset="0"/>
                  </a:rPr>
                  <a:t>Hive </a:t>
                </a:r>
                <a:r>
                  <a:rPr kumimoji="0" lang="en-US" altLang="ko-KR" sz="1200" dirty="0" err="1">
                    <a:solidFill>
                      <a:schemeClr val="bg1"/>
                    </a:solidFill>
                    <a:latin typeface="SamsungOne-700" panose="020B0803030303020204" pitchFamily="34" charset="0"/>
                    <a:ea typeface="SamsungOne-700" panose="020B0803030303020204" pitchFamily="34" charset="0"/>
                  </a:rPr>
                  <a:t>Metastore</a:t>
                </a:r>
                <a:endParaRPr kumimoji="0" lang="en-US" altLang="ko-KR" sz="1200" dirty="0">
                  <a:solidFill>
                    <a:schemeClr val="bg1"/>
                  </a:solidFill>
                  <a:latin typeface="SamsungOne-700" panose="020B0803030303020204" pitchFamily="34" charset="0"/>
                  <a:ea typeface="SamsungOne-700" panose="020B0803030303020204" pitchFamily="34" charset="0"/>
                </a:endParaRPr>
              </a:p>
            </p:txBody>
          </p:sp>
          <p:sp>
            <p:nvSpPr>
              <p:cNvPr id="14" name="원통 63">
                <a:extLst>
                  <a:ext uri="{FF2B5EF4-FFF2-40B4-BE49-F238E27FC236}">
                    <a16:creationId xmlns:a16="http://schemas.microsoft.com/office/drawing/2014/main" id="{52115B7C-03A9-4746-996A-D96F0DC0A62C}"/>
                  </a:ext>
                </a:extLst>
              </p:cNvPr>
              <p:cNvSpPr/>
              <p:nvPr/>
            </p:nvSpPr>
            <p:spPr>
              <a:xfrm>
                <a:off x="7979912" y="3718865"/>
                <a:ext cx="915636" cy="568821"/>
              </a:xfrm>
              <a:prstGeom prst="can">
                <a:avLst>
                  <a:gd name="adj" fmla="val 13020"/>
                </a:avLst>
              </a:prstGeom>
              <a:solidFill>
                <a:srgbClr val="E9F2FC"/>
              </a:solidFill>
              <a:ln w="12700">
                <a:solidFill>
                  <a:srgbClr val="1F45BC"/>
                </a:solidFill>
              </a:ln>
            </p:spPr>
            <p:txBody>
              <a:bodyPr wrap="none">
                <a:spAutoFit/>
              </a:bodyPr>
              <a:lstStyle/>
              <a:p>
                <a:pPr algn="ctr"/>
                <a:r>
                  <a:rPr kumimoji="0" lang="en-US" altLang="ko-KR" sz="1200" dirty="0">
                    <a:solidFill>
                      <a:srgbClr val="1F45BC"/>
                    </a:solidFill>
                    <a:latin typeface="SamsungOne-700" panose="020B0803030303020204" pitchFamily="34" charset="0"/>
                    <a:ea typeface="SamsungOne-700" panose="020B0803030303020204" pitchFamily="34" charset="0"/>
                  </a:rPr>
                  <a:t>CSDL Hive </a:t>
                </a:r>
              </a:p>
              <a:p>
                <a:pPr algn="ctr"/>
                <a:r>
                  <a:rPr kumimoji="0" lang="en-US" altLang="ko-KR" sz="1200" dirty="0" err="1">
                    <a:solidFill>
                      <a:srgbClr val="1F45BC"/>
                    </a:solidFill>
                    <a:latin typeface="SamsungOne-700" panose="020B0803030303020204" pitchFamily="34" charset="0"/>
                    <a:ea typeface="SamsungOne-700" panose="020B0803030303020204" pitchFamily="34" charset="0"/>
                  </a:rPr>
                  <a:t>Metastore</a:t>
                </a:r>
                <a:endParaRPr kumimoji="0"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15" name="직사각형 14">
                <a:extLst>
                  <a:ext uri="{FF2B5EF4-FFF2-40B4-BE49-F238E27FC236}">
                    <a16:creationId xmlns:a16="http://schemas.microsoft.com/office/drawing/2014/main" id="{96F71F8C-6A7B-4042-834D-28BF0E5764BD}"/>
                  </a:ext>
                </a:extLst>
              </p:cNvPr>
              <p:cNvSpPr/>
              <p:nvPr/>
            </p:nvSpPr>
            <p:spPr>
              <a:xfrm>
                <a:off x="4536076" y="3862791"/>
                <a:ext cx="837089" cy="276999"/>
              </a:xfrm>
              <a:prstGeom prst="rect">
                <a:avLst/>
              </a:prstGeom>
              <a:solidFill>
                <a:schemeClr val="bg1"/>
              </a:solidFill>
            </p:spPr>
            <p:txBody>
              <a:bodyPr wrap="none">
                <a:spAutoFit/>
              </a:bodyPr>
              <a:lstStyle/>
              <a:p>
                <a:pPr algn="ctr"/>
                <a:r>
                  <a:rPr kumimoji="0" lang="en-US" altLang="ko-KR" sz="1200" dirty="0">
                    <a:solidFill>
                      <a:srgbClr val="1F45BC"/>
                    </a:solidFill>
                    <a:latin typeface="SamsungOne-700" panose="020B0803030303020204" pitchFamily="34" charset="0"/>
                    <a:ea typeface="SamsungOne-700" panose="020B0803030303020204" pitchFamily="34" charset="0"/>
                  </a:rPr>
                  <a:t>Thrift API</a:t>
                </a:r>
                <a:endParaRPr lang="ko-KR" altLang="en-US" sz="1200" dirty="0">
                  <a:latin typeface="SamsungOneKorean 400" panose="020B0503030303020204" pitchFamily="50" charset="-127"/>
                  <a:ea typeface="SamsungOneKorean 400" panose="020B0503030303020204" pitchFamily="50" charset="-127"/>
                </a:endParaRPr>
              </a:p>
            </p:txBody>
          </p:sp>
          <p:sp>
            <p:nvSpPr>
              <p:cNvPr id="16" name="직사각형 15">
                <a:extLst>
                  <a:ext uri="{FF2B5EF4-FFF2-40B4-BE49-F238E27FC236}">
                    <a16:creationId xmlns:a16="http://schemas.microsoft.com/office/drawing/2014/main" id="{B6A4D5C5-FB72-4AC0-AF9B-2A8ED0A9DCC5}"/>
                  </a:ext>
                </a:extLst>
              </p:cNvPr>
              <p:cNvSpPr/>
              <p:nvPr/>
            </p:nvSpPr>
            <p:spPr>
              <a:xfrm>
                <a:off x="7180538" y="3862791"/>
                <a:ext cx="546945" cy="276999"/>
              </a:xfrm>
              <a:prstGeom prst="rect">
                <a:avLst/>
              </a:prstGeom>
              <a:solidFill>
                <a:schemeClr val="bg1"/>
              </a:solidFill>
            </p:spPr>
            <p:txBody>
              <a:bodyPr wrap="none">
                <a:spAutoFit/>
              </a:bodyPr>
              <a:lstStyle/>
              <a:p>
                <a:pPr algn="ctr"/>
                <a:r>
                  <a:rPr kumimoji="0" lang="en-US" altLang="ko-KR" sz="1200" dirty="0">
                    <a:solidFill>
                      <a:srgbClr val="1F45BC"/>
                    </a:solidFill>
                    <a:latin typeface="SamsungOne-700" panose="020B0803030303020204" pitchFamily="34" charset="0"/>
                    <a:ea typeface="SamsungOne-700" panose="020B0803030303020204" pitchFamily="34" charset="0"/>
                  </a:rPr>
                  <a:t>JDBC</a:t>
                </a:r>
                <a:endParaRPr lang="ko-KR" altLang="en-US" sz="1200" dirty="0">
                  <a:latin typeface="SamsungOneKorean 400" panose="020B0503030303020204" pitchFamily="50" charset="-127"/>
                  <a:ea typeface="SamsungOneKorean 400" panose="020B0503030303020204" pitchFamily="50" charset="-127"/>
                </a:endParaRPr>
              </a:p>
            </p:txBody>
          </p:sp>
        </p:grpSp>
      </p:grpSp>
      <p:pic>
        <p:nvPicPr>
          <p:cNvPr id="17" name="Picture 16" descr="http://getindata.com/wp-content/uploads/2014/09/hadoop-hdfs-post.jpg">
            <a:extLst>
              <a:ext uri="{FF2B5EF4-FFF2-40B4-BE49-F238E27FC236}">
                <a16:creationId xmlns:a16="http://schemas.microsoft.com/office/drawing/2014/main" id="{D9CF9611-4971-4D67-AADC-90F3D80DD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62" t="19023" r="22275" b="32605"/>
          <a:stretch/>
        </p:blipFill>
        <p:spPr bwMode="auto">
          <a:xfrm>
            <a:off x="6567135" y="4853371"/>
            <a:ext cx="2344668" cy="943495"/>
          </a:xfrm>
          <a:prstGeom prst="rect">
            <a:avLst/>
          </a:prstGeom>
          <a:solidFill>
            <a:schemeClr val="accent6">
              <a:lumMod val="20000"/>
              <a:lumOff val="80000"/>
            </a:schemeClr>
          </a:solidFill>
        </p:spPr>
      </p:pic>
      <p:cxnSp>
        <p:nvCxnSpPr>
          <p:cNvPr id="18" name="Straight Arrow Connector 17">
            <a:extLst>
              <a:ext uri="{FF2B5EF4-FFF2-40B4-BE49-F238E27FC236}">
                <a16:creationId xmlns:a16="http://schemas.microsoft.com/office/drawing/2014/main" id="{ABAFE495-9623-4CA5-A671-8E1519A2A043}"/>
              </a:ext>
            </a:extLst>
          </p:cNvPr>
          <p:cNvCxnSpPr>
            <a:cxnSpLocks/>
          </p:cNvCxnSpPr>
          <p:nvPr/>
        </p:nvCxnSpPr>
        <p:spPr>
          <a:xfrm>
            <a:off x="3039132" y="5312585"/>
            <a:ext cx="3397763" cy="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993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Cách</a:t>
            </a:r>
            <a:r>
              <a:rPr kumimoji="1" lang="en-US" altLang="ko-KR" dirty="0"/>
              <a:t> </a:t>
            </a:r>
            <a:r>
              <a:rPr kumimoji="1" lang="en-US" altLang="ko-KR" dirty="0" err="1"/>
              <a:t>thức</a:t>
            </a:r>
            <a:r>
              <a:rPr kumimoji="1" lang="en-US" altLang="ko-KR" dirty="0"/>
              <a:t> </a:t>
            </a:r>
            <a:r>
              <a:rPr kumimoji="1" lang="en-US" altLang="ko-KR" dirty="0" err="1"/>
              <a:t>hoạt</a:t>
            </a:r>
            <a:r>
              <a:rPr kumimoji="1" lang="en-US" altLang="ko-KR" dirty="0"/>
              <a:t> </a:t>
            </a:r>
            <a:r>
              <a:rPr kumimoji="1" lang="en-US" altLang="ko-KR" dirty="0" err="1"/>
              <a:t>động</a:t>
            </a:r>
            <a:r>
              <a:rPr kumimoji="1" lang="en-US" altLang="ko-KR" dirty="0"/>
              <a:t> </a:t>
            </a:r>
            <a:r>
              <a:rPr kumimoji="1" lang="en-US" altLang="ko-KR" dirty="0" err="1"/>
              <a:t>của</a:t>
            </a:r>
            <a:r>
              <a:rPr kumimoji="1" lang="en-US" altLang="ko-KR" dirty="0"/>
              <a:t> Hive (1/3)</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Bảng trong Hive là một thư mục trong HDFS</a:t>
            </a:r>
            <a:endParaRPr lang="en-US" altLang="ko-KR" dirty="0"/>
          </a:p>
          <a:p>
            <a:pPr lvl="1"/>
            <a:r>
              <a:rPr lang="vi-VN" altLang="ko-KR" dirty="0"/>
              <a:t>Tất cả các tệp trong thư mục là nội dung của Bảng</a:t>
            </a:r>
          </a:p>
          <a:p>
            <a:pPr lvl="1"/>
            <a:r>
              <a:rPr lang="vi-VN" altLang="ko-KR" dirty="0"/>
              <a:t>Thông tin lược đồ và cách các hàng và cột được phân tách được lưu trữ trong Hive Metastore</a:t>
            </a:r>
            <a:endParaRPr lang="en-US" altLang="ko-KR" dirty="0"/>
          </a:p>
          <a:p>
            <a:r>
              <a:rPr lang="vi-VN" altLang="ko-KR" dirty="0"/>
              <a:t>Các thư mục con trong thư mục “Bảng” là các phân vùng do người dùng xác định</a:t>
            </a:r>
          </a:p>
          <a:p>
            <a:r>
              <a:rPr lang="vi-VN" altLang="ko-KR" dirty="0"/>
              <a:t>Siêu dữ liệu (cấu trúc bảng và vị trí cho dữ liệu) được lưu trữ trong RDBMS</a:t>
            </a:r>
          </a:p>
          <a:p>
            <a:r>
              <a:rPr lang="vi-VN" altLang="ko-KR" dirty="0"/>
              <a:t>Các bảng được tạo dưới dạng được quản lý hoặc </a:t>
            </a:r>
            <a:r>
              <a:rPr lang="en-US" altLang="ko-KR" dirty="0" err="1"/>
              <a:t>bên</a:t>
            </a:r>
            <a:r>
              <a:rPr lang="en-US" altLang="ko-KR" dirty="0"/>
              <a:t> </a:t>
            </a:r>
            <a:r>
              <a:rPr lang="en-US" altLang="ko-KR" dirty="0" err="1"/>
              <a:t>ngoài</a:t>
            </a:r>
            <a:endParaRPr lang="en-US" altLang="zh-CN" dirty="0">
              <a:solidFill>
                <a:srgbClr val="000000"/>
              </a:solidFill>
              <a:cs typeface="Calibri Light" pitchFamily="18" charset="0"/>
            </a:endParaRPr>
          </a:p>
          <a:p>
            <a:pPr lvl="1"/>
            <a:r>
              <a:rPr lang="en-US" altLang="zh-CN" dirty="0" err="1"/>
              <a:t>Quản</a:t>
            </a:r>
            <a:r>
              <a:rPr lang="en-US" altLang="zh-CN" dirty="0"/>
              <a:t> </a:t>
            </a:r>
            <a:r>
              <a:rPr lang="en-US" altLang="zh-CN" dirty="0" err="1"/>
              <a:t>lý</a:t>
            </a:r>
            <a:r>
              <a:rPr lang="vi-VN" altLang="zh-CN" dirty="0"/>
              <a:t>: nếu bảng bị hủy, dữ liệu HDFS sẽ bị xóa</a:t>
            </a:r>
          </a:p>
          <a:p>
            <a:pPr lvl="1"/>
            <a:r>
              <a:rPr lang="en-US" altLang="zh-CN" dirty="0" err="1"/>
              <a:t>Bên</a:t>
            </a:r>
            <a:r>
              <a:rPr lang="en-US" altLang="zh-CN" dirty="0"/>
              <a:t> </a:t>
            </a:r>
            <a:r>
              <a:rPr lang="en-US" altLang="zh-CN" dirty="0" err="1"/>
              <a:t>ngoài</a:t>
            </a:r>
            <a:r>
              <a:rPr lang="vi-VN" altLang="zh-CN" dirty="0"/>
              <a:t>: bảng bị hủy, chỉ lược đồ bảng bị xóa. Dữ liệu không bị xóa</a:t>
            </a:r>
            <a:endParaRPr lang="en-US" altLang="zh-CN" dirty="0"/>
          </a:p>
          <a:p>
            <a:endParaRPr lang="en-US" altLang="ko-KR" dirty="0"/>
          </a:p>
        </p:txBody>
      </p:sp>
    </p:spTree>
    <p:extLst>
      <p:ext uri="{BB962C8B-B14F-4D97-AF65-F5344CB8AC3E}">
        <p14:creationId xmlns:p14="http://schemas.microsoft.com/office/powerpoint/2010/main" val="813887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Cách</a:t>
            </a:r>
            <a:r>
              <a:rPr kumimoji="1" lang="en-US" altLang="ko-KR" dirty="0"/>
              <a:t> </a:t>
            </a:r>
            <a:r>
              <a:rPr kumimoji="1" lang="en-US" altLang="ko-KR" dirty="0" err="1"/>
              <a:t>thức</a:t>
            </a:r>
            <a:r>
              <a:rPr kumimoji="1" lang="en-US" altLang="ko-KR" dirty="0"/>
              <a:t> </a:t>
            </a:r>
            <a:r>
              <a:rPr kumimoji="1" lang="en-US" altLang="ko-KR" dirty="0" err="1"/>
              <a:t>hoạt</a:t>
            </a:r>
            <a:r>
              <a:rPr kumimoji="1" lang="en-US" altLang="ko-KR" dirty="0"/>
              <a:t> </a:t>
            </a:r>
            <a:r>
              <a:rPr kumimoji="1" lang="en-US" altLang="ko-KR" dirty="0" err="1"/>
              <a:t>động</a:t>
            </a:r>
            <a:r>
              <a:rPr kumimoji="1" lang="en-US" altLang="ko-KR" dirty="0"/>
              <a:t> </a:t>
            </a:r>
            <a:r>
              <a:rPr kumimoji="1" lang="en-US" altLang="ko-KR" dirty="0" err="1"/>
              <a:t>của</a:t>
            </a:r>
            <a:r>
              <a:rPr kumimoji="1" lang="en-US" altLang="ko-KR" dirty="0"/>
              <a:t> Hive (2/3)</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Mô</a:t>
            </a:r>
            <a:r>
              <a:rPr lang="en-US" altLang="ko-KR" dirty="0"/>
              <a:t> </a:t>
            </a:r>
            <a:r>
              <a:rPr lang="en-US" altLang="ko-KR" dirty="0" err="1"/>
              <a:t>hình</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HDFS</a:t>
            </a:r>
          </a:p>
        </p:txBody>
      </p:sp>
      <p:grpSp>
        <p:nvGrpSpPr>
          <p:cNvPr id="37" name="그룹 36">
            <a:extLst>
              <a:ext uri="{FF2B5EF4-FFF2-40B4-BE49-F238E27FC236}">
                <a16:creationId xmlns:a16="http://schemas.microsoft.com/office/drawing/2014/main" id="{913AE168-930B-4DB9-870A-3B14FBE8E814}"/>
              </a:ext>
            </a:extLst>
          </p:cNvPr>
          <p:cNvGrpSpPr/>
          <p:nvPr/>
        </p:nvGrpSpPr>
        <p:grpSpPr>
          <a:xfrm>
            <a:off x="1398846" y="3099068"/>
            <a:ext cx="7108308" cy="3174732"/>
            <a:chOff x="1101013" y="2865880"/>
            <a:chExt cx="7492091" cy="3346138"/>
          </a:xfrm>
        </p:grpSpPr>
        <p:sp>
          <p:nvSpPr>
            <p:cNvPr id="38" name="TextBox 37">
              <a:extLst>
                <a:ext uri="{FF2B5EF4-FFF2-40B4-BE49-F238E27FC236}">
                  <a16:creationId xmlns:a16="http://schemas.microsoft.com/office/drawing/2014/main" id="{D6BD9C11-1C72-4437-87A8-5AB6B6CBF742}"/>
                </a:ext>
              </a:extLst>
            </p:cNvPr>
            <p:cNvSpPr txBox="1"/>
            <p:nvPr/>
          </p:nvSpPr>
          <p:spPr>
            <a:xfrm>
              <a:off x="1553263" y="2865880"/>
              <a:ext cx="1209719" cy="233563"/>
            </a:xfrm>
            <a:prstGeom prst="rect">
              <a:avLst/>
            </a:prstGeom>
            <a:noFill/>
          </p:spPr>
          <p:txBody>
            <a:bodyPr wrap="none" lIns="0" tIns="0" rIns="0" bIns="0" rtlCol="0">
              <a:spAutoFit/>
            </a:bodyPr>
            <a:lstStyle/>
            <a:p>
              <a:pPr marL="0" marR="0" lvl="0" indent="0" algn="ctr" defTabSz="457200" rtl="0" eaLnBrk="1" fontAlgn="auto" latinLnBrk="0" hangingPunct="1">
                <a:lnSpc>
                  <a:spcPct val="90000"/>
                </a:lnSpc>
                <a:spcBef>
                  <a:spcPct val="20000"/>
                </a:spcBef>
                <a:spcAft>
                  <a:spcPts val="0"/>
                </a:spcAft>
                <a:buClrTx/>
                <a:buSzPct val="80000"/>
                <a:buFontTx/>
                <a:buNone/>
                <a:tabLst/>
                <a:defRPr/>
              </a:pPr>
              <a:r>
                <a:rPr kumimoji="0" lang="en-US" sz="16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Cơ</a:t>
              </a:r>
              <a:r>
                <a:rPr kumimoji="0" lang="en-US" sz="16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6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sở</a:t>
              </a:r>
              <a:r>
                <a:rPr kumimoji="0" lang="en-US" sz="16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6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dữ</a:t>
              </a:r>
              <a:r>
                <a:rPr kumimoji="0" lang="en-US" sz="16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6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liệu</a:t>
              </a:r>
              <a:endParaRPr kumimoji="0" lang="en-US" sz="16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39" name="TextBox 38">
              <a:extLst>
                <a:ext uri="{FF2B5EF4-FFF2-40B4-BE49-F238E27FC236}">
                  <a16:creationId xmlns:a16="http://schemas.microsoft.com/office/drawing/2014/main" id="{F25A7F7B-AEE0-4837-B9AB-B9BABBFE3789}"/>
                </a:ext>
              </a:extLst>
            </p:cNvPr>
            <p:cNvSpPr txBox="1"/>
            <p:nvPr/>
          </p:nvSpPr>
          <p:spPr>
            <a:xfrm>
              <a:off x="6126254" y="2865880"/>
              <a:ext cx="527140" cy="233563"/>
            </a:xfrm>
            <a:prstGeom prst="rect">
              <a:avLst/>
            </a:prstGeom>
            <a:noFill/>
          </p:spPr>
          <p:txBody>
            <a:bodyPr wrap="none" lIns="0" tIns="0" rIns="0" bIns="0" rtlCol="0">
              <a:spAutoFit/>
            </a:bodyPr>
            <a:lstStyle/>
            <a:p>
              <a:pPr marL="0" marR="0" lvl="0" indent="0" algn="ctr" defTabSz="457200" rtl="0" eaLnBrk="1" fontAlgn="auto" latinLnBrk="0" hangingPunct="1">
                <a:lnSpc>
                  <a:spcPct val="90000"/>
                </a:lnSpc>
                <a:spcBef>
                  <a:spcPct val="20000"/>
                </a:spcBef>
                <a:spcAft>
                  <a:spcPts val="0"/>
                </a:spcAft>
                <a:buClrTx/>
                <a:buSzPct val="80000"/>
                <a:buFontTx/>
                <a:buNone/>
                <a:tabLst/>
                <a:defRPr/>
              </a:pPr>
              <a:r>
                <a:rPr kumimoji="0" lang="en-US" sz="16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HDFS</a:t>
              </a:r>
            </a:p>
          </p:txBody>
        </p:sp>
        <p:grpSp>
          <p:nvGrpSpPr>
            <p:cNvPr id="40" name="그룹 39">
              <a:extLst>
                <a:ext uri="{FF2B5EF4-FFF2-40B4-BE49-F238E27FC236}">
                  <a16:creationId xmlns:a16="http://schemas.microsoft.com/office/drawing/2014/main" id="{F56E4538-673B-4A43-B552-A518561DF9C9}"/>
                </a:ext>
              </a:extLst>
            </p:cNvPr>
            <p:cNvGrpSpPr/>
            <p:nvPr/>
          </p:nvGrpSpPr>
          <p:grpSpPr>
            <a:xfrm>
              <a:off x="1101013" y="3253231"/>
              <a:ext cx="2060519" cy="2585312"/>
              <a:chOff x="989233" y="3464782"/>
              <a:chExt cx="2060519" cy="2585312"/>
            </a:xfrm>
          </p:grpSpPr>
          <p:sp>
            <p:nvSpPr>
              <p:cNvPr id="60" name="Can 4">
                <a:extLst>
                  <a:ext uri="{FF2B5EF4-FFF2-40B4-BE49-F238E27FC236}">
                    <a16:creationId xmlns:a16="http://schemas.microsoft.com/office/drawing/2014/main" id="{EFA8C22B-4E49-4D15-B0DD-AE50F3A0DEBF}"/>
                  </a:ext>
                </a:extLst>
              </p:cNvPr>
              <p:cNvSpPr/>
              <p:nvPr/>
            </p:nvSpPr>
            <p:spPr bwMode="auto">
              <a:xfrm>
                <a:off x="989233" y="3464782"/>
                <a:ext cx="2060519" cy="2585312"/>
              </a:xfrm>
              <a:prstGeom prst="can">
                <a:avLst>
                  <a:gd name="adj" fmla="val 21713"/>
                </a:avLst>
              </a:prstGeom>
              <a:solidFill>
                <a:srgbClr val="66A1FE"/>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Bảng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61" name="Rounded Rectangle 5">
                <a:extLst>
                  <a:ext uri="{FF2B5EF4-FFF2-40B4-BE49-F238E27FC236}">
                    <a16:creationId xmlns:a16="http://schemas.microsoft.com/office/drawing/2014/main" id="{6C7E4013-0B12-4D55-825C-123F570F0C5E}"/>
                  </a:ext>
                </a:extLst>
              </p:cNvPr>
              <p:cNvSpPr/>
              <p:nvPr/>
            </p:nvSpPr>
            <p:spPr bwMode="auto">
              <a:xfrm>
                <a:off x="1242640" y="4106081"/>
                <a:ext cx="1553705" cy="1759709"/>
              </a:xfrm>
              <a:prstGeom prst="roundRect">
                <a:avLst/>
              </a:prstGeom>
              <a:solidFill>
                <a:srgbClr val="ABCBFF"/>
              </a:solidFill>
              <a:ln w="12700">
                <a:solidFill>
                  <a:srgbClr val="1F45B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Bảng</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endParaRPr kumimoji="0" lang="en-US" sz="1200" dirty="0">
                  <a:solidFill>
                    <a:srgbClr val="1F45BC"/>
                  </a:solidFill>
                  <a:latin typeface="SamsungOne-700" panose="020B0803030303020204" pitchFamily="34" charset="0"/>
                  <a:ea typeface="SamsungOne-700" panose="020B0803030303020204" pitchFamily="34" charset="0"/>
                </a:endParaRPr>
              </a:p>
              <a:p>
                <a:pPr lvl="0" algn="ctr" defTabSz="632853" fontAlgn="auto" latinLnBrk="0">
                  <a:spcBef>
                    <a:spcPts val="0"/>
                  </a:spcBef>
                  <a:spcAft>
                    <a:spcPts val="0"/>
                  </a:spcAf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62" name="Rounded Rectangle 8">
                <a:extLst>
                  <a:ext uri="{FF2B5EF4-FFF2-40B4-BE49-F238E27FC236}">
                    <a16:creationId xmlns:a16="http://schemas.microsoft.com/office/drawing/2014/main" id="{270FB5B3-A531-4A10-9A91-06F3B43F79D9}"/>
                  </a:ext>
                </a:extLst>
              </p:cNvPr>
              <p:cNvSpPr/>
              <p:nvPr/>
            </p:nvSpPr>
            <p:spPr bwMode="auto">
              <a:xfrm>
                <a:off x="1340105" y="4556775"/>
                <a:ext cx="1358775" cy="1167935"/>
              </a:xfrm>
              <a:prstGeom prst="roundRect">
                <a:avLst/>
              </a:prstGeom>
              <a:solidFill>
                <a:srgbClr val="E9F2FC"/>
              </a:solidFill>
              <a:ln w="12700">
                <a:solidFill>
                  <a:srgbClr val="1F45B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California</a:t>
                </a:r>
              </a:p>
              <a:p>
                <a:pPr lvl="0" algn="ctr" defTabSz="632853" fontAlgn="auto" latinLnBrk="0">
                  <a:spcBef>
                    <a:spcPts val="0"/>
                  </a:spcBef>
                  <a:spcAft>
                    <a:spcPts val="0"/>
                  </a:spcAf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lvl="0" algn="ctr" defTabSz="632853" fontAlgn="auto" latinLnBrk="0">
                  <a:spcBef>
                    <a:spcPts val="0"/>
                  </a:spcBef>
                  <a:spcAft>
                    <a:spcPts val="0"/>
                  </a:spcAft>
                  <a:defRPr/>
                </a:pPr>
                <a:endParaRPr kumimoji="0" lang="en-US" sz="1200" dirty="0">
                  <a:solidFill>
                    <a:srgbClr val="1F45BC"/>
                  </a:solidFill>
                  <a:latin typeface="SamsungOne-700" panose="020B0803030303020204" pitchFamily="34" charset="0"/>
                  <a:ea typeface="SamsungOne-700" panose="020B0803030303020204" pitchFamily="34" charset="0"/>
                </a:endParaRPr>
              </a:p>
              <a:p>
                <a:pPr lvl="0" algn="ctr" defTabSz="632853" fontAlgn="auto" latinLnBrk="0">
                  <a:spcBef>
                    <a:spcPts val="0"/>
                  </a:spcBef>
                  <a:spcAft>
                    <a:spcPts val="0"/>
                  </a:spcAf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nvGrpSpPr>
              <p:cNvPr id="63" name="Group 13">
                <a:extLst>
                  <a:ext uri="{FF2B5EF4-FFF2-40B4-BE49-F238E27FC236}">
                    <a16:creationId xmlns:a16="http://schemas.microsoft.com/office/drawing/2014/main" id="{0DD1A730-7D0C-48A5-BC2B-3B00DA94DDD0}"/>
                  </a:ext>
                </a:extLst>
              </p:cNvPr>
              <p:cNvGrpSpPr/>
              <p:nvPr/>
            </p:nvGrpSpPr>
            <p:grpSpPr>
              <a:xfrm>
                <a:off x="1577840" y="5125750"/>
                <a:ext cx="883304" cy="515140"/>
                <a:chOff x="1465436" y="4971092"/>
                <a:chExt cx="1355840" cy="790719"/>
              </a:xfrm>
              <a:solidFill>
                <a:srgbClr val="E6E6E6"/>
              </a:solidFill>
            </p:grpSpPr>
            <p:sp>
              <p:nvSpPr>
                <p:cNvPr id="64" name="Rounded Rectangle 9">
                  <a:extLst>
                    <a:ext uri="{FF2B5EF4-FFF2-40B4-BE49-F238E27FC236}">
                      <a16:creationId xmlns:a16="http://schemas.microsoft.com/office/drawing/2014/main" id="{AF4B439D-6181-4F81-BFFC-05535F606B17}"/>
                    </a:ext>
                  </a:extLst>
                </p:cNvPr>
                <p:cNvSpPr/>
                <p:nvPr/>
              </p:nvSpPr>
              <p:spPr bwMode="auto">
                <a:xfrm>
                  <a:off x="1465436" y="4971092"/>
                  <a:ext cx="1096761" cy="553653"/>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Hash #</a:t>
                  </a:r>
                </a:p>
              </p:txBody>
            </p:sp>
            <p:sp>
              <p:nvSpPr>
                <p:cNvPr id="65" name="Rounded Rectangle 10">
                  <a:extLst>
                    <a:ext uri="{FF2B5EF4-FFF2-40B4-BE49-F238E27FC236}">
                      <a16:creationId xmlns:a16="http://schemas.microsoft.com/office/drawing/2014/main" id="{5D597C36-D86C-4FB0-82BF-59A50242329B}"/>
                    </a:ext>
                  </a:extLst>
                </p:cNvPr>
                <p:cNvSpPr/>
                <p:nvPr/>
              </p:nvSpPr>
              <p:spPr bwMode="auto">
                <a:xfrm>
                  <a:off x="1540789" y="5046444"/>
                  <a:ext cx="1096761" cy="553655"/>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Hash #</a:t>
                  </a:r>
                </a:p>
              </p:txBody>
            </p:sp>
            <p:sp>
              <p:nvSpPr>
                <p:cNvPr id="66" name="Rounded Rectangle 11">
                  <a:extLst>
                    <a:ext uri="{FF2B5EF4-FFF2-40B4-BE49-F238E27FC236}">
                      <a16:creationId xmlns:a16="http://schemas.microsoft.com/office/drawing/2014/main" id="{80981C14-B095-487A-941E-E803C592A740}"/>
                    </a:ext>
                  </a:extLst>
                </p:cNvPr>
                <p:cNvSpPr/>
                <p:nvPr/>
              </p:nvSpPr>
              <p:spPr bwMode="auto">
                <a:xfrm>
                  <a:off x="1627148" y="5121797"/>
                  <a:ext cx="1096761" cy="553655"/>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Hash #</a:t>
                  </a:r>
                </a:p>
              </p:txBody>
            </p:sp>
            <p:sp>
              <p:nvSpPr>
                <p:cNvPr id="67" name="Rounded Rectangle 12">
                  <a:extLst>
                    <a:ext uri="{FF2B5EF4-FFF2-40B4-BE49-F238E27FC236}">
                      <a16:creationId xmlns:a16="http://schemas.microsoft.com/office/drawing/2014/main" id="{E1926433-7A3D-43BE-9FB4-6F4C4F790161}"/>
                    </a:ext>
                  </a:extLst>
                </p:cNvPr>
                <p:cNvSpPr/>
                <p:nvPr/>
              </p:nvSpPr>
              <p:spPr bwMode="auto">
                <a:xfrm>
                  <a:off x="1724515" y="5208156"/>
                  <a:ext cx="1096761" cy="553655"/>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grpSp>
        <p:sp>
          <p:nvSpPr>
            <p:cNvPr id="41" name="Right Arrow 15">
              <a:extLst>
                <a:ext uri="{FF2B5EF4-FFF2-40B4-BE49-F238E27FC236}">
                  <a16:creationId xmlns:a16="http://schemas.microsoft.com/office/drawing/2014/main" id="{FF69F502-E9C1-4FEE-A166-3446019549A9}"/>
                </a:ext>
              </a:extLst>
            </p:cNvPr>
            <p:cNvSpPr/>
            <p:nvPr/>
          </p:nvSpPr>
          <p:spPr bwMode="auto">
            <a:xfrm>
              <a:off x="3420683" y="3913415"/>
              <a:ext cx="1073234" cy="1321207"/>
            </a:xfrm>
            <a:prstGeom prst="rightArrow">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42" name="Snip Diagonal Corner Rectangle 16">
              <a:extLst>
                <a:ext uri="{FF2B5EF4-FFF2-40B4-BE49-F238E27FC236}">
                  <a16:creationId xmlns:a16="http://schemas.microsoft.com/office/drawing/2014/main" id="{87358B07-463A-4047-A97A-B43BE299B602}"/>
                </a:ext>
              </a:extLst>
            </p:cNvPr>
            <p:cNvSpPr/>
            <p:nvPr/>
          </p:nvSpPr>
          <p:spPr bwMode="auto">
            <a:xfrm>
              <a:off x="4491990" y="3252913"/>
              <a:ext cx="1306159" cy="554417"/>
            </a:xfrm>
            <a:prstGeom prst="roundRect">
              <a:avLst/>
            </a:prstGeom>
            <a:solidFill>
              <a:srgbClr val="66A1FE"/>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Bảng</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43" name="Snip Diagonal Corner Rectangle 17">
              <a:extLst>
                <a:ext uri="{FF2B5EF4-FFF2-40B4-BE49-F238E27FC236}">
                  <a16:creationId xmlns:a16="http://schemas.microsoft.com/office/drawing/2014/main" id="{3017050F-5595-493C-BEE1-B311ABEA62B3}"/>
                </a:ext>
              </a:extLst>
            </p:cNvPr>
            <p:cNvSpPr/>
            <p:nvPr/>
          </p:nvSpPr>
          <p:spPr bwMode="auto">
            <a:xfrm>
              <a:off x="4491990" y="3643031"/>
              <a:ext cx="1306159" cy="294986"/>
            </a:xfrm>
            <a:prstGeom prst="roundRect">
              <a:avLst/>
            </a:prstGeom>
            <a:solidFill>
              <a:srgbClr val="ABCBFF"/>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44" name="Snip Diagonal Corner Rectangle 20">
              <a:extLst>
                <a:ext uri="{FF2B5EF4-FFF2-40B4-BE49-F238E27FC236}">
                  <a16:creationId xmlns:a16="http://schemas.microsoft.com/office/drawing/2014/main" id="{0EB1D5CC-66DE-4668-B269-A50505A065F4}"/>
                </a:ext>
              </a:extLst>
            </p:cNvPr>
            <p:cNvSpPr/>
            <p:nvPr/>
          </p:nvSpPr>
          <p:spPr bwMode="auto">
            <a:xfrm>
              <a:off x="5559086" y="4591700"/>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Arizona</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45" name="Snip Diagonal Corner Rectangle 21">
              <a:extLst>
                <a:ext uri="{FF2B5EF4-FFF2-40B4-BE49-F238E27FC236}">
                  <a16:creationId xmlns:a16="http://schemas.microsoft.com/office/drawing/2014/main" id="{AB8A9073-B8CB-4963-AB89-5B3F4664CD44}"/>
                </a:ext>
              </a:extLst>
            </p:cNvPr>
            <p:cNvSpPr/>
            <p:nvPr/>
          </p:nvSpPr>
          <p:spPr bwMode="auto">
            <a:xfrm>
              <a:off x="5559086" y="5072232"/>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California</a:t>
              </a:r>
            </a:p>
          </p:txBody>
        </p:sp>
        <p:grpSp>
          <p:nvGrpSpPr>
            <p:cNvPr id="46" name="그룹 45">
              <a:extLst>
                <a:ext uri="{FF2B5EF4-FFF2-40B4-BE49-F238E27FC236}">
                  <a16:creationId xmlns:a16="http://schemas.microsoft.com/office/drawing/2014/main" id="{0C81A4F9-2AE6-4E99-8C31-927AA19B8EC9}"/>
                </a:ext>
              </a:extLst>
            </p:cNvPr>
            <p:cNvGrpSpPr/>
            <p:nvPr/>
          </p:nvGrpSpPr>
          <p:grpSpPr>
            <a:xfrm>
              <a:off x="6554064" y="5673359"/>
              <a:ext cx="1200796" cy="538659"/>
              <a:chOff x="6554064" y="5673359"/>
              <a:chExt cx="1200796" cy="538659"/>
            </a:xfrm>
          </p:grpSpPr>
          <p:sp>
            <p:nvSpPr>
              <p:cNvPr id="58" name="Snip Diagonal Corner Rectangle 22">
                <a:extLst>
                  <a:ext uri="{FF2B5EF4-FFF2-40B4-BE49-F238E27FC236}">
                    <a16:creationId xmlns:a16="http://schemas.microsoft.com/office/drawing/2014/main" id="{94A21A42-B8C4-4533-B513-1604D3F267EB}"/>
                  </a:ext>
                </a:extLst>
              </p:cNvPr>
              <p:cNvSpPr/>
              <p:nvPr/>
            </p:nvSpPr>
            <p:spPr bwMode="auto">
              <a:xfrm>
                <a:off x="6554064" y="5673359"/>
                <a:ext cx="1200796" cy="24367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9" name="Snip Diagonal Corner Rectangle 23">
                <a:extLst>
                  <a:ext uri="{FF2B5EF4-FFF2-40B4-BE49-F238E27FC236}">
                    <a16:creationId xmlns:a16="http://schemas.microsoft.com/office/drawing/2014/main" id="{FA74521B-C1F2-46D5-A389-C10AABAE6C21}"/>
                  </a:ext>
                </a:extLst>
              </p:cNvPr>
              <p:cNvSpPr/>
              <p:nvPr/>
            </p:nvSpPr>
            <p:spPr bwMode="auto">
              <a:xfrm>
                <a:off x="6554064" y="5968345"/>
                <a:ext cx="1200796" cy="24367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grpSp>
          <p:nvGrpSpPr>
            <p:cNvPr id="47" name="그룹 46">
              <a:extLst>
                <a:ext uri="{FF2B5EF4-FFF2-40B4-BE49-F238E27FC236}">
                  <a16:creationId xmlns:a16="http://schemas.microsoft.com/office/drawing/2014/main" id="{5B26F349-3EF9-4940-BCAA-4B9CCA4FEEC7}"/>
                </a:ext>
              </a:extLst>
            </p:cNvPr>
            <p:cNvGrpSpPr/>
            <p:nvPr/>
          </p:nvGrpSpPr>
          <p:grpSpPr>
            <a:xfrm>
              <a:off x="5145069" y="3938016"/>
              <a:ext cx="525012" cy="1348206"/>
              <a:chOff x="5145069" y="3938016"/>
              <a:chExt cx="525012" cy="1348206"/>
            </a:xfrm>
          </p:grpSpPr>
          <p:cxnSp>
            <p:nvCxnSpPr>
              <p:cNvPr id="55" name="Elbow Connector 25">
                <a:extLst>
                  <a:ext uri="{FF2B5EF4-FFF2-40B4-BE49-F238E27FC236}">
                    <a16:creationId xmlns:a16="http://schemas.microsoft.com/office/drawing/2014/main" id="{17498ED2-4750-40C5-9B0E-7C57F95214FB}"/>
                  </a:ext>
                </a:extLst>
              </p:cNvPr>
              <p:cNvCxnSpPr/>
              <p:nvPr/>
            </p:nvCxnSpPr>
            <p:spPr>
              <a:xfrm rot="16200000" flipH="1">
                <a:off x="5211833" y="3871252"/>
                <a:ext cx="391483" cy="525012"/>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6" name="Elbow Connector 27">
                <a:extLst>
                  <a:ext uri="{FF2B5EF4-FFF2-40B4-BE49-F238E27FC236}">
                    <a16:creationId xmlns:a16="http://schemas.microsoft.com/office/drawing/2014/main" id="{BC21CB38-F6F4-43F1-9E7B-96160388E083}"/>
                  </a:ext>
                </a:extLst>
              </p:cNvPr>
              <p:cNvCxnSpPr/>
              <p:nvPr/>
            </p:nvCxnSpPr>
            <p:spPr>
              <a:xfrm rot="16200000" flipH="1">
                <a:off x="4918242" y="4164844"/>
                <a:ext cx="867671" cy="414017"/>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7" name="Elbow Connector 29">
                <a:extLst>
                  <a:ext uri="{FF2B5EF4-FFF2-40B4-BE49-F238E27FC236}">
                    <a16:creationId xmlns:a16="http://schemas.microsoft.com/office/drawing/2014/main" id="{C517E3F8-6739-43C1-9DD3-D127D9DFB098}"/>
                  </a:ext>
                </a:extLst>
              </p:cNvPr>
              <p:cNvCxnSpPr/>
              <p:nvPr/>
            </p:nvCxnSpPr>
            <p:spPr>
              <a:xfrm rot="16200000" flipH="1">
                <a:off x="4677976" y="4405111"/>
                <a:ext cx="1348204" cy="414017"/>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4B779CA2-0F3D-4470-AEA5-A06D199D9BB6}"/>
                </a:ext>
              </a:extLst>
            </p:cNvPr>
            <p:cNvGrpSpPr/>
            <p:nvPr/>
          </p:nvGrpSpPr>
          <p:grpSpPr>
            <a:xfrm>
              <a:off x="6159484" y="5500209"/>
              <a:ext cx="394580" cy="589972"/>
              <a:chOff x="6159484" y="5500209"/>
              <a:chExt cx="394580" cy="589972"/>
            </a:xfrm>
          </p:grpSpPr>
          <p:cxnSp>
            <p:nvCxnSpPr>
              <p:cNvPr id="53" name="Elbow Connector 31">
                <a:extLst>
                  <a:ext uri="{FF2B5EF4-FFF2-40B4-BE49-F238E27FC236}">
                    <a16:creationId xmlns:a16="http://schemas.microsoft.com/office/drawing/2014/main" id="{A2F778E3-23B3-443D-9EA4-C2FB4FC73027}"/>
                  </a:ext>
                </a:extLst>
              </p:cNvPr>
              <p:cNvCxnSpPr/>
              <p:nvPr/>
            </p:nvCxnSpPr>
            <p:spPr>
              <a:xfrm rot="16200000" flipH="1">
                <a:off x="6209281" y="5450412"/>
                <a:ext cx="294986" cy="394580"/>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4" name="Elbow Connector 33">
                <a:extLst>
                  <a:ext uri="{FF2B5EF4-FFF2-40B4-BE49-F238E27FC236}">
                    <a16:creationId xmlns:a16="http://schemas.microsoft.com/office/drawing/2014/main" id="{C2A859F7-28F3-45B8-904C-D48ABB02CBC9}"/>
                  </a:ext>
                </a:extLst>
              </p:cNvPr>
              <p:cNvCxnSpPr/>
              <p:nvPr/>
            </p:nvCxnSpPr>
            <p:spPr>
              <a:xfrm rot="16200000" flipH="1">
                <a:off x="6061788" y="5597905"/>
                <a:ext cx="589972" cy="394580"/>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49" name="Snip Diagonal Corner Rectangle 19">
              <a:extLst>
                <a:ext uri="{FF2B5EF4-FFF2-40B4-BE49-F238E27FC236}">
                  <a16:creationId xmlns:a16="http://schemas.microsoft.com/office/drawing/2014/main" id="{A75BBB66-23B5-416C-B145-7FA73F9863B4}"/>
                </a:ext>
              </a:extLst>
            </p:cNvPr>
            <p:cNvSpPr/>
            <p:nvPr/>
          </p:nvSpPr>
          <p:spPr bwMode="auto">
            <a:xfrm>
              <a:off x="5559087" y="4115512"/>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New York</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0" name="TextBox 49">
              <a:extLst>
                <a:ext uri="{FF2B5EF4-FFF2-40B4-BE49-F238E27FC236}">
                  <a16:creationId xmlns:a16="http://schemas.microsoft.com/office/drawing/2014/main" id="{A7F23CAE-DD58-4818-AA7A-A7EE01857FE9}"/>
                </a:ext>
              </a:extLst>
            </p:cNvPr>
            <p:cNvSpPr txBox="1"/>
            <p:nvPr/>
          </p:nvSpPr>
          <p:spPr>
            <a:xfrm>
              <a:off x="5935523" y="3524030"/>
              <a:ext cx="1679413" cy="204368"/>
            </a:xfrm>
            <a:prstGeom prst="rect">
              <a:avLst/>
            </a:prstGeom>
            <a:noFill/>
          </p:spPr>
          <p:txBody>
            <a:bodyPr wrap="none" lIns="0" tIns="0" rIns="0" bIns="0" rtlCol="0">
              <a:spAutoFit/>
            </a:bodyPr>
            <a:lstStyle/>
            <a:p>
              <a:pPr lvl="0" defTabSz="457200" fontAlgn="auto" latinLnBrk="0">
                <a:lnSpc>
                  <a:spcPct val="90000"/>
                </a:lnSpc>
                <a:spcBef>
                  <a:spcPct val="20000"/>
                </a:spcBef>
                <a:spcAft>
                  <a:spcPts val="0"/>
                </a:spcAft>
                <a:buSzPct val="80000"/>
                <a:defRPr/>
              </a:pPr>
              <a:r>
                <a:rPr kumimoji="0" lang="vi-VN" sz="1400" dirty="0">
                  <a:solidFill>
                    <a:srgbClr val="1F45BC"/>
                  </a:solidFill>
                  <a:latin typeface="SamsungOne-700" panose="020B0803030303020204" pitchFamily="34" charset="0"/>
                  <a:ea typeface="SamsungOne-700" panose="020B0803030303020204" pitchFamily="34" charset="0"/>
                </a:rPr>
                <a:t>Mỗi Bảng = Thư mục</a:t>
              </a:r>
              <a:endPar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1" name="TextBox 50">
              <a:extLst>
                <a:ext uri="{FF2B5EF4-FFF2-40B4-BE49-F238E27FC236}">
                  <a16:creationId xmlns:a16="http://schemas.microsoft.com/office/drawing/2014/main" id="{2F1C277C-6BFF-4E20-BC35-342A5A35127B}"/>
                </a:ext>
              </a:extLst>
            </p:cNvPr>
            <p:cNvSpPr txBox="1"/>
            <p:nvPr/>
          </p:nvSpPr>
          <p:spPr>
            <a:xfrm>
              <a:off x="6858562" y="4608981"/>
              <a:ext cx="1353423" cy="454151"/>
            </a:xfrm>
            <a:prstGeom prst="rect">
              <a:avLst/>
            </a:prstGeom>
            <a:noFill/>
          </p:spPr>
          <p:txBody>
            <a:bodyPr wrap="square" lIns="0" tIns="0" rIns="0" bIns="0" rtlCol="0">
              <a:spAutoFit/>
            </a:bodyPr>
            <a:lstStyle/>
            <a:p>
              <a:pPr lvl="0" defTabSz="457200" fontAlgn="auto" latinLnBrk="0">
                <a:lnSpc>
                  <a:spcPct val="90000"/>
                </a:lnSpc>
                <a:spcBef>
                  <a:spcPct val="20000"/>
                </a:spcBef>
                <a:spcAft>
                  <a:spcPts val="0"/>
                </a:spcAft>
                <a:buSzPct val="80000"/>
                <a:defRPr/>
              </a:pPr>
              <a:r>
                <a:rPr kumimoji="0" lang="en-US" sz="1400" dirty="0">
                  <a:solidFill>
                    <a:srgbClr val="1F45BC"/>
                  </a:solidFill>
                  <a:latin typeface="SamsungOne-700" panose="020B0803030303020204" pitchFamily="34" charset="0"/>
                  <a:ea typeface="SamsungOne-700" panose="020B0803030303020204" pitchFamily="34" charset="0"/>
                </a:rPr>
                <a:t>P</a:t>
              </a:r>
              <a:r>
                <a:rPr kumimoji="0" lang="vi-VN" sz="1400" dirty="0">
                  <a:solidFill>
                    <a:srgbClr val="1F45BC"/>
                  </a:solidFill>
                  <a:latin typeface="SamsungOne-700" panose="020B0803030303020204" pitchFamily="34" charset="0"/>
                  <a:ea typeface="SamsungOne-700" panose="020B0803030303020204" pitchFamily="34" charset="0"/>
                </a:rPr>
                <a:t>hân vùng</a:t>
              </a:r>
            </a:p>
            <a:p>
              <a:pPr lvl="0" defTabSz="457200" fontAlgn="auto" latinLnBrk="0">
                <a:lnSpc>
                  <a:spcPct val="90000"/>
                </a:lnSpc>
                <a:spcBef>
                  <a:spcPct val="20000"/>
                </a:spcBef>
                <a:spcAft>
                  <a:spcPts val="0"/>
                </a:spcAft>
                <a:buSzPct val="80000"/>
                <a:defRPr/>
              </a:pPr>
              <a:r>
                <a:rPr kumimoji="0" lang="vi-VN" sz="1400" dirty="0">
                  <a:solidFill>
                    <a:srgbClr val="1F45BC"/>
                  </a:solidFill>
                  <a:latin typeface="SamsungOne-700" panose="020B0803030303020204" pitchFamily="34" charset="0"/>
                  <a:ea typeface="SamsungOne-700" panose="020B0803030303020204" pitchFamily="34" charset="0"/>
                </a:rPr>
                <a:t>(Tiểu thư mục)</a:t>
              </a:r>
              <a:endPar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2" name="TextBox 51">
              <a:extLst>
                <a:ext uri="{FF2B5EF4-FFF2-40B4-BE49-F238E27FC236}">
                  <a16:creationId xmlns:a16="http://schemas.microsoft.com/office/drawing/2014/main" id="{1E0332D9-D0DF-47EF-A034-6294D51F5D4C}"/>
                </a:ext>
              </a:extLst>
            </p:cNvPr>
            <p:cNvSpPr txBox="1"/>
            <p:nvPr/>
          </p:nvSpPr>
          <p:spPr>
            <a:xfrm>
              <a:off x="7879127" y="5705760"/>
              <a:ext cx="713977" cy="454151"/>
            </a:xfrm>
            <a:prstGeom prst="rect">
              <a:avLst/>
            </a:prstGeom>
            <a:noFill/>
          </p:spPr>
          <p:txBody>
            <a:bodyPr wrap="square" lIns="0" tIns="0" rIns="0" bIns="0" rtlCol="0">
              <a:spAutoFit/>
            </a:bodyPr>
            <a:lstStyle/>
            <a:p>
              <a:pPr marL="0" marR="0" lvl="0" indent="0" algn="l" defTabSz="457200" rtl="0" eaLnBrk="1" fontAlgn="auto" latinLnBrk="0" hangingPunct="1">
                <a:lnSpc>
                  <a:spcPct val="90000"/>
                </a:lnSpc>
                <a:spcBef>
                  <a:spcPct val="20000"/>
                </a:spcBef>
                <a:spcAft>
                  <a:spcPts val="0"/>
                </a:spcAft>
                <a:buClrTx/>
                <a:buSzPct val="80000"/>
                <a:buFontTx/>
                <a:buNone/>
                <a:tabLst/>
                <a:defRPr/>
              </a:pP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Buckets</a:t>
              </a:r>
            </a:p>
            <a:p>
              <a:pPr marL="0" marR="0" lvl="0" indent="0" algn="l" defTabSz="457200" rtl="0" eaLnBrk="1" fontAlgn="auto" latinLnBrk="0" hangingPunct="1">
                <a:lnSpc>
                  <a:spcPct val="90000"/>
                </a:lnSpc>
                <a:spcBef>
                  <a:spcPct val="20000"/>
                </a:spcBef>
                <a:spcAft>
                  <a:spcPts val="0"/>
                </a:spcAft>
                <a:buClrTx/>
                <a:buSzPct val="80000"/>
                <a:buFontTx/>
                <a:buNone/>
                <a:tabLst/>
                <a:defRPr/>
              </a:pP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a:t>
              </a:r>
              <a:r>
                <a:rPr kumimoji="0" lang="en-US" sz="14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Tệp</a:t>
              </a: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a:t>
              </a:r>
            </a:p>
          </p:txBody>
        </p:sp>
      </p:grpSp>
    </p:spTree>
    <p:extLst>
      <p:ext uri="{BB962C8B-B14F-4D97-AF65-F5344CB8AC3E}">
        <p14:creationId xmlns:p14="http://schemas.microsoft.com/office/powerpoint/2010/main" val="35705881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Cách</a:t>
            </a:r>
            <a:r>
              <a:rPr kumimoji="1" lang="en-US" altLang="ko-KR" dirty="0"/>
              <a:t> </a:t>
            </a:r>
            <a:r>
              <a:rPr kumimoji="1" lang="en-US" altLang="ko-KR" dirty="0" err="1"/>
              <a:t>thức</a:t>
            </a:r>
            <a:r>
              <a:rPr kumimoji="1" lang="en-US" altLang="ko-KR" dirty="0"/>
              <a:t> </a:t>
            </a:r>
            <a:r>
              <a:rPr kumimoji="1" lang="en-US" altLang="ko-KR" dirty="0" err="1"/>
              <a:t>hoạt</a:t>
            </a:r>
            <a:r>
              <a:rPr kumimoji="1" lang="en-US" altLang="ko-KR" dirty="0"/>
              <a:t> </a:t>
            </a:r>
            <a:r>
              <a:rPr kumimoji="1" lang="en-US" altLang="ko-KR" dirty="0" err="1"/>
              <a:t>động</a:t>
            </a:r>
            <a:r>
              <a:rPr kumimoji="1" lang="en-US" altLang="ko-KR" dirty="0"/>
              <a:t> </a:t>
            </a:r>
            <a:r>
              <a:rPr kumimoji="1" lang="en-US" altLang="ko-KR" dirty="0" err="1"/>
              <a:t>của</a:t>
            </a:r>
            <a:r>
              <a:rPr kumimoji="1" lang="en-US" altLang="ko-KR" dirty="0"/>
              <a:t> Hive (3/3)</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Hive sử dụng </a:t>
            </a:r>
            <a:r>
              <a:rPr lang="en-US" altLang="ko-KR" dirty="0" err="1"/>
              <a:t>metastore</a:t>
            </a:r>
            <a:r>
              <a:rPr lang="en-US" altLang="ko-KR" dirty="0"/>
              <a:t> </a:t>
            </a:r>
            <a:r>
              <a:rPr lang="vi-VN" altLang="ko-KR" dirty="0"/>
              <a:t>để xác định lược đồ dữ liệu và vị trí</a:t>
            </a:r>
          </a:p>
          <a:p>
            <a:r>
              <a:rPr lang="vi-VN" altLang="ko-KR" dirty="0"/>
              <a:t>Bản thân truy vấn hoạt động trên dữ liệu được lưu trữ trong hệ thống tệp (thường là HDFS)</a:t>
            </a:r>
            <a:endParaRPr lang="en-US" altLang="ko-KR" dirty="0"/>
          </a:p>
        </p:txBody>
      </p:sp>
      <p:grpSp>
        <p:nvGrpSpPr>
          <p:cNvPr id="122" name="그룹 121"/>
          <p:cNvGrpSpPr/>
          <p:nvPr/>
        </p:nvGrpSpPr>
        <p:grpSpPr>
          <a:xfrm>
            <a:off x="1398846" y="3099068"/>
            <a:ext cx="7108308" cy="3174732"/>
            <a:chOff x="1101013" y="2865880"/>
            <a:chExt cx="7492091" cy="3346138"/>
          </a:xfrm>
        </p:grpSpPr>
        <p:sp>
          <p:nvSpPr>
            <p:cNvPr id="123" name="TextBox 122">
              <a:extLst>
                <a:ext uri="{FF2B5EF4-FFF2-40B4-BE49-F238E27FC236}">
                  <a16:creationId xmlns:a16="http://schemas.microsoft.com/office/drawing/2014/main" id="{21EB6DB6-CAD7-9445-AEA2-FFF056CF8930}"/>
                </a:ext>
              </a:extLst>
            </p:cNvPr>
            <p:cNvSpPr txBox="1"/>
            <p:nvPr/>
          </p:nvSpPr>
          <p:spPr>
            <a:xfrm>
              <a:off x="1553264" y="2865880"/>
              <a:ext cx="1209719" cy="233563"/>
            </a:xfrm>
            <a:prstGeom prst="rect">
              <a:avLst/>
            </a:prstGeom>
            <a:noFill/>
          </p:spPr>
          <p:txBody>
            <a:bodyPr wrap="none" lIns="0" tIns="0" rIns="0" bIns="0" rtlCol="0">
              <a:spAutoFit/>
            </a:bodyPr>
            <a:lstStyle/>
            <a:p>
              <a:pPr marL="0" marR="0" lvl="0" indent="0" algn="ctr" defTabSz="457200" rtl="0" eaLnBrk="1" fontAlgn="auto" latinLnBrk="0" hangingPunct="1">
                <a:lnSpc>
                  <a:spcPct val="90000"/>
                </a:lnSpc>
                <a:spcBef>
                  <a:spcPct val="20000"/>
                </a:spcBef>
                <a:spcAft>
                  <a:spcPts val="0"/>
                </a:spcAft>
                <a:buClrTx/>
                <a:buSzPct val="80000"/>
                <a:buFontTx/>
                <a:buNone/>
                <a:tabLst/>
                <a:defRPr/>
              </a:pPr>
              <a:r>
                <a:rPr kumimoji="0" lang="en-US" sz="16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Cơ</a:t>
              </a:r>
              <a:r>
                <a:rPr kumimoji="0" lang="en-US" sz="16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6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sở</a:t>
              </a:r>
              <a:r>
                <a:rPr kumimoji="0" lang="en-US" sz="16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6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dữ</a:t>
              </a:r>
              <a:r>
                <a:rPr kumimoji="0" lang="en-US" sz="16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6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liệu</a:t>
              </a:r>
              <a:endParaRPr kumimoji="0" lang="en-US" sz="16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24" name="TextBox 123">
              <a:extLst>
                <a:ext uri="{FF2B5EF4-FFF2-40B4-BE49-F238E27FC236}">
                  <a16:creationId xmlns:a16="http://schemas.microsoft.com/office/drawing/2014/main" id="{F4701134-4A89-964B-814D-397EF406B236}"/>
                </a:ext>
              </a:extLst>
            </p:cNvPr>
            <p:cNvSpPr txBox="1"/>
            <p:nvPr/>
          </p:nvSpPr>
          <p:spPr>
            <a:xfrm>
              <a:off x="6126254" y="2865880"/>
              <a:ext cx="527140" cy="233563"/>
            </a:xfrm>
            <a:prstGeom prst="rect">
              <a:avLst/>
            </a:prstGeom>
            <a:noFill/>
          </p:spPr>
          <p:txBody>
            <a:bodyPr wrap="none" lIns="0" tIns="0" rIns="0" bIns="0" rtlCol="0">
              <a:spAutoFit/>
            </a:bodyPr>
            <a:lstStyle/>
            <a:p>
              <a:pPr marL="0" marR="0" lvl="0" indent="0" algn="ctr" defTabSz="457200" rtl="0" eaLnBrk="1" fontAlgn="auto" latinLnBrk="0" hangingPunct="1">
                <a:lnSpc>
                  <a:spcPct val="90000"/>
                </a:lnSpc>
                <a:spcBef>
                  <a:spcPct val="20000"/>
                </a:spcBef>
                <a:spcAft>
                  <a:spcPts val="0"/>
                </a:spcAft>
                <a:buClrTx/>
                <a:buSzPct val="80000"/>
                <a:buFontTx/>
                <a:buNone/>
                <a:tabLst/>
                <a:defRPr/>
              </a:pPr>
              <a:r>
                <a:rPr kumimoji="0" lang="en-US" sz="16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HDFS</a:t>
              </a:r>
            </a:p>
          </p:txBody>
        </p:sp>
        <p:grpSp>
          <p:nvGrpSpPr>
            <p:cNvPr id="125" name="그룹 124"/>
            <p:cNvGrpSpPr/>
            <p:nvPr/>
          </p:nvGrpSpPr>
          <p:grpSpPr>
            <a:xfrm>
              <a:off x="1101013" y="3253231"/>
              <a:ext cx="2060519" cy="2585312"/>
              <a:chOff x="989233" y="3464782"/>
              <a:chExt cx="2060519" cy="2585312"/>
            </a:xfrm>
          </p:grpSpPr>
          <p:sp>
            <p:nvSpPr>
              <p:cNvPr id="145" name="Can 4">
                <a:extLst>
                  <a:ext uri="{FF2B5EF4-FFF2-40B4-BE49-F238E27FC236}">
                    <a16:creationId xmlns:a16="http://schemas.microsoft.com/office/drawing/2014/main" id="{EA24487C-5A14-8343-B0ED-FBCDB2716BD9}"/>
                  </a:ext>
                </a:extLst>
              </p:cNvPr>
              <p:cNvSpPr/>
              <p:nvPr/>
            </p:nvSpPr>
            <p:spPr bwMode="auto">
              <a:xfrm>
                <a:off x="989233" y="3464782"/>
                <a:ext cx="2060519" cy="2585312"/>
              </a:xfrm>
              <a:prstGeom prst="can">
                <a:avLst>
                  <a:gd name="adj" fmla="val 21713"/>
                </a:avLst>
              </a:prstGeom>
              <a:solidFill>
                <a:srgbClr val="66A1FE"/>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Bảng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46" name="Rounded Rectangle 5">
                <a:extLst>
                  <a:ext uri="{FF2B5EF4-FFF2-40B4-BE49-F238E27FC236}">
                    <a16:creationId xmlns:a16="http://schemas.microsoft.com/office/drawing/2014/main" id="{38ABAF77-5DA5-174B-84B9-B55AC0A81EAA}"/>
                  </a:ext>
                </a:extLst>
              </p:cNvPr>
              <p:cNvSpPr/>
              <p:nvPr/>
            </p:nvSpPr>
            <p:spPr bwMode="auto">
              <a:xfrm>
                <a:off x="1242640" y="4106081"/>
                <a:ext cx="1553705" cy="1759709"/>
              </a:xfrm>
              <a:prstGeom prst="roundRect">
                <a:avLst/>
              </a:prstGeom>
              <a:solidFill>
                <a:srgbClr val="ABCBFF"/>
              </a:solidFill>
              <a:ln w="12700">
                <a:solidFill>
                  <a:srgbClr val="1F45B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Bảng</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47" name="Rounded Rectangle 8">
                <a:extLst>
                  <a:ext uri="{FF2B5EF4-FFF2-40B4-BE49-F238E27FC236}">
                    <a16:creationId xmlns:a16="http://schemas.microsoft.com/office/drawing/2014/main" id="{30740CCB-58F5-7F4B-88E8-07329DCA6DD9}"/>
                  </a:ext>
                </a:extLst>
              </p:cNvPr>
              <p:cNvSpPr/>
              <p:nvPr/>
            </p:nvSpPr>
            <p:spPr bwMode="auto">
              <a:xfrm>
                <a:off x="1340105" y="4556775"/>
                <a:ext cx="1358775" cy="1167935"/>
              </a:xfrm>
              <a:prstGeom prst="roundRect">
                <a:avLst/>
              </a:prstGeom>
              <a:solidFill>
                <a:srgbClr val="E9F2FC"/>
              </a:solidFill>
              <a:ln w="12700">
                <a:solidFill>
                  <a:srgbClr val="1F45B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 California</a:t>
                </a: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nvGrpSpPr>
              <p:cNvPr id="148" name="Group 13">
                <a:extLst>
                  <a:ext uri="{FF2B5EF4-FFF2-40B4-BE49-F238E27FC236}">
                    <a16:creationId xmlns:a16="http://schemas.microsoft.com/office/drawing/2014/main" id="{C08BC236-B941-054A-8A67-E6F3B592C9F2}"/>
                  </a:ext>
                </a:extLst>
              </p:cNvPr>
              <p:cNvGrpSpPr/>
              <p:nvPr/>
            </p:nvGrpSpPr>
            <p:grpSpPr>
              <a:xfrm>
                <a:off x="1577840" y="5125750"/>
                <a:ext cx="883304" cy="515140"/>
                <a:chOff x="1465436" y="4971092"/>
                <a:chExt cx="1355840" cy="790719"/>
              </a:xfrm>
              <a:solidFill>
                <a:srgbClr val="E6E6E6"/>
              </a:solidFill>
            </p:grpSpPr>
            <p:sp>
              <p:nvSpPr>
                <p:cNvPr id="149" name="Rounded Rectangle 9">
                  <a:extLst>
                    <a:ext uri="{FF2B5EF4-FFF2-40B4-BE49-F238E27FC236}">
                      <a16:creationId xmlns:a16="http://schemas.microsoft.com/office/drawing/2014/main" id="{ACCC9586-0E59-C84F-B0E5-8F2DF33B6490}"/>
                    </a:ext>
                  </a:extLst>
                </p:cNvPr>
                <p:cNvSpPr/>
                <p:nvPr/>
              </p:nvSpPr>
              <p:spPr bwMode="auto">
                <a:xfrm>
                  <a:off x="1465436" y="4971092"/>
                  <a:ext cx="1096761" cy="553653"/>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Hash #</a:t>
                  </a:r>
                </a:p>
              </p:txBody>
            </p:sp>
            <p:sp>
              <p:nvSpPr>
                <p:cNvPr id="150" name="Rounded Rectangle 10">
                  <a:extLst>
                    <a:ext uri="{FF2B5EF4-FFF2-40B4-BE49-F238E27FC236}">
                      <a16:creationId xmlns:a16="http://schemas.microsoft.com/office/drawing/2014/main" id="{D9B6E890-FEC3-3A48-96AF-01BCB32C2286}"/>
                    </a:ext>
                  </a:extLst>
                </p:cNvPr>
                <p:cNvSpPr/>
                <p:nvPr/>
              </p:nvSpPr>
              <p:spPr bwMode="auto">
                <a:xfrm>
                  <a:off x="1540789" y="5046444"/>
                  <a:ext cx="1096761" cy="553655"/>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Hash #</a:t>
                  </a:r>
                </a:p>
              </p:txBody>
            </p:sp>
            <p:sp>
              <p:nvSpPr>
                <p:cNvPr id="151" name="Rounded Rectangle 11">
                  <a:extLst>
                    <a:ext uri="{FF2B5EF4-FFF2-40B4-BE49-F238E27FC236}">
                      <a16:creationId xmlns:a16="http://schemas.microsoft.com/office/drawing/2014/main" id="{FA767EF4-0D32-C047-8C32-705EB3EEDE02}"/>
                    </a:ext>
                  </a:extLst>
                </p:cNvPr>
                <p:cNvSpPr/>
                <p:nvPr/>
              </p:nvSpPr>
              <p:spPr bwMode="auto">
                <a:xfrm>
                  <a:off x="1627148" y="5121797"/>
                  <a:ext cx="1096761" cy="553655"/>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Hash #</a:t>
                  </a:r>
                </a:p>
              </p:txBody>
            </p:sp>
            <p:sp>
              <p:nvSpPr>
                <p:cNvPr id="152" name="Rounded Rectangle 12">
                  <a:extLst>
                    <a:ext uri="{FF2B5EF4-FFF2-40B4-BE49-F238E27FC236}">
                      <a16:creationId xmlns:a16="http://schemas.microsoft.com/office/drawing/2014/main" id="{9FAFA069-5B74-BE41-A3DE-D6A03251F6ED}"/>
                    </a:ext>
                  </a:extLst>
                </p:cNvPr>
                <p:cNvSpPr/>
                <p:nvPr/>
              </p:nvSpPr>
              <p:spPr bwMode="auto">
                <a:xfrm>
                  <a:off x="1724515" y="5208156"/>
                  <a:ext cx="1096761" cy="553655"/>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grpSp>
        <p:sp>
          <p:nvSpPr>
            <p:cNvPr id="126" name="Right Arrow 15">
              <a:extLst>
                <a:ext uri="{FF2B5EF4-FFF2-40B4-BE49-F238E27FC236}">
                  <a16:creationId xmlns:a16="http://schemas.microsoft.com/office/drawing/2014/main" id="{0A06937C-6AC9-004E-A18C-2B362DA72F25}"/>
                </a:ext>
              </a:extLst>
            </p:cNvPr>
            <p:cNvSpPr/>
            <p:nvPr/>
          </p:nvSpPr>
          <p:spPr bwMode="auto">
            <a:xfrm>
              <a:off x="3420683" y="3913415"/>
              <a:ext cx="1073234" cy="1321207"/>
            </a:xfrm>
            <a:prstGeom prst="rightArrow">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27" name="Snip Diagonal Corner Rectangle 16">
              <a:extLst>
                <a:ext uri="{FF2B5EF4-FFF2-40B4-BE49-F238E27FC236}">
                  <a16:creationId xmlns:a16="http://schemas.microsoft.com/office/drawing/2014/main" id="{13B0693F-0DD6-6B42-BAFD-BE09C2DAADC7}"/>
                </a:ext>
              </a:extLst>
            </p:cNvPr>
            <p:cNvSpPr/>
            <p:nvPr/>
          </p:nvSpPr>
          <p:spPr bwMode="auto">
            <a:xfrm>
              <a:off x="4491990" y="3252913"/>
              <a:ext cx="1306159" cy="554417"/>
            </a:xfrm>
            <a:prstGeom prst="roundRect">
              <a:avLst/>
            </a:prstGeom>
            <a:solidFill>
              <a:srgbClr val="66A1FE"/>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Bảng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28" name="Snip Diagonal Corner Rectangle 17">
              <a:extLst>
                <a:ext uri="{FF2B5EF4-FFF2-40B4-BE49-F238E27FC236}">
                  <a16:creationId xmlns:a16="http://schemas.microsoft.com/office/drawing/2014/main" id="{D1AB2D33-3B86-6848-939F-A64CD30B661C}"/>
                </a:ext>
              </a:extLst>
            </p:cNvPr>
            <p:cNvSpPr/>
            <p:nvPr/>
          </p:nvSpPr>
          <p:spPr bwMode="auto">
            <a:xfrm>
              <a:off x="4491990" y="3643031"/>
              <a:ext cx="1306159" cy="294986"/>
            </a:xfrm>
            <a:prstGeom prst="roundRect">
              <a:avLst/>
            </a:prstGeom>
            <a:solidFill>
              <a:srgbClr val="ABCBFF"/>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29" name="Snip Diagonal Corner Rectangle 20">
              <a:extLst>
                <a:ext uri="{FF2B5EF4-FFF2-40B4-BE49-F238E27FC236}">
                  <a16:creationId xmlns:a16="http://schemas.microsoft.com/office/drawing/2014/main" id="{C2855F05-5A7B-F647-BF62-C69E6065A5A2}"/>
                </a:ext>
              </a:extLst>
            </p:cNvPr>
            <p:cNvSpPr/>
            <p:nvPr/>
          </p:nvSpPr>
          <p:spPr bwMode="auto">
            <a:xfrm>
              <a:off x="5559086" y="4591700"/>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Arizona</a:t>
              </a:r>
            </a:p>
          </p:txBody>
        </p:sp>
        <p:sp>
          <p:nvSpPr>
            <p:cNvPr id="130" name="Snip Diagonal Corner Rectangle 21">
              <a:extLst>
                <a:ext uri="{FF2B5EF4-FFF2-40B4-BE49-F238E27FC236}">
                  <a16:creationId xmlns:a16="http://schemas.microsoft.com/office/drawing/2014/main" id="{28684B1F-9A46-7348-A82C-6F6E44E94197}"/>
                </a:ext>
              </a:extLst>
            </p:cNvPr>
            <p:cNvSpPr/>
            <p:nvPr/>
          </p:nvSpPr>
          <p:spPr bwMode="auto">
            <a:xfrm>
              <a:off x="5559086" y="5072232"/>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California</a:t>
              </a:r>
            </a:p>
          </p:txBody>
        </p:sp>
        <p:grpSp>
          <p:nvGrpSpPr>
            <p:cNvPr id="131" name="그룹 130"/>
            <p:cNvGrpSpPr/>
            <p:nvPr/>
          </p:nvGrpSpPr>
          <p:grpSpPr>
            <a:xfrm>
              <a:off x="6554064" y="5673359"/>
              <a:ext cx="1200796" cy="538659"/>
              <a:chOff x="6554064" y="5673359"/>
              <a:chExt cx="1200796" cy="538659"/>
            </a:xfrm>
          </p:grpSpPr>
          <p:sp>
            <p:nvSpPr>
              <p:cNvPr id="143" name="Snip Diagonal Corner Rectangle 22">
                <a:extLst>
                  <a:ext uri="{FF2B5EF4-FFF2-40B4-BE49-F238E27FC236}">
                    <a16:creationId xmlns:a16="http://schemas.microsoft.com/office/drawing/2014/main" id="{F0A469A5-35CB-2F4C-8CEE-B671C3A9251A}"/>
                  </a:ext>
                </a:extLst>
              </p:cNvPr>
              <p:cNvSpPr/>
              <p:nvPr/>
            </p:nvSpPr>
            <p:spPr bwMode="auto">
              <a:xfrm>
                <a:off x="6554064" y="5673359"/>
                <a:ext cx="1200796" cy="24367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44" name="Snip Diagonal Corner Rectangle 23">
                <a:extLst>
                  <a:ext uri="{FF2B5EF4-FFF2-40B4-BE49-F238E27FC236}">
                    <a16:creationId xmlns:a16="http://schemas.microsoft.com/office/drawing/2014/main" id="{311890D8-16C5-3148-8D3B-70D1BA94A30E}"/>
                  </a:ext>
                </a:extLst>
              </p:cNvPr>
              <p:cNvSpPr/>
              <p:nvPr/>
            </p:nvSpPr>
            <p:spPr bwMode="auto">
              <a:xfrm>
                <a:off x="6554064" y="5968345"/>
                <a:ext cx="1200796" cy="24367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grpSp>
          <p:nvGrpSpPr>
            <p:cNvPr id="132" name="그룹 131"/>
            <p:cNvGrpSpPr/>
            <p:nvPr/>
          </p:nvGrpSpPr>
          <p:grpSpPr>
            <a:xfrm>
              <a:off x="5145069" y="3938016"/>
              <a:ext cx="525012" cy="1348206"/>
              <a:chOff x="5145069" y="3938016"/>
              <a:chExt cx="525012" cy="1348206"/>
            </a:xfrm>
          </p:grpSpPr>
          <p:cxnSp>
            <p:nvCxnSpPr>
              <p:cNvPr id="140" name="Elbow Connector 25">
                <a:extLst>
                  <a:ext uri="{FF2B5EF4-FFF2-40B4-BE49-F238E27FC236}">
                    <a16:creationId xmlns:a16="http://schemas.microsoft.com/office/drawing/2014/main" id="{EF17CAF2-1886-CF4A-A674-3F49E5CFFFD7}"/>
                  </a:ext>
                </a:extLst>
              </p:cNvPr>
              <p:cNvCxnSpPr/>
              <p:nvPr/>
            </p:nvCxnSpPr>
            <p:spPr>
              <a:xfrm rot="16200000" flipH="1">
                <a:off x="5211833" y="3871252"/>
                <a:ext cx="391483" cy="525012"/>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41" name="Elbow Connector 27">
                <a:extLst>
                  <a:ext uri="{FF2B5EF4-FFF2-40B4-BE49-F238E27FC236}">
                    <a16:creationId xmlns:a16="http://schemas.microsoft.com/office/drawing/2014/main" id="{CC376F20-7BA8-2442-93C8-D4BC179AB61B}"/>
                  </a:ext>
                </a:extLst>
              </p:cNvPr>
              <p:cNvCxnSpPr/>
              <p:nvPr/>
            </p:nvCxnSpPr>
            <p:spPr>
              <a:xfrm rot="16200000" flipH="1">
                <a:off x="4918242" y="4164844"/>
                <a:ext cx="867671" cy="414017"/>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42" name="Elbow Connector 29">
                <a:extLst>
                  <a:ext uri="{FF2B5EF4-FFF2-40B4-BE49-F238E27FC236}">
                    <a16:creationId xmlns:a16="http://schemas.microsoft.com/office/drawing/2014/main" id="{0456CED2-5B15-304C-BE44-6FF6506DC8DA}"/>
                  </a:ext>
                </a:extLst>
              </p:cNvPr>
              <p:cNvCxnSpPr/>
              <p:nvPr/>
            </p:nvCxnSpPr>
            <p:spPr>
              <a:xfrm rot="16200000" flipH="1">
                <a:off x="4677976" y="4405111"/>
                <a:ext cx="1348204" cy="414017"/>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133" name="그룹 132"/>
            <p:cNvGrpSpPr/>
            <p:nvPr/>
          </p:nvGrpSpPr>
          <p:grpSpPr>
            <a:xfrm>
              <a:off x="6159484" y="5500209"/>
              <a:ext cx="394580" cy="589972"/>
              <a:chOff x="6159484" y="5500209"/>
              <a:chExt cx="394580" cy="589972"/>
            </a:xfrm>
          </p:grpSpPr>
          <p:cxnSp>
            <p:nvCxnSpPr>
              <p:cNvPr id="138" name="Elbow Connector 31">
                <a:extLst>
                  <a:ext uri="{FF2B5EF4-FFF2-40B4-BE49-F238E27FC236}">
                    <a16:creationId xmlns:a16="http://schemas.microsoft.com/office/drawing/2014/main" id="{CD35759A-4424-1945-9620-8622041DDB9A}"/>
                  </a:ext>
                </a:extLst>
              </p:cNvPr>
              <p:cNvCxnSpPr/>
              <p:nvPr/>
            </p:nvCxnSpPr>
            <p:spPr>
              <a:xfrm rot="16200000" flipH="1">
                <a:off x="6209281" y="5450412"/>
                <a:ext cx="294986" cy="394580"/>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39" name="Elbow Connector 33">
                <a:extLst>
                  <a:ext uri="{FF2B5EF4-FFF2-40B4-BE49-F238E27FC236}">
                    <a16:creationId xmlns:a16="http://schemas.microsoft.com/office/drawing/2014/main" id="{6FB1908F-7BA7-4A4B-B778-27D89B8E58CC}"/>
                  </a:ext>
                </a:extLst>
              </p:cNvPr>
              <p:cNvCxnSpPr/>
              <p:nvPr/>
            </p:nvCxnSpPr>
            <p:spPr>
              <a:xfrm rot="16200000" flipH="1">
                <a:off x="6061788" y="5597905"/>
                <a:ext cx="589972" cy="394580"/>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134" name="Snip Diagonal Corner Rectangle 19">
              <a:extLst>
                <a:ext uri="{FF2B5EF4-FFF2-40B4-BE49-F238E27FC236}">
                  <a16:creationId xmlns:a16="http://schemas.microsoft.com/office/drawing/2014/main" id="{C22B6428-D647-ED42-8543-0EC144106B6B}"/>
                </a:ext>
              </a:extLst>
            </p:cNvPr>
            <p:cNvSpPr/>
            <p:nvPr/>
          </p:nvSpPr>
          <p:spPr bwMode="auto">
            <a:xfrm>
              <a:off x="5559087" y="4115512"/>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Khách</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hàng</a:t>
              </a:r>
              <a:r>
                <a:rPr kumimoji="0" lang="en-US" sz="1200" dirty="0">
                  <a:solidFill>
                    <a:srgbClr val="1F45BC"/>
                  </a:solidFill>
                  <a:latin typeface="SamsungOne-700" panose="020B0803030303020204" pitchFamily="34" charset="0"/>
                  <a:ea typeface="SamsungOne-700" panose="020B0803030303020204" pitchFamily="34" charset="0"/>
                </a:rPr>
                <a:t> New York</a:t>
              </a:r>
            </a:p>
          </p:txBody>
        </p:sp>
        <p:sp>
          <p:nvSpPr>
            <p:cNvPr id="135" name="TextBox 134">
              <a:extLst>
                <a:ext uri="{FF2B5EF4-FFF2-40B4-BE49-F238E27FC236}">
                  <a16:creationId xmlns:a16="http://schemas.microsoft.com/office/drawing/2014/main" id="{C5FC71DC-A4FE-EF41-BF0F-29E3A7A1DBD6}"/>
                </a:ext>
              </a:extLst>
            </p:cNvPr>
            <p:cNvSpPr txBox="1"/>
            <p:nvPr/>
          </p:nvSpPr>
          <p:spPr>
            <a:xfrm>
              <a:off x="5935523" y="3524030"/>
              <a:ext cx="1679413" cy="204368"/>
            </a:xfrm>
            <a:prstGeom prst="rect">
              <a:avLst/>
            </a:prstGeom>
            <a:noFill/>
          </p:spPr>
          <p:txBody>
            <a:bodyPr wrap="none" lIns="0" tIns="0" rIns="0" bIns="0" rtlCol="0">
              <a:spAutoFit/>
            </a:bodyPr>
            <a:lstStyle/>
            <a:p>
              <a:pPr lvl="0" defTabSz="457200" fontAlgn="auto" latinLnBrk="0">
                <a:lnSpc>
                  <a:spcPct val="90000"/>
                </a:lnSpc>
                <a:spcBef>
                  <a:spcPct val="20000"/>
                </a:spcBef>
                <a:spcAft>
                  <a:spcPts val="0"/>
                </a:spcAft>
                <a:buSzPct val="80000"/>
                <a:defRPr/>
              </a:pPr>
              <a:r>
                <a:rPr kumimoji="0" lang="vi-VN" sz="1400" dirty="0">
                  <a:solidFill>
                    <a:srgbClr val="1F45BC"/>
                  </a:solidFill>
                  <a:latin typeface="SamsungOne-700" panose="020B0803030303020204" pitchFamily="34" charset="0"/>
                  <a:ea typeface="SamsungOne-700" panose="020B0803030303020204" pitchFamily="34" charset="0"/>
                </a:rPr>
                <a:t>Mỗi Bảng = Thư mục</a:t>
              </a:r>
              <a:endPar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36" name="TextBox 135">
              <a:extLst>
                <a:ext uri="{FF2B5EF4-FFF2-40B4-BE49-F238E27FC236}">
                  <a16:creationId xmlns:a16="http://schemas.microsoft.com/office/drawing/2014/main" id="{5FC53CD0-091A-AD48-AD55-773A0F4B433C}"/>
                </a:ext>
              </a:extLst>
            </p:cNvPr>
            <p:cNvSpPr txBox="1"/>
            <p:nvPr/>
          </p:nvSpPr>
          <p:spPr>
            <a:xfrm>
              <a:off x="6858562" y="4608981"/>
              <a:ext cx="1353423" cy="454151"/>
            </a:xfrm>
            <a:prstGeom prst="rect">
              <a:avLst/>
            </a:prstGeom>
            <a:noFill/>
          </p:spPr>
          <p:txBody>
            <a:bodyPr wrap="square" lIns="0" tIns="0" rIns="0" bIns="0" rtlCol="0">
              <a:spAutoFit/>
            </a:bodyPr>
            <a:lstStyle/>
            <a:p>
              <a:pPr lvl="0" defTabSz="457200" fontAlgn="auto" latinLnBrk="0">
                <a:lnSpc>
                  <a:spcPct val="90000"/>
                </a:lnSpc>
                <a:spcBef>
                  <a:spcPct val="20000"/>
                </a:spcBef>
                <a:spcAft>
                  <a:spcPts val="0"/>
                </a:spcAft>
                <a:buSzPct val="80000"/>
                <a:defRPr/>
              </a:pPr>
              <a:r>
                <a:rPr kumimoji="0" lang="en-US" sz="1400" dirty="0">
                  <a:solidFill>
                    <a:srgbClr val="1F45BC"/>
                  </a:solidFill>
                  <a:latin typeface="SamsungOne-700" panose="020B0803030303020204" pitchFamily="34" charset="0"/>
                  <a:ea typeface="SamsungOne-700" panose="020B0803030303020204" pitchFamily="34" charset="0"/>
                </a:rPr>
                <a:t>P</a:t>
              </a:r>
              <a:r>
                <a:rPr kumimoji="0" lang="vi-VN" sz="1400" dirty="0">
                  <a:solidFill>
                    <a:srgbClr val="1F45BC"/>
                  </a:solidFill>
                  <a:latin typeface="SamsungOne-700" panose="020B0803030303020204" pitchFamily="34" charset="0"/>
                  <a:ea typeface="SamsungOne-700" panose="020B0803030303020204" pitchFamily="34" charset="0"/>
                </a:rPr>
                <a:t>hân vùng</a:t>
              </a:r>
            </a:p>
            <a:p>
              <a:pPr lvl="0" defTabSz="457200" fontAlgn="auto" latinLnBrk="0">
                <a:lnSpc>
                  <a:spcPct val="90000"/>
                </a:lnSpc>
                <a:spcBef>
                  <a:spcPct val="20000"/>
                </a:spcBef>
                <a:spcAft>
                  <a:spcPts val="0"/>
                </a:spcAft>
                <a:buSzPct val="80000"/>
                <a:defRPr/>
              </a:pPr>
              <a:r>
                <a:rPr kumimoji="0" lang="vi-VN" sz="1400" dirty="0">
                  <a:solidFill>
                    <a:srgbClr val="1F45BC"/>
                  </a:solidFill>
                  <a:latin typeface="SamsungOne-700" panose="020B0803030303020204" pitchFamily="34" charset="0"/>
                  <a:ea typeface="SamsungOne-700" panose="020B0803030303020204" pitchFamily="34" charset="0"/>
                </a:rPr>
                <a:t>(Tiểu thư mục)</a:t>
              </a:r>
              <a:endParaRPr kumimoji="0" lang="en-US" sz="1400" dirty="0">
                <a:solidFill>
                  <a:srgbClr val="1F45BC"/>
                </a:solidFill>
                <a:latin typeface="SamsungOne-700" panose="020B0803030303020204" pitchFamily="34" charset="0"/>
                <a:ea typeface="SamsungOne-700" panose="020B0803030303020204" pitchFamily="34" charset="0"/>
              </a:endParaRPr>
            </a:p>
          </p:txBody>
        </p:sp>
        <p:sp>
          <p:nvSpPr>
            <p:cNvPr id="137" name="TextBox 136">
              <a:extLst>
                <a:ext uri="{FF2B5EF4-FFF2-40B4-BE49-F238E27FC236}">
                  <a16:creationId xmlns:a16="http://schemas.microsoft.com/office/drawing/2014/main" id="{D851A052-DDE7-C947-A6C4-D314F0C1F925}"/>
                </a:ext>
              </a:extLst>
            </p:cNvPr>
            <p:cNvSpPr txBox="1"/>
            <p:nvPr/>
          </p:nvSpPr>
          <p:spPr>
            <a:xfrm>
              <a:off x="7879127" y="5705760"/>
              <a:ext cx="713977" cy="454151"/>
            </a:xfrm>
            <a:prstGeom prst="rect">
              <a:avLst/>
            </a:prstGeom>
            <a:noFill/>
          </p:spPr>
          <p:txBody>
            <a:bodyPr wrap="square" lIns="0" tIns="0" rIns="0" bIns="0" rtlCol="0">
              <a:spAutoFit/>
            </a:bodyPr>
            <a:lstStyle/>
            <a:p>
              <a:pPr marL="0" marR="0" lvl="0" indent="0" algn="l" defTabSz="457200" rtl="0" eaLnBrk="1" fontAlgn="auto" latinLnBrk="0" hangingPunct="1">
                <a:lnSpc>
                  <a:spcPct val="90000"/>
                </a:lnSpc>
                <a:spcBef>
                  <a:spcPct val="20000"/>
                </a:spcBef>
                <a:spcAft>
                  <a:spcPts val="0"/>
                </a:spcAft>
                <a:buClrTx/>
                <a:buSzPct val="80000"/>
                <a:buFontTx/>
                <a:buNone/>
                <a:tabLst/>
                <a:defRPr/>
              </a:pP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Buckets</a:t>
              </a:r>
            </a:p>
            <a:p>
              <a:pPr marL="0" marR="0" lvl="0" indent="0" algn="l" defTabSz="457200" rtl="0" eaLnBrk="1" fontAlgn="auto" latinLnBrk="0" hangingPunct="1">
                <a:lnSpc>
                  <a:spcPct val="90000"/>
                </a:lnSpc>
                <a:spcBef>
                  <a:spcPct val="20000"/>
                </a:spcBef>
                <a:spcAft>
                  <a:spcPts val="0"/>
                </a:spcAft>
                <a:buClrTx/>
                <a:buSzPct val="80000"/>
                <a:buFontTx/>
                <a:buNone/>
                <a:tabLst/>
                <a:defRPr/>
              </a:pP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a:t>
              </a:r>
              <a:r>
                <a:rPr kumimoji="0" lang="en-US" sz="14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Tệp</a:t>
              </a: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a:t>
              </a:r>
            </a:p>
          </p:txBody>
        </p:sp>
      </p:grpSp>
    </p:spTree>
    <p:extLst>
      <p:ext uri="{BB962C8B-B14F-4D97-AF65-F5344CB8AC3E}">
        <p14:creationId xmlns:p14="http://schemas.microsoft.com/office/powerpoint/2010/main" val="40989072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Thành</a:t>
            </a:r>
            <a:r>
              <a:rPr lang="en-US" altLang="ko-KR" dirty="0"/>
              <a:t> </a:t>
            </a:r>
            <a:r>
              <a:rPr lang="en-US" altLang="ko-KR" dirty="0" err="1"/>
              <a:t>phần</a:t>
            </a:r>
            <a:r>
              <a:rPr lang="en-US" altLang="ko-KR" dirty="0"/>
              <a:t> HIVE</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251470" cy="914400"/>
          </a:xfrm>
        </p:spPr>
        <p:txBody>
          <a:bodyPr/>
          <a:lstStyle/>
          <a:p>
            <a:r>
              <a:rPr lang="en-US" altLang="ko-KR" dirty="0"/>
              <a:t>UI</a:t>
            </a:r>
          </a:p>
          <a:p>
            <a:pPr lvl="1"/>
            <a:r>
              <a:rPr lang="vi-VN" altLang="ko-KR" dirty="0"/>
              <a:t>Giao diện người dùng thông qua đó người dùng gửi truy vấn và các hành động khác cho hệ thống</a:t>
            </a:r>
          </a:p>
          <a:p>
            <a:pPr lvl="1"/>
            <a:r>
              <a:rPr lang="vi-VN" altLang="ko-KR" dirty="0"/>
              <a:t>CLI, Beeline, JDBC, v.v.</a:t>
            </a:r>
            <a:endParaRPr lang="en-US" altLang="ko-KR" dirty="0"/>
          </a:p>
          <a:p>
            <a:r>
              <a:rPr lang="en-US" altLang="ko-KR" dirty="0"/>
              <a:t>Driver</a:t>
            </a:r>
          </a:p>
          <a:p>
            <a:pPr lvl="1"/>
            <a:r>
              <a:rPr lang="vi-VN" altLang="ko-KR" dirty="0"/>
              <a:t>Nhận đầu vào truy vấn và vận hành quy trình</a:t>
            </a:r>
          </a:p>
          <a:p>
            <a:pPr lvl="1"/>
            <a:r>
              <a:rPr lang="vi-VN" altLang="ko-KR" dirty="0"/>
              <a:t>Triển khai phiên người dùng và cung cấp API giao diện JDBC/ODBC</a:t>
            </a:r>
            <a:endParaRPr lang="en-US" altLang="ko-KR" dirty="0"/>
          </a:p>
          <a:p>
            <a:r>
              <a:rPr lang="en-US" altLang="ko-KR" dirty="0"/>
              <a:t>Compiler (</a:t>
            </a:r>
            <a:r>
              <a:rPr lang="en-US" altLang="ko-KR" dirty="0" err="1"/>
              <a:t>Trình</a:t>
            </a:r>
            <a:r>
              <a:rPr lang="en-US" altLang="ko-KR" dirty="0"/>
              <a:t> </a:t>
            </a:r>
            <a:r>
              <a:rPr lang="en-US" altLang="ko-KR" dirty="0" err="1"/>
              <a:t>biên</a:t>
            </a:r>
            <a:r>
              <a:rPr lang="en-US" altLang="ko-KR" dirty="0"/>
              <a:t> </a:t>
            </a:r>
            <a:r>
              <a:rPr lang="en-US" altLang="ko-KR" dirty="0" err="1"/>
              <a:t>dịch</a:t>
            </a:r>
            <a:r>
              <a:rPr lang="en-US" altLang="ko-KR" dirty="0"/>
              <a:t>)</a:t>
            </a:r>
          </a:p>
          <a:p>
            <a:pPr lvl="1"/>
            <a:r>
              <a:rPr lang="en-US" altLang="ko-KR" dirty="0" err="1"/>
              <a:t>Đề</a:t>
            </a:r>
            <a:r>
              <a:rPr lang="en-US" altLang="ko-KR" dirty="0"/>
              <a:t> </a:t>
            </a:r>
            <a:r>
              <a:rPr lang="en-US" altLang="ko-KR" dirty="0" err="1"/>
              <a:t>cập</a:t>
            </a:r>
            <a:r>
              <a:rPr lang="en-US" altLang="ko-KR" dirty="0"/>
              <a:t> </a:t>
            </a:r>
            <a:r>
              <a:rPr lang="en-US" altLang="ko-KR" dirty="0" err="1"/>
              <a:t>đến</a:t>
            </a:r>
            <a:r>
              <a:rPr lang="en-US" altLang="ko-KR" dirty="0"/>
              <a:t> </a:t>
            </a:r>
            <a:r>
              <a:rPr lang="en-US" altLang="ko-KR" dirty="0" err="1"/>
              <a:t>metastore</a:t>
            </a:r>
            <a:r>
              <a:rPr lang="en-US" altLang="ko-KR" dirty="0"/>
              <a:t> </a:t>
            </a:r>
            <a:r>
              <a:rPr lang="en-US" altLang="ko-KR" dirty="0" err="1"/>
              <a:t>để</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cú</a:t>
            </a:r>
            <a:r>
              <a:rPr lang="en-US" altLang="ko-KR" dirty="0"/>
              <a:t> </a:t>
            </a:r>
            <a:r>
              <a:rPr lang="en-US" altLang="ko-KR" dirty="0" err="1"/>
              <a:t>pháp</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và</a:t>
            </a:r>
            <a:r>
              <a:rPr lang="en-US" altLang="ko-KR" dirty="0"/>
              <a:t> </a:t>
            </a:r>
            <a:r>
              <a:rPr lang="en-US" altLang="ko-KR" dirty="0" err="1"/>
              <a:t>tạo</a:t>
            </a:r>
            <a:r>
              <a:rPr lang="en-US" altLang="ko-KR" dirty="0"/>
              <a:t> </a:t>
            </a:r>
            <a:r>
              <a:rPr lang="en-US" altLang="ko-KR" dirty="0" err="1"/>
              <a:t>kế</a:t>
            </a:r>
            <a:r>
              <a:rPr lang="en-US" altLang="ko-KR" dirty="0"/>
              <a:t> </a:t>
            </a:r>
            <a:r>
              <a:rPr lang="en-US" altLang="ko-KR" dirty="0" err="1"/>
              <a:t>hoạch</a:t>
            </a:r>
            <a:r>
              <a:rPr lang="en-US" altLang="ko-KR" dirty="0"/>
              <a:t> </a:t>
            </a:r>
            <a:r>
              <a:rPr lang="en-US" altLang="ko-KR" dirty="0" err="1"/>
              <a:t>thực</a:t>
            </a:r>
            <a:r>
              <a:rPr lang="en-US" altLang="ko-KR" dirty="0"/>
              <a:t> </a:t>
            </a:r>
            <a:r>
              <a:rPr lang="en-US" altLang="ko-KR" dirty="0" err="1"/>
              <a:t>hiện</a:t>
            </a:r>
            <a:endParaRPr lang="en-US" altLang="ko-KR" dirty="0"/>
          </a:p>
          <a:p>
            <a:r>
              <a:rPr lang="en-US" altLang="ko-KR" dirty="0"/>
              <a:t>Metastore</a:t>
            </a:r>
          </a:p>
          <a:p>
            <a:pPr lvl="1"/>
            <a:r>
              <a:rPr lang="vi-VN" altLang="ko-KR" dirty="0"/>
              <a:t>Lưu trữ thông tin về db, bảng và phân vùng</a:t>
            </a:r>
            <a:endParaRPr lang="en-US" altLang="ko-KR" dirty="0"/>
          </a:p>
          <a:p>
            <a:r>
              <a:rPr lang="en-US" altLang="ko-KR" dirty="0" err="1"/>
              <a:t>Công</a:t>
            </a:r>
            <a:r>
              <a:rPr lang="en-US" altLang="ko-KR" dirty="0"/>
              <a:t> </a:t>
            </a:r>
            <a:r>
              <a:rPr lang="en-US" altLang="ko-KR" dirty="0" err="1"/>
              <a:t>cụ</a:t>
            </a:r>
            <a:r>
              <a:rPr lang="en-US" altLang="ko-KR" dirty="0"/>
              <a:t> </a:t>
            </a:r>
            <a:r>
              <a:rPr lang="en-US" altLang="ko-KR" dirty="0" err="1"/>
              <a:t>thực</a:t>
            </a:r>
            <a:r>
              <a:rPr lang="en-US" altLang="ko-KR" dirty="0"/>
              <a:t> </a:t>
            </a:r>
            <a:r>
              <a:rPr lang="en-US" altLang="ko-KR" dirty="0" err="1"/>
              <a:t>thi</a:t>
            </a:r>
            <a:endParaRPr lang="en-US" altLang="ko-KR" dirty="0"/>
          </a:p>
          <a:p>
            <a:pPr lvl="1"/>
            <a:r>
              <a:rPr lang="vi-VN" altLang="ko-KR" dirty="0"/>
              <a:t>Thực hiện kế hoạch thực hiện được tạo bởi trình biên dịch</a:t>
            </a:r>
            <a:endParaRPr lang="en-US" altLang="ko-KR" dirty="0"/>
          </a:p>
        </p:txBody>
      </p:sp>
      <p:grpSp>
        <p:nvGrpSpPr>
          <p:cNvPr id="12" name="그룹 11">
            <a:extLst>
              <a:ext uri="{FF2B5EF4-FFF2-40B4-BE49-F238E27FC236}">
                <a16:creationId xmlns:a16="http://schemas.microsoft.com/office/drawing/2014/main" id="{637633BF-95AA-454A-B4F8-CA9D6942E496}"/>
              </a:ext>
            </a:extLst>
          </p:cNvPr>
          <p:cNvGrpSpPr/>
          <p:nvPr/>
        </p:nvGrpSpPr>
        <p:grpSpPr>
          <a:xfrm>
            <a:off x="6067251" y="2812881"/>
            <a:ext cx="3091528" cy="2801999"/>
            <a:chOff x="6242724" y="3311469"/>
            <a:chExt cx="3091528" cy="2801999"/>
          </a:xfrm>
        </p:grpSpPr>
        <p:grpSp>
          <p:nvGrpSpPr>
            <p:cNvPr id="13" name="그룹 12">
              <a:extLst>
                <a:ext uri="{FF2B5EF4-FFF2-40B4-BE49-F238E27FC236}">
                  <a16:creationId xmlns:a16="http://schemas.microsoft.com/office/drawing/2014/main" id="{E87D7E49-DD55-42C2-8B03-797F2EE2894E}"/>
                </a:ext>
              </a:extLst>
            </p:cNvPr>
            <p:cNvGrpSpPr/>
            <p:nvPr/>
          </p:nvGrpSpPr>
          <p:grpSpPr>
            <a:xfrm>
              <a:off x="6242724" y="3311469"/>
              <a:ext cx="3091528" cy="2618099"/>
              <a:chOff x="6311304" y="3311469"/>
              <a:chExt cx="3091528" cy="2618099"/>
            </a:xfrm>
          </p:grpSpPr>
          <p:sp>
            <p:nvSpPr>
              <p:cNvPr id="22" name="모서리가 둥근 직사각형 47">
                <a:extLst>
                  <a:ext uri="{FF2B5EF4-FFF2-40B4-BE49-F238E27FC236}">
                    <a16:creationId xmlns:a16="http://schemas.microsoft.com/office/drawing/2014/main" id="{3334493B-C598-4832-9EEB-75095DC8C2A6}"/>
                  </a:ext>
                </a:extLst>
              </p:cNvPr>
              <p:cNvSpPr/>
              <p:nvPr/>
            </p:nvSpPr>
            <p:spPr>
              <a:xfrm>
                <a:off x="7075199" y="4358288"/>
                <a:ext cx="613227" cy="428195"/>
              </a:xfrm>
              <a:prstGeom prst="roundRect">
                <a:avLst>
                  <a:gd name="adj" fmla="val 24996"/>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Driver</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23" name="모서리가 둥근 직사각형 48">
                <a:extLst>
                  <a:ext uri="{FF2B5EF4-FFF2-40B4-BE49-F238E27FC236}">
                    <a16:creationId xmlns:a16="http://schemas.microsoft.com/office/drawing/2014/main" id="{FCE83A05-92AE-4DBA-8AF1-F44DAF32DF09}"/>
                  </a:ext>
                </a:extLst>
              </p:cNvPr>
              <p:cNvSpPr/>
              <p:nvPr/>
            </p:nvSpPr>
            <p:spPr>
              <a:xfrm>
                <a:off x="7644535" y="3311469"/>
                <a:ext cx="775565" cy="51399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Công</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cụ</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thực</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thi</a:t>
                </a:r>
                <a:endParaRPr lang="ko-KR" altLang="en-US" sz="1200" dirty="0">
                  <a:solidFill>
                    <a:srgbClr val="193EB0"/>
                  </a:solidFill>
                  <a:latin typeface="SamsungOne-700" panose="020B0803030303020204" pitchFamily="34" charset="0"/>
                </a:endParaRPr>
              </a:p>
            </p:txBody>
          </p:sp>
          <p:sp>
            <p:nvSpPr>
              <p:cNvPr id="24" name="모서리가 둥근 직사각형 51">
                <a:extLst>
                  <a:ext uri="{FF2B5EF4-FFF2-40B4-BE49-F238E27FC236}">
                    <a16:creationId xmlns:a16="http://schemas.microsoft.com/office/drawing/2014/main" id="{DD24FAFA-3087-45CC-90E4-3067BDB971C7}"/>
                  </a:ext>
                </a:extLst>
              </p:cNvPr>
              <p:cNvSpPr/>
              <p:nvPr/>
            </p:nvSpPr>
            <p:spPr>
              <a:xfrm>
                <a:off x="8030732" y="5555857"/>
                <a:ext cx="825565" cy="373711"/>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Metastore</a:t>
                </a:r>
                <a:endParaRPr lang="ko-KR" altLang="en-US" sz="1200" dirty="0">
                  <a:solidFill>
                    <a:srgbClr val="193EB0"/>
                  </a:solidFill>
                  <a:latin typeface="SamsungOne-700" panose="020B0803030303020204" pitchFamily="34" charset="0"/>
                </a:endParaRPr>
              </a:p>
            </p:txBody>
          </p:sp>
          <p:sp>
            <p:nvSpPr>
              <p:cNvPr id="25" name="모서리가 둥근 직사각형 52">
                <a:extLst>
                  <a:ext uri="{FF2B5EF4-FFF2-40B4-BE49-F238E27FC236}">
                    <a16:creationId xmlns:a16="http://schemas.microsoft.com/office/drawing/2014/main" id="{94C933B2-497A-4360-8CA9-3AE1153AEC6F}"/>
                  </a:ext>
                </a:extLst>
              </p:cNvPr>
              <p:cNvSpPr/>
              <p:nvPr/>
            </p:nvSpPr>
            <p:spPr>
              <a:xfrm>
                <a:off x="6995900" y="5555856"/>
                <a:ext cx="775565" cy="373711"/>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Trình</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biên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dịch</a:t>
                </a:r>
                <a:endParaRPr lang="ko-KR" altLang="en-US" sz="1200" dirty="0">
                  <a:solidFill>
                    <a:srgbClr val="193EB0"/>
                  </a:solidFill>
                  <a:latin typeface="SamsungOne-700" panose="020B0803030303020204" pitchFamily="34" charset="0"/>
                </a:endParaRPr>
              </a:p>
            </p:txBody>
          </p:sp>
          <p:sp>
            <p:nvSpPr>
              <p:cNvPr id="26" name="모서리가 둥근 직사각형 55">
                <a:extLst>
                  <a:ext uri="{FF2B5EF4-FFF2-40B4-BE49-F238E27FC236}">
                    <a16:creationId xmlns:a16="http://schemas.microsoft.com/office/drawing/2014/main" id="{B1C2361C-765B-4A59-99EA-8EFB4C75ABBC}"/>
                  </a:ext>
                </a:extLst>
              </p:cNvPr>
              <p:cNvSpPr/>
              <p:nvPr/>
            </p:nvSpPr>
            <p:spPr>
              <a:xfrm>
                <a:off x="6311304" y="4363634"/>
                <a:ext cx="407655" cy="422708"/>
              </a:xfrm>
              <a:prstGeom prst="roundRect">
                <a:avLst>
                  <a:gd name="adj" fmla="val 22415"/>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700" panose="020B0803030303020204" pitchFamily="34" charset="0"/>
                    <a:ea typeface="SamsungOne-700" panose="020B0803030303020204" pitchFamily="34" charset="0"/>
                  </a:rPr>
                  <a:t>UI</a:t>
                </a:r>
              </a:p>
            </p:txBody>
          </p:sp>
          <p:grpSp>
            <p:nvGrpSpPr>
              <p:cNvPr id="27" name="그룹 26">
                <a:extLst>
                  <a:ext uri="{FF2B5EF4-FFF2-40B4-BE49-F238E27FC236}">
                    <a16:creationId xmlns:a16="http://schemas.microsoft.com/office/drawing/2014/main" id="{6CB5A669-8DAD-4D97-9CCE-9F9C0820F079}"/>
                  </a:ext>
                </a:extLst>
              </p:cNvPr>
              <p:cNvGrpSpPr/>
              <p:nvPr/>
            </p:nvGrpSpPr>
            <p:grpSpPr>
              <a:xfrm>
                <a:off x="6718958" y="4480311"/>
                <a:ext cx="356242" cy="168276"/>
                <a:chOff x="6292992" y="4480311"/>
                <a:chExt cx="782210" cy="168276"/>
              </a:xfrm>
            </p:grpSpPr>
            <p:cxnSp>
              <p:nvCxnSpPr>
                <p:cNvPr id="38" name="직선 화살표 연결선 37">
                  <a:extLst>
                    <a:ext uri="{FF2B5EF4-FFF2-40B4-BE49-F238E27FC236}">
                      <a16:creationId xmlns:a16="http://schemas.microsoft.com/office/drawing/2014/main" id="{7E831E54-37F5-4378-984E-8ADE42FCC2FF}"/>
                    </a:ext>
                  </a:extLst>
                </p:cNvPr>
                <p:cNvCxnSpPr>
                  <a:cxnSpLocks/>
                </p:cNvCxnSpPr>
                <p:nvPr/>
              </p:nvCxnSpPr>
              <p:spPr>
                <a:xfrm>
                  <a:off x="6292996" y="4480311"/>
                  <a:ext cx="782203"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BCAF8C60-6C50-4CED-98C4-DE410AD56A67}"/>
                    </a:ext>
                  </a:extLst>
                </p:cNvPr>
                <p:cNvCxnSpPr>
                  <a:cxnSpLocks/>
                </p:cNvCxnSpPr>
                <p:nvPr/>
              </p:nvCxnSpPr>
              <p:spPr>
                <a:xfrm flipH="1" flipV="1">
                  <a:off x="6292992" y="4648585"/>
                  <a:ext cx="782210" cy="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꺾인 연결선 66">
                <a:extLst>
                  <a:ext uri="{FF2B5EF4-FFF2-40B4-BE49-F238E27FC236}">
                    <a16:creationId xmlns:a16="http://schemas.microsoft.com/office/drawing/2014/main" id="{EFEF8C4C-F1F0-492D-B891-B5CDC155B2A3}"/>
                  </a:ext>
                </a:extLst>
              </p:cNvPr>
              <p:cNvCxnSpPr/>
              <p:nvPr/>
            </p:nvCxnSpPr>
            <p:spPr>
              <a:xfrm rot="5400000" flipH="1" flipV="1">
                <a:off x="7007526" y="3719227"/>
                <a:ext cx="863720" cy="410297"/>
              </a:xfrm>
              <a:prstGeom prst="bentConnector3">
                <a:avLst>
                  <a:gd name="adj1" fmla="val 100176"/>
                </a:avLst>
              </a:prstGeom>
              <a:ln w="19050">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 76">
                <a:extLst>
                  <a:ext uri="{FF2B5EF4-FFF2-40B4-BE49-F238E27FC236}">
                    <a16:creationId xmlns:a16="http://schemas.microsoft.com/office/drawing/2014/main" id="{5244447C-83A6-46E5-B350-7BCF4DEED4CD}"/>
                  </a:ext>
                </a:extLst>
              </p:cNvPr>
              <p:cNvCxnSpPr>
                <a:stCxn id="22" idx="0"/>
              </p:cNvCxnSpPr>
              <p:nvPr/>
            </p:nvCxnSpPr>
            <p:spPr>
              <a:xfrm rot="5400000" flipH="1" flipV="1">
                <a:off x="7152504" y="3871779"/>
                <a:ext cx="715818" cy="257200"/>
              </a:xfrm>
              <a:prstGeom prst="bentConnector3">
                <a:avLst>
                  <a:gd name="adj1" fmla="val 10012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9765E22-D649-4B05-BF93-CF5B5724A790}"/>
                  </a:ext>
                </a:extLst>
              </p:cNvPr>
              <p:cNvCxnSpPr/>
              <p:nvPr/>
            </p:nvCxnSpPr>
            <p:spPr>
              <a:xfrm>
                <a:off x="7292913" y="4786483"/>
                <a:ext cx="1870" cy="769373"/>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19205F16-DF39-4481-A0C8-9D0B4E63DD45}"/>
                  </a:ext>
                </a:extLst>
              </p:cNvPr>
              <p:cNvCxnSpPr/>
              <p:nvPr/>
            </p:nvCxnSpPr>
            <p:spPr>
              <a:xfrm flipH="1" flipV="1">
                <a:off x="7489763" y="4786483"/>
                <a:ext cx="1870" cy="769373"/>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그룹 31">
                <a:extLst>
                  <a:ext uri="{FF2B5EF4-FFF2-40B4-BE49-F238E27FC236}">
                    <a16:creationId xmlns:a16="http://schemas.microsoft.com/office/drawing/2014/main" id="{96AFB32F-0207-4953-B3BD-056854F73C56}"/>
                  </a:ext>
                </a:extLst>
              </p:cNvPr>
              <p:cNvGrpSpPr/>
              <p:nvPr/>
            </p:nvGrpSpPr>
            <p:grpSpPr>
              <a:xfrm>
                <a:off x="7780211" y="5658573"/>
                <a:ext cx="252106" cy="168275"/>
                <a:chOff x="7787877" y="5199690"/>
                <a:chExt cx="527486" cy="168275"/>
              </a:xfrm>
            </p:grpSpPr>
            <p:cxnSp>
              <p:nvCxnSpPr>
                <p:cNvPr id="36" name="직선 화살표 연결선 35">
                  <a:extLst>
                    <a:ext uri="{FF2B5EF4-FFF2-40B4-BE49-F238E27FC236}">
                      <a16:creationId xmlns:a16="http://schemas.microsoft.com/office/drawing/2014/main" id="{3CC6122D-5E90-4E60-B4B5-207656CA9885}"/>
                    </a:ext>
                  </a:extLst>
                </p:cNvPr>
                <p:cNvCxnSpPr/>
                <p:nvPr/>
              </p:nvCxnSpPr>
              <p:spPr>
                <a:xfrm>
                  <a:off x="7787877" y="5199690"/>
                  <a:ext cx="527486"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133A54E-39BE-4AFC-8696-FA50E517AE48}"/>
                    </a:ext>
                  </a:extLst>
                </p:cNvPr>
                <p:cNvCxnSpPr/>
                <p:nvPr/>
              </p:nvCxnSpPr>
              <p:spPr>
                <a:xfrm flipH="1" flipV="1">
                  <a:off x="7787877" y="5367964"/>
                  <a:ext cx="527486" cy="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직선 화살표 연결선 32">
                <a:extLst>
                  <a:ext uri="{FF2B5EF4-FFF2-40B4-BE49-F238E27FC236}">
                    <a16:creationId xmlns:a16="http://schemas.microsoft.com/office/drawing/2014/main" id="{B73B657C-5501-402B-98AB-A41F4F2EE358}"/>
                  </a:ext>
                </a:extLst>
              </p:cNvPr>
              <p:cNvCxnSpPr/>
              <p:nvPr/>
            </p:nvCxnSpPr>
            <p:spPr>
              <a:xfrm>
                <a:off x="8238565" y="3814766"/>
                <a:ext cx="0" cy="1741090"/>
              </a:xfrm>
              <a:prstGeom prst="straightConnector1">
                <a:avLst/>
              </a:prstGeom>
              <a:ln w="19050">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90">
                <a:extLst>
                  <a:ext uri="{FF2B5EF4-FFF2-40B4-BE49-F238E27FC236}">
                    <a16:creationId xmlns:a16="http://schemas.microsoft.com/office/drawing/2014/main" id="{6A3B7FEA-E998-445B-87A5-D543AB648872}"/>
                  </a:ext>
                </a:extLst>
              </p:cNvPr>
              <p:cNvSpPr/>
              <p:nvPr/>
            </p:nvSpPr>
            <p:spPr>
              <a:xfrm>
                <a:off x="8656827" y="3349795"/>
                <a:ext cx="746005" cy="44233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HADOOP</a:t>
                </a:r>
                <a:endParaRPr lang="ko-KR" altLang="en-US" sz="1000" dirty="0">
                  <a:solidFill>
                    <a:srgbClr val="193EB0"/>
                  </a:solidFill>
                  <a:latin typeface="SamsungOne-700" panose="020B0803030303020204" pitchFamily="34" charset="0"/>
                  <a:ea typeface="SamsungOne-600C" panose="020B0706030303020204" pitchFamily="34" charset="0"/>
                </a:endParaRPr>
              </a:p>
            </p:txBody>
          </p:sp>
          <p:cxnSp>
            <p:nvCxnSpPr>
              <p:cNvPr id="35" name="직선 화살표 연결선 34">
                <a:extLst>
                  <a:ext uri="{FF2B5EF4-FFF2-40B4-BE49-F238E27FC236}">
                    <a16:creationId xmlns:a16="http://schemas.microsoft.com/office/drawing/2014/main" id="{9EFFAEDA-4613-410D-87D8-887E6FB3169B}"/>
                  </a:ext>
                </a:extLst>
              </p:cNvPr>
              <p:cNvCxnSpPr>
                <a:stCxn id="23" idx="3"/>
                <a:endCxn id="34" idx="1"/>
              </p:cNvCxnSpPr>
              <p:nvPr/>
            </p:nvCxnSpPr>
            <p:spPr>
              <a:xfrm>
                <a:off x="8420100" y="3568467"/>
                <a:ext cx="236727" cy="2497"/>
              </a:xfrm>
              <a:prstGeom prst="straightConnector1">
                <a:avLst/>
              </a:prstGeom>
              <a:ln w="19050">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a16="http://schemas.microsoft.com/office/drawing/2014/main" id="{BC67246F-E6EE-4029-AE69-88541A408C6F}"/>
                </a:ext>
              </a:extLst>
            </p:cNvPr>
            <p:cNvSpPr/>
            <p:nvPr/>
          </p:nvSpPr>
          <p:spPr>
            <a:xfrm>
              <a:off x="6555061" y="4142787"/>
              <a:ext cx="739012" cy="307777"/>
            </a:xfrm>
            <a:prstGeom prst="rect">
              <a:avLst/>
            </a:prstGeom>
          </p:spPr>
          <p:txBody>
            <a:bodyPr wrap="square">
              <a:spAutoFit/>
            </a:bodyPr>
            <a:lstStyle/>
            <a:p>
              <a:r>
                <a:rPr lang="en-US" altLang="ko-KR" sz="700" dirty="0">
                  <a:solidFill>
                    <a:srgbClr val="193EB0"/>
                  </a:solidFill>
                  <a:latin typeface="SamsungOne-700" panose="020B0803030303020204" pitchFamily="34" charset="0"/>
                  <a:ea typeface="SamsungOne-700" panose="020B0803030303020204" pitchFamily="34" charset="0"/>
                </a:rPr>
                <a:t>1) </a:t>
              </a:r>
              <a:r>
                <a:rPr lang="en-US" altLang="ko-KR" sz="700" dirty="0" err="1">
                  <a:solidFill>
                    <a:srgbClr val="193EB0"/>
                  </a:solidFill>
                  <a:latin typeface="SamsungOne-700" panose="020B0803030303020204" pitchFamily="34" charset="0"/>
                  <a:ea typeface="SamsungOne-700" panose="020B0803030303020204" pitchFamily="34" charset="0"/>
                </a:rPr>
                <a:t>Thực</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hiện</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truy</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vấn</a:t>
              </a:r>
              <a:endParaRPr lang="ko-KR" altLang="en-US" sz="700" dirty="0">
                <a:latin typeface="SamsungOneKorean 400" panose="020B0503030303020204" pitchFamily="50" charset="-127"/>
                <a:ea typeface="SamsungOneKorean 400" panose="020B0503030303020204" pitchFamily="50" charset="-127"/>
              </a:endParaRPr>
            </a:p>
          </p:txBody>
        </p:sp>
        <p:sp>
          <p:nvSpPr>
            <p:cNvPr id="15" name="직사각형 14">
              <a:extLst>
                <a:ext uri="{FF2B5EF4-FFF2-40B4-BE49-F238E27FC236}">
                  <a16:creationId xmlns:a16="http://schemas.microsoft.com/office/drawing/2014/main" id="{19E8E3BC-A465-404A-A16F-58D9FB7BBA3B}"/>
                </a:ext>
              </a:extLst>
            </p:cNvPr>
            <p:cNvSpPr/>
            <p:nvPr/>
          </p:nvSpPr>
          <p:spPr>
            <a:xfrm>
              <a:off x="6504372" y="3747220"/>
              <a:ext cx="737702" cy="200055"/>
            </a:xfrm>
            <a:prstGeom prst="rect">
              <a:avLst/>
            </a:prstGeom>
          </p:spPr>
          <p:txBody>
            <a:bodyPr wrap="none">
              <a:spAutoFit/>
            </a:bodyPr>
            <a:lstStyle/>
            <a:p>
              <a:r>
                <a:rPr lang="en-US" altLang="ko-KR" sz="700" dirty="0">
                  <a:solidFill>
                    <a:srgbClr val="193EB0"/>
                  </a:solidFill>
                  <a:latin typeface="SamsungOne-700" panose="020B0803030303020204" pitchFamily="34" charset="0"/>
                  <a:ea typeface="SamsungOne-700" panose="020B0803030303020204" pitchFamily="34" charset="0"/>
                </a:rPr>
                <a:t>8) </a:t>
              </a:r>
              <a:r>
                <a:rPr lang="en-US" altLang="ko-KR" sz="700" dirty="0" err="1">
                  <a:solidFill>
                    <a:srgbClr val="193EB0"/>
                  </a:solidFill>
                  <a:latin typeface="SamsungOne-700" panose="020B0803030303020204" pitchFamily="34" charset="0"/>
                  <a:ea typeface="SamsungOne-700" panose="020B0803030303020204" pitchFamily="34" charset="0"/>
                </a:rPr>
                <a:t>Gửi</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kết</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quả</a:t>
              </a:r>
              <a:endParaRPr lang="ko-KR" altLang="en-US" sz="700" dirty="0">
                <a:latin typeface="SamsungOneKorean 400" panose="020B0503030303020204" pitchFamily="50" charset="-127"/>
                <a:ea typeface="SamsungOneKorean 400" panose="020B0503030303020204" pitchFamily="50" charset="-127"/>
              </a:endParaRPr>
            </a:p>
          </p:txBody>
        </p:sp>
        <p:sp>
          <p:nvSpPr>
            <p:cNvPr id="16" name="직사각형 15">
              <a:extLst>
                <a:ext uri="{FF2B5EF4-FFF2-40B4-BE49-F238E27FC236}">
                  <a16:creationId xmlns:a16="http://schemas.microsoft.com/office/drawing/2014/main" id="{CF51CE85-BF56-42A1-B531-07C26F47220D}"/>
                </a:ext>
              </a:extLst>
            </p:cNvPr>
            <p:cNvSpPr/>
            <p:nvPr/>
          </p:nvSpPr>
          <p:spPr>
            <a:xfrm>
              <a:off x="6469569" y="4732718"/>
              <a:ext cx="732893" cy="200055"/>
            </a:xfrm>
            <a:prstGeom prst="rect">
              <a:avLst/>
            </a:prstGeom>
          </p:spPr>
          <p:txBody>
            <a:bodyPr wrap="none">
              <a:spAutoFit/>
            </a:bodyPr>
            <a:lstStyle/>
            <a:p>
              <a:r>
                <a:rPr lang="en-US" altLang="ko-KR" sz="700" dirty="0">
                  <a:solidFill>
                    <a:srgbClr val="193EB0"/>
                  </a:solidFill>
                  <a:latin typeface="SamsungOne-700" panose="020B0803030303020204" pitchFamily="34" charset="0"/>
                  <a:ea typeface="SamsungOne-700" panose="020B0803030303020204" pitchFamily="34" charset="0"/>
                </a:rPr>
                <a:t>7) </a:t>
              </a:r>
              <a:r>
                <a:rPr lang="en-US" altLang="ko-KR" sz="700" dirty="0" err="1">
                  <a:solidFill>
                    <a:srgbClr val="193EB0"/>
                  </a:solidFill>
                  <a:latin typeface="SamsungOne-700" panose="020B0803030303020204" pitchFamily="34" charset="0"/>
                  <a:ea typeface="SamsungOne-700" panose="020B0803030303020204" pitchFamily="34" charset="0"/>
                </a:rPr>
                <a:t>Lấy</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kết</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quả</a:t>
              </a:r>
              <a:endParaRPr lang="ko-KR" altLang="en-US" sz="700" dirty="0">
                <a:latin typeface="SamsungOneKorean 400" panose="020B0503030303020204" pitchFamily="50" charset="-127"/>
                <a:ea typeface="SamsungOneKorean 400" panose="020B0503030303020204" pitchFamily="50" charset="-127"/>
              </a:endParaRPr>
            </a:p>
          </p:txBody>
        </p:sp>
        <p:sp>
          <p:nvSpPr>
            <p:cNvPr id="17" name="직사각형 16">
              <a:extLst>
                <a:ext uri="{FF2B5EF4-FFF2-40B4-BE49-F238E27FC236}">
                  <a16:creationId xmlns:a16="http://schemas.microsoft.com/office/drawing/2014/main" id="{D9F918BC-93DF-4E8A-804D-68014BFB6657}"/>
                </a:ext>
              </a:extLst>
            </p:cNvPr>
            <p:cNvSpPr/>
            <p:nvPr/>
          </p:nvSpPr>
          <p:spPr>
            <a:xfrm>
              <a:off x="7263277" y="3980267"/>
              <a:ext cx="686406" cy="307777"/>
            </a:xfrm>
            <a:prstGeom prst="rect">
              <a:avLst/>
            </a:prstGeom>
          </p:spPr>
          <p:txBody>
            <a:bodyPr wrap="none">
              <a:spAutoFit/>
            </a:bodyPr>
            <a:lstStyle/>
            <a:p>
              <a:r>
                <a:rPr lang="en-US" altLang="ko-KR" sz="700" dirty="0">
                  <a:solidFill>
                    <a:srgbClr val="193EB0"/>
                  </a:solidFill>
                  <a:latin typeface="SamsungOne-700" panose="020B0803030303020204" pitchFamily="34" charset="0"/>
                  <a:ea typeface="SamsungOne-700" panose="020B0803030303020204" pitchFamily="34" charset="0"/>
                </a:rPr>
                <a:t>6) </a:t>
              </a:r>
              <a:r>
                <a:rPr lang="en-US" altLang="ko-KR" sz="700" dirty="0" err="1">
                  <a:solidFill>
                    <a:srgbClr val="193EB0"/>
                  </a:solidFill>
                  <a:latin typeface="SamsungOne-700" panose="020B0803030303020204" pitchFamily="34" charset="0"/>
                  <a:ea typeface="SamsungOne-700" panose="020B0803030303020204" pitchFamily="34" charset="0"/>
                </a:rPr>
                <a:t>Thực</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hiện</a:t>
              </a:r>
              <a:r>
                <a:rPr lang="en-US" altLang="ko-KR" sz="700" dirty="0">
                  <a:solidFill>
                    <a:srgbClr val="193EB0"/>
                  </a:solidFill>
                  <a:latin typeface="SamsungOne-700" panose="020B0803030303020204" pitchFamily="34" charset="0"/>
                  <a:ea typeface="SamsungOne-700" panose="020B0803030303020204" pitchFamily="34" charset="0"/>
                </a:rPr>
                <a:t> </a:t>
              </a:r>
            </a:p>
            <a:p>
              <a:r>
                <a:rPr lang="en-US" altLang="ko-KR" sz="700" dirty="0" err="1">
                  <a:solidFill>
                    <a:srgbClr val="193EB0"/>
                  </a:solidFill>
                  <a:latin typeface="SamsungOne-700" panose="020B0803030303020204" pitchFamily="34" charset="0"/>
                  <a:ea typeface="SamsungOne-700" panose="020B0803030303020204" pitchFamily="34" charset="0"/>
                </a:rPr>
                <a:t>kế</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hoạch</a:t>
              </a:r>
              <a:endParaRPr lang="ko-KR" altLang="en-US" sz="700" dirty="0">
                <a:latin typeface="SamsungOneKorean 400" panose="020B0503030303020204" pitchFamily="50" charset="-127"/>
                <a:ea typeface="SamsungOneKorean 400" panose="020B0503030303020204" pitchFamily="50" charset="-127"/>
              </a:endParaRPr>
            </a:p>
          </p:txBody>
        </p:sp>
        <p:sp>
          <p:nvSpPr>
            <p:cNvPr id="18" name="직사각형 17">
              <a:extLst>
                <a:ext uri="{FF2B5EF4-FFF2-40B4-BE49-F238E27FC236}">
                  <a16:creationId xmlns:a16="http://schemas.microsoft.com/office/drawing/2014/main" id="{8EF6AB50-1D97-4DCD-9B3B-ACA59F1232F4}"/>
                </a:ext>
              </a:extLst>
            </p:cNvPr>
            <p:cNvSpPr/>
            <p:nvPr/>
          </p:nvSpPr>
          <p:spPr>
            <a:xfrm>
              <a:off x="6708554" y="5104387"/>
              <a:ext cx="573956" cy="307777"/>
            </a:xfrm>
            <a:prstGeom prst="rect">
              <a:avLst/>
            </a:prstGeom>
          </p:spPr>
          <p:txBody>
            <a:bodyPr wrap="square">
              <a:spAutoFit/>
            </a:bodyPr>
            <a:lstStyle/>
            <a:p>
              <a:r>
                <a:rPr lang="en-US" altLang="ko-KR" sz="700" dirty="0">
                  <a:solidFill>
                    <a:srgbClr val="193EB0"/>
                  </a:solidFill>
                  <a:latin typeface="SamsungOne-700" panose="020B0803030303020204" pitchFamily="34" charset="0"/>
                  <a:ea typeface="SamsungOne-700" panose="020B0803030303020204" pitchFamily="34" charset="0"/>
                </a:rPr>
                <a:t>2) </a:t>
              </a:r>
              <a:r>
                <a:rPr lang="en-US" altLang="ko-KR" sz="700" dirty="0" err="1">
                  <a:solidFill>
                    <a:srgbClr val="193EB0"/>
                  </a:solidFill>
                  <a:latin typeface="SamsungOne-700" panose="020B0803030303020204" pitchFamily="34" charset="0"/>
                  <a:ea typeface="SamsungOne-700" panose="020B0803030303020204" pitchFamily="34" charset="0"/>
                </a:rPr>
                <a:t>Nhận</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kế</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hoạch</a:t>
              </a:r>
              <a:endParaRPr lang="ko-KR" altLang="en-US" sz="700" dirty="0">
                <a:latin typeface="SamsungOneKorean 400" panose="020B0503030303020204" pitchFamily="50" charset="-127"/>
                <a:ea typeface="SamsungOneKorean 400" panose="020B0503030303020204" pitchFamily="50" charset="-127"/>
              </a:endParaRPr>
            </a:p>
          </p:txBody>
        </p:sp>
        <p:sp>
          <p:nvSpPr>
            <p:cNvPr id="19" name="직사각형 18">
              <a:extLst>
                <a:ext uri="{FF2B5EF4-FFF2-40B4-BE49-F238E27FC236}">
                  <a16:creationId xmlns:a16="http://schemas.microsoft.com/office/drawing/2014/main" id="{756FD450-4A9F-43D3-9572-CF94AB023C0F}"/>
                </a:ext>
              </a:extLst>
            </p:cNvPr>
            <p:cNvSpPr/>
            <p:nvPr/>
          </p:nvSpPr>
          <p:spPr>
            <a:xfrm>
              <a:off x="7372374" y="4957851"/>
              <a:ext cx="546945" cy="307777"/>
            </a:xfrm>
            <a:prstGeom prst="rect">
              <a:avLst/>
            </a:prstGeom>
          </p:spPr>
          <p:txBody>
            <a:bodyPr wrap="none">
              <a:spAutoFit/>
            </a:bodyPr>
            <a:lstStyle/>
            <a:p>
              <a:r>
                <a:rPr lang="en-US" altLang="ko-KR" sz="700" dirty="0">
                  <a:solidFill>
                    <a:srgbClr val="193EB0"/>
                  </a:solidFill>
                  <a:latin typeface="SamsungOne-700" panose="020B0803030303020204" pitchFamily="34" charset="0"/>
                  <a:ea typeface="SamsungOne-700" panose="020B0803030303020204" pitchFamily="34" charset="0"/>
                </a:rPr>
                <a:t>5) </a:t>
              </a:r>
              <a:r>
                <a:rPr lang="en-US" altLang="ko-KR" sz="700" dirty="0" err="1">
                  <a:solidFill>
                    <a:srgbClr val="193EB0"/>
                  </a:solidFill>
                  <a:latin typeface="SamsungOne-700" panose="020B0803030303020204" pitchFamily="34" charset="0"/>
                  <a:ea typeface="SamsungOne-700" panose="020B0803030303020204" pitchFamily="34" charset="0"/>
                </a:rPr>
                <a:t>Gửi</a:t>
              </a:r>
              <a:endParaRPr lang="en-US" altLang="ko-KR" sz="700" dirty="0">
                <a:solidFill>
                  <a:srgbClr val="193EB0"/>
                </a:solidFill>
                <a:latin typeface="SamsungOne-700" panose="020B0803030303020204" pitchFamily="34" charset="0"/>
                <a:ea typeface="SamsungOne-700" panose="020B0803030303020204" pitchFamily="34" charset="0"/>
              </a:endParaRPr>
            </a:p>
            <a:p>
              <a:r>
                <a:rPr lang="en-US" altLang="ko-KR" sz="700" dirty="0" err="1">
                  <a:solidFill>
                    <a:srgbClr val="193EB0"/>
                  </a:solidFill>
                  <a:latin typeface="SamsungOne-700" panose="020B0803030303020204" pitchFamily="34" charset="0"/>
                  <a:ea typeface="SamsungOne-700" panose="020B0803030303020204" pitchFamily="34" charset="0"/>
                </a:rPr>
                <a:t>Kế</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hoạch</a:t>
              </a:r>
              <a:endParaRPr lang="ko-KR" altLang="en-US" sz="700" dirty="0">
                <a:latin typeface="SamsungOneKorean 400" panose="020B0503030303020204" pitchFamily="50" charset="-127"/>
                <a:ea typeface="SamsungOneKorean 400" panose="020B0503030303020204" pitchFamily="50" charset="-127"/>
              </a:endParaRPr>
            </a:p>
          </p:txBody>
        </p:sp>
        <p:sp>
          <p:nvSpPr>
            <p:cNvPr id="20" name="직사각형 19">
              <a:extLst>
                <a:ext uri="{FF2B5EF4-FFF2-40B4-BE49-F238E27FC236}">
                  <a16:creationId xmlns:a16="http://schemas.microsoft.com/office/drawing/2014/main" id="{DCA03079-D594-4AEE-9259-6A1F354CDDE2}"/>
                </a:ext>
              </a:extLst>
            </p:cNvPr>
            <p:cNvSpPr/>
            <p:nvPr/>
          </p:nvSpPr>
          <p:spPr>
            <a:xfrm>
              <a:off x="7608026" y="5313272"/>
              <a:ext cx="608258" cy="307777"/>
            </a:xfrm>
            <a:prstGeom prst="rect">
              <a:avLst/>
            </a:prstGeom>
          </p:spPr>
          <p:txBody>
            <a:bodyPr wrap="square">
              <a:spAutoFit/>
            </a:bodyPr>
            <a:lstStyle/>
            <a:p>
              <a:r>
                <a:rPr lang="en-US" altLang="ko-KR" sz="700" dirty="0">
                  <a:solidFill>
                    <a:srgbClr val="193EB0"/>
                  </a:solidFill>
                  <a:latin typeface="SamsungOne-700" panose="020B0803030303020204" pitchFamily="34" charset="0"/>
                  <a:ea typeface="SamsungOne-700" panose="020B0803030303020204" pitchFamily="34" charset="0"/>
                </a:rPr>
                <a:t>3) </a:t>
              </a:r>
              <a:r>
                <a:rPr lang="en-US" altLang="ko-KR" sz="700" dirty="0" err="1">
                  <a:solidFill>
                    <a:srgbClr val="193EB0"/>
                  </a:solidFill>
                  <a:latin typeface="SamsungOne-700" panose="020B0803030303020204" pitchFamily="34" charset="0"/>
                  <a:ea typeface="SamsungOne-700" panose="020B0803030303020204" pitchFamily="34" charset="0"/>
                </a:rPr>
                <a:t>Lấy</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siêu</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dữ</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liệu</a:t>
              </a:r>
              <a:endParaRPr lang="ko-KR" altLang="en-US" sz="700" dirty="0">
                <a:latin typeface="SamsungOneKorean 400" panose="020B0503030303020204" pitchFamily="50" charset="-127"/>
                <a:ea typeface="SamsungOneKorean 400" panose="020B0503030303020204" pitchFamily="50" charset="-127"/>
              </a:endParaRPr>
            </a:p>
          </p:txBody>
        </p:sp>
        <p:sp>
          <p:nvSpPr>
            <p:cNvPr id="21" name="직사각형 20">
              <a:extLst>
                <a:ext uri="{FF2B5EF4-FFF2-40B4-BE49-F238E27FC236}">
                  <a16:creationId xmlns:a16="http://schemas.microsoft.com/office/drawing/2014/main" id="{78EE3AE5-1F7A-4DBE-B68B-DEB577D50D9B}"/>
                </a:ext>
              </a:extLst>
            </p:cNvPr>
            <p:cNvSpPr/>
            <p:nvPr/>
          </p:nvSpPr>
          <p:spPr>
            <a:xfrm>
              <a:off x="7437749" y="5913413"/>
              <a:ext cx="904415" cy="200055"/>
            </a:xfrm>
            <a:prstGeom prst="rect">
              <a:avLst/>
            </a:prstGeom>
          </p:spPr>
          <p:txBody>
            <a:bodyPr wrap="none">
              <a:spAutoFit/>
            </a:bodyPr>
            <a:lstStyle/>
            <a:p>
              <a:r>
                <a:rPr lang="en-US" altLang="ko-KR" sz="700" dirty="0">
                  <a:solidFill>
                    <a:srgbClr val="193EB0"/>
                  </a:solidFill>
                  <a:latin typeface="SamsungOne-700" panose="020B0803030303020204" pitchFamily="34" charset="0"/>
                  <a:ea typeface="SamsungOne-700" panose="020B0803030303020204" pitchFamily="34" charset="0"/>
                </a:rPr>
                <a:t>4) </a:t>
              </a:r>
              <a:r>
                <a:rPr lang="en-US" altLang="ko-KR" sz="700" dirty="0" err="1">
                  <a:solidFill>
                    <a:srgbClr val="193EB0"/>
                  </a:solidFill>
                  <a:latin typeface="SamsungOne-700" panose="020B0803030303020204" pitchFamily="34" charset="0"/>
                  <a:ea typeface="SamsungOne-700" panose="020B0803030303020204" pitchFamily="34" charset="0"/>
                </a:rPr>
                <a:t>Gửi</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Siêu</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dữ</a:t>
              </a:r>
              <a:r>
                <a:rPr lang="en-US" altLang="ko-KR" sz="700" dirty="0">
                  <a:solidFill>
                    <a:srgbClr val="193EB0"/>
                  </a:solidFill>
                  <a:latin typeface="SamsungOne-700" panose="020B0803030303020204" pitchFamily="34" charset="0"/>
                  <a:ea typeface="SamsungOne-700" panose="020B0803030303020204" pitchFamily="34" charset="0"/>
                </a:rPr>
                <a:t> </a:t>
              </a:r>
              <a:r>
                <a:rPr lang="en-US" altLang="ko-KR" sz="700" dirty="0" err="1">
                  <a:solidFill>
                    <a:srgbClr val="193EB0"/>
                  </a:solidFill>
                  <a:latin typeface="SamsungOne-700" panose="020B0803030303020204" pitchFamily="34" charset="0"/>
                  <a:ea typeface="SamsungOne-700" panose="020B0803030303020204" pitchFamily="34" charset="0"/>
                </a:rPr>
                <a:t>liệu</a:t>
              </a:r>
              <a:endParaRPr lang="ko-KR" altLang="en-US" sz="700" dirty="0">
                <a:latin typeface="SamsungOneKorean 400" panose="020B0503030303020204" pitchFamily="50" charset="-127"/>
                <a:ea typeface="SamsungOneKorean 400" panose="020B0503030303020204" pitchFamily="50" charset="-127"/>
              </a:endParaRPr>
            </a:p>
          </p:txBody>
        </p:sp>
      </p:grpSp>
    </p:spTree>
    <p:extLst>
      <p:ext uri="{BB962C8B-B14F-4D97-AF65-F5344CB8AC3E}">
        <p14:creationId xmlns:p14="http://schemas.microsoft.com/office/powerpoint/2010/main" val="161930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CSDL </a:t>
            </a:r>
            <a:r>
              <a:rPr lang="en-US" altLang="ko-KR" dirty="0" err="1"/>
              <a:t>quan</a:t>
            </a:r>
            <a:r>
              <a:rPr lang="en-US" altLang="ko-KR" dirty="0"/>
              <a:t> </a:t>
            </a:r>
            <a:r>
              <a:rPr lang="en-US" altLang="ko-KR" dirty="0" err="1"/>
              <a:t>hệ</a:t>
            </a:r>
            <a:endParaRPr lang="en-US" altLang="ko-KR"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Một cấu trúc trong đó các mối quan hệ toán học và logic được hình thành dưới dạng một bảng và một số cột trong bảng được sao chép với các bảng khác để xác định mối tương quan giữa mỗi bảng.</a:t>
            </a:r>
            <a:endParaRPr lang="en-US" altLang="ko-KR" dirty="0"/>
          </a:p>
          <a:p>
            <a:pPr lvl="1"/>
            <a:r>
              <a:rPr lang="vi-VN" altLang="ko-KR" dirty="0"/>
              <a:t>Ưu điểm: Khả năng thích ứng cao với những thay đổi trong công việc, dễ dàng sử dụng để thay đổi công việc và bảo trì thuận tiện. Do đó, năng suất cũng được cải thiện.</a:t>
            </a:r>
          </a:p>
          <a:p>
            <a:pPr lvl="1"/>
            <a:r>
              <a:rPr lang="vi-VN" altLang="ko-KR" dirty="0"/>
              <a:t>Nhược điểm: Tải hệ thống cao do sử dụng nhiều tài nguyên hơn các DBMS khác.</a:t>
            </a:r>
            <a:endParaRPr lang="ko-KR" altLang="en-US" dirty="0"/>
          </a:p>
        </p:txBody>
      </p:sp>
      <p:pic>
        <p:nvPicPr>
          <p:cNvPr id="8" name="그림 7">
            <a:extLst>
              <a:ext uri="{FF2B5EF4-FFF2-40B4-BE49-F238E27FC236}">
                <a16:creationId xmlns:a16="http://schemas.microsoft.com/office/drawing/2014/main" id="{DA361C61-6A66-1447-951A-305EB5F64EB4}"/>
              </a:ext>
            </a:extLst>
          </p:cNvPr>
          <p:cNvPicPr>
            <a:picLocks noChangeAspect="1"/>
          </p:cNvPicPr>
          <p:nvPr/>
        </p:nvPicPr>
        <p:blipFill>
          <a:blip r:embed="rId3"/>
          <a:stretch>
            <a:fillRect/>
          </a:stretch>
        </p:blipFill>
        <p:spPr>
          <a:xfrm>
            <a:off x="6292397" y="4187383"/>
            <a:ext cx="2676646" cy="840741"/>
          </a:xfrm>
          <a:prstGeom prst="rect">
            <a:avLst/>
          </a:prstGeom>
        </p:spPr>
      </p:pic>
      <p:pic>
        <p:nvPicPr>
          <p:cNvPr id="9" name="그림 8">
            <a:extLst>
              <a:ext uri="{FF2B5EF4-FFF2-40B4-BE49-F238E27FC236}">
                <a16:creationId xmlns:a16="http://schemas.microsoft.com/office/drawing/2014/main" id="{B1E41363-F391-534D-A234-2D9AD421CFE5}"/>
              </a:ext>
            </a:extLst>
          </p:cNvPr>
          <p:cNvPicPr>
            <a:picLocks noChangeAspect="1"/>
          </p:cNvPicPr>
          <p:nvPr/>
        </p:nvPicPr>
        <p:blipFill>
          <a:blip r:embed="rId4"/>
          <a:stretch>
            <a:fillRect/>
          </a:stretch>
        </p:blipFill>
        <p:spPr>
          <a:xfrm>
            <a:off x="5929041" y="5010310"/>
            <a:ext cx="3403359" cy="710129"/>
          </a:xfrm>
          <a:prstGeom prst="rect">
            <a:avLst/>
          </a:prstGeom>
        </p:spPr>
      </p:pic>
      <p:graphicFrame>
        <p:nvGraphicFramePr>
          <p:cNvPr id="10" name="표 9">
            <a:extLst>
              <a:ext uri="{FF2B5EF4-FFF2-40B4-BE49-F238E27FC236}">
                <a16:creationId xmlns:a16="http://schemas.microsoft.com/office/drawing/2014/main" id="{973287EC-53E8-CF4D-8206-B036D1BF52EA}"/>
              </a:ext>
            </a:extLst>
          </p:cNvPr>
          <p:cNvGraphicFramePr>
            <a:graphicFrameLocks noGrp="1"/>
          </p:cNvGraphicFramePr>
          <p:nvPr>
            <p:extLst>
              <p:ext uri="{D42A27DB-BD31-4B8C-83A1-F6EECF244321}">
                <p14:modId xmlns:p14="http://schemas.microsoft.com/office/powerpoint/2010/main" val="380188157"/>
              </p:ext>
            </p:extLst>
          </p:nvPr>
        </p:nvGraphicFramePr>
        <p:xfrm>
          <a:off x="1031177" y="4083369"/>
          <a:ext cx="1998332" cy="1620835"/>
        </p:xfrm>
        <a:graphic>
          <a:graphicData uri="http://schemas.openxmlformats.org/drawingml/2006/table">
            <a:tbl>
              <a:tblPr/>
              <a:tblGrid>
                <a:gridCol w="465455">
                  <a:extLst>
                    <a:ext uri="{9D8B030D-6E8A-4147-A177-3AD203B41FA5}">
                      <a16:colId xmlns:a16="http://schemas.microsoft.com/office/drawing/2014/main" val="394888715"/>
                    </a:ext>
                  </a:extLst>
                </a:gridCol>
                <a:gridCol w="571850">
                  <a:extLst>
                    <a:ext uri="{9D8B030D-6E8A-4147-A177-3AD203B41FA5}">
                      <a16:colId xmlns:a16="http://schemas.microsoft.com/office/drawing/2014/main" val="148328333"/>
                    </a:ext>
                  </a:extLst>
                </a:gridCol>
                <a:gridCol w="961027">
                  <a:extLst>
                    <a:ext uri="{9D8B030D-6E8A-4147-A177-3AD203B41FA5}">
                      <a16:colId xmlns:a16="http://schemas.microsoft.com/office/drawing/2014/main" val="2552908983"/>
                    </a:ext>
                  </a:extLst>
                </a:gridCol>
              </a:tblGrid>
              <a:tr h="230910">
                <a:tc>
                  <a:txBody>
                    <a:bodyPr/>
                    <a:lstStyle/>
                    <a:p>
                      <a:pPr algn="ctr" latinLnBrk="1"/>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STT.</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000" dirty="0" err="1">
                          <a:solidFill>
                            <a:schemeClr val="tx1">
                              <a:lumMod val="75000"/>
                              <a:lumOff val="25000"/>
                            </a:schemeClr>
                          </a:solidFill>
                          <a:latin typeface="SamsungOne-400" panose="020B0503030303020204" pitchFamily="34" charset="0"/>
                        </a:rPr>
                        <a:t>Tên</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Số</a:t>
                      </a:r>
                      <a:r>
                        <a:rPr lang="en-US" altLang="ko-KR" sz="10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baseline="0" dirty="0" err="1">
                          <a:solidFill>
                            <a:schemeClr val="tx1">
                              <a:lumMod val="75000"/>
                              <a:lumOff val="25000"/>
                            </a:schemeClr>
                          </a:solidFill>
                          <a:latin typeface="SamsungOne-400" panose="020B0503030303020204" pitchFamily="34" charset="0"/>
                          <a:ea typeface="SamsungOne-400" panose="020B0503030303020204" pitchFamily="34" charset="0"/>
                        </a:rPr>
                        <a:t>điện</a:t>
                      </a:r>
                      <a:r>
                        <a:rPr lang="en-US" altLang="ko-KR" sz="10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baseline="0" dirty="0" err="1">
                          <a:solidFill>
                            <a:schemeClr val="tx1">
                              <a:lumMod val="75000"/>
                              <a:lumOff val="25000"/>
                            </a:schemeClr>
                          </a:solidFill>
                          <a:latin typeface="SamsungOne-400" panose="020B0503030303020204" pitchFamily="34" charset="0"/>
                          <a:ea typeface="SamsungOne-400" panose="020B0503030303020204" pitchFamily="34" charset="0"/>
                        </a:rPr>
                        <a:t>thoại</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1</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Jason</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999-1234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2</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Oliver</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888-1234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3</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Scott</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777-1234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4</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Lonan</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666-1234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44951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Henry</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555-1234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8652788"/>
                  </a:ext>
                </a:extLst>
              </a:tr>
            </a:tbl>
          </a:graphicData>
        </a:graphic>
      </p:graphicFrame>
      <p:sp>
        <p:nvSpPr>
          <p:cNvPr id="12" name="직사각형 11">
            <a:extLst>
              <a:ext uri="{FF2B5EF4-FFF2-40B4-BE49-F238E27FC236}">
                <a16:creationId xmlns:a16="http://schemas.microsoft.com/office/drawing/2014/main" id="{AE412602-7379-F54F-B4AA-8CDE3EB61043}"/>
              </a:ext>
            </a:extLst>
          </p:cNvPr>
          <p:cNvSpPr/>
          <p:nvPr/>
        </p:nvSpPr>
        <p:spPr>
          <a:xfrm>
            <a:off x="1467108" y="5970999"/>
            <a:ext cx="1360759" cy="24787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a:solidFill>
                  <a:srgbClr val="1F45BC"/>
                </a:solidFill>
                <a:latin typeface="SamsungOne-400" panose="020B0503030303020204" pitchFamily="34" charset="0"/>
                <a:ea typeface="SamsungOne-400" panose="020B0503030303020204" pitchFamily="34" charset="0"/>
              </a:rPr>
              <a:t>Column = Field</a:t>
            </a:r>
            <a:endParaRPr lang="ko-KR" altLang="en-US" sz="1200" dirty="0">
              <a:solidFill>
                <a:srgbClr val="1F45BC"/>
              </a:solidFill>
              <a:latin typeface="SamsungOne-400" panose="020B0503030303020204" pitchFamily="34" charset="0"/>
            </a:endParaRPr>
          </a:p>
        </p:txBody>
      </p:sp>
      <p:cxnSp>
        <p:nvCxnSpPr>
          <p:cNvPr id="13" name="직선 화살표 연결선 12">
            <a:extLst>
              <a:ext uri="{FF2B5EF4-FFF2-40B4-BE49-F238E27FC236}">
                <a16:creationId xmlns:a16="http://schemas.microsoft.com/office/drawing/2014/main" id="{A9C54E0F-DC3B-7247-851E-BC896BFC0423}"/>
              </a:ext>
            </a:extLst>
          </p:cNvPr>
          <p:cNvCxnSpPr>
            <a:cxnSpLocks/>
            <a:stCxn id="12" idx="0"/>
          </p:cNvCxnSpPr>
          <p:nvPr/>
        </p:nvCxnSpPr>
        <p:spPr>
          <a:xfrm flipH="1" flipV="1">
            <a:off x="1900986" y="5759343"/>
            <a:ext cx="246502" cy="21165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8607595-4801-C04A-B2BF-1DF854D1CE6F}"/>
              </a:ext>
            </a:extLst>
          </p:cNvPr>
          <p:cNvCxnSpPr>
            <a:cxnSpLocks/>
            <a:stCxn id="12" idx="0"/>
          </p:cNvCxnSpPr>
          <p:nvPr/>
        </p:nvCxnSpPr>
        <p:spPr>
          <a:xfrm flipV="1">
            <a:off x="2147488" y="5824997"/>
            <a:ext cx="354534" cy="14600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2BA95A09-645A-0849-A9B4-77A8DA7B24DB}"/>
              </a:ext>
            </a:extLst>
          </p:cNvPr>
          <p:cNvCxnSpPr>
            <a:cxnSpLocks/>
            <a:stCxn id="12" idx="0"/>
          </p:cNvCxnSpPr>
          <p:nvPr/>
        </p:nvCxnSpPr>
        <p:spPr>
          <a:xfrm flipH="1" flipV="1">
            <a:off x="1299948" y="5824997"/>
            <a:ext cx="847540" cy="14600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66564A1E-CC5A-2446-A2EF-89652B0453AE}"/>
              </a:ext>
            </a:extLst>
          </p:cNvPr>
          <p:cNvGrpSpPr/>
          <p:nvPr/>
        </p:nvGrpSpPr>
        <p:grpSpPr>
          <a:xfrm>
            <a:off x="3078970" y="4414394"/>
            <a:ext cx="181631" cy="1118466"/>
            <a:chOff x="3955270" y="4515994"/>
            <a:chExt cx="181631" cy="1118466"/>
          </a:xfrm>
        </p:grpSpPr>
        <p:cxnSp>
          <p:nvCxnSpPr>
            <p:cNvPr id="18" name="직선 화살표 연결선 17">
              <a:extLst>
                <a:ext uri="{FF2B5EF4-FFF2-40B4-BE49-F238E27FC236}">
                  <a16:creationId xmlns:a16="http://schemas.microsoft.com/office/drawing/2014/main" id="{BCF8604B-1E84-F34D-9499-593736BB2D26}"/>
                </a:ext>
              </a:extLst>
            </p:cNvPr>
            <p:cNvCxnSpPr/>
            <p:nvPr/>
          </p:nvCxnSpPr>
          <p:spPr>
            <a:xfrm flipH="1" flipV="1">
              <a:off x="3955271" y="4515994"/>
              <a:ext cx="181628" cy="448550"/>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672DFAE-DDF3-A547-941B-13EE188192F7}"/>
                </a:ext>
              </a:extLst>
            </p:cNvPr>
            <p:cNvCxnSpPr/>
            <p:nvPr/>
          </p:nvCxnSpPr>
          <p:spPr>
            <a:xfrm flipH="1">
              <a:off x="3975616" y="4964544"/>
              <a:ext cx="161284" cy="66991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E16D0C3A-0CE6-1D4B-9B62-88334699E11A}"/>
                </a:ext>
              </a:extLst>
            </p:cNvPr>
            <p:cNvCxnSpPr/>
            <p:nvPr/>
          </p:nvCxnSpPr>
          <p:spPr>
            <a:xfrm flipH="1" flipV="1">
              <a:off x="3955270" y="4782939"/>
              <a:ext cx="181628" cy="181605"/>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42D8B90D-374C-E849-A51A-44B1FD1960CD}"/>
                </a:ext>
              </a:extLst>
            </p:cNvPr>
            <p:cNvCxnSpPr/>
            <p:nvPr/>
          </p:nvCxnSpPr>
          <p:spPr>
            <a:xfrm flipH="1">
              <a:off x="3955273" y="4964544"/>
              <a:ext cx="181628" cy="37443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02F17CBD-8FCF-DB41-AF43-3523977BD39A}"/>
                </a:ext>
              </a:extLst>
            </p:cNvPr>
            <p:cNvCxnSpPr/>
            <p:nvPr/>
          </p:nvCxnSpPr>
          <p:spPr>
            <a:xfrm flipH="1">
              <a:off x="3955273" y="4964544"/>
              <a:ext cx="181628" cy="125654"/>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
        <p:nvSpPr>
          <p:cNvPr id="7" name="직사각형 6">
            <a:extLst>
              <a:ext uri="{FF2B5EF4-FFF2-40B4-BE49-F238E27FC236}">
                <a16:creationId xmlns:a16="http://schemas.microsoft.com/office/drawing/2014/main" id="{705242B7-8EFE-1144-B682-3E8F55FC7E4C}"/>
              </a:ext>
            </a:extLst>
          </p:cNvPr>
          <p:cNvSpPr/>
          <p:nvPr/>
        </p:nvSpPr>
        <p:spPr>
          <a:xfrm>
            <a:off x="1414209" y="3776770"/>
            <a:ext cx="665568" cy="276999"/>
          </a:xfrm>
          <a:prstGeom prst="rect">
            <a:avLst/>
          </a:prstGeom>
        </p:spPr>
        <p:txBody>
          <a:bodyPr wrap="none">
            <a:spAutoFit/>
          </a:bodyPr>
          <a:lstStyle/>
          <a:p>
            <a:pPr lvl="0" algn="ctr"/>
            <a:r>
              <a:rPr lang="en-US" altLang="ko-KR" sz="1200" dirty="0" err="1">
                <a:solidFill>
                  <a:srgbClr val="1F45BC"/>
                </a:solidFill>
                <a:latin typeface="SamsungOne-400" panose="020B0503030303020204" pitchFamily="34" charset="0"/>
                <a:ea typeface="SamsungOne-400" panose="020B0503030303020204" pitchFamily="34" charset="0"/>
              </a:rPr>
              <a:t>Bảng</a:t>
            </a:r>
            <a:r>
              <a:rPr lang="en-US" altLang="ko-KR" sz="1200" dirty="0">
                <a:solidFill>
                  <a:srgbClr val="1F45BC"/>
                </a:solidFill>
                <a:latin typeface="SamsungOne-400" panose="020B0503030303020204" pitchFamily="34" charset="0"/>
                <a:ea typeface="SamsungOne-400" panose="020B0503030303020204" pitchFamily="34" charset="0"/>
              </a:rPr>
              <a:t> A</a:t>
            </a:r>
            <a:endParaRPr lang="ko-KR" altLang="en-US" sz="1200" dirty="0">
              <a:solidFill>
                <a:srgbClr val="1F45BC"/>
              </a:solidFill>
              <a:latin typeface="SamsungOne-400" panose="020B0503030303020204" pitchFamily="34" charset="0"/>
              <a:ea typeface="SamsungOneKorean 400" panose="020B0503030303020204" pitchFamily="50" charset="-127"/>
            </a:endParaRPr>
          </a:p>
        </p:txBody>
      </p:sp>
      <p:sp>
        <p:nvSpPr>
          <p:cNvPr id="26" name="직사각형 25">
            <a:extLst>
              <a:ext uri="{FF2B5EF4-FFF2-40B4-BE49-F238E27FC236}">
                <a16:creationId xmlns:a16="http://schemas.microsoft.com/office/drawing/2014/main" id="{DA2D5218-C5A0-2B44-A862-17C9F9C85116}"/>
              </a:ext>
            </a:extLst>
          </p:cNvPr>
          <p:cNvSpPr/>
          <p:nvPr/>
        </p:nvSpPr>
        <p:spPr>
          <a:xfrm>
            <a:off x="3199453" y="4551571"/>
            <a:ext cx="1005404" cy="646331"/>
          </a:xfrm>
          <a:prstGeom prst="rect">
            <a:avLst/>
          </a:prstGeom>
        </p:spPr>
        <p:txBody>
          <a:bodyPr wrap="none">
            <a:spAutoFit/>
          </a:bodyPr>
          <a:lstStyle/>
          <a:p>
            <a:pPr lvl="0" algn="ctr"/>
            <a:r>
              <a:rPr lang="en-US" altLang="ko-KR" sz="1200" dirty="0" err="1">
                <a:solidFill>
                  <a:srgbClr val="1F45BC"/>
                </a:solidFill>
                <a:latin typeface="SamsungOne-400" panose="020B0503030303020204" pitchFamily="34" charset="0"/>
                <a:ea typeface="SamsungOne-400" panose="020B0503030303020204" pitchFamily="34" charset="0"/>
              </a:rPr>
              <a:t>Hàng</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ngang</a:t>
            </a:r>
            <a:endParaRPr lang="en-US" altLang="ko-KR" sz="1200" dirty="0">
              <a:solidFill>
                <a:srgbClr val="1F45BC"/>
              </a:solidFill>
              <a:latin typeface="SamsungOne-400" panose="020B0503030303020204" pitchFamily="34" charset="0"/>
              <a:ea typeface="SamsungOne-400" panose="020B0503030303020204" pitchFamily="34" charset="0"/>
            </a:endParaRPr>
          </a:p>
          <a:p>
            <a:pPr lvl="0" algn="ct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Bản</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ghi</a:t>
            </a:r>
            <a:endParaRPr lang="en-US" altLang="ko-KR" sz="1200" dirty="0">
              <a:solidFill>
                <a:srgbClr val="1F45BC"/>
              </a:solidFill>
              <a:latin typeface="SamsungOne-400" panose="020B0503030303020204" pitchFamily="34" charset="0"/>
              <a:ea typeface="SamsungOne-400" panose="020B0503030303020204" pitchFamily="34" charset="0"/>
            </a:endParaRPr>
          </a:p>
          <a:p>
            <a:pPr lvl="0" algn="ctr"/>
            <a:r>
              <a:rPr lang="en-US" altLang="ko-KR" sz="1200" dirty="0">
                <a:solidFill>
                  <a:srgbClr val="1F45BC"/>
                </a:solidFill>
                <a:latin typeface="SamsungOne-400" panose="020B0503030303020204" pitchFamily="34" charset="0"/>
                <a:ea typeface="SamsungOne-400" panose="020B0503030303020204" pitchFamily="34" charset="0"/>
              </a:rPr>
              <a:t>= Tuple</a:t>
            </a:r>
            <a:endParaRPr lang="ko-KR" altLang="en-US" sz="1200" dirty="0">
              <a:solidFill>
                <a:srgbClr val="1F45BC"/>
              </a:solidFill>
              <a:latin typeface="SamsungOne-400" panose="020B0503030303020204" pitchFamily="34" charset="0"/>
              <a:ea typeface="SamsungOneKorean 400" panose="020B0503030303020204" pitchFamily="50" charset="-127"/>
            </a:endParaRPr>
          </a:p>
        </p:txBody>
      </p:sp>
      <p:graphicFrame>
        <p:nvGraphicFramePr>
          <p:cNvPr id="27" name="표 26">
            <a:extLst>
              <a:ext uri="{FF2B5EF4-FFF2-40B4-BE49-F238E27FC236}">
                <a16:creationId xmlns:a16="http://schemas.microsoft.com/office/drawing/2014/main" id="{B025C5B4-3D03-7547-A98E-FE0D54FD64DD}"/>
              </a:ext>
            </a:extLst>
          </p:cNvPr>
          <p:cNvGraphicFramePr>
            <a:graphicFrameLocks noGrp="1"/>
          </p:cNvGraphicFramePr>
          <p:nvPr>
            <p:extLst>
              <p:ext uri="{D42A27DB-BD31-4B8C-83A1-F6EECF244321}">
                <p14:modId xmlns:p14="http://schemas.microsoft.com/office/powerpoint/2010/main" val="1580667390"/>
              </p:ext>
            </p:extLst>
          </p:nvPr>
        </p:nvGraphicFramePr>
        <p:xfrm>
          <a:off x="4496193" y="4350164"/>
          <a:ext cx="1259618" cy="1620835"/>
        </p:xfrm>
        <a:graphic>
          <a:graphicData uri="http://schemas.openxmlformats.org/drawingml/2006/table">
            <a:tbl>
              <a:tblPr/>
              <a:tblGrid>
                <a:gridCol w="471383">
                  <a:extLst>
                    <a:ext uri="{9D8B030D-6E8A-4147-A177-3AD203B41FA5}">
                      <a16:colId xmlns:a16="http://schemas.microsoft.com/office/drawing/2014/main" val="394888715"/>
                    </a:ext>
                  </a:extLst>
                </a:gridCol>
                <a:gridCol w="788235">
                  <a:extLst>
                    <a:ext uri="{9D8B030D-6E8A-4147-A177-3AD203B41FA5}">
                      <a16:colId xmlns:a16="http://schemas.microsoft.com/office/drawing/2014/main" val="2552908983"/>
                    </a:ext>
                  </a:extLst>
                </a:gridCol>
              </a:tblGrid>
              <a:tr h="230910">
                <a:tc>
                  <a:txBody>
                    <a:bodyPr/>
                    <a:lstStyle/>
                    <a:p>
                      <a:pPr algn="ctr"/>
                      <a:r>
                        <a:rPr lang="en-US" altLang="ko-KR" sz="1000" dirty="0" err="1">
                          <a:solidFill>
                            <a:schemeClr val="tx1">
                              <a:lumMod val="75000"/>
                              <a:lumOff val="25000"/>
                            </a:schemeClr>
                          </a:solidFill>
                          <a:latin typeface="SamsungOne-400" panose="020B0503030303020204" pitchFamily="34" charset="0"/>
                        </a:rPr>
                        <a:t>Mã</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000" dirty="0" err="1">
                          <a:solidFill>
                            <a:schemeClr val="tx1">
                              <a:lumMod val="75000"/>
                              <a:lumOff val="25000"/>
                            </a:schemeClr>
                          </a:solidFill>
                          <a:latin typeface="SamsungOne-400" panose="020B0503030303020204" pitchFamily="34" charset="0"/>
                        </a:rPr>
                        <a:t>Giá</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1</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700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2</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2,000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3</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4</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44951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700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8652788"/>
                  </a:ext>
                </a:extLst>
              </a:tr>
            </a:tbl>
          </a:graphicData>
        </a:graphic>
      </p:graphicFrame>
      <p:sp>
        <p:nvSpPr>
          <p:cNvPr id="28" name="직사각형 27">
            <a:extLst>
              <a:ext uri="{FF2B5EF4-FFF2-40B4-BE49-F238E27FC236}">
                <a16:creationId xmlns:a16="http://schemas.microsoft.com/office/drawing/2014/main" id="{567FC10C-69EA-0C40-8E79-2235E408A494}"/>
              </a:ext>
            </a:extLst>
          </p:cNvPr>
          <p:cNvSpPr/>
          <p:nvPr/>
        </p:nvSpPr>
        <p:spPr>
          <a:xfrm>
            <a:off x="4793218" y="4062616"/>
            <a:ext cx="665568" cy="276999"/>
          </a:xfrm>
          <a:prstGeom prst="rect">
            <a:avLst/>
          </a:prstGeom>
        </p:spPr>
        <p:txBody>
          <a:bodyPr wrap="none">
            <a:spAutoFit/>
          </a:bodyPr>
          <a:lstStyle/>
          <a:p>
            <a:pPr lvl="0" algn="ctr"/>
            <a:r>
              <a:rPr lang="en-US" altLang="ko-KR" sz="1200" dirty="0" err="1">
                <a:solidFill>
                  <a:srgbClr val="1F45BC"/>
                </a:solidFill>
                <a:latin typeface="SamsungOne-400" panose="020B0503030303020204" pitchFamily="34" charset="0"/>
                <a:ea typeface="SamsungOne-400" panose="020B0503030303020204" pitchFamily="34" charset="0"/>
              </a:rPr>
              <a:t>Bảng</a:t>
            </a:r>
            <a:r>
              <a:rPr lang="en-US" altLang="ko-KR" sz="1200" dirty="0">
                <a:solidFill>
                  <a:srgbClr val="1F45BC"/>
                </a:solidFill>
                <a:latin typeface="SamsungOne-400" panose="020B0503030303020204" pitchFamily="34" charset="0"/>
                <a:ea typeface="SamsungOne-400" panose="020B0503030303020204" pitchFamily="34" charset="0"/>
              </a:rPr>
              <a:t> B</a:t>
            </a:r>
            <a:endParaRPr lang="ko-KR" altLang="en-US" sz="1200" dirty="0">
              <a:solidFill>
                <a:srgbClr val="1F45BC"/>
              </a:solidFill>
              <a:latin typeface="SamsungOne-400" panose="020B0503030303020204" pitchFamily="34" charset="0"/>
              <a:ea typeface="SamsungOneKorean 400" panose="020B0503030303020204" pitchFamily="50" charset="-127"/>
            </a:endParaRPr>
          </a:p>
        </p:txBody>
      </p:sp>
      <p:cxnSp>
        <p:nvCxnSpPr>
          <p:cNvPr id="45" name="연결선: 꺾임 72">
            <a:extLst>
              <a:ext uri="{FF2B5EF4-FFF2-40B4-BE49-F238E27FC236}">
                <a16:creationId xmlns:a16="http://schemas.microsoft.com/office/drawing/2014/main" id="{E413D6D7-224F-D942-B84B-BFF98D763BFB}"/>
              </a:ext>
            </a:extLst>
          </p:cNvPr>
          <p:cNvCxnSpPr>
            <a:cxnSpLocks/>
          </p:cNvCxnSpPr>
          <p:nvPr/>
        </p:nvCxnSpPr>
        <p:spPr>
          <a:xfrm rot="16200000" flipH="1">
            <a:off x="3850912" y="3801913"/>
            <a:ext cx="823612" cy="419698"/>
          </a:xfrm>
          <a:prstGeom prst="bentConnector2">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연결선: 꺾임 74">
            <a:extLst>
              <a:ext uri="{FF2B5EF4-FFF2-40B4-BE49-F238E27FC236}">
                <a16:creationId xmlns:a16="http://schemas.microsoft.com/office/drawing/2014/main" id="{61EB2553-E6D2-6F4E-82BA-D280D6EEF013}"/>
              </a:ext>
            </a:extLst>
          </p:cNvPr>
          <p:cNvCxnSpPr>
            <a:cxnSpLocks/>
          </p:cNvCxnSpPr>
          <p:nvPr/>
        </p:nvCxnSpPr>
        <p:spPr>
          <a:xfrm rot="10800000" flipV="1">
            <a:off x="1031177" y="3599954"/>
            <a:ext cx="3021693" cy="587393"/>
          </a:xfrm>
          <a:prstGeom prst="bentConnector3">
            <a:avLst>
              <a:gd name="adj1" fmla="val 107565"/>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0B2E8893-48E8-084E-A459-939641844EAC}"/>
              </a:ext>
            </a:extLst>
          </p:cNvPr>
          <p:cNvSpPr/>
          <p:nvPr/>
        </p:nvSpPr>
        <p:spPr>
          <a:xfrm>
            <a:off x="2886474" y="3648153"/>
            <a:ext cx="997668" cy="24331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400" panose="020B0503030303020204" pitchFamily="34" charset="0"/>
                <a:ea typeface="SamsungOne-400" panose="020B0503030303020204" pitchFamily="34" charset="0"/>
              </a:rPr>
              <a:t>Quan</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hệ</a:t>
            </a:r>
            <a:endParaRPr lang="ko-KR" altLang="en-US" sz="1200" dirty="0">
              <a:solidFill>
                <a:srgbClr val="1F45BC"/>
              </a:solidFill>
              <a:latin typeface="SamsungOne-400" panose="020B0503030303020204" pitchFamily="34" charset="0"/>
            </a:endParaRPr>
          </a:p>
        </p:txBody>
      </p:sp>
    </p:spTree>
    <p:extLst>
      <p:ext uri="{BB962C8B-B14F-4D97-AF65-F5344CB8AC3E}">
        <p14:creationId xmlns:p14="http://schemas.microsoft.com/office/powerpoint/2010/main" val="23298990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Dịch</a:t>
            </a:r>
            <a:r>
              <a:rPr lang="en-US" altLang="ko-KR" dirty="0"/>
              <a:t> </a:t>
            </a:r>
            <a:r>
              <a:rPr lang="en-US" altLang="ko-KR" dirty="0" err="1"/>
              <a:t>vụ</a:t>
            </a:r>
            <a:r>
              <a:rPr lang="en-US" altLang="ko-KR" dirty="0"/>
              <a:t> Hive</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691308" cy="914400"/>
          </a:xfrm>
        </p:spPr>
        <p:txBody>
          <a:bodyPr/>
          <a:lstStyle/>
          <a:p>
            <a:r>
              <a:rPr lang="en-US" altLang="ko-KR" dirty="0"/>
              <a:t>metastore</a:t>
            </a:r>
          </a:p>
          <a:p>
            <a:pPr lvl="1"/>
            <a:r>
              <a:rPr lang="vi-VN" altLang="ko-KR" dirty="0"/>
              <a:t>Dịch vụ metastore có cơ sở dữ liệu vật lý lưu trữ cấu trúc dữ liệu HDFS. Metastore có ba chế độ thực hiện.</a:t>
            </a:r>
          </a:p>
          <a:p>
            <a:pPr lvl="1"/>
            <a:r>
              <a:rPr lang="vi-VN" altLang="ko-KR" dirty="0"/>
              <a:t>Nhúng: Chế độ sử dụng Derby DB mà không cần định cấu hình cơ sở dữ liệu riêng. Chỉ một người dùng có thể truy cập tại một thời điểm</a:t>
            </a:r>
          </a:p>
          <a:p>
            <a:pPr lvl="1"/>
            <a:r>
              <a:rPr lang="vi-VN" altLang="ko-KR" dirty="0"/>
              <a:t>Cục bộ: Nó có một cơ sở dữ liệu riêng nhưng chạy trên cùng một JVM với trình điều khiển tổ ong.</a:t>
            </a:r>
          </a:p>
          <a:p>
            <a:pPr lvl="1"/>
            <a:r>
              <a:rPr lang="en-US" altLang="ko-KR" dirty="0" err="1"/>
              <a:t>Từ</a:t>
            </a:r>
            <a:r>
              <a:rPr lang="en-US" altLang="ko-KR" dirty="0"/>
              <a:t> </a:t>
            </a:r>
            <a:r>
              <a:rPr lang="en-US" altLang="ko-KR" dirty="0" err="1"/>
              <a:t>xa</a:t>
            </a:r>
            <a:r>
              <a:rPr lang="vi-VN" altLang="ko-KR" dirty="0"/>
              <a:t>: Chế độ có cơ sở dữ liệu riêng và hoạt động độc lập trong một JVM riêng</a:t>
            </a:r>
            <a:endParaRPr lang="en-US" altLang="ko-KR" dirty="0"/>
          </a:p>
          <a:p>
            <a:r>
              <a:rPr lang="en-US" altLang="ko-KR" dirty="0"/>
              <a:t>Hiveserver2 (hiveserver2)</a:t>
            </a:r>
          </a:p>
          <a:p>
            <a:pPr lvl="1"/>
            <a:r>
              <a:rPr lang="vi-VN" altLang="ko-KR" dirty="0"/>
              <a:t>HiveServer2 cung cấp các dịch vụ liên kết với các máy khách được phát triển bằng các ngôn ngữ khác.</a:t>
            </a:r>
            <a:endParaRPr lang="en-US" altLang="ko-KR" dirty="0"/>
          </a:p>
          <a:p>
            <a:r>
              <a:rPr lang="en-US" altLang="ko-KR" dirty="0"/>
              <a:t>beeline</a:t>
            </a:r>
          </a:p>
          <a:p>
            <a:pPr lvl="1"/>
            <a:r>
              <a:rPr lang="vi-VN" altLang="ko-KR" dirty="0"/>
              <a:t>Đây là giao diện dòng lệnh của Hive hoạt động ở chế độ nhúng giống như CLI thông thường hoặc truy cập quy trình HiveServer2 bằng JDBC.</a:t>
            </a:r>
            <a:endParaRPr lang="en-US" altLang="ko-KR" dirty="0"/>
          </a:p>
        </p:txBody>
      </p:sp>
      <p:sp>
        <p:nvSpPr>
          <p:cNvPr id="3" name="텍스트 개체 틀 2">
            <a:extLst>
              <a:ext uri="{FF2B5EF4-FFF2-40B4-BE49-F238E27FC236}">
                <a16:creationId xmlns:a16="http://schemas.microsoft.com/office/drawing/2014/main" id="{7BDC4CFC-65E2-43D8-B8A2-B19C8970CAD5}"/>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grpSp>
        <p:nvGrpSpPr>
          <p:cNvPr id="8" name="그룹 7">
            <a:extLst>
              <a:ext uri="{FF2B5EF4-FFF2-40B4-BE49-F238E27FC236}">
                <a16:creationId xmlns:a16="http://schemas.microsoft.com/office/drawing/2014/main" id="{FBF9A002-84AA-483B-B549-D708ED710762}"/>
              </a:ext>
            </a:extLst>
          </p:cNvPr>
          <p:cNvGrpSpPr/>
          <p:nvPr/>
        </p:nvGrpSpPr>
        <p:grpSpPr>
          <a:xfrm>
            <a:off x="6538664" y="3481751"/>
            <a:ext cx="2766487" cy="1910623"/>
            <a:chOff x="10416114" y="1878364"/>
            <a:chExt cx="2766487" cy="1910623"/>
          </a:xfrm>
        </p:grpSpPr>
        <p:sp>
          <p:nvSpPr>
            <p:cNvPr id="10" name="모서리가 둥근 직사각형 34">
              <a:extLst>
                <a:ext uri="{FF2B5EF4-FFF2-40B4-BE49-F238E27FC236}">
                  <a16:creationId xmlns:a16="http://schemas.microsoft.com/office/drawing/2014/main" id="{F47AD965-2250-4A74-A15D-F30A541E4CDA}"/>
                </a:ext>
              </a:extLst>
            </p:cNvPr>
            <p:cNvSpPr/>
            <p:nvPr/>
          </p:nvSpPr>
          <p:spPr>
            <a:xfrm>
              <a:off x="10416114" y="1881763"/>
              <a:ext cx="874374" cy="44233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BeeLine CLI</a:t>
              </a:r>
              <a:endParaRPr lang="ko-KR" altLang="en-US" sz="1000" dirty="0">
                <a:solidFill>
                  <a:srgbClr val="193EB0"/>
                </a:solidFill>
                <a:latin typeface="SamsungOne-700" panose="020B0803030303020204" pitchFamily="34" charset="0"/>
                <a:ea typeface="SamsungOne-600C" panose="020B0706030303020204" pitchFamily="34" charset="0"/>
              </a:endParaRPr>
            </a:p>
          </p:txBody>
        </p:sp>
        <p:sp>
          <p:nvSpPr>
            <p:cNvPr id="11" name="모서리가 둥근 직사각형 40">
              <a:extLst>
                <a:ext uri="{FF2B5EF4-FFF2-40B4-BE49-F238E27FC236}">
                  <a16:creationId xmlns:a16="http://schemas.microsoft.com/office/drawing/2014/main" id="{AA0C0412-6120-4333-9CB7-7CBF9CB174DC}"/>
                </a:ext>
              </a:extLst>
            </p:cNvPr>
            <p:cNvSpPr/>
            <p:nvPr/>
          </p:nvSpPr>
          <p:spPr>
            <a:xfrm>
              <a:off x="10416114" y="2616169"/>
              <a:ext cx="874374" cy="44233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HiveServer2</a:t>
              </a:r>
              <a:endParaRPr lang="ko-KR" altLang="en-US" sz="1000" dirty="0">
                <a:solidFill>
                  <a:srgbClr val="193EB0"/>
                </a:solidFill>
                <a:latin typeface="SamsungOne-700" panose="020B0803030303020204" pitchFamily="34" charset="0"/>
                <a:ea typeface="SamsungOne-600C" panose="020B0706030303020204" pitchFamily="34" charset="0"/>
              </a:endParaRPr>
            </a:p>
          </p:txBody>
        </p:sp>
        <p:sp>
          <p:nvSpPr>
            <p:cNvPr id="12" name="모서리가 둥근 직사각형 41">
              <a:extLst>
                <a:ext uri="{FF2B5EF4-FFF2-40B4-BE49-F238E27FC236}">
                  <a16:creationId xmlns:a16="http://schemas.microsoft.com/office/drawing/2014/main" id="{D5CD1935-62A0-408A-AE7F-0161D3692E5D}"/>
                </a:ext>
              </a:extLst>
            </p:cNvPr>
            <p:cNvSpPr/>
            <p:nvPr/>
          </p:nvSpPr>
          <p:spPr>
            <a:xfrm>
              <a:off x="10416114" y="3346650"/>
              <a:ext cx="874374" cy="44233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Hue</a:t>
              </a:r>
              <a:endParaRPr lang="ko-KR" altLang="en-US" sz="1000" dirty="0">
                <a:solidFill>
                  <a:srgbClr val="193EB0"/>
                </a:solidFill>
                <a:latin typeface="SamsungOne-700" panose="020B0803030303020204" pitchFamily="34" charset="0"/>
                <a:ea typeface="SamsungOne-600C" panose="020B0706030303020204" pitchFamily="34" charset="0"/>
              </a:endParaRPr>
            </a:p>
          </p:txBody>
        </p:sp>
        <p:sp>
          <p:nvSpPr>
            <p:cNvPr id="13" name="모서리가 둥근 직사각형 42">
              <a:extLst>
                <a:ext uri="{FF2B5EF4-FFF2-40B4-BE49-F238E27FC236}">
                  <a16:creationId xmlns:a16="http://schemas.microsoft.com/office/drawing/2014/main" id="{BA82893A-AED1-4FC1-AEE9-9589C7E22537}"/>
                </a:ext>
              </a:extLst>
            </p:cNvPr>
            <p:cNvSpPr/>
            <p:nvPr/>
          </p:nvSpPr>
          <p:spPr>
            <a:xfrm>
              <a:off x="11484518" y="1878364"/>
              <a:ext cx="874374" cy="44233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Hive CLI</a:t>
              </a:r>
              <a:endParaRPr lang="ko-KR" altLang="en-US" sz="1000" dirty="0">
                <a:solidFill>
                  <a:srgbClr val="193EB0"/>
                </a:solidFill>
                <a:latin typeface="SamsungOne-700" panose="020B0803030303020204" pitchFamily="34" charset="0"/>
                <a:ea typeface="SamsungOne-600C" panose="020B0706030303020204" pitchFamily="34" charset="0"/>
              </a:endParaRPr>
            </a:p>
          </p:txBody>
        </p:sp>
        <p:sp>
          <p:nvSpPr>
            <p:cNvPr id="14" name="모서리가 둥근 직사각형 43">
              <a:extLst>
                <a:ext uri="{FF2B5EF4-FFF2-40B4-BE49-F238E27FC236}">
                  <a16:creationId xmlns:a16="http://schemas.microsoft.com/office/drawing/2014/main" id="{324F4983-EBF5-41C9-AD21-2EF30E95172C}"/>
                </a:ext>
              </a:extLst>
            </p:cNvPr>
            <p:cNvSpPr/>
            <p:nvPr/>
          </p:nvSpPr>
          <p:spPr>
            <a:xfrm>
              <a:off x="11484518" y="2612507"/>
              <a:ext cx="874374" cy="442337"/>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Metastore</a:t>
              </a:r>
              <a:endParaRPr lang="ko-KR" altLang="en-US" sz="1000" dirty="0">
                <a:solidFill>
                  <a:schemeClr val="bg1"/>
                </a:solidFill>
                <a:latin typeface="SamsungOne-700" panose="020B0803030303020204" pitchFamily="34" charset="0"/>
                <a:ea typeface="SamsungOne-600C" panose="020B0706030303020204" pitchFamily="34" charset="0"/>
              </a:endParaRPr>
            </a:p>
          </p:txBody>
        </p:sp>
        <p:sp>
          <p:nvSpPr>
            <p:cNvPr id="15" name="모서리가 둥근 직사각형 44">
              <a:extLst>
                <a:ext uri="{FF2B5EF4-FFF2-40B4-BE49-F238E27FC236}">
                  <a16:creationId xmlns:a16="http://schemas.microsoft.com/office/drawing/2014/main" id="{C0F07610-E50C-42AE-9518-EA2F930CDF75}"/>
                </a:ext>
              </a:extLst>
            </p:cNvPr>
            <p:cNvSpPr/>
            <p:nvPr/>
          </p:nvSpPr>
          <p:spPr>
            <a:xfrm>
              <a:off x="11484518" y="3346650"/>
              <a:ext cx="874374" cy="44233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Impala</a:t>
              </a:r>
              <a:endParaRPr lang="ko-KR" altLang="en-US" sz="1000" dirty="0">
                <a:solidFill>
                  <a:srgbClr val="193EB0"/>
                </a:solidFill>
                <a:latin typeface="SamsungOne-700" panose="020B0803030303020204" pitchFamily="34" charset="0"/>
                <a:ea typeface="SamsungOne-600C" panose="020B0706030303020204" pitchFamily="34" charset="0"/>
              </a:endParaRPr>
            </a:p>
          </p:txBody>
        </p:sp>
        <p:sp>
          <p:nvSpPr>
            <p:cNvPr id="16" name="모서리가 둥근 직사각형 46">
              <a:extLst>
                <a:ext uri="{FF2B5EF4-FFF2-40B4-BE49-F238E27FC236}">
                  <a16:creationId xmlns:a16="http://schemas.microsoft.com/office/drawing/2014/main" id="{9B689255-F43D-4889-B7E9-0EA6093524DC}"/>
                </a:ext>
              </a:extLst>
            </p:cNvPr>
            <p:cNvSpPr/>
            <p:nvPr/>
          </p:nvSpPr>
          <p:spPr>
            <a:xfrm>
              <a:off x="12572161" y="2619577"/>
              <a:ext cx="610440" cy="428195"/>
            </a:xfrm>
            <a:prstGeom prst="roundRect">
              <a:avLst>
                <a:gd name="adj" fmla="val 50000"/>
              </a:avLst>
            </a:prstGeom>
            <a:solidFill>
              <a:srgbClr val="2E75B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DB</a:t>
              </a:r>
              <a:endParaRPr lang="en-US" altLang="ko-KR" sz="1200" dirty="0">
                <a:solidFill>
                  <a:schemeClr val="bg1"/>
                </a:solidFill>
                <a:latin typeface="SamsungOne-700" panose="020B0803030303020204" pitchFamily="34" charset="0"/>
                <a:ea typeface="SamsungOne-700" panose="020B0803030303020204" pitchFamily="34" charset="0"/>
              </a:endParaRPr>
            </a:p>
          </p:txBody>
        </p:sp>
        <p:cxnSp>
          <p:nvCxnSpPr>
            <p:cNvPr id="17" name="직선 화살표 연결선 16">
              <a:extLst>
                <a:ext uri="{FF2B5EF4-FFF2-40B4-BE49-F238E27FC236}">
                  <a16:creationId xmlns:a16="http://schemas.microsoft.com/office/drawing/2014/main" id="{E89054C6-BC9C-4F71-82C5-DC3204D900DE}"/>
                </a:ext>
              </a:extLst>
            </p:cNvPr>
            <p:cNvCxnSpPr>
              <a:stCxn id="10" idx="2"/>
              <a:endCxn id="11" idx="0"/>
            </p:cNvCxnSpPr>
            <p:nvPr/>
          </p:nvCxnSpPr>
          <p:spPr>
            <a:xfrm>
              <a:off x="10853301" y="2324100"/>
              <a:ext cx="0" cy="29206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504FC4D-3568-45D0-BD52-824DBA97DB7B}"/>
                </a:ext>
              </a:extLst>
            </p:cNvPr>
            <p:cNvCxnSpPr>
              <a:stCxn id="12" idx="0"/>
              <a:endCxn id="11" idx="2"/>
            </p:cNvCxnSpPr>
            <p:nvPr/>
          </p:nvCxnSpPr>
          <p:spPr>
            <a:xfrm flipV="1">
              <a:off x="10853301" y="3058506"/>
              <a:ext cx="0" cy="28814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FFFF6B6-A218-4456-9DB0-78EE9F966919}"/>
                </a:ext>
              </a:extLst>
            </p:cNvPr>
            <p:cNvCxnSpPr>
              <a:stCxn id="11" idx="3"/>
              <a:endCxn id="14" idx="1"/>
            </p:cNvCxnSpPr>
            <p:nvPr/>
          </p:nvCxnSpPr>
          <p:spPr>
            <a:xfrm flipV="1">
              <a:off x="11290488" y="2833676"/>
              <a:ext cx="194030" cy="366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E7DF175-E329-414C-A089-3330E05E3203}"/>
                </a:ext>
              </a:extLst>
            </p:cNvPr>
            <p:cNvCxnSpPr>
              <a:stCxn id="14" idx="3"/>
              <a:endCxn id="16" idx="1"/>
            </p:cNvCxnSpPr>
            <p:nvPr/>
          </p:nvCxnSpPr>
          <p:spPr>
            <a:xfrm flipV="1">
              <a:off x="12358892" y="2833675"/>
              <a:ext cx="213269" cy="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54A7A74-17DD-494E-83DF-DE07EE7848EC}"/>
                </a:ext>
              </a:extLst>
            </p:cNvPr>
            <p:cNvCxnSpPr>
              <a:stCxn id="13" idx="2"/>
              <a:endCxn id="14" idx="0"/>
            </p:cNvCxnSpPr>
            <p:nvPr/>
          </p:nvCxnSpPr>
          <p:spPr>
            <a:xfrm>
              <a:off x="11921705" y="2320701"/>
              <a:ext cx="0" cy="291806"/>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35A3103-07DD-4DD8-940C-C0DA53C36A1B}"/>
                </a:ext>
              </a:extLst>
            </p:cNvPr>
            <p:cNvCxnSpPr>
              <a:stCxn id="15" idx="0"/>
              <a:endCxn id="14" idx="2"/>
            </p:cNvCxnSpPr>
            <p:nvPr/>
          </p:nvCxnSpPr>
          <p:spPr>
            <a:xfrm flipV="1">
              <a:off x="11921705" y="3054844"/>
              <a:ext cx="0" cy="291806"/>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66258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HIVE CLI</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Giao diện dòng lệnh Hive (CLI) là công cụ cơ bản nhất để chạy truy vấn Hive</a:t>
            </a:r>
            <a:endParaRPr lang="en-US" altLang="ko-KR" dirty="0"/>
          </a:p>
          <a:p>
            <a:endParaRPr lang="en-US" altLang="ko-KR" dirty="0"/>
          </a:p>
          <a:p>
            <a:endParaRPr lang="en-US" altLang="ko-KR" dirty="0"/>
          </a:p>
          <a:p>
            <a:endParaRPr lang="en-US" altLang="ko-KR" dirty="0"/>
          </a:p>
          <a:p>
            <a:endParaRPr lang="en-US" altLang="ko-KR" dirty="0"/>
          </a:p>
          <a:p>
            <a:pPr marL="0" indent="0">
              <a:buNone/>
            </a:pPr>
            <a:endParaRPr lang="en-US" altLang="ko-KR" dirty="0"/>
          </a:p>
          <a:p>
            <a:r>
              <a:rPr lang="en-US" altLang="ko-KR" dirty="0"/>
              <a:t>Shell </a:t>
            </a:r>
            <a:r>
              <a:rPr lang="en-US" altLang="ko-KR" dirty="0" err="1"/>
              <a:t>tương</a:t>
            </a:r>
            <a:r>
              <a:rPr lang="en-US" altLang="ko-KR" dirty="0"/>
              <a:t> </a:t>
            </a:r>
            <a:r>
              <a:rPr lang="en-US" altLang="ko-KR" dirty="0" err="1"/>
              <a:t>tác</a:t>
            </a:r>
            <a:endParaRPr lang="en-US" altLang="ko-KR" dirty="0"/>
          </a:p>
          <a:p>
            <a:pPr lvl="1"/>
            <a:r>
              <a:rPr lang="en-US" altLang="ko-KR" dirty="0" err="1"/>
              <a:t>Ví</a:t>
            </a:r>
            <a:r>
              <a:rPr lang="en-US" altLang="ko-KR" dirty="0"/>
              <a:t> </a:t>
            </a:r>
            <a:r>
              <a:rPr lang="en-US" altLang="ko-KR" dirty="0" err="1"/>
              <a:t>dụ</a:t>
            </a:r>
            <a:endParaRPr lang="en-US" altLang="ko-KR" dirty="0"/>
          </a:p>
          <a:p>
            <a:endParaRPr lang="en-US" altLang="ko-KR" dirty="0"/>
          </a:p>
        </p:txBody>
      </p:sp>
      <p:sp>
        <p:nvSpPr>
          <p:cNvPr id="10" name="TextBox 9">
            <a:extLst>
              <a:ext uri="{FF2B5EF4-FFF2-40B4-BE49-F238E27FC236}">
                <a16:creationId xmlns:a16="http://schemas.microsoft.com/office/drawing/2014/main" id="{7DA8E4E5-8C9A-4CBB-B651-323874502106}"/>
              </a:ext>
            </a:extLst>
          </p:cNvPr>
          <p:cNvSpPr txBox="1"/>
          <p:nvPr/>
        </p:nvSpPr>
        <p:spPr>
          <a:xfrm>
            <a:off x="704850" y="4907354"/>
            <a:ext cx="7812000" cy="126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1"/>
                </a:solidFill>
                <a:latin typeface="SamsungOne-400" panose="020B0503030303020204" pitchFamily="34" charset="0"/>
                <a:cs typeface="Courier New" panose="02070309020205020404" pitchFamily="49" charset="0"/>
              </a:rPr>
              <a:t>--hive execution</a:t>
            </a:r>
          </a:p>
          <a:p>
            <a:r>
              <a:rPr lang="en-US" altLang="ko-KR" dirty="0">
                <a:solidFill>
                  <a:schemeClr val="tx1"/>
                </a:solidFill>
                <a:latin typeface="SamsungOne-400" panose="020B0503030303020204" pitchFamily="34" charset="0"/>
                <a:cs typeface="Courier New" panose="02070309020205020404" pitchFamily="49" charset="0"/>
              </a:rPr>
              <a:t>$ hive</a:t>
            </a:r>
          </a:p>
          <a:p>
            <a:r>
              <a:rPr lang="en-US" altLang="ko-KR" dirty="0">
                <a:solidFill>
                  <a:schemeClr val="tx2"/>
                </a:solidFill>
                <a:latin typeface="SamsungOne-400" panose="020B0503030303020204" pitchFamily="34" charset="0"/>
                <a:cs typeface="Courier New" panose="02070309020205020404" pitchFamily="49" charset="0"/>
              </a:rPr>
              <a:t>hive&gt; </a:t>
            </a:r>
            <a:r>
              <a:rPr lang="en-US" altLang="ko-KR" dirty="0">
                <a:solidFill>
                  <a:schemeClr val="tx1"/>
                </a:solidFill>
                <a:latin typeface="SamsungOne-400" panose="020B0503030303020204" pitchFamily="34" charset="0"/>
                <a:cs typeface="Courier New" panose="02070309020205020404" pitchFamily="49" charset="0"/>
              </a:rPr>
              <a:t>select * from product;</a:t>
            </a:r>
          </a:p>
          <a:p>
            <a:endParaRPr lang="en-US" altLang="ko-KR" dirty="0">
              <a:solidFill>
                <a:schemeClr val="tx1"/>
              </a:solidFill>
              <a:latin typeface="SamsungOne-400" panose="020B0503030303020204" pitchFamily="34" charset="0"/>
              <a:cs typeface="Courier New" panose="02070309020205020404" pitchFamily="49" charset="0"/>
            </a:endParaRPr>
          </a:p>
          <a:p>
            <a:r>
              <a:rPr lang="en-US" altLang="ko-KR" dirty="0">
                <a:solidFill>
                  <a:schemeClr val="tx1"/>
                </a:solidFill>
                <a:latin typeface="SamsungOne-400" panose="020B0503030303020204" pitchFamily="34" charset="0"/>
                <a:cs typeface="Courier New" panose="02070309020205020404" pitchFamily="49" charset="0"/>
              </a:rPr>
              <a:t>Show the result</a:t>
            </a:r>
          </a:p>
        </p:txBody>
      </p:sp>
      <p:graphicFrame>
        <p:nvGraphicFramePr>
          <p:cNvPr id="12" name="표 11">
            <a:extLst>
              <a:ext uri="{FF2B5EF4-FFF2-40B4-BE49-F238E27FC236}">
                <a16:creationId xmlns:a16="http://schemas.microsoft.com/office/drawing/2014/main" id="{CA364E8F-C6F0-4810-8328-AE9927508976}"/>
              </a:ext>
            </a:extLst>
          </p:cNvPr>
          <p:cNvGraphicFramePr>
            <a:graphicFrameLocks noGrp="1"/>
          </p:cNvGraphicFramePr>
          <p:nvPr>
            <p:extLst>
              <p:ext uri="{D42A27DB-BD31-4B8C-83A1-F6EECF244321}">
                <p14:modId xmlns:p14="http://schemas.microsoft.com/office/powerpoint/2010/main" val="3104958590"/>
              </p:ext>
            </p:extLst>
          </p:nvPr>
        </p:nvGraphicFramePr>
        <p:xfrm>
          <a:off x="703264" y="2529102"/>
          <a:ext cx="8629136" cy="1774009"/>
        </p:xfrm>
        <a:graphic>
          <a:graphicData uri="http://schemas.openxmlformats.org/drawingml/2006/table">
            <a:tbl>
              <a:tblPr firstRow="1" bandRow="1">
                <a:tableStyleId>{5940675A-B579-460E-94D1-54222C63F5DA}</a:tableStyleId>
              </a:tblPr>
              <a:tblGrid>
                <a:gridCol w="5989172">
                  <a:extLst>
                    <a:ext uri="{9D8B030D-6E8A-4147-A177-3AD203B41FA5}">
                      <a16:colId xmlns:a16="http://schemas.microsoft.com/office/drawing/2014/main" val="654648398"/>
                    </a:ext>
                  </a:extLst>
                </a:gridCol>
                <a:gridCol w="2639964">
                  <a:extLst>
                    <a:ext uri="{9D8B030D-6E8A-4147-A177-3AD203B41FA5}">
                      <a16:colId xmlns:a16="http://schemas.microsoft.com/office/drawing/2014/main" val="1286210499"/>
                    </a:ext>
                  </a:extLst>
                </a:gridCol>
              </a:tblGrid>
              <a:tr h="334009">
                <a:tc>
                  <a:txBody>
                    <a:bodyPr/>
                    <a:lstStyle/>
                    <a:p>
                      <a:pPr algn="l" latinLnBrk="1"/>
                      <a:r>
                        <a:rPr lang="en-US" altLang="ko-KR" sz="1400" b="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Tùy</a:t>
                      </a:r>
                      <a:r>
                        <a:rPr lang="en-US" altLang="ko-KR" sz="1400" b="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chọn</a:t>
                      </a:r>
                      <a:r>
                        <a:rPr lang="en-US" altLang="ko-KR" sz="1400" b="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Hive CLI</a:t>
                      </a:r>
                    </a:p>
                  </a:txBody>
                  <a:tcPr marL="144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latinLnBrk="1"/>
                      <a:r>
                        <a:rPr lang="en-US" altLang="ko-KR" sz="1400" b="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400" b="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400" b="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marL="144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6616365"/>
                  </a:ext>
                </a:extLst>
              </a:tr>
              <a:tr h="288000">
                <a:tc>
                  <a:txBody>
                    <a:bodyPr/>
                    <a:lstStyle/>
                    <a:p>
                      <a:pPr marL="0" algn="l" defTabSz="914400" rtl="0" eaLnBrk="1" latinLnBrk="1" hangingPunct="1"/>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hive –e ‘select a.col from tab1 a’</a:t>
                      </a:r>
                    </a:p>
                  </a:txBody>
                  <a:tcPr marL="144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Chạy</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truy</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vấn</a:t>
                      </a:r>
                      <a:endPar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marL="144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0150697"/>
                  </a:ext>
                </a:extLst>
              </a:tr>
              <a:tr h="2880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hive –S –e  ‘select a.col from tab1 a’</a:t>
                      </a:r>
                    </a:p>
                  </a:txBody>
                  <a:tcPr marL="144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Chạy</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chế</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độ</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im</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lặng</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truy</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vấn</a:t>
                      </a:r>
                      <a:endPar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marL="144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6581042"/>
                  </a:ext>
                </a:extLst>
              </a:tr>
              <a:tr h="2880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hive –e ‘select a.col from tab1 a’ –hiveconf hive.root.logger=DEBUG, console</a:t>
                      </a:r>
                    </a:p>
                  </a:txBody>
                  <a:tcPr marL="144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Đặt</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biến</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cấu</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hình</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hive</a:t>
                      </a:r>
                    </a:p>
                  </a:txBody>
                  <a:tcPr marL="144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5268573"/>
                  </a:ext>
                </a:extLst>
              </a:tr>
              <a:tr h="2880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hive –i initialize.sql</a:t>
                      </a:r>
                    </a:p>
                  </a:txBody>
                  <a:tcPr marL="144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Sử</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dụng</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tập</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lệnh</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khởi</a:t>
                      </a: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tạo</a:t>
                      </a:r>
                      <a:endPar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marL="144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6868946"/>
                  </a:ext>
                </a:extLst>
              </a:tr>
              <a:tr h="2880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hive –f script.sql</a:t>
                      </a:r>
                    </a:p>
                  </a:txBody>
                  <a:tcPr marL="144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r>
                        <a:rPr lang="vi-VN"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Chạy tập lệnh không tương tác</a:t>
                      </a:r>
                      <a:endParaRPr lang="en-US" sz="1200" b="0" kern="12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txBody>
                  <a:tcPr marL="144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6192401"/>
                  </a:ext>
                </a:extLst>
              </a:tr>
            </a:tbl>
          </a:graphicData>
        </a:graphic>
      </p:graphicFrame>
    </p:spTree>
    <p:extLst>
      <p:ext uri="{BB962C8B-B14F-4D97-AF65-F5344CB8AC3E}">
        <p14:creationId xmlns:p14="http://schemas.microsoft.com/office/powerpoint/2010/main" val="8859619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Beeline</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Beeline </a:t>
            </a:r>
            <a:r>
              <a:rPr lang="en-US" altLang="ko-KR" dirty="0" err="1"/>
              <a:t>là</a:t>
            </a:r>
            <a:r>
              <a:rPr lang="en-US" altLang="ko-KR" dirty="0"/>
              <a:t> </a:t>
            </a:r>
            <a:r>
              <a:rPr lang="en-US" altLang="ko-KR" dirty="0" err="1"/>
              <a:t>một</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để</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với</a:t>
            </a:r>
            <a:r>
              <a:rPr lang="en-US" altLang="ko-KR" dirty="0"/>
              <a:t> Hiveserver2 </a:t>
            </a:r>
            <a:r>
              <a:rPr lang="en-US" altLang="ko-KR" dirty="0" err="1"/>
              <a:t>dựa</a:t>
            </a:r>
            <a:r>
              <a:rPr lang="en-US" altLang="ko-KR" dirty="0"/>
              <a:t> </a:t>
            </a:r>
            <a:r>
              <a:rPr lang="en-US" altLang="ko-KR" dirty="0" err="1"/>
              <a:t>trên</a:t>
            </a:r>
            <a:r>
              <a:rPr lang="en-US" altLang="ko-KR" dirty="0"/>
              <a:t> </a:t>
            </a:r>
            <a:r>
              <a:rPr lang="en-US" altLang="ko-KR" dirty="0" err="1"/>
              <a:t>SQLLine</a:t>
            </a:r>
            <a:r>
              <a:rPr lang="en-US" altLang="ko-KR" dirty="0"/>
              <a:t>.</a:t>
            </a:r>
          </a:p>
          <a:p>
            <a:pPr lvl="1"/>
            <a:r>
              <a:rPr lang="en-US" altLang="ko-KR" dirty="0" err="1"/>
              <a:t>Kết</a:t>
            </a:r>
            <a:r>
              <a:rPr lang="en-US" altLang="ko-KR" dirty="0"/>
              <a:t> </a:t>
            </a:r>
            <a:r>
              <a:rPr lang="en-US" altLang="ko-KR" dirty="0" err="1"/>
              <a:t>nối</a:t>
            </a:r>
            <a:r>
              <a:rPr lang="en-US" altLang="ko-KR" dirty="0"/>
              <a:t> </a:t>
            </a:r>
            <a:r>
              <a:rPr lang="en-US" altLang="ko-KR" dirty="0" err="1"/>
              <a:t>với</a:t>
            </a:r>
            <a:r>
              <a:rPr lang="en-US" altLang="ko-KR" dirty="0"/>
              <a:t> Hive Server 2 </a:t>
            </a:r>
            <a:r>
              <a:rPr lang="en-US" altLang="ko-KR" dirty="0" err="1"/>
              <a:t>bằng</a:t>
            </a:r>
            <a:r>
              <a:rPr lang="en-US" altLang="ko-KR" dirty="0"/>
              <a:t> JDBC.</a:t>
            </a:r>
          </a:p>
          <a:p>
            <a:r>
              <a:rPr lang="en-US" altLang="ko-KR" dirty="0" err="1"/>
              <a:t>Có</a:t>
            </a:r>
            <a:r>
              <a:rPr lang="en-US" altLang="ko-KR" dirty="0"/>
              <a:t> </a:t>
            </a:r>
            <a:r>
              <a:rPr lang="en-US" altLang="ko-KR" dirty="0" err="1"/>
              <a:t>hai</a:t>
            </a:r>
            <a:r>
              <a:rPr lang="en-US" altLang="ko-KR" dirty="0"/>
              <a:t> </a:t>
            </a:r>
            <a:r>
              <a:rPr lang="en-US" altLang="ko-KR" dirty="0" err="1"/>
              <a:t>cách</a:t>
            </a:r>
            <a:r>
              <a:rPr lang="en-US" altLang="ko-KR" dirty="0"/>
              <a:t> </a:t>
            </a:r>
            <a:r>
              <a:rPr lang="en-US" altLang="ko-KR" dirty="0" err="1"/>
              <a:t>để</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với</a:t>
            </a:r>
            <a:r>
              <a:rPr lang="en-US" altLang="ko-KR" dirty="0"/>
              <a:t> Hive Server 2</a:t>
            </a:r>
          </a:p>
          <a:p>
            <a:pPr lvl="1"/>
            <a:r>
              <a:rPr lang="en-US" altLang="ko-KR" dirty="0" err="1"/>
              <a:t>Nhập</a:t>
            </a:r>
            <a:r>
              <a:rPr lang="en-US" altLang="ko-KR" dirty="0"/>
              <a:t> </a:t>
            </a:r>
            <a:r>
              <a:rPr lang="en-US" altLang="ko-KR" dirty="0" err="1"/>
              <a:t>chuỗi</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làm</a:t>
            </a:r>
            <a:r>
              <a:rPr lang="en-US" altLang="ko-KR" dirty="0"/>
              <a:t> </a:t>
            </a:r>
            <a:r>
              <a:rPr lang="en-US" altLang="ko-KR" dirty="0" err="1"/>
              <a:t>tham</a:t>
            </a:r>
            <a:r>
              <a:rPr lang="en-US" altLang="ko-KR" dirty="0"/>
              <a:t> </a:t>
            </a:r>
            <a:r>
              <a:rPr lang="en-US" altLang="ko-KR" dirty="0" err="1"/>
              <a:t>số</a:t>
            </a:r>
            <a:r>
              <a:rPr lang="en-US" altLang="ko-KR" dirty="0"/>
              <a:t> </a:t>
            </a:r>
            <a:r>
              <a:rPr lang="en-US" altLang="ko-KR" dirty="0" err="1"/>
              <a:t>cho</a:t>
            </a:r>
            <a:r>
              <a:rPr lang="en-US" altLang="ko-KR" dirty="0"/>
              <a:t> beeline</a:t>
            </a:r>
          </a:p>
          <a:p>
            <a:pPr lvl="1"/>
            <a:endParaRPr lang="en-US" altLang="ko-KR" dirty="0"/>
          </a:p>
          <a:p>
            <a:pPr lvl="1"/>
            <a:endParaRPr lang="en-US" altLang="ko-KR" dirty="0"/>
          </a:p>
          <a:p>
            <a:pPr lvl="1"/>
            <a:endParaRPr lang="en-US" altLang="ko-KR" dirty="0"/>
          </a:p>
          <a:p>
            <a:pPr lvl="1"/>
            <a:endParaRPr lang="en-US" altLang="ko-KR" dirty="0"/>
          </a:p>
          <a:p>
            <a:pPr lvl="1"/>
            <a:r>
              <a:rPr lang="en-US" altLang="ko-KR" dirty="0" err="1"/>
              <a:t>Nhập</a:t>
            </a:r>
            <a:r>
              <a:rPr lang="en-US" altLang="ko-KR" dirty="0"/>
              <a:t> </a:t>
            </a:r>
            <a:r>
              <a:rPr lang="en-US" altLang="ko-KR" dirty="0" err="1"/>
              <a:t>lệnh</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với</a:t>
            </a:r>
            <a:r>
              <a:rPr lang="en-US" altLang="ko-KR" dirty="0"/>
              <a:t> </a:t>
            </a:r>
            <a:r>
              <a:rPr lang="en-US" altLang="ko-KR" dirty="0">
                <a:solidFill>
                  <a:srgbClr val="193EB0"/>
                </a:solidFill>
                <a:latin typeface="SamsungOne-700" panose="020B0803030303020204" pitchFamily="34" charset="0"/>
                <a:ea typeface="SamsungOne-700" panose="020B0803030303020204" pitchFamily="34" charset="0"/>
              </a:rPr>
              <a:t>!connect </a:t>
            </a:r>
            <a:r>
              <a:rPr lang="en-US" altLang="ko-KR" dirty="0" err="1"/>
              <a:t>từ</a:t>
            </a:r>
            <a:r>
              <a:rPr lang="en-US" altLang="ko-KR" dirty="0"/>
              <a:t> beeline shell</a:t>
            </a:r>
          </a:p>
        </p:txBody>
      </p:sp>
      <p:sp>
        <p:nvSpPr>
          <p:cNvPr id="11" name="TextBox 10">
            <a:extLst>
              <a:ext uri="{FF2B5EF4-FFF2-40B4-BE49-F238E27FC236}">
                <a16:creationId xmlns:a16="http://schemas.microsoft.com/office/drawing/2014/main" id="{784D6C9D-ABE2-41B9-9380-B5DD0659DC23}"/>
              </a:ext>
            </a:extLst>
          </p:cNvPr>
          <p:cNvSpPr txBox="1"/>
          <p:nvPr/>
        </p:nvSpPr>
        <p:spPr>
          <a:xfrm>
            <a:off x="711199" y="3370375"/>
            <a:ext cx="7812000" cy="93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1"/>
                </a:solidFill>
                <a:latin typeface="SamsungOne-400" panose="020B0503030303020204" pitchFamily="34" charset="0"/>
                <a:cs typeface="Courier New" panose="02070309020205020404" pitchFamily="49" charset="0"/>
              </a:rPr>
              <a:t>$ </a:t>
            </a:r>
            <a:r>
              <a:rPr lang="en-US" altLang="ko-KR" dirty="0">
                <a:solidFill>
                  <a:srgbClr val="193EB0"/>
                </a:solidFill>
                <a:latin typeface="SamsungOne-700" panose="020B0803030303020204" pitchFamily="34" charset="0"/>
                <a:cs typeface="Courier New" panose="02070309020205020404" pitchFamily="49" charset="0"/>
              </a:rPr>
              <a:t>beeline –u</a:t>
            </a:r>
            <a:r>
              <a:rPr lang="en-US" altLang="ko-KR" dirty="0">
                <a:solidFill>
                  <a:schemeClr val="tx1"/>
                </a:solidFill>
                <a:latin typeface="SamsungOne-400" panose="020B0503030303020204" pitchFamily="34" charset="0"/>
                <a:cs typeface="Courier New" panose="02070309020205020404" pitchFamily="49" charset="0"/>
              </a:rPr>
              <a:t> jdbc:hive2://localhost:10000 –n jsjeong –p password</a:t>
            </a:r>
          </a:p>
          <a:p>
            <a:r>
              <a:rPr lang="en-US" altLang="ko-KR" dirty="0">
                <a:solidFill>
                  <a:schemeClr val="tx1"/>
                </a:solidFill>
                <a:latin typeface="SamsungOne-400" panose="020B0503030303020204" pitchFamily="34" charset="0"/>
                <a:cs typeface="Courier New" panose="02070309020205020404" pitchFamily="49" charset="0"/>
              </a:rPr>
              <a:t>jdbc:hive2://localhost:10000&gt; select * from product;</a:t>
            </a:r>
          </a:p>
          <a:p>
            <a:r>
              <a:rPr lang="en-US" altLang="ko-KR" dirty="0">
                <a:solidFill>
                  <a:schemeClr val="tx1"/>
                </a:solidFill>
                <a:latin typeface="SamsungOne-400" panose="020B0503030303020204" pitchFamily="34" charset="0"/>
                <a:cs typeface="Courier New" panose="02070309020205020404" pitchFamily="49" charset="0"/>
              </a:rPr>
              <a:t>jdbc:hive2://localhost:10000&gt;!quit</a:t>
            </a:r>
          </a:p>
        </p:txBody>
      </p:sp>
      <p:sp>
        <p:nvSpPr>
          <p:cNvPr id="10" name="TextBox 9">
            <a:extLst>
              <a:ext uri="{FF2B5EF4-FFF2-40B4-BE49-F238E27FC236}">
                <a16:creationId xmlns:a16="http://schemas.microsoft.com/office/drawing/2014/main" id="{0647905F-9517-4011-96F6-A609952BBC64}"/>
              </a:ext>
            </a:extLst>
          </p:cNvPr>
          <p:cNvSpPr txBox="1"/>
          <p:nvPr/>
        </p:nvSpPr>
        <p:spPr>
          <a:xfrm>
            <a:off x="711199" y="4621583"/>
            <a:ext cx="7812000" cy="82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1"/>
                </a:solidFill>
                <a:latin typeface="SamsungOne-400" panose="020B0503030303020204" pitchFamily="34" charset="0"/>
                <a:cs typeface="Courier New" panose="02070309020205020404" pitchFamily="49" charset="0"/>
              </a:rPr>
              <a:t>$ </a:t>
            </a:r>
            <a:r>
              <a:rPr lang="en-US" altLang="ko-KR" dirty="0">
                <a:solidFill>
                  <a:srgbClr val="193EB0"/>
                </a:solidFill>
                <a:latin typeface="SamsungOne-700" panose="020B0803030303020204" pitchFamily="34" charset="0"/>
                <a:cs typeface="Courier New" panose="02070309020205020404" pitchFamily="49" charset="0"/>
              </a:rPr>
              <a:t>beeline</a:t>
            </a:r>
          </a:p>
          <a:p>
            <a:r>
              <a:rPr lang="en-US" altLang="ko-KR" dirty="0">
                <a:solidFill>
                  <a:schemeClr val="tx1"/>
                </a:solidFill>
                <a:latin typeface="SamsungOne-400" panose="020B0503030303020204" pitchFamily="34" charset="0"/>
                <a:cs typeface="Courier New" panose="02070309020205020404" pitchFamily="49" charset="0"/>
              </a:rPr>
              <a:t>beeline&gt; </a:t>
            </a:r>
            <a:r>
              <a:rPr lang="en-US" altLang="ko-KR" dirty="0">
                <a:solidFill>
                  <a:srgbClr val="193EB0"/>
                </a:solidFill>
                <a:latin typeface="SamsungOne-700" panose="020B0803030303020204" pitchFamily="34" charset="0"/>
                <a:cs typeface="Courier New" panose="02070309020205020404" pitchFamily="49" charset="0"/>
              </a:rPr>
              <a:t>!connect </a:t>
            </a:r>
            <a:r>
              <a:rPr lang="en-US" altLang="ko-KR" dirty="0">
                <a:solidFill>
                  <a:schemeClr val="tx1"/>
                </a:solidFill>
                <a:latin typeface="SamsungOne-400" panose="020B0503030303020204" pitchFamily="34" charset="0"/>
                <a:cs typeface="Courier New" panose="02070309020205020404" pitchFamily="49" charset="0"/>
              </a:rPr>
              <a:t>jdbc:hive2://localhost:10000 –jsjeong password</a:t>
            </a:r>
          </a:p>
        </p:txBody>
      </p:sp>
    </p:spTree>
    <p:extLst>
      <p:ext uri="{BB962C8B-B14F-4D97-AF65-F5344CB8AC3E}">
        <p14:creationId xmlns:p14="http://schemas.microsoft.com/office/powerpoint/2010/main" val="1873017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fr-FR" altLang="ko-KR" dirty="0"/>
              <a:t>Apache Impala là </a:t>
            </a:r>
            <a:r>
              <a:rPr kumimoji="1" lang="fr-FR" altLang="ko-KR" dirty="0" err="1"/>
              <a:t>gì</a:t>
            </a:r>
            <a:r>
              <a:rPr kumimoji="1" lang="fr-FR" altLang="ko-KR" dirty="0"/>
              <a:t>? (1/2)</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Công cụ xử lý dữ liệu và phân tích do Cloudera phát triển</a:t>
            </a:r>
          </a:p>
          <a:p>
            <a:r>
              <a:rPr lang="vi-VN" altLang="ko-KR" dirty="0"/>
              <a:t>Giống như Hive, dữ liệu HDFS có thể được truy cập thông qua các câu lệnh Truy vấn giống như SQL.</a:t>
            </a:r>
          </a:p>
          <a:p>
            <a:r>
              <a:rPr lang="vi-VN" altLang="ko-KR" dirty="0"/>
              <a:t>Không giống như Hive, nó không sử dụng MR hoặc Spark làm Công cụ thực thi.</a:t>
            </a:r>
            <a:endParaRPr lang="en-US" altLang="ko-KR" dirty="0"/>
          </a:p>
          <a:p>
            <a:pPr lvl="1"/>
            <a:r>
              <a:rPr lang="vi-VN" altLang="ko-KR" dirty="0"/>
              <a:t>Nó có Công cụ truy vấn riêng và thực thi Truy vấn thông qua Impala Daemon</a:t>
            </a:r>
          </a:p>
          <a:p>
            <a:pPr lvl="1"/>
            <a:r>
              <a:rPr lang="vi-VN" altLang="ko-KR" dirty="0"/>
              <a:t>Nhanh hơn khoảng 10 đến 50 lần so với Hive</a:t>
            </a:r>
          </a:p>
          <a:p>
            <a:pPr lvl="1"/>
            <a:r>
              <a:rPr lang="vi-VN" altLang="ko-KR" dirty="0"/>
              <a:t>Khả năng truy cập đồng thời vào nhiều máy khách được cung cấp hiệu quả hơn so với Hive</a:t>
            </a:r>
            <a:endParaRPr lang="en-US" altLang="ko-KR" dirty="0"/>
          </a:p>
          <a:p>
            <a:r>
              <a:rPr lang="it-IT" altLang="ko-KR" dirty="0"/>
              <a:t>Chia sẻ Metastore với Hive</a:t>
            </a:r>
            <a:endParaRPr lang="en-US" altLang="ko-KR" dirty="0"/>
          </a:p>
          <a:p>
            <a:pPr lvl="1"/>
            <a:r>
              <a:rPr lang="vi-VN" altLang="ko-KR" dirty="0"/>
              <a:t>Các bảng được tạo trong Hive có thể được sử dụng</a:t>
            </a:r>
          </a:p>
          <a:p>
            <a:pPr lvl="1"/>
            <a:r>
              <a:rPr lang="vi-VN" altLang="ko-KR" dirty="0"/>
              <a:t>Tương tự, các bảng được tạo trong Impala có thể được sử dụng trong Hive</a:t>
            </a:r>
            <a:endParaRPr lang="en-US" altLang="ko-KR" dirty="0"/>
          </a:p>
          <a:p>
            <a:r>
              <a:rPr lang="vi-VN" altLang="ko-KR" dirty="0"/>
              <a:t>Chủ yếu được sử dụng cho Truy vấn tương tác hoặc phân tích dữ liệu</a:t>
            </a:r>
            <a:endParaRPr lang="en-US" altLang="ko-KR" dirty="0"/>
          </a:p>
        </p:txBody>
      </p:sp>
      <p:pic>
        <p:nvPicPr>
          <p:cNvPr id="8" name="그림 7">
            <a:extLst>
              <a:ext uri="{FF2B5EF4-FFF2-40B4-BE49-F238E27FC236}">
                <a16:creationId xmlns:a16="http://schemas.microsoft.com/office/drawing/2014/main" id="{700BB885-D7B3-8D47-A6C6-D8E63952314E}"/>
              </a:ext>
            </a:extLst>
          </p:cNvPr>
          <p:cNvPicPr>
            <a:picLocks noChangeAspect="1"/>
          </p:cNvPicPr>
          <p:nvPr/>
        </p:nvPicPr>
        <p:blipFill>
          <a:blip r:embed="rId3"/>
          <a:stretch>
            <a:fillRect/>
          </a:stretch>
        </p:blipFill>
        <p:spPr>
          <a:xfrm>
            <a:off x="7699701" y="2822336"/>
            <a:ext cx="1546439" cy="2897449"/>
          </a:xfrm>
          <a:prstGeom prst="rect">
            <a:avLst/>
          </a:prstGeom>
        </p:spPr>
      </p:pic>
    </p:spTree>
    <p:extLst>
      <p:ext uri="{BB962C8B-B14F-4D97-AF65-F5344CB8AC3E}">
        <p14:creationId xmlns:p14="http://schemas.microsoft.com/office/powerpoint/2010/main" val="206476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8278868-3791-8644-902F-F86BE533508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853D13F8-D7B7-1343-96D3-388C87C325DE}"/>
              </a:ext>
            </a:extLst>
          </p:cNvPr>
          <p:cNvSpPr>
            <a:spLocks noGrp="1"/>
          </p:cNvSpPr>
          <p:nvPr>
            <p:ph type="body" sz="quarter" idx="11"/>
          </p:nvPr>
        </p:nvSpPr>
        <p:spPr/>
        <p:txBody>
          <a:bodyPr/>
          <a:lstStyle/>
          <a:p>
            <a:r>
              <a:rPr kumimoji="1" lang="fr-FR" altLang="ko-KR" dirty="0"/>
              <a:t>Apache Impala là </a:t>
            </a:r>
            <a:r>
              <a:rPr kumimoji="1" lang="fr-FR" altLang="ko-KR" dirty="0" err="1"/>
              <a:t>gì</a:t>
            </a:r>
            <a:r>
              <a:rPr kumimoji="1" lang="fr-FR" altLang="ko-KR" dirty="0"/>
              <a:t>? (2/2)</a:t>
            </a:r>
            <a:endParaRPr kumimoji="1" lang="ko-KR" altLang="en-US" dirty="0"/>
          </a:p>
        </p:txBody>
      </p:sp>
      <p:sp>
        <p:nvSpPr>
          <p:cNvPr id="4" name="텍스트 개체 틀 3">
            <a:extLst>
              <a:ext uri="{FF2B5EF4-FFF2-40B4-BE49-F238E27FC236}">
                <a16:creationId xmlns:a16="http://schemas.microsoft.com/office/drawing/2014/main" id="{DBC5E5F9-6EC7-1745-AD76-2923E2A925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a:p>
            <a:endParaRPr kumimoji="1" lang="ko-KR" altLang="en-US" dirty="0"/>
          </a:p>
        </p:txBody>
      </p:sp>
      <p:sp>
        <p:nvSpPr>
          <p:cNvPr id="5" name="텍스트 개체 틀 4">
            <a:extLst>
              <a:ext uri="{FF2B5EF4-FFF2-40B4-BE49-F238E27FC236}">
                <a16:creationId xmlns:a16="http://schemas.microsoft.com/office/drawing/2014/main" id="{8ACBE1D3-2386-7749-95FF-06A35044A09E}"/>
              </a:ext>
            </a:extLst>
          </p:cNvPr>
          <p:cNvSpPr>
            <a:spLocks noGrp="1"/>
          </p:cNvSpPr>
          <p:nvPr>
            <p:ph type="body" sz="quarter" idx="15"/>
          </p:nvPr>
        </p:nvSpPr>
        <p:spPr/>
        <p:txBody>
          <a:bodyPr/>
          <a:lstStyle/>
          <a:p>
            <a:r>
              <a:rPr lang="vi-VN" altLang="ko-KR" dirty="0"/>
              <a:t>Impala là một công cụ SQL hiệu suất cao cho lượng dữ liệu khổng lồ</a:t>
            </a:r>
            <a:endParaRPr lang="en" altLang="ko-KR" dirty="0"/>
          </a:p>
          <a:p>
            <a:pPr lvl="1"/>
            <a:r>
              <a:rPr lang="en-US" altLang="ko-KR" dirty="0" err="1"/>
              <a:t>Xử</a:t>
            </a:r>
            <a:r>
              <a:rPr lang="en-US" altLang="ko-KR" dirty="0"/>
              <a:t> </a:t>
            </a:r>
            <a:r>
              <a:rPr lang="en-US" altLang="ko-KR" dirty="0" err="1"/>
              <a:t>lý</a:t>
            </a:r>
            <a:r>
              <a:rPr lang="en-US" altLang="ko-KR" dirty="0"/>
              <a:t> song </a:t>
            </a:r>
            <a:r>
              <a:rPr lang="en-US" altLang="ko-KR" dirty="0" err="1"/>
              <a:t>song</a:t>
            </a:r>
            <a:r>
              <a:rPr lang="en-US" altLang="ko-KR" dirty="0"/>
              <a:t> </a:t>
            </a:r>
            <a:r>
              <a:rPr lang="en-US" altLang="ko-KR" dirty="0" err="1"/>
              <a:t>lớn</a:t>
            </a:r>
            <a:r>
              <a:rPr lang="en-US" altLang="ko-KR" dirty="0"/>
              <a:t> (MPP)</a:t>
            </a:r>
            <a:endParaRPr lang="en" altLang="ko-KR" dirty="0"/>
          </a:p>
          <a:p>
            <a:r>
              <a:rPr lang="vi-VN" altLang="ko-KR" dirty="0"/>
              <a:t>Impala có thể truy vấn dữ liệu được lưu trữ trong HBase, Kudu, S3, ADLS thay vì HDFS</a:t>
            </a:r>
          </a:p>
          <a:p>
            <a:r>
              <a:rPr lang="vi-VN" altLang="ko-KR" dirty="0"/>
              <a:t>Đọc và ghi dữ liệu ở các định dạng tệp Hadoop phổ biến</a:t>
            </a:r>
          </a:p>
          <a:p>
            <a:r>
              <a:rPr lang="vi-VN" altLang="ko-KR" dirty="0"/>
              <a:t>Trực tiếp thực hiện truy vấn trên cụm</a:t>
            </a:r>
          </a:p>
          <a:p>
            <a:r>
              <a:rPr lang="vi-VN" altLang="ko-KR" dirty="0"/>
              <a:t>Ngôn ngữ truy vấn Impala : Impala SQL</a:t>
            </a:r>
            <a:endParaRPr lang="en-US" altLang="ko-KR" dirty="0"/>
          </a:p>
          <a:p>
            <a:pPr lvl="1"/>
            <a:r>
              <a:rPr kumimoji="1" lang="vi-VN" altLang="ko-KR" dirty="0"/>
              <a:t>Nó tương thích với SQL và HiveQL tiêu chuẩn, nhưng có một số khác biệt</a:t>
            </a:r>
          </a:p>
          <a:p>
            <a:pPr lvl="1"/>
            <a:r>
              <a:rPr kumimoji="1" lang="vi-VN" altLang="ko-KR" dirty="0"/>
              <a:t>HiveQL và Impala SQL rất giống nhau</a:t>
            </a:r>
            <a:endParaRPr lang="en" altLang="ko-KR" dirty="0"/>
          </a:p>
        </p:txBody>
      </p:sp>
    </p:spTree>
    <p:extLst>
      <p:ext uri="{BB962C8B-B14F-4D97-AF65-F5344CB8AC3E}">
        <p14:creationId xmlns:p14="http://schemas.microsoft.com/office/powerpoint/2010/main" val="34331221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Dữ</a:t>
            </a:r>
            <a:r>
              <a:rPr kumimoji="1" lang="en-US" altLang="ko-KR" dirty="0"/>
              <a:t> </a:t>
            </a:r>
            <a:r>
              <a:rPr kumimoji="1" lang="en-US" altLang="ko-KR" dirty="0" err="1"/>
              <a:t>liệu</a:t>
            </a:r>
            <a:r>
              <a:rPr kumimoji="1" lang="en-US" altLang="ko-KR" dirty="0"/>
              <a:t> </a:t>
            </a:r>
            <a:r>
              <a:rPr kumimoji="1" lang="en-US" altLang="ko-KR" dirty="0" err="1"/>
              <a:t>truy</a:t>
            </a:r>
            <a:r>
              <a:rPr kumimoji="1" lang="en-US" altLang="ko-KR" dirty="0"/>
              <a:t> </a:t>
            </a:r>
            <a:r>
              <a:rPr kumimoji="1" lang="en-US" altLang="ko-KR" dirty="0" err="1"/>
              <a:t>vấn</a:t>
            </a:r>
            <a:r>
              <a:rPr kumimoji="1" lang="en-US" altLang="ko-KR" dirty="0"/>
              <a:t> Impala</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Đầu tiên, Impala sử dụng metastore để kiểm tra lược đồ dữ liệu và vị trí cho bảng</a:t>
            </a:r>
          </a:p>
          <a:p>
            <a:r>
              <a:rPr lang="vi-VN" altLang="ko-KR" dirty="0"/>
              <a:t>Sau đó, Truy vấn dữ liệu bảng thực tế trong HDFS hoặc bộ lưu trữ khác</a:t>
            </a:r>
            <a:endParaRPr lang="en-US" altLang="ko-KR" dirty="0"/>
          </a:p>
        </p:txBody>
      </p:sp>
      <p:grpSp>
        <p:nvGrpSpPr>
          <p:cNvPr id="43" name="그룹 42"/>
          <p:cNvGrpSpPr/>
          <p:nvPr/>
        </p:nvGrpSpPr>
        <p:grpSpPr>
          <a:xfrm>
            <a:off x="1696324" y="3236643"/>
            <a:ext cx="6475624" cy="2399183"/>
            <a:chOff x="1892872" y="3259792"/>
            <a:chExt cx="6070510" cy="2399183"/>
          </a:xfrm>
        </p:grpSpPr>
        <p:sp>
          <p:nvSpPr>
            <p:cNvPr id="12" name="직사각형 11"/>
            <p:cNvSpPr/>
            <p:nvPr/>
          </p:nvSpPr>
          <p:spPr>
            <a:xfrm>
              <a:off x="2633810" y="4137026"/>
              <a:ext cx="769763" cy="276999"/>
            </a:xfrm>
            <a:prstGeom prst="rect">
              <a:avLst/>
            </a:prstGeom>
          </p:spPr>
          <p:txBody>
            <a:bodyPr wrap="none">
              <a:spAutoFit/>
            </a:bodyPr>
            <a:lstStyle/>
            <a:p>
              <a:pPr lvl="0" algn="ctr" defTabSz="632853" fontAlgn="auto" latinLnBrk="0">
                <a:spcBef>
                  <a:spcPts val="0"/>
                </a:spcBef>
                <a:spcAft>
                  <a:spcPts val="0"/>
                </a:spcAft>
                <a:defRPr/>
              </a:pPr>
              <a:r>
                <a:rPr kumimoji="0" lang="en-US" altLang="ko-KR" sz="1200" dirty="0" err="1">
                  <a:solidFill>
                    <a:srgbClr val="1F45BC"/>
                  </a:solidFill>
                  <a:latin typeface="SamsungOne-700" panose="020B0803030303020204" pitchFamily="34" charset="0"/>
                  <a:ea typeface="SamsungOne-700" panose="020B0803030303020204" pitchFamily="34" charset="0"/>
                </a:rPr>
                <a:t>Truy</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vấn</a:t>
              </a:r>
              <a:endParaRPr kumimoji="0"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13" name="직사각형 12"/>
            <p:cNvSpPr/>
            <p:nvPr/>
          </p:nvSpPr>
          <p:spPr>
            <a:xfrm rot="20219780">
              <a:off x="4433823" y="3582836"/>
              <a:ext cx="1678666" cy="461665"/>
            </a:xfrm>
            <a:prstGeom prst="rect">
              <a:avLst/>
            </a:prstGeom>
          </p:spPr>
          <p:txBody>
            <a:bodyPr wrap="none">
              <a:spAutoFit/>
            </a:bodyPr>
            <a:lstStyle/>
            <a:p>
              <a:pPr lvl="0" algn="ctr" defTabSz="632853" fontAlgn="auto" latinLnBrk="0">
                <a:spcBef>
                  <a:spcPts val="0"/>
                </a:spcBef>
                <a:spcAft>
                  <a:spcPts val="0"/>
                </a:spcAft>
                <a:defRPr/>
              </a:pPr>
              <a:r>
                <a:rPr kumimoji="0" lang="en-US" altLang="ko-KR" sz="1200" dirty="0">
                  <a:solidFill>
                    <a:srgbClr val="1F45BC"/>
                  </a:solidFill>
                  <a:latin typeface="SamsungOne-700" panose="020B0803030303020204" pitchFamily="34" charset="0"/>
                  <a:ea typeface="SamsungOne-700" panose="020B0803030303020204" pitchFamily="34" charset="0"/>
                </a:rPr>
                <a:t>1. </a:t>
              </a:r>
              <a:r>
                <a:rPr kumimoji="0" lang="en-US" altLang="ko-KR" sz="1200" dirty="0" err="1">
                  <a:solidFill>
                    <a:srgbClr val="1F45BC"/>
                  </a:solidFill>
                  <a:latin typeface="SamsungOne-700" panose="020B0803030303020204" pitchFamily="34" charset="0"/>
                  <a:ea typeface="SamsungOne-700" panose="020B0803030303020204" pitchFamily="34" charset="0"/>
                </a:rPr>
                <a:t>Nhận</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cấu</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trúc</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bảng</a:t>
              </a:r>
              <a:r>
                <a:rPr kumimoji="0" lang="en-US" altLang="ko-KR" sz="1200" dirty="0">
                  <a:solidFill>
                    <a:srgbClr val="1F45BC"/>
                  </a:solidFill>
                  <a:latin typeface="SamsungOne-700" panose="020B0803030303020204" pitchFamily="34" charset="0"/>
                  <a:ea typeface="SamsungOne-700" panose="020B0803030303020204" pitchFamily="34" charset="0"/>
                </a:rPr>
                <a:t> </a:t>
              </a:r>
            </a:p>
            <a:p>
              <a:pPr lvl="0" algn="ctr" defTabSz="632853" fontAlgn="auto" latinLnBrk="0">
                <a:spcBef>
                  <a:spcPts val="0"/>
                </a:spcBef>
                <a:spcAft>
                  <a:spcPts val="0"/>
                </a:spcAft>
                <a:defRPr/>
              </a:pPr>
              <a:r>
                <a:rPr kumimoji="0" lang="en-US" altLang="ko-KR" sz="1200" dirty="0" err="1">
                  <a:solidFill>
                    <a:srgbClr val="1F45BC"/>
                  </a:solidFill>
                  <a:latin typeface="SamsungOne-700" panose="020B0803030303020204" pitchFamily="34" charset="0"/>
                  <a:ea typeface="SamsungOne-700" panose="020B0803030303020204" pitchFamily="34" charset="0"/>
                </a:rPr>
                <a:t>và</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vị</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trí</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của</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dữ</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liệu</a:t>
              </a:r>
              <a:endParaRPr kumimoji="0"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19" name="직사각형 18"/>
            <p:cNvSpPr/>
            <p:nvPr/>
          </p:nvSpPr>
          <p:spPr>
            <a:xfrm rot="1498724">
              <a:off x="4661727" y="4765234"/>
              <a:ext cx="1159292" cy="461665"/>
            </a:xfrm>
            <a:prstGeom prst="rect">
              <a:avLst/>
            </a:prstGeom>
          </p:spPr>
          <p:txBody>
            <a:bodyPr wrap="none">
              <a:spAutoFit/>
            </a:bodyPr>
            <a:lstStyle/>
            <a:p>
              <a:pPr lvl="0" algn="ctr" defTabSz="632853" fontAlgn="auto" latinLnBrk="0">
                <a:spcBef>
                  <a:spcPts val="0"/>
                </a:spcBef>
                <a:spcAft>
                  <a:spcPts val="0"/>
                </a:spcAft>
                <a:defRPr/>
              </a:pPr>
              <a:r>
                <a:rPr kumimoji="0" lang="en-US" altLang="ko-KR" sz="1200" dirty="0">
                  <a:solidFill>
                    <a:srgbClr val="1F45BC"/>
                  </a:solidFill>
                  <a:latin typeface="SamsungOne-700" panose="020B0803030303020204" pitchFamily="34" charset="0"/>
                  <a:ea typeface="SamsungOne-700" panose="020B0803030303020204" pitchFamily="34" charset="0"/>
                </a:rPr>
                <a:t>2. </a:t>
              </a:r>
              <a:r>
                <a:rPr kumimoji="0" lang="en-US" altLang="ko-KR" sz="1200" dirty="0" err="1">
                  <a:solidFill>
                    <a:srgbClr val="1F45BC"/>
                  </a:solidFill>
                  <a:latin typeface="SamsungOne-700" panose="020B0803030303020204" pitchFamily="34" charset="0"/>
                  <a:ea typeface="SamsungOne-700" panose="020B0803030303020204" pitchFamily="34" charset="0"/>
                </a:rPr>
                <a:t>Truy</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vấn</a:t>
              </a:r>
              <a:r>
                <a:rPr kumimoji="0" lang="en-US" altLang="ko-KR" sz="1200" dirty="0">
                  <a:solidFill>
                    <a:srgbClr val="1F45BC"/>
                  </a:solidFill>
                  <a:latin typeface="SamsungOne-700" panose="020B0803030303020204" pitchFamily="34" charset="0"/>
                  <a:ea typeface="SamsungOne-700" panose="020B0803030303020204" pitchFamily="34" charset="0"/>
                </a:rPr>
                <a:t> </a:t>
              </a:r>
            </a:p>
            <a:p>
              <a:pPr lvl="0" algn="ctr" defTabSz="632853" fontAlgn="auto" latinLnBrk="0">
                <a:spcBef>
                  <a:spcPts val="0"/>
                </a:spcBef>
                <a:spcAft>
                  <a:spcPts val="0"/>
                </a:spcAft>
                <a:defRPr/>
              </a:pPr>
              <a:r>
                <a:rPr kumimoji="0" lang="en-US" altLang="ko-KR" sz="1200" dirty="0" err="1">
                  <a:solidFill>
                    <a:srgbClr val="1F45BC"/>
                  </a:solidFill>
                  <a:latin typeface="SamsungOne-700" panose="020B0803030303020204" pitchFamily="34" charset="0"/>
                  <a:ea typeface="SamsungOne-700" panose="020B0803030303020204" pitchFamily="34" charset="0"/>
                </a:rPr>
                <a:t>dữ</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liệu</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thực</a:t>
              </a:r>
              <a:r>
                <a:rPr kumimoji="0" lang="en-US" altLang="ko-KR" sz="1200" dirty="0">
                  <a:solidFill>
                    <a:srgbClr val="1F45BC"/>
                  </a:solidFill>
                  <a:latin typeface="SamsungOne-700" panose="020B0803030303020204" pitchFamily="34" charset="0"/>
                  <a:ea typeface="SamsungOne-700" panose="020B0803030303020204" pitchFamily="34" charset="0"/>
                </a:rPr>
                <a:t> </a:t>
              </a:r>
              <a:r>
                <a:rPr kumimoji="0" lang="en-US" altLang="ko-KR" sz="1200" dirty="0" err="1">
                  <a:solidFill>
                    <a:srgbClr val="1F45BC"/>
                  </a:solidFill>
                  <a:latin typeface="SamsungOne-700" panose="020B0803030303020204" pitchFamily="34" charset="0"/>
                  <a:ea typeface="SamsungOne-700" panose="020B0803030303020204" pitchFamily="34" charset="0"/>
                </a:rPr>
                <a:t>tế</a:t>
              </a:r>
              <a:endParaRPr kumimoji="0" lang="en-US" altLang="ko-KR" sz="1200" dirty="0">
                <a:solidFill>
                  <a:srgbClr val="1F45BC"/>
                </a:solidFill>
                <a:latin typeface="SamsungOne-700" panose="020B0803030303020204" pitchFamily="34" charset="0"/>
                <a:ea typeface="SamsungOne-700" panose="020B0803030303020204" pitchFamily="34" charset="0"/>
              </a:endParaRPr>
            </a:p>
          </p:txBody>
        </p:sp>
        <p:grpSp>
          <p:nvGrpSpPr>
            <p:cNvPr id="42" name="그룹 41"/>
            <p:cNvGrpSpPr/>
            <p:nvPr/>
          </p:nvGrpSpPr>
          <p:grpSpPr>
            <a:xfrm>
              <a:off x="1892872" y="3259792"/>
              <a:ext cx="6070510" cy="2399183"/>
              <a:chOff x="1466685" y="3264153"/>
              <a:chExt cx="6070510" cy="2399183"/>
            </a:xfrm>
          </p:grpSpPr>
          <p:grpSp>
            <p:nvGrpSpPr>
              <p:cNvPr id="31" name="그룹 30"/>
              <p:cNvGrpSpPr/>
              <p:nvPr/>
            </p:nvGrpSpPr>
            <p:grpSpPr>
              <a:xfrm>
                <a:off x="1466685" y="3264153"/>
                <a:ext cx="6070510" cy="2399183"/>
                <a:chOff x="6343485" y="5318234"/>
                <a:chExt cx="6070510" cy="2399183"/>
              </a:xfrm>
            </p:grpSpPr>
            <p:sp>
              <p:nvSpPr>
                <p:cNvPr id="20" name="Snip Diagonal Corner Rectangle 21">
                  <a:extLst>
                    <a:ext uri="{FF2B5EF4-FFF2-40B4-BE49-F238E27FC236}">
                      <a16:creationId xmlns:a16="http://schemas.microsoft.com/office/drawing/2014/main" id="{28684B1F-9A46-7348-A82C-6F6E44E94197}"/>
                    </a:ext>
                  </a:extLst>
                </p:cNvPr>
                <p:cNvSpPr/>
                <p:nvPr/>
              </p:nvSpPr>
              <p:spPr bwMode="auto">
                <a:xfrm>
                  <a:off x="7853273" y="6194968"/>
                  <a:ext cx="1149189" cy="645715"/>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400" dirty="0">
                      <a:solidFill>
                        <a:srgbClr val="1F45BC"/>
                      </a:solidFill>
                      <a:latin typeface="SamsungOne-700" panose="020B0803030303020204" pitchFamily="34" charset="0"/>
                      <a:ea typeface="SamsungOne-700" panose="020B0803030303020204" pitchFamily="34" charset="0"/>
                    </a:rPr>
                    <a:t>Impala</a:t>
                  </a:r>
                </a:p>
              </p:txBody>
            </p:sp>
            <p:grpSp>
              <p:nvGrpSpPr>
                <p:cNvPr id="22" name="그룹 21"/>
                <p:cNvGrpSpPr/>
                <p:nvPr/>
              </p:nvGrpSpPr>
              <p:grpSpPr>
                <a:xfrm>
                  <a:off x="10533081" y="5318234"/>
                  <a:ext cx="1880914" cy="2399183"/>
                  <a:chOff x="5702972" y="3300861"/>
                  <a:chExt cx="1880914" cy="2399183"/>
                </a:xfrm>
              </p:grpSpPr>
              <p:sp>
                <p:nvSpPr>
                  <p:cNvPr id="11" name="Snip Diagonal Corner Rectangle 21">
                    <a:extLst>
                      <a:ext uri="{FF2B5EF4-FFF2-40B4-BE49-F238E27FC236}">
                        <a16:creationId xmlns:a16="http://schemas.microsoft.com/office/drawing/2014/main" id="{28684B1F-9A46-7348-A82C-6F6E44E94197}"/>
                      </a:ext>
                    </a:extLst>
                  </p:cNvPr>
                  <p:cNvSpPr/>
                  <p:nvPr/>
                </p:nvSpPr>
                <p:spPr bwMode="auto">
                  <a:xfrm>
                    <a:off x="5702972" y="3300861"/>
                    <a:ext cx="1859490" cy="1112362"/>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defTabSz="632853"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Siêu</a:t>
                    </a:r>
                    <a:r>
                      <a:rPr kumimoji="0" lang="en-US" sz="14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4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dữ</a:t>
                    </a:r>
                    <a:r>
                      <a:rPr kumimoji="0" lang="en-US" sz="14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4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liệu</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r>
                      <a:rPr kumimoji="0" lang="en-US" sz="1200" dirty="0">
                        <a:solidFill>
                          <a:srgbClr val="1F45BC"/>
                        </a:solidFill>
                        <a:latin typeface="SamsungOne-700" panose="020B0803030303020204" pitchFamily="34" charset="0"/>
                        <a:ea typeface="SamsungOne-700" panose="020B0803030303020204" pitchFamily="34" charset="0"/>
                      </a:rPr>
                      <a:t>(</a:t>
                    </a:r>
                    <a:r>
                      <a:rPr kumimoji="0" lang="en-US" sz="1200" dirty="0" err="1">
                        <a:solidFill>
                          <a:srgbClr val="1F45BC"/>
                        </a:solidFill>
                        <a:latin typeface="SamsungOne-700" panose="020B0803030303020204" pitchFamily="34" charset="0"/>
                        <a:ea typeface="SamsungOne-700" panose="020B0803030303020204" pitchFamily="34" charset="0"/>
                      </a:rPr>
                      <a:t>trong</a:t>
                    </a:r>
                    <a:r>
                      <a:rPr kumimoji="0" lang="en-US" sz="1200" dirty="0">
                        <a:solidFill>
                          <a:srgbClr val="1F45BC"/>
                        </a:solidFill>
                        <a:latin typeface="SamsungOne-700" panose="020B0803030303020204" pitchFamily="34" charset="0"/>
                        <a:ea typeface="SamsungOne-700" panose="020B0803030303020204" pitchFamily="34" charset="0"/>
                      </a:rPr>
                      <a:t> metastore)</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21" name="Snip Diagonal Corner Rectangle 21">
                    <a:extLst>
                      <a:ext uri="{FF2B5EF4-FFF2-40B4-BE49-F238E27FC236}">
                        <a16:creationId xmlns:a16="http://schemas.microsoft.com/office/drawing/2014/main" id="{28684B1F-9A46-7348-A82C-6F6E44E94197}"/>
                      </a:ext>
                    </a:extLst>
                  </p:cNvPr>
                  <p:cNvSpPr/>
                  <p:nvPr/>
                </p:nvSpPr>
                <p:spPr bwMode="auto">
                  <a:xfrm>
                    <a:off x="5702972" y="4587682"/>
                    <a:ext cx="1880914" cy="1112362"/>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defTabSz="632853" rtl="0" eaLnBrk="1" fontAlgn="auto" latinLnBrk="0" hangingPunct="1">
                      <a:lnSpc>
                        <a:spcPct val="100000"/>
                      </a:lnSpc>
                      <a:spcBef>
                        <a:spcPts val="0"/>
                      </a:spcBef>
                      <a:spcAft>
                        <a:spcPts val="0"/>
                      </a:spcAft>
                      <a:buClrTx/>
                      <a:buSzTx/>
                      <a:buFontTx/>
                      <a:buNone/>
                      <a:tabLst/>
                      <a:defRPr/>
                    </a:pPr>
                    <a:r>
                      <a:rPr kumimoji="0" lang="en-US" sz="1400" dirty="0" err="1">
                        <a:solidFill>
                          <a:srgbClr val="1F45BC"/>
                        </a:solidFill>
                        <a:latin typeface="SamsungOne-700" panose="020B0803030303020204" pitchFamily="34" charset="0"/>
                        <a:ea typeface="SamsungOne-700" panose="020B0803030303020204" pitchFamily="34" charset="0"/>
                      </a:rPr>
                      <a:t>Dữ</a:t>
                    </a:r>
                    <a:r>
                      <a:rPr kumimoji="0" lang="en-US" sz="1400" dirty="0">
                        <a:solidFill>
                          <a:srgbClr val="1F45BC"/>
                        </a:solidFill>
                        <a:latin typeface="SamsungOne-700" panose="020B0803030303020204" pitchFamily="34" charset="0"/>
                        <a:ea typeface="SamsungOne-700" panose="020B0803030303020204" pitchFamily="34" charset="0"/>
                      </a:rPr>
                      <a:t> </a:t>
                    </a:r>
                    <a:r>
                      <a:rPr kumimoji="0" lang="en-US" sz="1400" dirty="0" err="1">
                        <a:solidFill>
                          <a:srgbClr val="1F45BC"/>
                        </a:solidFill>
                        <a:latin typeface="SamsungOne-700" panose="020B0803030303020204" pitchFamily="34" charset="0"/>
                        <a:ea typeface="SamsungOne-700" panose="020B0803030303020204" pitchFamily="34" charset="0"/>
                      </a:rPr>
                      <a:t>liệu</a:t>
                    </a:r>
                    <a:endParaRPr kumimoji="0" lang="en-US" sz="1400" dirty="0">
                      <a:solidFill>
                        <a:srgbClr val="1F45BC"/>
                      </a:solidFill>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endParaRPr kumimoji="0" lang="en-US" sz="1200" dirty="0">
                      <a:solidFill>
                        <a:srgbClr val="1F45BC"/>
                      </a:solidFill>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marL="0" marR="0" lvl="0" indent="0"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a:p>
                    <a:pPr lvl="0" defTabSz="632853" fontAlgn="auto" latinLnBrk="0">
                      <a:spcBef>
                        <a:spcPts val="0"/>
                      </a:spcBef>
                      <a:spcAft>
                        <a:spcPts val="0"/>
                      </a:spcAft>
                      <a:defRPr/>
                    </a:pPr>
                    <a:r>
                      <a:rPr kumimoji="0" lang="en-US" sz="1200" dirty="0">
                        <a:solidFill>
                          <a:srgbClr val="1F45BC"/>
                        </a:solidFill>
                        <a:latin typeface="SamsungOne-700" panose="020B0803030303020204" pitchFamily="34" charset="0"/>
                        <a:ea typeface="SamsungOne-700" panose="020B0803030303020204" pitchFamily="34" charset="0"/>
                      </a:rPr>
                      <a:t>(</a:t>
                    </a:r>
                    <a:r>
                      <a:rPr kumimoji="0" lang="en-US" sz="1200" dirty="0" err="1">
                        <a:solidFill>
                          <a:srgbClr val="1F45BC"/>
                        </a:solidFill>
                        <a:latin typeface="SamsungOne-700" panose="020B0803030303020204" pitchFamily="34" charset="0"/>
                        <a:ea typeface="SamsungOne-700" panose="020B0803030303020204" pitchFamily="34" charset="0"/>
                      </a:rPr>
                      <a:t>tệp</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trong</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thư</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mục</a:t>
                    </a:r>
                    <a:r>
                      <a:rPr kumimoji="0" lang="en-US" sz="1200" dirty="0">
                        <a:solidFill>
                          <a:srgbClr val="1F45BC"/>
                        </a:solidFill>
                        <a:latin typeface="SamsungOne-700" panose="020B0803030303020204" pitchFamily="34" charset="0"/>
                        <a:ea typeface="SamsungOne-700" panose="020B0803030303020204" pitchFamily="34" charset="0"/>
                      </a:rPr>
                      <a:t> HDFS)</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485" y="6199188"/>
                  <a:ext cx="763856" cy="637274"/>
                </a:xfrm>
                <a:prstGeom prst="rect">
                  <a:avLst/>
                </a:prstGeom>
              </p:spPr>
            </p:pic>
            <p:pic>
              <p:nvPicPr>
                <p:cNvPr id="26" name="그림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4555" y="6695673"/>
                  <a:ext cx="838991" cy="688500"/>
                </a:xfrm>
                <a:prstGeom prst="rect">
                  <a:avLst/>
                </a:prstGeom>
              </p:spPr>
            </p:pic>
            <p:grpSp>
              <p:nvGrpSpPr>
                <p:cNvPr id="30" name="그룹 29"/>
                <p:cNvGrpSpPr/>
                <p:nvPr/>
              </p:nvGrpSpPr>
              <p:grpSpPr>
                <a:xfrm>
                  <a:off x="11652571" y="5501910"/>
                  <a:ext cx="521208" cy="494902"/>
                  <a:chOff x="5779008" y="3487923"/>
                  <a:chExt cx="521208" cy="645529"/>
                </a:xfrm>
                <a:solidFill>
                  <a:srgbClr val="E6E6E6"/>
                </a:solidFill>
              </p:grpSpPr>
              <p:sp>
                <p:nvSpPr>
                  <p:cNvPr id="27" name="원통 26"/>
                  <p:cNvSpPr/>
                  <p:nvPr/>
                </p:nvSpPr>
                <p:spPr>
                  <a:xfrm>
                    <a:off x="5779008" y="3833420"/>
                    <a:ext cx="521208" cy="300032"/>
                  </a:xfrm>
                  <a:prstGeom prst="can">
                    <a:avLst>
                      <a:gd name="adj" fmla="val 40873"/>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원통 27"/>
                  <p:cNvSpPr/>
                  <p:nvPr/>
                </p:nvSpPr>
                <p:spPr>
                  <a:xfrm>
                    <a:off x="5779008" y="3663341"/>
                    <a:ext cx="521208" cy="300032"/>
                  </a:xfrm>
                  <a:prstGeom prst="can">
                    <a:avLst>
                      <a:gd name="adj" fmla="val 40873"/>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원통 28"/>
                  <p:cNvSpPr/>
                  <p:nvPr/>
                </p:nvSpPr>
                <p:spPr>
                  <a:xfrm>
                    <a:off x="5779008" y="3487923"/>
                    <a:ext cx="521208" cy="300032"/>
                  </a:xfrm>
                  <a:prstGeom prst="can">
                    <a:avLst>
                      <a:gd name="adj" fmla="val 40873"/>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cxnSp>
            <p:nvCxnSpPr>
              <p:cNvPr id="33" name="직선 화살표 연결선 32"/>
              <p:cNvCxnSpPr>
                <a:stCxn id="24" idx="3"/>
                <a:endCxn id="20" idx="1"/>
              </p:cNvCxnSpPr>
              <p:nvPr/>
            </p:nvCxnSpPr>
            <p:spPr>
              <a:xfrm>
                <a:off x="2230541" y="4463744"/>
                <a:ext cx="745932" cy="1"/>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p:cNvGrpSpPr/>
              <p:nvPr/>
            </p:nvGrpSpPr>
            <p:grpSpPr>
              <a:xfrm>
                <a:off x="4125662" y="3820334"/>
                <a:ext cx="1530619" cy="1286821"/>
                <a:chOff x="4125662" y="3820334"/>
                <a:chExt cx="1530619" cy="1286821"/>
              </a:xfrm>
            </p:grpSpPr>
            <p:cxnSp>
              <p:nvCxnSpPr>
                <p:cNvPr id="38" name="직선 화살표 연결선 37"/>
                <p:cNvCxnSpPr>
                  <a:stCxn id="20" idx="3"/>
                  <a:endCxn id="11" idx="1"/>
                </p:cNvCxnSpPr>
                <p:nvPr/>
              </p:nvCxnSpPr>
              <p:spPr>
                <a:xfrm flipV="1">
                  <a:off x="4125662" y="3820334"/>
                  <a:ext cx="1530619" cy="643411"/>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endCxn id="21" idx="1"/>
                </p:cNvCxnSpPr>
                <p:nvPr/>
              </p:nvCxnSpPr>
              <p:spPr>
                <a:xfrm>
                  <a:off x="4125662" y="4463744"/>
                  <a:ext cx="1530619" cy="643411"/>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157969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Kiến</a:t>
            </a:r>
            <a:r>
              <a:rPr kumimoji="1" lang="en-US" altLang="ko-KR" dirty="0"/>
              <a:t> </a:t>
            </a:r>
            <a:r>
              <a:rPr kumimoji="1" lang="en-US" altLang="ko-KR" dirty="0" err="1"/>
              <a:t>trúc</a:t>
            </a:r>
            <a:r>
              <a:rPr kumimoji="1" lang="en-US" altLang="ko-KR" dirty="0"/>
              <a:t> Apache Impala</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Impala </a:t>
            </a:r>
            <a:r>
              <a:rPr lang="en-US" altLang="ko-KR" dirty="0" err="1"/>
              <a:t>với</a:t>
            </a:r>
            <a:r>
              <a:rPr lang="en-US" altLang="ko-KR" dirty="0"/>
              <a:t> HDFS</a:t>
            </a:r>
          </a:p>
        </p:txBody>
      </p:sp>
      <p:grpSp>
        <p:nvGrpSpPr>
          <p:cNvPr id="63" name="그룹 62"/>
          <p:cNvGrpSpPr/>
          <p:nvPr/>
        </p:nvGrpSpPr>
        <p:grpSpPr>
          <a:xfrm>
            <a:off x="2119383" y="3142384"/>
            <a:ext cx="5710674" cy="2697075"/>
            <a:chOff x="1454707" y="3281717"/>
            <a:chExt cx="5710674" cy="2697075"/>
          </a:xfrm>
        </p:grpSpPr>
        <p:grpSp>
          <p:nvGrpSpPr>
            <p:cNvPr id="61" name="그룹 60"/>
            <p:cNvGrpSpPr/>
            <p:nvPr/>
          </p:nvGrpSpPr>
          <p:grpSpPr>
            <a:xfrm>
              <a:off x="1454707" y="3281717"/>
              <a:ext cx="1387551" cy="723738"/>
              <a:chOff x="2704557" y="3109682"/>
              <a:chExt cx="1149189" cy="723738"/>
            </a:xfrm>
          </p:grpSpPr>
          <p:sp>
            <p:nvSpPr>
              <p:cNvPr id="31" name="Snip Diagonal Corner Rectangle 21">
                <a:extLst>
                  <a:ext uri="{FF2B5EF4-FFF2-40B4-BE49-F238E27FC236}">
                    <a16:creationId xmlns:a16="http://schemas.microsoft.com/office/drawing/2014/main" id="{28684B1F-9A46-7348-A82C-6F6E44E94197}"/>
                  </a:ext>
                </a:extLst>
              </p:cNvPr>
              <p:cNvSpPr/>
              <p:nvPr/>
            </p:nvSpPr>
            <p:spPr bwMode="auto">
              <a:xfrm>
                <a:off x="2704557" y="3109682"/>
                <a:ext cx="1149189"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200" dirty="0" err="1">
                    <a:solidFill>
                      <a:srgbClr val="1F45BC"/>
                    </a:solidFill>
                    <a:latin typeface="SamsungOne-700" panose="020B0803030303020204" pitchFamily="34" charset="0"/>
                    <a:ea typeface="SamsungOne-700" panose="020B0803030303020204" pitchFamily="34" charset="0"/>
                  </a:rPr>
                  <a:t>Ứng</a:t>
                </a:r>
                <a:r>
                  <a:rPr kumimoji="0" lang="en-US" sz="1200" dirty="0">
                    <a:solidFill>
                      <a:srgbClr val="1F45BC"/>
                    </a:solidFill>
                    <a:latin typeface="SamsungOne-700" panose="020B0803030303020204" pitchFamily="34" charset="0"/>
                    <a:ea typeface="SamsungOne-700" panose="020B0803030303020204" pitchFamily="34" charset="0"/>
                  </a:rPr>
                  <a:t> </a:t>
                </a:r>
                <a:r>
                  <a:rPr kumimoji="0" lang="en-US" sz="1200" dirty="0" err="1">
                    <a:solidFill>
                      <a:srgbClr val="1F45BC"/>
                    </a:solidFill>
                    <a:latin typeface="SamsungOne-700" panose="020B0803030303020204" pitchFamily="34" charset="0"/>
                    <a:ea typeface="SamsungOne-700" panose="020B0803030303020204" pitchFamily="34" charset="0"/>
                  </a:rPr>
                  <a:t>dụng</a:t>
                </a:r>
                <a:r>
                  <a:rPr kumimoji="0" lang="en-US" sz="1200" dirty="0">
                    <a:solidFill>
                      <a:srgbClr val="1F45BC"/>
                    </a:solidFill>
                    <a:latin typeface="SamsungOne-700" panose="020B0803030303020204" pitchFamily="34" charset="0"/>
                    <a:ea typeface="SamsungOne-700" panose="020B0803030303020204" pitchFamily="34" charset="0"/>
                  </a:rPr>
                  <a:t> SQL</a:t>
                </a:r>
              </a:p>
            </p:txBody>
          </p:sp>
          <p:sp>
            <p:nvSpPr>
              <p:cNvPr id="32" name="Snip Diagonal Corner Rectangle 21">
                <a:extLst>
                  <a:ext uri="{FF2B5EF4-FFF2-40B4-BE49-F238E27FC236}">
                    <a16:creationId xmlns:a16="http://schemas.microsoft.com/office/drawing/2014/main" id="{28684B1F-9A46-7348-A82C-6F6E44E94197}"/>
                  </a:ext>
                </a:extLst>
              </p:cNvPr>
              <p:cNvSpPr/>
              <p:nvPr/>
            </p:nvSpPr>
            <p:spPr bwMode="auto">
              <a:xfrm>
                <a:off x="2704557" y="3499707"/>
                <a:ext cx="1149189"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200" dirty="0">
                    <a:solidFill>
                      <a:srgbClr val="1F45BC"/>
                    </a:solidFill>
                    <a:latin typeface="SamsungOne-700" panose="020B0803030303020204" pitchFamily="34" charset="0"/>
                    <a:ea typeface="SamsungOne-700" panose="020B0803030303020204" pitchFamily="34" charset="0"/>
                  </a:rPr>
                  <a:t>ODBC</a:t>
                </a:r>
              </a:p>
            </p:txBody>
          </p:sp>
        </p:grpSp>
        <p:grpSp>
          <p:nvGrpSpPr>
            <p:cNvPr id="62" name="그룹 61"/>
            <p:cNvGrpSpPr/>
            <p:nvPr/>
          </p:nvGrpSpPr>
          <p:grpSpPr>
            <a:xfrm>
              <a:off x="4122771" y="3289301"/>
              <a:ext cx="3037921" cy="333713"/>
              <a:chOff x="4312209" y="3443394"/>
              <a:chExt cx="3037921" cy="333713"/>
            </a:xfrm>
          </p:grpSpPr>
          <p:sp>
            <p:nvSpPr>
              <p:cNvPr id="33" name="Snip Diagonal Corner Rectangle 21">
                <a:extLst>
                  <a:ext uri="{FF2B5EF4-FFF2-40B4-BE49-F238E27FC236}">
                    <a16:creationId xmlns:a16="http://schemas.microsoft.com/office/drawing/2014/main" id="{28684B1F-9A46-7348-A82C-6F6E44E94197}"/>
                  </a:ext>
                </a:extLst>
              </p:cNvPr>
              <p:cNvSpPr/>
              <p:nvPr/>
            </p:nvSpPr>
            <p:spPr bwMode="auto">
              <a:xfrm>
                <a:off x="4312209" y="3443394"/>
                <a:ext cx="983691"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200" dirty="0">
                    <a:solidFill>
                      <a:srgbClr val="1F45BC"/>
                    </a:solidFill>
                    <a:latin typeface="SamsungOne-700" panose="020B0803030303020204" pitchFamily="34" charset="0"/>
                    <a:ea typeface="SamsungOne-700" panose="020B0803030303020204" pitchFamily="34" charset="0"/>
                  </a:rPr>
                  <a:t>Hive</a:t>
                </a:r>
              </a:p>
              <a:p>
                <a:pPr algn="ctr" defTabSz="632853" fontAlgn="auto" latinLnBrk="0">
                  <a:spcBef>
                    <a:spcPts val="0"/>
                  </a:spcBef>
                  <a:spcAft>
                    <a:spcPts val="0"/>
                  </a:spcAft>
                  <a:defRPr/>
                </a:pPr>
                <a:r>
                  <a:rPr kumimoji="0" lang="en-US" sz="1200" dirty="0">
                    <a:solidFill>
                      <a:srgbClr val="1F45BC"/>
                    </a:solidFill>
                    <a:latin typeface="SamsungOne-700" panose="020B0803030303020204" pitchFamily="34" charset="0"/>
                    <a:ea typeface="SamsungOne-700" panose="020B0803030303020204" pitchFamily="34" charset="0"/>
                  </a:rPr>
                  <a:t>Metastore</a:t>
                </a:r>
              </a:p>
            </p:txBody>
          </p:sp>
          <p:sp>
            <p:nvSpPr>
              <p:cNvPr id="34" name="Snip Diagonal Corner Rectangle 21">
                <a:extLst>
                  <a:ext uri="{FF2B5EF4-FFF2-40B4-BE49-F238E27FC236}">
                    <a16:creationId xmlns:a16="http://schemas.microsoft.com/office/drawing/2014/main" id="{28684B1F-9A46-7348-A82C-6F6E44E94197}"/>
                  </a:ext>
                </a:extLst>
              </p:cNvPr>
              <p:cNvSpPr/>
              <p:nvPr/>
            </p:nvSpPr>
            <p:spPr bwMode="auto">
              <a:xfrm>
                <a:off x="5339324" y="3443394"/>
                <a:ext cx="983691"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200" dirty="0">
                    <a:solidFill>
                      <a:srgbClr val="1F45BC"/>
                    </a:solidFill>
                    <a:latin typeface="SamsungOne-700" panose="020B0803030303020204" pitchFamily="34" charset="0"/>
                    <a:ea typeface="SamsungOne-700" panose="020B0803030303020204" pitchFamily="34" charset="0"/>
                  </a:rPr>
                  <a:t>HDFS NN</a:t>
                </a:r>
              </a:p>
            </p:txBody>
          </p:sp>
          <p:sp>
            <p:nvSpPr>
              <p:cNvPr id="35" name="Snip Diagonal Corner Rectangle 21">
                <a:extLst>
                  <a:ext uri="{FF2B5EF4-FFF2-40B4-BE49-F238E27FC236}">
                    <a16:creationId xmlns:a16="http://schemas.microsoft.com/office/drawing/2014/main" id="{28684B1F-9A46-7348-A82C-6F6E44E94197}"/>
                  </a:ext>
                </a:extLst>
              </p:cNvPr>
              <p:cNvSpPr/>
              <p:nvPr/>
            </p:nvSpPr>
            <p:spPr bwMode="auto">
              <a:xfrm>
                <a:off x="6366439" y="3443394"/>
                <a:ext cx="98369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200" dirty="0" err="1">
                    <a:solidFill>
                      <a:srgbClr val="1F45BC"/>
                    </a:solidFill>
                    <a:latin typeface="SamsungOne-700" panose="020B0803030303020204" pitchFamily="34" charset="0"/>
                  </a:rPr>
                  <a:t>Lưu</a:t>
                </a:r>
                <a:r>
                  <a:rPr kumimoji="0" lang="en-US" sz="1200" dirty="0">
                    <a:solidFill>
                      <a:srgbClr val="1F45BC"/>
                    </a:solidFill>
                    <a:latin typeface="SamsungOne-700" panose="020B0803030303020204" pitchFamily="34" charset="0"/>
                  </a:rPr>
                  <a:t> </a:t>
                </a:r>
                <a:r>
                  <a:rPr kumimoji="0" lang="en-US" sz="1200" dirty="0" err="1">
                    <a:solidFill>
                      <a:srgbClr val="1F45BC"/>
                    </a:solidFill>
                    <a:latin typeface="SamsungOne-700" panose="020B0803030303020204" pitchFamily="34" charset="0"/>
                  </a:rPr>
                  <a:t>trữ</a:t>
                </a:r>
                <a:r>
                  <a:rPr kumimoji="0" lang="en-US" sz="1200" dirty="0">
                    <a:solidFill>
                      <a:srgbClr val="1F45BC"/>
                    </a:solidFill>
                    <a:latin typeface="SamsungOne-700" panose="020B0803030303020204" pitchFamily="34" charset="0"/>
                  </a:rPr>
                  <a:t> </a:t>
                </a:r>
                <a:r>
                  <a:rPr kumimoji="0" lang="en-US" sz="1200" dirty="0" err="1">
                    <a:solidFill>
                      <a:srgbClr val="1F45BC"/>
                    </a:solidFill>
                    <a:latin typeface="SamsungOne-700" panose="020B0803030303020204" pitchFamily="34" charset="0"/>
                  </a:rPr>
                  <a:t>trạng</a:t>
                </a:r>
                <a:r>
                  <a:rPr kumimoji="0" lang="en-US" sz="1200" dirty="0">
                    <a:solidFill>
                      <a:srgbClr val="1F45BC"/>
                    </a:solidFill>
                    <a:latin typeface="SamsungOne-700" panose="020B0803030303020204" pitchFamily="34" charset="0"/>
                  </a:rPr>
                  <a:t> </a:t>
                </a:r>
                <a:r>
                  <a:rPr kumimoji="0" lang="en-US" sz="1200" dirty="0" err="1">
                    <a:solidFill>
                      <a:srgbClr val="1F45BC"/>
                    </a:solidFill>
                    <a:latin typeface="SamsungOne-700" panose="020B0803030303020204" pitchFamily="34" charset="0"/>
                  </a:rPr>
                  <a:t>thái</a:t>
                </a:r>
                <a:endParaRPr kumimoji="0" lang="en-US" sz="1200" dirty="0">
                  <a:solidFill>
                    <a:srgbClr val="1F45BC"/>
                  </a:solidFill>
                  <a:latin typeface="SamsungOne-700" panose="020B0803030303020204" pitchFamily="34" charset="0"/>
                </a:endParaRPr>
              </a:p>
            </p:txBody>
          </p:sp>
        </p:grpSp>
        <p:grpSp>
          <p:nvGrpSpPr>
            <p:cNvPr id="44" name="그룹 43"/>
            <p:cNvGrpSpPr/>
            <p:nvPr/>
          </p:nvGrpSpPr>
          <p:grpSpPr>
            <a:xfrm>
              <a:off x="1454707" y="4495491"/>
              <a:ext cx="5710674" cy="1483301"/>
              <a:chOff x="1454707" y="4495491"/>
              <a:chExt cx="5710674" cy="1483301"/>
            </a:xfrm>
          </p:grpSpPr>
          <p:grpSp>
            <p:nvGrpSpPr>
              <p:cNvPr id="45" name="그룹 44"/>
              <p:cNvGrpSpPr/>
              <p:nvPr/>
            </p:nvGrpSpPr>
            <p:grpSpPr>
              <a:xfrm>
                <a:off x="3616268" y="4495491"/>
                <a:ext cx="1387552" cy="1483301"/>
                <a:chOff x="1408987" y="4479907"/>
                <a:chExt cx="1387552" cy="1483301"/>
              </a:xfrm>
            </p:grpSpPr>
            <p:grpSp>
              <p:nvGrpSpPr>
                <p:cNvPr id="46" name="그룹 45"/>
                <p:cNvGrpSpPr/>
                <p:nvPr/>
              </p:nvGrpSpPr>
              <p:grpSpPr>
                <a:xfrm>
                  <a:off x="1408987" y="4479907"/>
                  <a:ext cx="1387552" cy="1092813"/>
                  <a:chOff x="1408987" y="4194490"/>
                  <a:chExt cx="1387552" cy="1092813"/>
                </a:xfrm>
                <a:solidFill>
                  <a:srgbClr val="E6E6E6"/>
                </a:solidFill>
              </p:grpSpPr>
              <p:sp>
                <p:nvSpPr>
                  <p:cNvPr id="50" name="Snip Diagonal Corner Rectangle 21">
                    <a:extLst>
                      <a:ext uri="{FF2B5EF4-FFF2-40B4-BE49-F238E27FC236}">
                        <a16:creationId xmlns:a16="http://schemas.microsoft.com/office/drawing/2014/main" id="{28684B1F-9A46-7348-A82C-6F6E44E94197}"/>
                      </a:ext>
                    </a:extLst>
                  </p:cNvPr>
                  <p:cNvSpPr/>
                  <p:nvPr/>
                </p:nvSpPr>
                <p:spPr bwMode="auto">
                  <a:xfrm>
                    <a:off x="1408988" y="419449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Trình</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lập</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kế</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hoạch</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sp>
                <p:nvSpPr>
                  <p:cNvPr id="51" name="Snip Diagonal Corner Rectangle 21">
                    <a:extLst>
                      <a:ext uri="{FF2B5EF4-FFF2-40B4-BE49-F238E27FC236}">
                        <a16:creationId xmlns:a16="http://schemas.microsoft.com/office/drawing/2014/main" id="{28684B1F-9A46-7348-A82C-6F6E44E94197}"/>
                      </a:ext>
                    </a:extLst>
                  </p:cNvPr>
                  <p:cNvSpPr/>
                  <p:nvPr/>
                </p:nvSpPr>
                <p:spPr bwMode="auto">
                  <a:xfrm>
                    <a:off x="1408988" y="457404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Điều</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phối</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sp>
                <p:nvSpPr>
                  <p:cNvPr id="52" name="Snip Diagonal Corner Rectangle 21">
                    <a:extLst>
                      <a:ext uri="{FF2B5EF4-FFF2-40B4-BE49-F238E27FC236}">
                        <a16:creationId xmlns:a16="http://schemas.microsoft.com/office/drawing/2014/main" id="{28684B1F-9A46-7348-A82C-6F6E44E94197}"/>
                      </a:ext>
                    </a:extLst>
                  </p:cNvPr>
                  <p:cNvSpPr/>
                  <p:nvPr/>
                </p:nvSpPr>
                <p:spPr bwMode="auto">
                  <a:xfrm>
                    <a:off x="1408987" y="495359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Công</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cụ</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thực</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thi</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grpSp>
            <p:grpSp>
              <p:nvGrpSpPr>
                <p:cNvPr id="47" name="그룹 46"/>
                <p:cNvGrpSpPr/>
                <p:nvPr/>
              </p:nvGrpSpPr>
              <p:grpSpPr>
                <a:xfrm>
                  <a:off x="1408987" y="5629495"/>
                  <a:ext cx="1387551" cy="333713"/>
                  <a:chOff x="1408987" y="5629495"/>
                  <a:chExt cx="1387551" cy="333713"/>
                </a:xfrm>
              </p:grpSpPr>
              <p:sp>
                <p:nvSpPr>
                  <p:cNvPr id="48" name="Snip Diagonal Corner Rectangle 21">
                    <a:extLst>
                      <a:ext uri="{FF2B5EF4-FFF2-40B4-BE49-F238E27FC236}">
                        <a16:creationId xmlns:a16="http://schemas.microsoft.com/office/drawing/2014/main" id="{28684B1F-9A46-7348-A82C-6F6E44E94197}"/>
                      </a:ext>
                    </a:extLst>
                  </p:cNvPr>
                  <p:cNvSpPr/>
                  <p:nvPr/>
                </p:nvSpPr>
                <p:spPr bwMode="auto">
                  <a:xfrm>
                    <a:off x="1408987" y="5629495"/>
                    <a:ext cx="656033"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000" dirty="0">
                        <a:solidFill>
                          <a:srgbClr val="1F45BC"/>
                        </a:solidFill>
                        <a:latin typeface="SamsungOne-700" panose="020B0803030303020204" pitchFamily="34" charset="0"/>
                        <a:ea typeface="SamsungOne-700" panose="020B0803030303020204" pitchFamily="34" charset="0"/>
                      </a:rPr>
                      <a:t>HDFS DN</a:t>
                    </a:r>
                  </a:p>
                </p:txBody>
              </p:sp>
              <p:sp>
                <p:nvSpPr>
                  <p:cNvPr id="49" name="Snip Diagonal Corner Rectangle 21">
                    <a:extLst>
                      <a:ext uri="{FF2B5EF4-FFF2-40B4-BE49-F238E27FC236}">
                        <a16:creationId xmlns:a16="http://schemas.microsoft.com/office/drawing/2014/main" id="{28684B1F-9A46-7348-A82C-6F6E44E94197}"/>
                      </a:ext>
                    </a:extLst>
                  </p:cNvPr>
                  <p:cNvSpPr/>
                  <p:nvPr/>
                </p:nvSpPr>
                <p:spPr bwMode="auto">
                  <a:xfrm>
                    <a:off x="2140505" y="5629495"/>
                    <a:ext cx="656033"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000" dirty="0">
                        <a:solidFill>
                          <a:srgbClr val="1F45BC"/>
                        </a:solidFill>
                        <a:latin typeface="SamsungOne-700" panose="020B0803030303020204" pitchFamily="34" charset="0"/>
                        <a:ea typeface="SamsungOne-700" panose="020B0803030303020204" pitchFamily="34" charset="0"/>
                      </a:rPr>
                      <a:t>HBase</a:t>
                    </a:r>
                  </a:p>
                </p:txBody>
              </p:sp>
            </p:grpSp>
          </p:grpSp>
          <p:grpSp>
            <p:nvGrpSpPr>
              <p:cNvPr id="39" name="그룹 38"/>
              <p:cNvGrpSpPr/>
              <p:nvPr/>
            </p:nvGrpSpPr>
            <p:grpSpPr>
              <a:xfrm>
                <a:off x="1454707" y="4495491"/>
                <a:ext cx="1387552" cy="1483301"/>
                <a:chOff x="1408987" y="4479907"/>
                <a:chExt cx="1387552" cy="1483301"/>
              </a:xfrm>
            </p:grpSpPr>
            <p:grpSp>
              <p:nvGrpSpPr>
                <p:cNvPr id="29" name="그룹 28"/>
                <p:cNvGrpSpPr/>
                <p:nvPr/>
              </p:nvGrpSpPr>
              <p:grpSpPr>
                <a:xfrm>
                  <a:off x="1408987" y="4479907"/>
                  <a:ext cx="1387552" cy="1092813"/>
                  <a:chOff x="1408987" y="4194490"/>
                  <a:chExt cx="1387552" cy="1092813"/>
                </a:xfrm>
                <a:solidFill>
                  <a:srgbClr val="E6E6E6"/>
                </a:solidFill>
              </p:grpSpPr>
              <p:sp>
                <p:nvSpPr>
                  <p:cNvPr id="36" name="Snip Diagonal Corner Rectangle 21">
                    <a:extLst>
                      <a:ext uri="{FF2B5EF4-FFF2-40B4-BE49-F238E27FC236}">
                        <a16:creationId xmlns:a16="http://schemas.microsoft.com/office/drawing/2014/main" id="{28684B1F-9A46-7348-A82C-6F6E44E94197}"/>
                      </a:ext>
                    </a:extLst>
                  </p:cNvPr>
                  <p:cNvSpPr/>
                  <p:nvPr/>
                </p:nvSpPr>
                <p:spPr bwMode="auto">
                  <a:xfrm>
                    <a:off x="1408988" y="419449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Trình</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lập</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kế</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hoạch</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sp>
                <p:nvSpPr>
                  <p:cNvPr id="37" name="Snip Diagonal Corner Rectangle 21">
                    <a:extLst>
                      <a:ext uri="{FF2B5EF4-FFF2-40B4-BE49-F238E27FC236}">
                        <a16:creationId xmlns:a16="http://schemas.microsoft.com/office/drawing/2014/main" id="{28684B1F-9A46-7348-A82C-6F6E44E94197}"/>
                      </a:ext>
                    </a:extLst>
                  </p:cNvPr>
                  <p:cNvSpPr/>
                  <p:nvPr/>
                </p:nvSpPr>
                <p:spPr bwMode="auto">
                  <a:xfrm>
                    <a:off x="1408988" y="457404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Điều</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phối</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sp>
                <p:nvSpPr>
                  <p:cNvPr id="38" name="Snip Diagonal Corner Rectangle 21">
                    <a:extLst>
                      <a:ext uri="{FF2B5EF4-FFF2-40B4-BE49-F238E27FC236}">
                        <a16:creationId xmlns:a16="http://schemas.microsoft.com/office/drawing/2014/main" id="{28684B1F-9A46-7348-A82C-6F6E44E94197}"/>
                      </a:ext>
                    </a:extLst>
                  </p:cNvPr>
                  <p:cNvSpPr/>
                  <p:nvPr/>
                </p:nvSpPr>
                <p:spPr bwMode="auto">
                  <a:xfrm>
                    <a:off x="1408987" y="495359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Công</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cụ</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thực</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thi</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grpSp>
            <p:grpSp>
              <p:nvGrpSpPr>
                <p:cNvPr id="30" name="그룹 29"/>
                <p:cNvGrpSpPr/>
                <p:nvPr/>
              </p:nvGrpSpPr>
              <p:grpSpPr>
                <a:xfrm>
                  <a:off x="1408987" y="5629495"/>
                  <a:ext cx="1387551" cy="333713"/>
                  <a:chOff x="1408987" y="5629495"/>
                  <a:chExt cx="1387551" cy="333713"/>
                </a:xfrm>
              </p:grpSpPr>
              <p:sp>
                <p:nvSpPr>
                  <p:cNvPr id="41" name="Snip Diagonal Corner Rectangle 21">
                    <a:extLst>
                      <a:ext uri="{FF2B5EF4-FFF2-40B4-BE49-F238E27FC236}">
                        <a16:creationId xmlns:a16="http://schemas.microsoft.com/office/drawing/2014/main" id="{28684B1F-9A46-7348-A82C-6F6E44E94197}"/>
                      </a:ext>
                    </a:extLst>
                  </p:cNvPr>
                  <p:cNvSpPr/>
                  <p:nvPr/>
                </p:nvSpPr>
                <p:spPr bwMode="auto">
                  <a:xfrm>
                    <a:off x="1408987" y="5629495"/>
                    <a:ext cx="656033"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000" dirty="0">
                        <a:solidFill>
                          <a:srgbClr val="1F45BC"/>
                        </a:solidFill>
                        <a:latin typeface="SamsungOne-700" panose="020B0803030303020204" pitchFamily="34" charset="0"/>
                        <a:ea typeface="SamsungOne-700" panose="020B0803030303020204" pitchFamily="34" charset="0"/>
                      </a:rPr>
                      <a:t>HDFS DN</a:t>
                    </a:r>
                  </a:p>
                </p:txBody>
              </p:sp>
              <p:sp>
                <p:nvSpPr>
                  <p:cNvPr id="42" name="Snip Diagonal Corner Rectangle 21">
                    <a:extLst>
                      <a:ext uri="{FF2B5EF4-FFF2-40B4-BE49-F238E27FC236}">
                        <a16:creationId xmlns:a16="http://schemas.microsoft.com/office/drawing/2014/main" id="{28684B1F-9A46-7348-A82C-6F6E44E94197}"/>
                      </a:ext>
                    </a:extLst>
                  </p:cNvPr>
                  <p:cNvSpPr/>
                  <p:nvPr/>
                </p:nvSpPr>
                <p:spPr bwMode="auto">
                  <a:xfrm>
                    <a:off x="2140505" y="5629495"/>
                    <a:ext cx="656033"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000" dirty="0">
                        <a:solidFill>
                          <a:srgbClr val="1F45BC"/>
                        </a:solidFill>
                        <a:latin typeface="SamsungOne-700" panose="020B0803030303020204" pitchFamily="34" charset="0"/>
                        <a:ea typeface="SamsungOne-700" panose="020B0803030303020204" pitchFamily="34" charset="0"/>
                      </a:rPr>
                      <a:t>HBase</a:t>
                    </a:r>
                  </a:p>
                </p:txBody>
              </p:sp>
            </p:grpSp>
          </p:grpSp>
          <p:grpSp>
            <p:nvGrpSpPr>
              <p:cNvPr id="53" name="그룹 52"/>
              <p:cNvGrpSpPr/>
              <p:nvPr/>
            </p:nvGrpSpPr>
            <p:grpSpPr>
              <a:xfrm>
                <a:off x="5777829" y="4495491"/>
                <a:ext cx="1387552" cy="1483301"/>
                <a:chOff x="1408987" y="4479907"/>
                <a:chExt cx="1387552" cy="1483301"/>
              </a:xfrm>
            </p:grpSpPr>
            <p:grpSp>
              <p:nvGrpSpPr>
                <p:cNvPr id="54" name="그룹 53"/>
                <p:cNvGrpSpPr/>
                <p:nvPr/>
              </p:nvGrpSpPr>
              <p:grpSpPr>
                <a:xfrm>
                  <a:off x="1408987" y="4479907"/>
                  <a:ext cx="1387552" cy="1092813"/>
                  <a:chOff x="1408987" y="4194490"/>
                  <a:chExt cx="1387552" cy="1092813"/>
                </a:xfrm>
                <a:solidFill>
                  <a:srgbClr val="E6E6E6"/>
                </a:solidFill>
              </p:grpSpPr>
              <p:sp>
                <p:nvSpPr>
                  <p:cNvPr id="58" name="Snip Diagonal Corner Rectangle 21">
                    <a:extLst>
                      <a:ext uri="{FF2B5EF4-FFF2-40B4-BE49-F238E27FC236}">
                        <a16:creationId xmlns:a16="http://schemas.microsoft.com/office/drawing/2014/main" id="{28684B1F-9A46-7348-A82C-6F6E44E94197}"/>
                      </a:ext>
                    </a:extLst>
                  </p:cNvPr>
                  <p:cNvSpPr/>
                  <p:nvPr/>
                </p:nvSpPr>
                <p:spPr bwMode="auto">
                  <a:xfrm>
                    <a:off x="1408988" y="419449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Trình</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lập</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kế</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hoạch</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sp>
                <p:nvSpPr>
                  <p:cNvPr id="59" name="Snip Diagonal Corner Rectangle 21">
                    <a:extLst>
                      <a:ext uri="{FF2B5EF4-FFF2-40B4-BE49-F238E27FC236}">
                        <a16:creationId xmlns:a16="http://schemas.microsoft.com/office/drawing/2014/main" id="{28684B1F-9A46-7348-A82C-6F6E44E94197}"/>
                      </a:ext>
                    </a:extLst>
                  </p:cNvPr>
                  <p:cNvSpPr/>
                  <p:nvPr/>
                </p:nvSpPr>
                <p:spPr bwMode="auto">
                  <a:xfrm>
                    <a:off x="1408988" y="457404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Điều</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phối</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sp>
                <p:nvSpPr>
                  <p:cNvPr id="60" name="Snip Diagonal Corner Rectangle 21">
                    <a:extLst>
                      <a:ext uri="{FF2B5EF4-FFF2-40B4-BE49-F238E27FC236}">
                        <a16:creationId xmlns:a16="http://schemas.microsoft.com/office/drawing/2014/main" id="{28684B1F-9A46-7348-A82C-6F6E44E94197}"/>
                      </a:ext>
                    </a:extLst>
                  </p:cNvPr>
                  <p:cNvSpPr/>
                  <p:nvPr/>
                </p:nvSpPr>
                <p:spPr bwMode="auto">
                  <a:xfrm>
                    <a:off x="1408987" y="4953590"/>
                    <a:ext cx="138755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100" dirty="0" err="1">
                        <a:solidFill>
                          <a:srgbClr val="1F45BC"/>
                        </a:solidFill>
                        <a:latin typeface="SamsungOne-700" panose="020B0803030303020204" pitchFamily="34" charset="0"/>
                      </a:rPr>
                      <a:t>Công</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cụ</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thực</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thi</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truy</a:t>
                    </a:r>
                    <a:r>
                      <a:rPr kumimoji="0" lang="en-US" sz="1100" dirty="0">
                        <a:solidFill>
                          <a:srgbClr val="1F45BC"/>
                        </a:solidFill>
                        <a:latin typeface="SamsungOne-700" panose="020B0803030303020204" pitchFamily="34" charset="0"/>
                      </a:rPr>
                      <a:t> </a:t>
                    </a:r>
                    <a:r>
                      <a:rPr kumimoji="0" lang="en-US" sz="1100" dirty="0" err="1">
                        <a:solidFill>
                          <a:srgbClr val="1F45BC"/>
                        </a:solidFill>
                        <a:latin typeface="SamsungOne-700" panose="020B0803030303020204" pitchFamily="34" charset="0"/>
                      </a:rPr>
                      <a:t>vấn</a:t>
                    </a:r>
                    <a:endParaRPr kumimoji="0" lang="en-US" sz="1100" dirty="0">
                      <a:solidFill>
                        <a:srgbClr val="1F45BC"/>
                      </a:solidFill>
                      <a:latin typeface="SamsungOne-700" panose="020B0803030303020204" pitchFamily="34" charset="0"/>
                    </a:endParaRPr>
                  </a:p>
                </p:txBody>
              </p:sp>
            </p:grpSp>
            <p:grpSp>
              <p:nvGrpSpPr>
                <p:cNvPr id="55" name="그룹 54"/>
                <p:cNvGrpSpPr/>
                <p:nvPr/>
              </p:nvGrpSpPr>
              <p:grpSpPr>
                <a:xfrm>
                  <a:off x="1408987" y="5629495"/>
                  <a:ext cx="1387551" cy="333713"/>
                  <a:chOff x="1408987" y="5629495"/>
                  <a:chExt cx="1387551" cy="333713"/>
                </a:xfrm>
              </p:grpSpPr>
              <p:sp>
                <p:nvSpPr>
                  <p:cNvPr id="56" name="Snip Diagonal Corner Rectangle 21">
                    <a:extLst>
                      <a:ext uri="{FF2B5EF4-FFF2-40B4-BE49-F238E27FC236}">
                        <a16:creationId xmlns:a16="http://schemas.microsoft.com/office/drawing/2014/main" id="{28684B1F-9A46-7348-A82C-6F6E44E94197}"/>
                      </a:ext>
                    </a:extLst>
                  </p:cNvPr>
                  <p:cNvSpPr/>
                  <p:nvPr/>
                </p:nvSpPr>
                <p:spPr bwMode="auto">
                  <a:xfrm>
                    <a:off x="1408987" y="5629495"/>
                    <a:ext cx="656033"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000" dirty="0">
                        <a:solidFill>
                          <a:srgbClr val="1F45BC"/>
                        </a:solidFill>
                        <a:latin typeface="SamsungOne-700" panose="020B0803030303020204" pitchFamily="34" charset="0"/>
                        <a:ea typeface="SamsungOne-700" panose="020B0803030303020204" pitchFamily="34" charset="0"/>
                      </a:rPr>
                      <a:t>HDFS DN</a:t>
                    </a:r>
                  </a:p>
                </p:txBody>
              </p:sp>
              <p:sp>
                <p:nvSpPr>
                  <p:cNvPr id="57" name="Snip Diagonal Corner Rectangle 21">
                    <a:extLst>
                      <a:ext uri="{FF2B5EF4-FFF2-40B4-BE49-F238E27FC236}">
                        <a16:creationId xmlns:a16="http://schemas.microsoft.com/office/drawing/2014/main" id="{28684B1F-9A46-7348-A82C-6F6E44E94197}"/>
                      </a:ext>
                    </a:extLst>
                  </p:cNvPr>
                  <p:cNvSpPr/>
                  <p:nvPr/>
                </p:nvSpPr>
                <p:spPr bwMode="auto">
                  <a:xfrm>
                    <a:off x="2140505" y="5629495"/>
                    <a:ext cx="656033" cy="333713"/>
                  </a:xfrm>
                  <a:prstGeom prst="roundRect">
                    <a:avLst/>
                  </a:prstGeom>
                  <a:solidFill>
                    <a:schemeClr val="bg1"/>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sz="1000" dirty="0">
                        <a:solidFill>
                          <a:srgbClr val="1F45BC"/>
                        </a:solidFill>
                        <a:latin typeface="SamsungOne-700" panose="020B0803030303020204" pitchFamily="34" charset="0"/>
                        <a:ea typeface="SamsungOne-700" panose="020B0803030303020204" pitchFamily="34" charset="0"/>
                      </a:rPr>
                      <a:t>HBase</a:t>
                    </a:r>
                  </a:p>
                </p:txBody>
              </p:sp>
            </p:grpSp>
          </p:grpSp>
        </p:grpSp>
      </p:grpSp>
      <p:grpSp>
        <p:nvGrpSpPr>
          <p:cNvPr id="80" name="그룹 79"/>
          <p:cNvGrpSpPr/>
          <p:nvPr/>
        </p:nvGrpSpPr>
        <p:grpSpPr>
          <a:xfrm>
            <a:off x="2813159" y="3483682"/>
            <a:ext cx="3642046" cy="2188921"/>
            <a:chOff x="2148483" y="3623015"/>
            <a:chExt cx="3642046" cy="2188921"/>
          </a:xfrm>
        </p:grpSpPr>
        <p:cxnSp>
          <p:nvCxnSpPr>
            <p:cNvPr id="65" name="꺾인 연결선 64"/>
            <p:cNvCxnSpPr>
              <a:stCxn id="32" idx="2"/>
              <a:endCxn id="50" idx="0"/>
            </p:cNvCxnSpPr>
            <p:nvPr/>
          </p:nvCxnSpPr>
          <p:spPr>
            <a:xfrm rot="16200000" flipH="1">
              <a:off x="2984246" y="3169692"/>
              <a:ext cx="490036" cy="2161562"/>
            </a:xfrm>
            <a:prstGeom prst="bentConnector3">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꺾인 연결선 70"/>
            <p:cNvCxnSpPr>
              <a:stCxn id="50" idx="0"/>
              <a:endCxn id="34" idx="2"/>
            </p:cNvCxnSpPr>
            <p:nvPr/>
          </p:nvCxnSpPr>
          <p:spPr>
            <a:xfrm rot="5400000" flipH="1" flipV="1">
              <a:off x="4539650" y="3393410"/>
              <a:ext cx="872477" cy="1331687"/>
            </a:xfrm>
            <a:prstGeom prst="bentConnector3">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꺾인 연결선 72"/>
            <p:cNvCxnSpPr>
              <a:endCxn id="51" idx="1"/>
            </p:cNvCxnSpPr>
            <p:nvPr/>
          </p:nvCxnSpPr>
          <p:spPr>
            <a:xfrm flipV="1">
              <a:off x="2842258" y="5041898"/>
              <a:ext cx="774011" cy="496681"/>
            </a:xfrm>
            <a:prstGeom prst="bentConnector3">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꺾인 연결선 74"/>
            <p:cNvCxnSpPr>
              <a:stCxn id="52" idx="1"/>
              <a:endCxn id="48" idx="1"/>
            </p:cNvCxnSpPr>
            <p:nvPr/>
          </p:nvCxnSpPr>
          <p:spPr>
            <a:xfrm rot="10800000" flipV="1">
              <a:off x="3616268" y="5421448"/>
              <a:ext cx="12700" cy="390488"/>
            </a:xfrm>
            <a:prstGeom prst="bentConnector3">
              <a:avLst>
                <a:gd name="adj1" fmla="val 180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a:stCxn id="51" idx="3"/>
              <a:endCxn id="60" idx="1"/>
            </p:cNvCxnSpPr>
            <p:nvPr/>
          </p:nvCxnSpPr>
          <p:spPr>
            <a:xfrm>
              <a:off x="5003820" y="5041898"/>
              <a:ext cx="774009" cy="379550"/>
            </a:xfrm>
            <a:prstGeom prst="bentConnector3">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 78"/>
            <p:cNvCxnSpPr>
              <a:stCxn id="60" idx="1"/>
              <a:endCxn id="56" idx="1"/>
            </p:cNvCxnSpPr>
            <p:nvPr/>
          </p:nvCxnSpPr>
          <p:spPr>
            <a:xfrm rot="10800000" flipV="1">
              <a:off x="5777829" y="5421448"/>
              <a:ext cx="12700" cy="390488"/>
            </a:xfrm>
            <a:prstGeom prst="bentConnector3">
              <a:avLst>
                <a:gd name="adj1" fmla="val 190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2" name="직사각형 81"/>
          <p:cNvSpPr/>
          <p:nvPr/>
        </p:nvSpPr>
        <p:spPr>
          <a:xfrm>
            <a:off x="1844055" y="2834668"/>
            <a:ext cx="2013692" cy="253916"/>
          </a:xfrm>
          <a:prstGeom prst="rect">
            <a:avLst/>
          </a:prstGeom>
        </p:spPr>
        <p:txBody>
          <a:bodyPr wrap="none">
            <a:spAutoFit/>
          </a:bodyPr>
          <a:lstStyle/>
          <a:p>
            <a:pPr algn="ctr"/>
            <a:r>
              <a:rPr kumimoji="0" lang="en-US" altLang="ko-KR" sz="1050" dirty="0" err="1">
                <a:solidFill>
                  <a:srgbClr val="1F45BC"/>
                </a:solidFill>
                <a:latin typeface="SamsungOne-700" panose="020B0803030303020204" pitchFamily="34" charset="0"/>
                <a:ea typeface="SamsungOne-700" panose="020B0803030303020204" pitchFamily="34" charset="0"/>
              </a:rPr>
              <a:t>Giao</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diện</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và</a:t>
            </a:r>
            <a:r>
              <a:rPr kumimoji="0" lang="en-US" altLang="ko-KR" sz="1050" dirty="0">
                <a:solidFill>
                  <a:srgbClr val="1F45BC"/>
                </a:solidFill>
                <a:latin typeface="SamsungOne-700" panose="020B0803030303020204" pitchFamily="34" charset="0"/>
                <a:ea typeface="SamsungOne-700" panose="020B0803030303020204" pitchFamily="34" charset="0"/>
              </a:rPr>
              <a:t> SQL Hive </a:t>
            </a:r>
            <a:r>
              <a:rPr kumimoji="0" lang="en-US" altLang="ko-KR" sz="1050" dirty="0" err="1">
                <a:solidFill>
                  <a:srgbClr val="1F45BC"/>
                </a:solidFill>
                <a:latin typeface="SamsungOne-700" panose="020B0803030303020204" pitchFamily="34" charset="0"/>
                <a:ea typeface="SamsungOne-700" panose="020B0803030303020204" pitchFamily="34" charset="0"/>
              </a:rPr>
              <a:t>phổ</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biến</a:t>
            </a:r>
            <a:endParaRPr lang="ko-KR" altLang="en-US" sz="1050" dirty="0">
              <a:latin typeface="SamsungOneKorean 400" panose="020B0503030303020204" pitchFamily="50" charset="-127"/>
              <a:ea typeface="SamsungOneKorean 400" panose="020B0503030303020204" pitchFamily="50" charset="-127"/>
            </a:endParaRPr>
          </a:p>
        </p:txBody>
      </p:sp>
      <p:sp>
        <p:nvSpPr>
          <p:cNvPr id="83" name="직사각형 82"/>
          <p:cNvSpPr/>
          <p:nvPr/>
        </p:nvSpPr>
        <p:spPr>
          <a:xfrm>
            <a:off x="5600367" y="2835304"/>
            <a:ext cx="1433406" cy="253916"/>
          </a:xfrm>
          <a:prstGeom prst="rect">
            <a:avLst/>
          </a:prstGeom>
        </p:spPr>
        <p:txBody>
          <a:bodyPr wrap="none">
            <a:spAutoFit/>
          </a:bodyPr>
          <a:lstStyle/>
          <a:p>
            <a:pPr algn="ctr"/>
            <a:r>
              <a:rPr kumimoji="0" lang="en-US" altLang="ko-KR" sz="1050" dirty="0" err="1">
                <a:solidFill>
                  <a:srgbClr val="1F45BC"/>
                </a:solidFill>
                <a:latin typeface="SamsungOne-700" panose="020B0803030303020204" pitchFamily="34" charset="0"/>
                <a:ea typeface="SamsungOne-700" panose="020B0803030303020204" pitchFamily="34" charset="0"/>
              </a:rPr>
              <a:t>Siêu</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dữ</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liệu</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hợp</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nhất</a:t>
            </a:r>
            <a:endParaRPr lang="ko-KR" altLang="en-US" sz="1050" dirty="0">
              <a:latin typeface="SamsungOneKorean 400" panose="020B0503030303020204" pitchFamily="50" charset="-127"/>
              <a:ea typeface="SamsungOneKorean 400" panose="020B0503030303020204" pitchFamily="50" charset="-127"/>
            </a:endParaRPr>
          </a:p>
        </p:txBody>
      </p:sp>
      <p:sp>
        <p:nvSpPr>
          <p:cNvPr id="86" name="직사각형 85"/>
          <p:cNvSpPr/>
          <p:nvPr/>
        </p:nvSpPr>
        <p:spPr>
          <a:xfrm>
            <a:off x="5654589" y="4338239"/>
            <a:ext cx="801822" cy="577081"/>
          </a:xfrm>
          <a:prstGeom prst="rect">
            <a:avLst/>
          </a:prstGeom>
        </p:spPr>
        <p:txBody>
          <a:bodyPr wrap="none">
            <a:spAutoFit/>
          </a:bodyPr>
          <a:lstStyle/>
          <a:p>
            <a:pPr algn="ctr"/>
            <a:r>
              <a:rPr kumimoji="0" lang="vi-VN" altLang="ko-KR" sz="1050" dirty="0">
                <a:solidFill>
                  <a:srgbClr val="1F45BC"/>
                </a:solidFill>
                <a:latin typeface="SamsungOne-700" panose="020B0803030303020204" pitchFamily="34" charset="0"/>
                <a:ea typeface="SamsungOne-700" panose="020B0803030303020204" pitchFamily="34" charset="0"/>
              </a:rPr>
              <a:t>MPP được </a:t>
            </a:r>
            <a:endParaRPr kumimoji="0" lang="en-US" altLang="ko-KR" sz="1050" dirty="0">
              <a:solidFill>
                <a:srgbClr val="1F45BC"/>
              </a:solidFill>
              <a:latin typeface="SamsungOne-700" panose="020B0803030303020204" pitchFamily="34" charset="0"/>
              <a:ea typeface="SamsungOne-700" panose="020B0803030303020204" pitchFamily="34" charset="0"/>
            </a:endParaRPr>
          </a:p>
          <a:p>
            <a:pPr algn="ctr"/>
            <a:r>
              <a:rPr kumimoji="0" lang="vi-VN" altLang="ko-KR" sz="1050" dirty="0">
                <a:solidFill>
                  <a:srgbClr val="1F45BC"/>
                </a:solidFill>
                <a:latin typeface="SamsungOne-700" panose="020B0803030303020204" pitchFamily="34" charset="0"/>
                <a:ea typeface="SamsungOne-700" panose="020B0803030303020204" pitchFamily="34" charset="0"/>
              </a:rPr>
              <a:t>phân phối </a:t>
            </a:r>
            <a:endParaRPr kumimoji="0" lang="en-US" altLang="ko-KR" sz="1050" dirty="0">
              <a:solidFill>
                <a:srgbClr val="1F45BC"/>
              </a:solidFill>
              <a:latin typeface="SamsungOne-700" panose="020B0803030303020204" pitchFamily="34" charset="0"/>
              <a:ea typeface="SamsungOne-700" panose="020B0803030303020204" pitchFamily="34" charset="0"/>
            </a:endParaRPr>
          </a:p>
          <a:p>
            <a:pPr algn="ctr"/>
            <a:r>
              <a:rPr kumimoji="0" lang="vi-VN" altLang="ko-KR" sz="1050" dirty="0">
                <a:solidFill>
                  <a:srgbClr val="1F45BC"/>
                </a:solidFill>
                <a:latin typeface="SamsungOne-700" panose="020B0803030303020204" pitchFamily="34" charset="0"/>
                <a:ea typeface="SamsungOne-700" panose="020B0803030303020204" pitchFamily="34" charset="0"/>
              </a:rPr>
              <a:t>đầy đủ</a:t>
            </a:r>
            <a:endParaRPr lang="ko-KR" altLang="en-US" sz="1050" dirty="0">
              <a:latin typeface="SamsungOneKorean 400" panose="020B0503030303020204" pitchFamily="50" charset="-127"/>
              <a:ea typeface="SamsungOneKorean 400" panose="020B0503030303020204" pitchFamily="50" charset="-127"/>
            </a:endParaRPr>
          </a:p>
        </p:txBody>
      </p:sp>
      <p:sp>
        <p:nvSpPr>
          <p:cNvPr id="87" name="직사각형 86"/>
          <p:cNvSpPr/>
          <p:nvPr/>
        </p:nvSpPr>
        <p:spPr>
          <a:xfrm>
            <a:off x="5595144" y="5735986"/>
            <a:ext cx="978153" cy="415498"/>
          </a:xfrm>
          <a:prstGeom prst="rect">
            <a:avLst/>
          </a:prstGeom>
        </p:spPr>
        <p:txBody>
          <a:bodyPr wrap="none">
            <a:spAutoFit/>
          </a:bodyPr>
          <a:lstStyle/>
          <a:p>
            <a:pPr algn="ctr"/>
            <a:r>
              <a:rPr kumimoji="0" lang="en-US" altLang="ko-KR" sz="1050" dirty="0" err="1">
                <a:solidFill>
                  <a:srgbClr val="1F45BC"/>
                </a:solidFill>
                <a:latin typeface="SamsungOne-700" panose="020B0803030303020204" pitchFamily="34" charset="0"/>
                <a:ea typeface="SamsungOne-700" panose="020B0803030303020204" pitchFamily="34" charset="0"/>
              </a:rPr>
              <a:t>Đọc</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trực</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tiếp</a:t>
            </a:r>
            <a:r>
              <a:rPr kumimoji="0" lang="en-US" altLang="ko-KR" sz="1050" dirty="0">
                <a:solidFill>
                  <a:srgbClr val="1F45BC"/>
                </a:solidFill>
                <a:latin typeface="SamsungOne-700" panose="020B0803030303020204" pitchFamily="34" charset="0"/>
                <a:ea typeface="SamsungOne-700" panose="020B0803030303020204" pitchFamily="34" charset="0"/>
              </a:rPr>
              <a:t> </a:t>
            </a:r>
          </a:p>
          <a:p>
            <a:pPr algn="ctr"/>
            <a:r>
              <a:rPr kumimoji="0" lang="en-US" altLang="ko-KR" sz="1050" dirty="0" err="1">
                <a:solidFill>
                  <a:srgbClr val="1F45BC"/>
                </a:solidFill>
                <a:latin typeface="SamsungOne-700" panose="020B0803030303020204" pitchFamily="34" charset="0"/>
                <a:ea typeface="SamsungOne-700" panose="020B0803030303020204" pitchFamily="34" charset="0"/>
              </a:rPr>
              <a:t>cục</a:t>
            </a:r>
            <a:r>
              <a:rPr kumimoji="0" lang="en-US" altLang="ko-KR" sz="1050" dirty="0">
                <a:solidFill>
                  <a:srgbClr val="1F45BC"/>
                </a:solidFill>
                <a:latin typeface="SamsungOne-700" panose="020B0803030303020204" pitchFamily="34" charset="0"/>
                <a:ea typeface="SamsungOne-700" panose="020B0803030303020204" pitchFamily="34" charset="0"/>
              </a:rPr>
              <a:t> </a:t>
            </a:r>
            <a:r>
              <a:rPr kumimoji="0" lang="en-US" altLang="ko-KR" sz="1050" dirty="0" err="1">
                <a:solidFill>
                  <a:srgbClr val="1F45BC"/>
                </a:solidFill>
                <a:latin typeface="SamsungOne-700" panose="020B0803030303020204" pitchFamily="34" charset="0"/>
                <a:ea typeface="SamsungOne-700" panose="020B0803030303020204" pitchFamily="34" charset="0"/>
              </a:rPr>
              <a:t>bộ</a:t>
            </a:r>
            <a:endParaRPr lang="ko-KR" altLang="en-US" sz="1050" dirty="0">
              <a:latin typeface="SamsungOneKorean 400" panose="020B0503030303020204" pitchFamily="50" charset="-127"/>
              <a:ea typeface="SamsungOneKorean 400" panose="020B0503030303020204" pitchFamily="50" charset="-127"/>
            </a:endParaRPr>
          </a:p>
        </p:txBody>
      </p:sp>
      <p:sp>
        <p:nvSpPr>
          <p:cNvPr id="64" name="Snip Diagonal Corner Rectangle 21">
            <a:extLst>
              <a:ext uri="{FF2B5EF4-FFF2-40B4-BE49-F238E27FC236}">
                <a16:creationId xmlns:a16="http://schemas.microsoft.com/office/drawing/2014/main" id="{075FAE5A-ACFE-444A-AB0F-0390914AE54B}"/>
              </a:ext>
            </a:extLst>
          </p:cNvPr>
          <p:cNvSpPr/>
          <p:nvPr/>
        </p:nvSpPr>
        <p:spPr bwMode="auto">
          <a:xfrm>
            <a:off x="6839434" y="3524068"/>
            <a:ext cx="983691" cy="333713"/>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pPr>
            <a:r>
              <a:rPr kumimoji="0" lang="en-US" sz="1200" dirty="0" err="1">
                <a:solidFill>
                  <a:srgbClr val="1F45BC"/>
                </a:solidFill>
                <a:latin typeface="SamsungOne-700" panose="020B0803030303020204" pitchFamily="34" charset="0"/>
              </a:rPr>
              <a:t>Máy</a:t>
            </a:r>
            <a:r>
              <a:rPr kumimoji="0" lang="en-US" sz="1200" dirty="0">
                <a:solidFill>
                  <a:srgbClr val="1F45BC"/>
                </a:solidFill>
                <a:latin typeface="SamsungOne-700" panose="020B0803030303020204" pitchFamily="34" charset="0"/>
              </a:rPr>
              <a:t> </a:t>
            </a:r>
            <a:r>
              <a:rPr kumimoji="0" lang="en-US" sz="1200" dirty="0" err="1">
                <a:solidFill>
                  <a:srgbClr val="1F45BC"/>
                </a:solidFill>
                <a:latin typeface="SamsungOne-700" panose="020B0803030303020204" pitchFamily="34" charset="0"/>
              </a:rPr>
              <a:t>chủ</a:t>
            </a:r>
            <a:r>
              <a:rPr kumimoji="0" lang="en-US" sz="1200" dirty="0">
                <a:solidFill>
                  <a:srgbClr val="1F45BC"/>
                </a:solidFill>
                <a:latin typeface="SamsungOne-700" panose="020B0803030303020204" pitchFamily="34" charset="0"/>
              </a:rPr>
              <a:t> </a:t>
            </a:r>
            <a:r>
              <a:rPr kumimoji="0" lang="en-US" sz="1200" dirty="0" err="1">
                <a:solidFill>
                  <a:srgbClr val="1F45BC"/>
                </a:solidFill>
                <a:latin typeface="SamsungOne-700" panose="020B0803030303020204" pitchFamily="34" charset="0"/>
              </a:rPr>
              <a:t>danh</a:t>
            </a:r>
            <a:r>
              <a:rPr kumimoji="0" lang="en-US" sz="1200" dirty="0">
                <a:solidFill>
                  <a:srgbClr val="1F45BC"/>
                </a:solidFill>
                <a:latin typeface="SamsungOne-700" panose="020B0803030303020204" pitchFamily="34" charset="0"/>
              </a:rPr>
              <a:t> </a:t>
            </a:r>
            <a:r>
              <a:rPr kumimoji="0" lang="en-US" sz="1200" dirty="0" err="1">
                <a:solidFill>
                  <a:srgbClr val="1F45BC"/>
                </a:solidFill>
                <a:latin typeface="SamsungOne-700" panose="020B0803030303020204" pitchFamily="34" charset="0"/>
              </a:rPr>
              <a:t>mục</a:t>
            </a:r>
            <a:endParaRPr kumimoji="0" lang="en-US" sz="1200" dirty="0">
              <a:solidFill>
                <a:srgbClr val="1F45BC"/>
              </a:solidFill>
              <a:latin typeface="SamsungOne-700" panose="020B0803030303020204" pitchFamily="34" charset="0"/>
            </a:endParaRPr>
          </a:p>
        </p:txBody>
      </p:sp>
    </p:spTree>
    <p:extLst>
      <p:ext uri="{BB962C8B-B14F-4D97-AF65-F5344CB8AC3E}">
        <p14:creationId xmlns:p14="http://schemas.microsoft.com/office/powerpoint/2010/main" val="15205928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it-IT" altLang="ko-KR" dirty="0"/>
              <a:t>Thành phần của Apache Impala (1/2)</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Trình</a:t>
            </a:r>
            <a:r>
              <a:rPr lang="en-US" altLang="ko-KR" dirty="0"/>
              <a:t> </a:t>
            </a:r>
            <a:r>
              <a:rPr lang="en-US" altLang="ko-KR" dirty="0" err="1"/>
              <a:t>nền</a:t>
            </a:r>
            <a:r>
              <a:rPr lang="en-US" altLang="ko-KR" dirty="0"/>
              <a:t> Impala</a:t>
            </a:r>
          </a:p>
          <a:p>
            <a:pPr lvl="1"/>
            <a:r>
              <a:rPr lang="vi-VN" altLang="ko-KR" dirty="0"/>
              <a:t>Nói chung, có một (hoặc nhiều hơn một) worker node trong cụm.</a:t>
            </a:r>
          </a:p>
          <a:p>
            <a:pPr lvl="1"/>
            <a:r>
              <a:rPr lang="vi-VN" altLang="ko-KR" dirty="0"/>
              <a:t>Thực hiện truy vấn nhận được từ máy khách và gửi kết quả</a:t>
            </a:r>
          </a:p>
          <a:p>
            <a:pPr lvl="1"/>
            <a:r>
              <a:rPr lang="vi-VN" altLang="ko-KR" dirty="0"/>
              <a:t>Máy khách: Hue Web UI, Impala-shell, JDBC/ODBC, v.v.</a:t>
            </a:r>
            <a:endParaRPr lang="en-US" altLang="ko-KR" dirty="0"/>
          </a:p>
          <a:p>
            <a:r>
              <a:rPr lang="en-US" altLang="ko-KR" dirty="0" err="1"/>
              <a:t>Các</a:t>
            </a:r>
            <a:r>
              <a:rPr lang="en-US" altLang="ko-KR" dirty="0"/>
              <a:t> </a:t>
            </a:r>
            <a:r>
              <a:rPr lang="en-US" altLang="ko-KR" dirty="0" err="1"/>
              <a:t>yếu</a:t>
            </a:r>
            <a:r>
              <a:rPr lang="en-US" altLang="ko-KR" dirty="0"/>
              <a:t> </a:t>
            </a:r>
            <a:r>
              <a:rPr lang="en-US" altLang="ko-KR" dirty="0" err="1"/>
              <a:t>tố</a:t>
            </a:r>
            <a:r>
              <a:rPr lang="en-US" altLang="ko-KR" dirty="0"/>
              <a:t> </a:t>
            </a:r>
            <a:r>
              <a:rPr lang="en-US" altLang="ko-KR" dirty="0" err="1"/>
              <a:t>cải</a:t>
            </a:r>
            <a:r>
              <a:rPr lang="en-US" altLang="ko-KR" dirty="0"/>
              <a:t> </a:t>
            </a:r>
            <a:r>
              <a:rPr lang="en-US" altLang="ko-KR" dirty="0" err="1"/>
              <a:t>thiện</a:t>
            </a:r>
            <a:r>
              <a:rPr lang="en-US" altLang="ko-KR" dirty="0"/>
              <a:t> </a:t>
            </a:r>
            <a:r>
              <a:rPr lang="en-US" altLang="ko-KR" dirty="0" err="1"/>
              <a:t>hiệu</a:t>
            </a:r>
            <a:r>
              <a:rPr lang="en-US" altLang="ko-KR" dirty="0"/>
              <a:t> </a:t>
            </a:r>
            <a:r>
              <a:rPr lang="en-US" altLang="ko-KR" dirty="0" err="1"/>
              <a:t>suất</a:t>
            </a:r>
            <a:endParaRPr lang="en-US" altLang="ko-KR" dirty="0"/>
          </a:p>
          <a:p>
            <a:pPr lvl="1"/>
            <a:r>
              <a:rPr lang="en-US" altLang="ko-KR" dirty="0" err="1"/>
              <a:t>Làm</a:t>
            </a:r>
            <a:r>
              <a:rPr lang="en-US" altLang="ko-KR" dirty="0"/>
              <a:t> </a:t>
            </a:r>
            <a:r>
              <a:rPr lang="en-US" altLang="ko-KR" dirty="0" err="1"/>
              <a:t>việc</a:t>
            </a:r>
            <a:r>
              <a:rPr lang="en-US" altLang="ko-KR" dirty="0"/>
              <a:t> </a:t>
            </a:r>
            <a:r>
              <a:rPr lang="en-US" altLang="ko-KR" dirty="0" err="1"/>
              <a:t>với</a:t>
            </a:r>
            <a:r>
              <a:rPr lang="en-US" altLang="ko-KR" dirty="0"/>
              <a:t> HDFS </a:t>
            </a:r>
            <a:r>
              <a:rPr lang="en-US" altLang="ko-KR" dirty="0" err="1"/>
              <a:t>DataNode</a:t>
            </a:r>
            <a:r>
              <a:rPr lang="en-US" altLang="ko-KR" dirty="0"/>
              <a:t> </a:t>
            </a:r>
            <a:r>
              <a:rPr lang="en-US" altLang="ko-KR" dirty="0" err="1"/>
              <a:t>mà</a:t>
            </a:r>
            <a:r>
              <a:rPr lang="en-US" altLang="ko-KR" dirty="0"/>
              <a:t> </a:t>
            </a:r>
            <a:r>
              <a:rPr lang="en-US" altLang="ko-KR" dirty="0" err="1"/>
              <a:t>trình</a:t>
            </a:r>
            <a:r>
              <a:rPr lang="en-US" altLang="ko-KR" dirty="0"/>
              <a:t> </a:t>
            </a:r>
            <a:r>
              <a:rPr lang="en-US" altLang="ko-KR" dirty="0" err="1"/>
              <a:t>nền</a:t>
            </a:r>
            <a:r>
              <a:rPr lang="en-US" altLang="ko-KR" dirty="0"/>
              <a:t> </a:t>
            </a:r>
            <a:r>
              <a:rPr lang="en-US" altLang="ko-KR" dirty="0" err="1"/>
              <a:t>thuộc</a:t>
            </a:r>
            <a:r>
              <a:rPr lang="en-US" altLang="ko-KR" dirty="0"/>
              <a:t> </a:t>
            </a:r>
            <a:r>
              <a:rPr lang="en-US" altLang="ko-KR" dirty="0" err="1"/>
              <a:t>về</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dirty="0" err="1"/>
              <a:t>bộ</a:t>
            </a:r>
            <a:r>
              <a:rPr lang="en-US" altLang="ko-KR" dirty="0"/>
              <a:t> </a:t>
            </a:r>
            <a:r>
              <a:rPr lang="en-US" altLang="ko-KR" dirty="0" err="1"/>
              <a:t>đệm</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cục</a:t>
            </a:r>
            <a:r>
              <a:rPr lang="en-US" altLang="ko-KR" dirty="0"/>
              <a:t> </a:t>
            </a:r>
            <a:r>
              <a:rPr lang="en-US" altLang="ko-KR" dirty="0" err="1"/>
              <a:t>bộ</a:t>
            </a:r>
            <a:endParaRPr lang="en-US" altLang="ko-KR" dirty="0"/>
          </a:p>
          <a:p>
            <a:pPr lvl="1"/>
            <a:r>
              <a:rPr lang="en-US" altLang="ko-KR" dirty="0" err="1"/>
              <a:t>Cân</a:t>
            </a:r>
            <a:r>
              <a:rPr lang="en-US" altLang="ko-KR" dirty="0"/>
              <a:t> </a:t>
            </a:r>
            <a:r>
              <a:rPr lang="en-US" altLang="ko-KR" dirty="0" err="1"/>
              <a:t>bằng</a:t>
            </a:r>
            <a:r>
              <a:rPr lang="en-US" altLang="ko-KR" dirty="0"/>
              <a:t> </a:t>
            </a:r>
            <a:r>
              <a:rPr lang="en-US" altLang="ko-KR" dirty="0" err="1"/>
              <a:t>tải</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trình</a:t>
            </a:r>
            <a:r>
              <a:rPr lang="en-US" altLang="ko-KR" dirty="0"/>
              <a:t> </a:t>
            </a:r>
            <a:r>
              <a:rPr lang="en-US" altLang="ko-KR" dirty="0" err="1"/>
              <a:t>nền</a:t>
            </a:r>
            <a:r>
              <a:rPr lang="en-US" altLang="ko-KR" dirty="0"/>
              <a:t> Impala </a:t>
            </a:r>
            <a:r>
              <a:rPr lang="en-US" altLang="ko-KR" dirty="0" err="1"/>
              <a:t>trong</a:t>
            </a:r>
            <a:r>
              <a:rPr lang="en-US" altLang="ko-KR" dirty="0"/>
              <a:t> </a:t>
            </a:r>
            <a:r>
              <a:rPr lang="en-US" altLang="ko-KR" dirty="0" err="1"/>
              <a:t>một</a:t>
            </a:r>
            <a:r>
              <a:rPr lang="en-US" altLang="ko-KR" dirty="0"/>
              <a:t> </a:t>
            </a:r>
            <a:r>
              <a:rPr lang="en-US" altLang="ko-KR" dirty="0" err="1"/>
              <a:t>cụm</a:t>
            </a:r>
            <a:endParaRPr lang="en-US" altLang="ko-KR" dirty="0"/>
          </a:p>
        </p:txBody>
      </p:sp>
    </p:spTree>
    <p:extLst>
      <p:ext uri="{BB962C8B-B14F-4D97-AF65-F5344CB8AC3E}">
        <p14:creationId xmlns:p14="http://schemas.microsoft.com/office/powerpoint/2010/main" val="24341179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it-IT" altLang="ko-KR" dirty="0"/>
              <a:t>Thành phần của Apache Impala (2/2)</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Lưu</a:t>
            </a:r>
            <a:r>
              <a:rPr lang="en-US" altLang="ko-KR" dirty="0"/>
              <a:t> </a:t>
            </a:r>
            <a:r>
              <a:rPr lang="en-US" altLang="ko-KR" dirty="0" err="1"/>
              <a:t>trữ</a:t>
            </a:r>
            <a:r>
              <a:rPr lang="en-US" altLang="ko-KR" dirty="0"/>
              <a:t> </a:t>
            </a:r>
            <a:r>
              <a:rPr lang="en-US" altLang="ko-KR" dirty="0" err="1"/>
              <a:t>trạng</a:t>
            </a:r>
            <a:r>
              <a:rPr lang="en-US" altLang="ko-KR" dirty="0"/>
              <a:t> </a:t>
            </a:r>
            <a:r>
              <a:rPr lang="en-US" altLang="ko-KR" dirty="0" err="1"/>
              <a:t>thái</a:t>
            </a:r>
            <a:r>
              <a:rPr lang="en-US" altLang="ko-KR" dirty="0"/>
              <a:t> Impala</a:t>
            </a:r>
          </a:p>
          <a:p>
            <a:pPr lvl="1"/>
            <a:r>
              <a:rPr lang="en-US" altLang="ko-KR" dirty="0" err="1"/>
              <a:t>Một</a:t>
            </a:r>
            <a:r>
              <a:rPr lang="en-US" altLang="ko-KR" dirty="0"/>
              <a:t> </a:t>
            </a:r>
            <a:r>
              <a:rPr lang="en-US" altLang="ko-KR" dirty="0" err="1"/>
              <a:t>kho</a:t>
            </a:r>
            <a:r>
              <a:rPr lang="en-US" altLang="ko-KR" dirty="0"/>
              <a:t> </a:t>
            </a:r>
            <a:r>
              <a:rPr lang="en-US" altLang="ko-KR" dirty="0" err="1"/>
              <a:t>lưu</a:t>
            </a:r>
            <a:r>
              <a:rPr lang="en-US" altLang="ko-KR" dirty="0"/>
              <a:t> </a:t>
            </a:r>
            <a:r>
              <a:rPr lang="en-US" altLang="ko-KR" dirty="0" err="1"/>
              <a:t>trữ</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trên</a:t>
            </a:r>
            <a:r>
              <a:rPr lang="en-US" altLang="ko-KR" dirty="0"/>
              <a:t> </a:t>
            </a:r>
            <a:r>
              <a:rPr lang="en-US" altLang="ko-KR" dirty="0" err="1"/>
              <a:t>mỗi</a:t>
            </a:r>
            <a:r>
              <a:rPr lang="en-US" altLang="ko-KR" dirty="0"/>
              <a:t> </a:t>
            </a:r>
            <a:r>
              <a:rPr lang="en-US" altLang="ko-KR" dirty="0" err="1"/>
              <a:t>cụm</a:t>
            </a:r>
            <a:endParaRPr lang="en-US" altLang="ko-KR" dirty="0"/>
          </a:p>
          <a:p>
            <a:pPr lvl="1"/>
            <a:r>
              <a:rPr lang="en-US" altLang="ko-KR" dirty="0" err="1"/>
              <a:t>Liên</a:t>
            </a:r>
            <a:r>
              <a:rPr lang="en-US" altLang="ko-KR" dirty="0"/>
              <a:t> </a:t>
            </a:r>
            <a:r>
              <a:rPr lang="en-US" altLang="ko-KR" dirty="0" err="1"/>
              <a:t>tục</a:t>
            </a:r>
            <a:r>
              <a:rPr lang="en-US" altLang="ko-KR" dirty="0"/>
              <a:t> </a:t>
            </a:r>
            <a:r>
              <a:rPr lang="en-US" altLang="ko-KR" dirty="0" err="1"/>
              <a:t>kiểm</a:t>
            </a:r>
            <a:r>
              <a:rPr lang="en-US" altLang="ko-KR" dirty="0"/>
              <a:t> </a:t>
            </a:r>
            <a:r>
              <a:rPr lang="en-US" altLang="ko-KR" dirty="0" err="1"/>
              <a:t>tra</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của</a:t>
            </a:r>
            <a:r>
              <a:rPr lang="en-US" altLang="ko-KR" dirty="0"/>
              <a:t> </a:t>
            </a:r>
            <a:r>
              <a:rPr lang="en-US" altLang="ko-KR" dirty="0" err="1"/>
              <a:t>trình</a:t>
            </a:r>
            <a:r>
              <a:rPr lang="en-US" altLang="ko-KR" dirty="0"/>
              <a:t> </a:t>
            </a:r>
            <a:r>
              <a:rPr lang="en-US" altLang="ko-KR" dirty="0" err="1"/>
              <a:t>nền</a:t>
            </a:r>
            <a:r>
              <a:rPr lang="en-US" altLang="ko-KR" dirty="0"/>
              <a:t> Impala</a:t>
            </a:r>
          </a:p>
          <a:p>
            <a:r>
              <a:rPr lang="en-US" altLang="ko-KR" dirty="0" err="1"/>
              <a:t>Máy</a:t>
            </a:r>
            <a:r>
              <a:rPr lang="en-US" altLang="ko-KR" dirty="0"/>
              <a:t> </a:t>
            </a:r>
            <a:r>
              <a:rPr lang="en-US" altLang="ko-KR" dirty="0" err="1"/>
              <a:t>chủ</a:t>
            </a:r>
            <a:r>
              <a:rPr lang="en-US" altLang="ko-KR" dirty="0"/>
              <a:t> </a:t>
            </a:r>
            <a:r>
              <a:rPr lang="en-US" altLang="ko-KR" dirty="0" err="1"/>
              <a:t>danh</a:t>
            </a:r>
            <a:r>
              <a:rPr lang="en-US" altLang="ko-KR" dirty="0"/>
              <a:t> </a:t>
            </a:r>
            <a:r>
              <a:rPr lang="en-US" altLang="ko-KR" dirty="0" err="1"/>
              <a:t>mục</a:t>
            </a:r>
            <a:r>
              <a:rPr lang="en-US" altLang="ko-KR" dirty="0"/>
              <a:t> Impala</a:t>
            </a:r>
          </a:p>
          <a:p>
            <a:pPr lvl="1"/>
            <a:r>
              <a:rPr lang="vi-VN" altLang="ko-KR" dirty="0"/>
              <a:t>Một máy chủ danh mục trên mỗi cụm</a:t>
            </a:r>
          </a:p>
          <a:p>
            <a:pPr lvl="1"/>
            <a:r>
              <a:rPr lang="vi-VN" altLang="ko-KR" dirty="0"/>
              <a:t>Những thay đổi trong kết quả thực thi Truy vấn trong trình nền Impala được phản ánh trong toàn cụm</a:t>
            </a:r>
          </a:p>
          <a:p>
            <a:pPr lvl="1"/>
            <a:r>
              <a:rPr lang="vi-VN" altLang="ko-KR" dirty="0"/>
              <a:t>Các thay đổi có thể được phản ánh thủ công thông qua các lệnh INVALIDATE METADATA hoặc REFRESH</a:t>
            </a:r>
          </a:p>
          <a:p>
            <a:pPr lvl="1"/>
            <a:r>
              <a:rPr lang="vi-VN" altLang="ko-KR" dirty="0"/>
              <a:t>Lệnh trên là bắt buộc khi thay đổi siêu dữ liệu bên ngoài Impala (Cập nhật bảng trong Ví dụ: Hive)</a:t>
            </a:r>
            <a:endParaRPr lang="en-US" altLang="ko-KR" dirty="0"/>
          </a:p>
        </p:txBody>
      </p:sp>
    </p:spTree>
    <p:extLst>
      <p:ext uri="{BB962C8B-B14F-4D97-AF65-F5344CB8AC3E}">
        <p14:creationId xmlns:p14="http://schemas.microsoft.com/office/powerpoint/2010/main" val="39720700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Apache Impala – Impala Shell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Sử</a:t>
            </a:r>
            <a:r>
              <a:rPr lang="en-US" altLang="ko-KR" dirty="0"/>
              <a:t> </a:t>
            </a:r>
            <a:r>
              <a:rPr lang="en-US" altLang="ko-KR" dirty="0" err="1"/>
              <a:t>dụng</a:t>
            </a:r>
            <a:r>
              <a:rPr lang="en-US" altLang="ko-KR" dirty="0"/>
              <a:t> Impala Shell</a:t>
            </a:r>
          </a:p>
          <a:p>
            <a:pPr lvl="1"/>
            <a:r>
              <a:rPr lang="vi-VN" altLang="ko-KR" dirty="0"/>
              <a:t>Cung cấp ứng dụng khách Impala-shell dựa trên CLI như Hive Beeline</a:t>
            </a:r>
          </a:p>
          <a:p>
            <a:pPr lvl="1"/>
            <a:r>
              <a:rPr lang="vi-VN" altLang="ko-KR" dirty="0"/>
              <a:t>Có sẵn trên các nút đã cài đặt daemon Impala</a:t>
            </a:r>
            <a:endParaRPr lang="en-US" altLang="ko-KR" dirty="0"/>
          </a:p>
        </p:txBody>
      </p:sp>
      <p:sp>
        <p:nvSpPr>
          <p:cNvPr id="7" name="TextBox 6">
            <a:extLst>
              <a:ext uri="{FF2B5EF4-FFF2-40B4-BE49-F238E27FC236}">
                <a16:creationId xmlns:a16="http://schemas.microsoft.com/office/drawing/2014/main" id="{2B9B5E82-3D46-4ED5-B5D6-43F255E17CF5}"/>
              </a:ext>
            </a:extLst>
          </p:cNvPr>
          <p:cNvSpPr txBox="1"/>
          <p:nvPr/>
        </p:nvSpPr>
        <p:spPr>
          <a:xfrm>
            <a:off x="711199" y="3104398"/>
            <a:ext cx="7812000" cy="295676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cs typeface="Courier New" panose="02070309020205020404" pitchFamily="49" charset="0"/>
              </a:rPr>
              <a:t>impala@90d98a18078c:/opt/impala/bin$ impala-shell</a:t>
            </a:r>
          </a:p>
          <a:p>
            <a:r>
              <a:rPr lang="en-US" altLang="ko-KR" dirty="0">
                <a:solidFill>
                  <a:schemeClr val="tx1"/>
                </a:solidFill>
                <a:latin typeface="SamsungOne-400" panose="020B0503030303020204" pitchFamily="34" charset="0"/>
                <a:cs typeface="Courier New" panose="02070309020205020404" pitchFamily="49" charset="0"/>
              </a:rPr>
              <a:t>Starting Impala Shell without Kerberos authentication</a:t>
            </a:r>
          </a:p>
          <a:p>
            <a:r>
              <a:rPr lang="en-US" altLang="ko-KR" dirty="0">
                <a:latin typeface="SamsungOne-400" panose="020B0503030303020204" pitchFamily="34" charset="0"/>
                <a:cs typeface="Courier New" panose="02070309020205020404" pitchFamily="49" charset="0"/>
              </a:rPr>
              <a:t>Opened TCP connection to 90d98a18078c:21000</a:t>
            </a:r>
          </a:p>
          <a:p>
            <a:r>
              <a:rPr lang="en-US" altLang="ko-KR" dirty="0">
                <a:solidFill>
                  <a:schemeClr val="tx1"/>
                </a:solidFill>
                <a:latin typeface="SamsungOne-400" panose="020B0503030303020204" pitchFamily="34" charset="0"/>
                <a:cs typeface="Courier New" panose="02070309020205020404" pitchFamily="49" charset="0"/>
              </a:rPr>
              <a:t>Connected to </a:t>
            </a:r>
            <a:r>
              <a:rPr lang="en-US" altLang="ko-KR" dirty="0">
                <a:latin typeface="SamsungOne-400" panose="020B0503030303020204" pitchFamily="34" charset="0"/>
                <a:cs typeface="Courier New" panose="02070309020205020404" pitchFamily="49" charset="0"/>
              </a:rPr>
              <a:t>90d98a18078c:21000</a:t>
            </a:r>
          </a:p>
          <a:p>
            <a:r>
              <a:rPr lang="en-US" altLang="ko-KR" dirty="0">
                <a:latin typeface="SamsungOne-400" panose="020B0503030303020204" pitchFamily="34" charset="0"/>
                <a:cs typeface="Courier New" panose="02070309020205020404" pitchFamily="49" charset="0"/>
              </a:rPr>
              <a:t>Server version: impalad version 3.4.0-RELEASE RELEASE (build Cloud not obtain git hash)</a:t>
            </a:r>
          </a:p>
          <a:p>
            <a:r>
              <a:rPr lang="en-US" altLang="ko-KR" dirty="0">
                <a:latin typeface="SamsungOne-400" panose="020B0503030303020204" pitchFamily="34" charset="0"/>
                <a:cs typeface="Courier New" panose="02070309020205020404" pitchFamily="49" charset="0"/>
              </a:rPr>
              <a:t>********************************************************************</a:t>
            </a:r>
          </a:p>
          <a:p>
            <a:r>
              <a:rPr lang="en-US" altLang="ko-KR" dirty="0">
                <a:latin typeface="SamsungOne-400" panose="020B0503030303020204" pitchFamily="34" charset="0"/>
                <a:cs typeface="Courier New" panose="02070309020205020404" pitchFamily="49" charset="0"/>
              </a:rPr>
              <a:t>Welcome to the Impala shell.</a:t>
            </a:r>
          </a:p>
          <a:p>
            <a:r>
              <a:rPr lang="en-US" altLang="ko-KR" dirty="0">
                <a:latin typeface="SamsungOne-400" panose="020B0503030303020204" pitchFamily="34" charset="0"/>
                <a:cs typeface="Courier New" panose="02070309020205020404" pitchFamily="49" charset="0"/>
              </a:rPr>
              <a:t>(Impala Shell v3.4.0-RELEASE (9f1c31c) built on Fri Apr 24 14:10:19 PDT 2020)</a:t>
            </a:r>
          </a:p>
          <a:p>
            <a:endParaRPr lang="en-US" altLang="ko-KR" dirty="0">
              <a:latin typeface="SamsungOne-400" panose="020B0503030303020204" pitchFamily="34" charset="0"/>
              <a:cs typeface="Courier New" panose="02070309020205020404" pitchFamily="49" charset="0"/>
            </a:endParaRPr>
          </a:p>
          <a:p>
            <a:r>
              <a:rPr lang="en-US" altLang="ko-KR" dirty="0">
                <a:latin typeface="SamsungOne-400" panose="020B0503030303020204" pitchFamily="34" charset="0"/>
                <a:cs typeface="Courier New" panose="02070309020205020404" pitchFamily="49" charset="0"/>
              </a:rPr>
              <a:t>To see more tips, run the TIP command.</a:t>
            </a:r>
          </a:p>
          <a:p>
            <a:r>
              <a:rPr lang="en-US" altLang="ko-KR" dirty="0">
                <a:latin typeface="SamsungOne-400" panose="020B0503030303020204" pitchFamily="34" charset="0"/>
                <a:cs typeface="Courier New" panose="02070309020205020404" pitchFamily="49" charset="0"/>
              </a:rPr>
              <a:t>********************************************************************</a:t>
            </a:r>
          </a:p>
          <a:p>
            <a:r>
              <a:rPr lang="en-US" altLang="ko-KR" dirty="0">
                <a:latin typeface="SamsungOne-400" panose="020B0503030303020204" pitchFamily="34" charset="0"/>
                <a:cs typeface="Courier New" panose="02070309020205020404" pitchFamily="49" charset="0"/>
              </a:rPr>
              <a:t>[90d98a18078c:21000] default&gt;</a:t>
            </a:r>
          </a:p>
          <a:p>
            <a:endParaRPr lang="en-US" altLang="ko-KR" dirty="0">
              <a:solidFill>
                <a:schemeClr val="tx1"/>
              </a:solidFill>
              <a:latin typeface="SamsungOne-400" panose="020B0503030303020204" pitchFamily="34" charset="0"/>
              <a:cs typeface="Courier New" panose="02070309020205020404" pitchFamily="49" charset="0"/>
            </a:endParaRPr>
          </a:p>
        </p:txBody>
      </p:sp>
    </p:spTree>
    <p:extLst>
      <p:ext uri="{BB962C8B-B14F-4D97-AF65-F5344CB8AC3E}">
        <p14:creationId xmlns:p14="http://schemas.microsoft.com/office/powerpoint/2010/main" val="95275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CSDL</a:t>
            </a:r>
            <a:r>
              <a:rPr lang="vi-VN" altLang="ko-KR" dirty="0"/>
              <a:t> hướng đối tượng</a:t>
            </a:r>
            <a:endParaRPr lang="en-US" altLang="ko-KR"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9" name="텍스트 개체 틀 8">
            <a:extLst>
              <a:ext uri="{FF2B5EF4-FFF2-40B4-BE49-F238E27FC236}">
                <a16:creationId xmlns:a16="http://schemas.microsoft.com/office/drawing/2014/main" id="{6FC2E1E6-8723-4E1E-BCDA-6FD419F1E54E}"/>
              </a:ext>
            </a:extLst>
          </p:cNvPr>
          <p:cNvSpPr>
            <a:spLocks noGrp="1"/>
          </p:cNvSpPr>
          <p:nvPr>
            <p:ph type="body" sz="quarter" idx="15"/>
          </p:nvPr>
        </p:nvSpPr>
        <p:spPr/>
        <p:txBody>
          <a:bodyPr/>
          <a:lstStyle/>
          <a:p>
            <a:r>
              <a:rPr lang="vi-VN" altLang="ko-KR" dirty="0"/>
              <a:t>Nó được thiết kế để khắc phục những hạn chế cơ bản của việc xử lý dữ liệu đa phương tiện một cách trơn tru và chỉ các kiểu dữ liệu kiểu nghiệp vụ của RDBMS.</a:t>
            </a:r>
          </a:p>
          <a:p>
            <a:r>
              <a:rPr lang="vi-VN" altLang="ko-KR" dirty="0"/>
              <a:t>  Cơ sở dữ liệu đối tượng khác với cơ sở dữ liệu quan hệ được định hướng theo bảng. Cơ sở dữ liệu quan hệ đối tượng là sự kết hợp của cả hai cách tiếp cận.</a:t>
            </a:r>
            <a:endParaRPr lang="en-US" altLang="ko-KR" dirty="0"/>
          </a:p>
          <a:p>
            <a:pPr lvl="1"/>
            <a:r>
              <a:rPr lang="vi-VN" altLang="ko-KR" dirty="0"/>
              <a:t>UniSQL, Lưu trữ Đối tượng</a:t>
            </a:r>
            <a:endParaRPr lang="ko-KR" altLang="en-US" dirty="0"/>
          </a:p>
        </p:txBody>
      </p:sp>
      <p:grpSp>
        <p:nvGrpSpPr>
          <p:cNvPr id="89" name="그룹 88">
            <a:extLst>
              <a:ext uri="{FF2B5EF4-FFF2-40B4-BE49-F238E27FC236}">
                <a16:creationId xmlns:a16="http://schemas.microsoft.com/office/drawing/2014/main" id="{E01B0634-4965-4DAE-8C3C-E46EA8F730A5}"/>
              </a:ext>
            </a:extLst>
          </p:cNvPr>
          <p:cNvGrpSpPr/>
          <p:nvPr/>
        </p:nvGrpSpPr>
        <p:grpSpPr>
          <a:xfrm>
            <a:off x="889686" y="3938621"/>
            <a:ext cx="8019535" cy="1927383"/>
            <a:chOff x="2333856" y="4131661"/>
            <a:chExt cx="6342144" cy="1927383"/>
          </a:xfrm>
        </p:grpSpPr>
        <p:grpSp>
          <p:nvGrpSpPr>
            <p:cNvPr id="27" name="그룹 26">
              <a:extLst>
                <a:ext uri="{FF2B5EF4-FFF2-40B4-BE49-F238E27FC236}">
                  <a16:creationId xmlns:a16="http://schemas.microsoft.com/office/drawing/2014/main" id="{0DA1F54B-045E-409A-8AAA-059E4B062AEA}"/>
                </a:ext>
              </a:extLst>
            </p:cNvPr>
            <p:cNvGrpSpPr/>
            <p:nvPr/>
          </p:nvGrpSpPr>
          <p:grpSpPr>
            <a:xfrm>
              <a:off x="2333856" y="4364725"/>
              <a:ext cx="1966098" cy="1694319"/>
              <a:chOff x="1141460" y="4257210"/>
              <a:chExt cx="1966098" cy="1694319"/>
            </a:xfrm>
          </p:grpSpPr>
          <p:sp>
            <p:nvSpPr>
              <p:cNvPr id="37" name="TextBox 36">
                <a:extLst>
                  <a:ext uri="{FF2B5EF4-FFF2-40B4-BE49-F238E27FC236}">
                    <a16:creationId xmlns:a16="http://schemas.microsoft.com/office/drawing/2014/main" id="{3BB6285C-B4C7-4712-B120-8D0025A6C713}"/>
                  </a:ext>
                </a:extLst>
              </p:cNvPr>
              <p:cNvSpPr txBox="1"/>
              <p:nvPr/>
            </p:nvSpPr>
            <p:spPr>
              <a:xfrm>
                <a:off x="1141460" y="5674530"/>
                <a:ext cx="1966098" cy="276999"/>
              </a:xfrm>
              <a:prstGeom prst="rect">
                <a:avLst/>
              </a:prstGeom>
              <a:noFill/>
            </p:spPr>
            <p:txBody>
              <a:bodyPr wrap="square" rtlCol="0">
                <a:spAutoFit/>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Đối</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tượng</a:t>
                </a:r>
                <a:r>
                  <a:rPr lang="en-US" altLang="ko-KR" sz="1200" dirty="0">
                    <a:solidFill>
                      <a:srgbClr val="193EB0"/>
                    </a:solidFill>
                    <a:latin typeface="SamsungOne-700" panose="020B0803030303020204" pitchFamily="34" charset="0"/>
                    <a:ea typeface="SamsungOne-700" panose="020B0803030303020204" pitchFamily="34" charset="0"/>
                  </a:rPr>
                  <a:t> 1</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Báo</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cáo</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bảo</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trì</a:t>
                </a: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grpSp>
            <p:nvGrpSpPr>
              <p:cNvPr id="38" name="그룹 37">
                <a:extLst>
                  <a:ext uri="{FF2B5EF4-FFF2-40B4-BE49-F238E27FC236}">
                    <a16:creationId xmlns:a16="http://schemas.microsoft.com/office/drawing/2014/main" id="{9196A92F-0791-43E6-9D54-2691053CB123}"/>
                  </a:ext>
                </a:extLst>
              </p:cNvPr>
              <p:cNvGrpSpPr/>
              <p:nvPr/>
            </p:nvGrpSpPr>
            <p:grpSpPr>
              <a:xfrm>
                <a:off x="1283835" y="4257210"/>
                <a:ext cx="1681348" cy="1417320"/>
                <a:chOff x="1432560" y="4244340"/>
                <a:chExt cx="1409700" cy="1417320"/>
              </a:xfrm>
            </p:grpSpPr>
            <p:grpSp>
              <p:nvGrpSpPr>
                <p:cNvPr id="39" name="그룹 38">
                  <a:extLst>
                    <a:ext uri="{FF2B5EF4-FFF2-40B4-BE49-F238E27FC236}">
                      <a16:creationId xmlns:a16="http://schemas.microsoft.com/office/drawing/2014/main" id="{27A37F7F-E56C-43E7-995F-7973727620C1}"/>
                    </a:ext>
                  </a:extLst>
                </p:cNvPr>
                <p:cNvGrpSpPr/>
                <p:nvPr/>
              </p:nvGrpSpPr>
              <p:grpSpPr>
                <a:xfrm>
                  <a:off x="1432560" y="4244340"/>
                  <a:ext cx="1409700" cy="236220"/>
                  <a:chOff x="1432560" y="4244340"/>
                  <a:chExt cx="1409700" cy="236220"/>
                </a:xfrm>
              </p:grpSpPr>
              <p:sp>
                <p:nvSpPr>
                  <p:cNvPr id="55" name="직사각형 54">
                    <a:extLst>
                      <a:ext uri="{FF2B5EF4-FFF2-40B4-BE49-F238E27FC236}">
                        <a16:creationId xmlns:a16="http://schemas.microsoft.com/office/drawing/2014/main" id="{71A7681C-D927-4B7D-84E1-2973F2DAC60B}"/>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Ngày</a:t>
                    </a:r>
                    <a:endParaRPr lang="ko-KR" altLang="en-US" sz="1050" dirty="0">
                      <a:solidFill>
                        <a:srgbClr val="193EB0"/>
                      </a:solidFill>
                    </a:endParaRPr>
                  </a:p>
                </p:txBody>
              </p:sp>
              <p:sp>
                <p:nvSpPr>
                  <p:cNvPr id="56" name="직사각형 55">
                    <a:extLst>
                      <a:ext uri="{FF2B5EF4-FFF2-40B4-BE49-F238E27FC236}">
                        <a16:creationId xmlns:a16="http://schemas.microsoft.com/office/drawing/2014/main" id="{174E29B7-D872-40AC-B199-03C831974877}"/>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40" name="그룹 39">
                  <a:extLst>
                    <a:ext uri="{FF2B5EF4-FFF2-40B4-BE49-F238E27FC236}">
                      <a16:creationId xmlns:a16="http://schemas.microsoft.com/office/drawing/2014/main" id="{7F004000-121B-410F-826F-03779B9DF0C9}"/>
                    </a:ext>
                  </a:extLst>
                </p:cNvPr>
                <p:cNvGrpSpPr/>
                <p:nvPr/>
              </p:nvGrpSpPr>
              <p:grpSpPr>
                <a:xfrm>
                  <a:off x="1432560" y="4480560"/>
                  <a:ext cx="1409700" cy="236220"/>
                  <a:chOff x="1432560" y="4244340"/>
                  <a:chExt cx="1409700" cy="236220"/>
                </a:xfrm>
              </p:grpSpPr>
              <p:sp>
                <p:nvSpPr>
                  <p:cNvPr id="53" name="직사각형 52">
                    <a:extLst>
                      <a:ext uri="{FF2B5EF4-FFF2-40B4-BE49-F238E27FC236}">
                        <a16:creationId xmlns:a16="http://schemas.microsoft.com/office/drawing/2014/main" id="{CB00904C-7646-490C-ACE6-F2433E909F5D}"/>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Mã</a:t>
                    </a:r>
                    <a:r>
                      <a:rPr lang="en-US" altLang="ko-KR" sz="1050" dirty="0">
                        <a:solidFill>
                          <a:srgbClr val="193EB0"/>
                        </a:solidFill>
                      </a:rPr>
                      <a:t> </a:t>
                    </a:r>
                    <a:r>
                      <a:rPr lang="en-US" altLang="ko-KR" sz="1050" dirty="0" err="1">
                        <a:solidFill>
                          <a:srgbClr val="193EB0"/>
                        </a:solidFill>
                      </a:rPr>
                      <a:t>hoạt</a:t>
                    </a:r>
                    <a:r>
                      <a:rPr lang="en-US" altLang="ko-KR" sz="1050" dirty="0">
                        <a:solidFill>
                          <a:srgbClr val="193EB0"/>
                        </a:solidFill>
                      </a:rPr>
                      <a:t> </a:t>
                    </a:r>
                    <a:r>
                      <a:rPr lang="en-US" altLang="ko-KR" sz="1050" dirty="0" err="1">
                        <a:solidFill>
                          <a:srgbClr val="193EB0"/>
                        </a:solidFill>
                      </a:rPr>
                      <a:t>động</a:t>
                    </a:r>
                    <a:endParaRPr lang="ko-KR" altLang="en-US" sz="1050" dirty="0">
                      <a:solidFill>
                        <a:srgbClr val="193EB0"/>
                      </a:solidFill>
                    </a:endParaRPr>
                  </a:p>
                </p:txBody>
              </p:sp>
              <p:sp>
                <p:nvSpPr>
                  <p:cNvPr id="54" name="직사각형 53">
                    <a:extLst>
                      <a:ext uri="{FF2B5EF4-FFF2-40B4-BE49-F238E27FC236}">
                        <a16:creationId xmlns:a16="http://schemas.microsoft.com/office/drawing/2014/main" id="{C5BA4454-D94C-4C9D-A348-69E459952198}"/>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41" name="그룹 40">
                  <a:extLst>
                    <a:ext uri="{FF2B5EF4-FFF2-40B4-BE49-F238E27FC236}">
                      <a16:creationId xmlns:a16="http://schemas.microsoft.com/office/drawing/2014/main" id="{A0043CC0-F2A4-4E3C-9739-1F83AD85A850}"/>
                    </a:ext>
                  </a:extLst>
                </p:cNvPr>
                <p:cNvGrpSpPr/>
                <p:nvPr/>
              </p:nvGrpSpPr>
              <p:grpSpPr>
                <a:xfrm>
                  <a:off x="1432560" y="4716780"/>
                  <a:ext cx="1409700" cy="236220"/>
                  <a:chOff x="1432560" y="4244340"/>
                  <a:chExt cx="1409700" cy="236220"/>
                </a:xfrm>
              </p:grpSpPr>
              <p:sp>
                <p:nvSpPr>
                  <p:cNvPr id="51" name="직사각형 50">
                    <a:extLst>
                      <a:ext uri="{FF2B5EF4-FFF2-40B4-BE49-F238E27FC236}">
                        <a16:creationId xmlns:a16="http://schemas.microsoft.com/office/drawing/2014/main" id="{DD5A8F9A-4F91-4714-B91E-CD3DE8F41DA2}"/>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a:solidFill>
                          <a:srgbClr val="193EB0"/>
                        </a:solidFill>
                      </a:rPr>
                      <a:t>Tuyến đường số</a:t>
                    </a:r>
                    <a:endParaRPr lang="ko-KR" altLang="en-US" sz="1050" dirty="0">
                      <a:solidFill>
                        <a:srgbClr val="193EB0"/>
                      </a:solidFill>
                    </a:endParaRPr>
                  </a:p>
                </p:txBody>
              </p:sp>
              <p:sp>
                <p:nvSpPr>
                  <p:cNvPr id="52" name="직사각형 51">
                    <a:extLst>
                      <a:ext uri="{FF2B5EF4-FFF2-40B4-BE49-F238E27FC236}">
                        <a16:creationId xmlns:a16="http://schemas.microsoft.com/office/drawing/2014/main" id="{8A3DAD70-E76F-4155-9C7A-7CF57DE3C763}"/>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42" name="그룹 41">
                  <a:extLst>
                    <a:ext uri="{FF2B5EF4-FFF2-40B4-BE49-F238E27FC236}">
                      <a16:creationId xmlns:a16="http://schemas.microsoft.com/office/drawing/2014/main" id="{22B7DA15-86C6-4652-9D44-BF697962E505}"/>
                    </a:ext>
                  </a:extLst>
                </p:cNvPr>
                <p:cNvGrpSpPr/>
                <p:nvPr/>
              </p:nvGrpSpPr>
              <p:grpSpPr>
                <a:xfrm>
                  <a:off x="1432560" y="4953000"/>
                  <a:ext cx="1409700" cy="236220"/>
                  <a:chOff x="1432560" y="4244340"/>
                  <a:chExt cx="1409700" cy="236220"/>
                </a:xfrm>
              </p:grpSpPr>
              <p:sp>
                <p:nvSpPr>
                  <p:cNvPr id="49" name="직사각형 48">
                    <a:extLst>
                      <a:ext uri="{FF2B5EF4-FFF2-40B4-BE49-F238E27FC236}">
                        <a16:creationId xmlns:a16="http://schemas.microsoft.com/office/drawing/2014/main" id="{BDBBDE10-C360-4591-BCA2-B61B4E1B019E}"/>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Sản</a:t>
                    </a:r>
                    <a:r>
                      <a:rPr lang="en-US" altLang="ko-KR" sz="1050" dirty="0">
                        <a:solidFill>
                          <a:srgbClr val="193EB0"/>
                        </a:solidFill>
                      </a:rPr>
                      <a:t> </a:t>
                    </a:r>
                    <a:r>
                      <a:rPr lang="en-US" altLang="ko-KR" sz="1050" dirty="0" err="1">
                        <a:solidFill>
                          <a:srgbClr val="193EB0"/>
                        </a:solidFill>
                      </a:rPr>
                      <a:t>xuất</a:t>
                    </a:r>
                    <a:r>
                      <a:rPr lang="en-US" altLang="ko-KR" sz="1050" dirty="0">
                        <a:solidFill>
                          <a:srgbClr val="193EB0"/>
                        </a:solidFill>
                      </a:rPr>
                      <a:t> </a:t>
                    </a:r>
                    <a:r>
                      <a:rPr lang="en-US" altLang="ko-KR" sz="1050" dirty="0" err="1">
                        <a:solidFill>
                          <a:srgbClr val="193EB0"/>
                        </a:solidFill>
                      </a:rPr>
                      <a:t>hàng</a:t>
                    </a:r>
                    <a:r>
                      <a:rPr lang="en-US" altLang="ko-KR" sz="1050" dirty="0">
                        <a:solidFill>
                          <a:srgbClr val="193EB0"/>
                        </a:solidFill>
                      </a:rPr>
                      <a:t> </a:t>
                    </a:r>
                    <a:r>
                      <a:rPr lang="en-US" altLang="ko-KR" sz="1050" dirty="0" err="1">
                        <a:solidFill>
                          <a:srgbClr val="193EB0"/>
                        </a:solidFill>
                      </a:rPr>
                      <a:t>ngày</a:t>
                    </a:r>
                    <a:endParaRPr lang="ko-KR" altLang="en-US" sz="1050" dirty="0">
                      <a:solidFill>
                        <a:srgbClr val="193EB0"/>
                      </a:solidFill>
                    </a:endParaRPr>
                  </a:p>
                </p:txBody>
              </p:sp>
              <p:sp>
                <p:nvSpPr>
                  <p:cNvPr id="50" name="직사각형 49">
                    <a:extLst>
                      <a:ext uri="{FF2B5EF4-FFF2-40B4-BE49-F238E27FC236}">
                        <a16:creationId xmlns:a16="http://schemas.microsoft.com/office/drawing/2014/main" id="{841F83FD-ABA5-44BB-A647-813FBC820468}"/>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43" name="그룹 42">
                  <a:extLst>
                    <a:ext uri="{FF2B5EF4-FFF2-40B4-BE49-F238E27FC236}">
                      <a16:creationId xmlns:a16="http://schemas.microsoft.com/office/drawing/2014/main" id="{F08B166E-B0F1-40E8-95E7-B37817ABB429}"/>
                    </a:ext>
                  </a:extLst>
                </p:cNvPr>
                <p:cNvGrpSpPr/>
                <p:nvPr/>
              </p:nvGrpSpPr>
              <p:grpSpPr>
                <a:xfrm>
                  <a:off x="1432560" y="5189220"/>
                  <a:ext cx="1409700" cy="236220"/>
                  <a:chOff x="1432560" y="4244340"/>
                  <a:chExt cx="1409700" cy="236220"/>
                </a:xfrm>
              </p:grpSpPr>
              <p:sp>
                <p:nvSpPr>
                  <p:cNvPr id="47" name="직사각형 46">
                    <a:extLst>
                      <a:ext uri="{FF2B5EF4-FFF2-40B4-BE49-F238E27FC236}">
                        <a16:creationId xmlns:a16="http://schemas.microsoft.com/office/drawing/2014/main" id="{BCC445FD-2DF9-44A0-85EE-BDD901B221E1}"/>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Giờ</a:t>
                    </a:r>
                    <a:r>
                      <a:rPr lang="en-US" altLang="ko-KR" sz="1050" dirty="0">
                        <a:solidFill>
                          <a:srgbClr val="193EB0"/>
                        </a:solidFill>
                      </a:rPr>
                      <a:t> </a:t>
                    </a:r>
                    <a:r>
                      <a:rPr lang="en-US" altLang="ko-KR" sz="1050" dirty="0" err="1">
                        <a:solidFill>
                          <a:srgbClr val="193EB0"/>
                        </a:solidFill>
                      </a:rPr>
                      <a:t>thiết</a:t>
                    </a:r>
                    <a:r>
                      <a:rPr lang="en-US" altLang="ko-KR" sz="1050" dirty="0">
                        <a:solidFill>
                          <a:srgbClr val="193EB0"/>
                        </a:solidFill>
                      </a:rPr>
                      <a:t> </a:t>
                    </a:r>
                    <a:r>
                      <a:rPr lang="en-US" altLang="ko-KR" sz="1050" dirty="0" err="1">
                        <a:solidFill>
                          <a:srgbClr val="193EB0"/>
                        </a:solidFill>
                      </a:rPr>
                      <a:t>bị</a:t>
                    </a:r>
                    <a:endParaRPr lang="ko-KR" altLang="en-US" sz="1050" dirty="0">
                      <a:solidFill>
                        <a:srgbClr val="193EB0"/>
                      </a:solidFill>
                    </a:endParaRPr>
                  </a:p>
                </p:txBody>
              </p:sp>
              <p:sp>
                <p:nvSpPr>
                  <p:cNvPr id="48" name="직사각형 47">
                    <a:extLst>
                      <a:ext uri="{FF2B5EF4-FFF2-40B4-BE49-F238E27FC236}">
                        <a16:creationId xmlns:a16="http://schemas.microsoft.com/office/drawing/2014/main" id="{AFAA28A9-F7B4-4063-8A58-5715E58663A2}"/>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44" name="그룹 43">
                  <a:extLst>
                    <a:ext uri="{FF2B5EF4-FFF2-40B4-BE49-F238E27FC236}">
                      <a16:creationId xmlns:a16="http://schemas.microsoft.com/office/drawing/2014/main" id="{0F1B104A-9D87-4EB4-92DC-26914569F475}"/>
                    </a:ext>
                  </a:extLst>
                </p:cNvPr>
                <p:cNvGrpSpPr/>
                <p:nvPr/>
              </p:nvGrpSpPr>
              <p:grpSpPr>
                <a:xfrm>
                  <a:off x="1432560" y="5425440"/>
                  <a:ext cx="1409700" cy="236220"/>
                  <a:chOff x="1432560" y="4244340"/>
                  <a:chExt cx="1409700" cy="236220"/>
                </a:xfrm>
              </p:grpSpPr>
              <p:sp>
                <p:nvSpPr>
                  <p:cNvPr id="45" name="직사각형 44">
                    <a:extLst>
                      <a:ext uri="{FF2B5EF4-FFF2-40B4-BE49-F238E27FC236}">
                        <a16:creationId xmlns:a16="http://schemas.microsoft.com/office/drawing/2014/main" id="{92BAF6F6-4357-485D-863E-C825F3D778FD}"/>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Giờ</a:t>
                    </a:r>
                    <a:r>
                      <a:rPr lang="en-US" altLang="ko-KR" sz="1050" dirty="0">
                        <a:solidFill>
                          <a:srgbClr val="193EB0"/>
                        </a:solidFill>
                      </a:rPr>
                      <a:t> </a:t>
                    </a:r>
                    <a:r>
                      <a:rPr lang="en-US" altLang="ko-KR" sz="1050" dirty="0" err="1">
                        <a:solidFill>
                          <a:srgbClr val="193EB0"/>
                        </a:solidFill>
                      </a:rPr>
                      <a:t>lao</a:t>
                    </a:r>
                    <a:r>
                      <a:rPr lang="en-US" altLang="ko-KR" sz="1050" dirty="0">
                        <a:solidFill>
                          <a:srgbClr val="193EB0"/>
                        </a:solidFill>
                      </a:rPr>
                      <a:t> </a:t>
                    </a:r>
                    <a:r>
                      <a:rPr lang="en-US" altLang="ko-KR" sz="1050" dirty="0" err="1">
                        <a:solidFill>
                          <a:srgbClr val="193EB0"/>
                        </a:solidFill>
                      </a:rPr>
                      <a:t>động</a:t>
                    </a:r>
                    <a:endParaRPr lang="ko-KR" altLang="en-US" sz="1050" dirty="0">
                      <a:solidFill>
                        <a:srgbClr val="193EB0"/>
                      </a:solidFill>
                    </a:endParaRPr>
                  </a:p>
                </p:txBody>
              </p:sp>
              <p:sp>
                <p:nvSpPr>
                  <p:cNvPr id="46" name="직사각형 45">
                    <a:extLst>
                      <a:ext uri="{FF2B5EF4-FFF2-40B4-BE49-F238E27FC236}">
                        <a16:creationId xmlns:a16="http://schemas.microsoft.com/office/drawing/2014/main" id="{6304FD1A-3771-47C0-ABD8-A76192AC477C}"/>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grpSp>
        <p:grpSp>
          <p:nvGrpSpPr>
            <p:cNvPr id="28" name="그룹 27">
              <a:extLst>
                <a:ext uri="{FF2B5EF4-FFF2-40B4-BE49-F238E27FC236}">
                  <a16:creationId xmlns:a16="http://schemas.microsoft.com/office/drawing/2014/main" id="{6E94073F-B08C-4BEB-9215-45093ECAE35C}"/>
                </a:ext>
              </a:extLst>
            </p:cNvPr>
            <p:cNvGrpSpPr/>
            <p:nvPr/>
          </p:nvGrpSpPr>
          <p:grpSpPr>
            <a:xfrm>
              <a:off x="4157579" y="4364725"/>
              <a:ext cx="1458841" cy="1686624"/>
              <a:chOff x="3098533" y="4257210"/>
              <a:chExt cx="1458841" cy="1686624"/>
            </a:xfrm>
          </p:grpSpPr>
          <p:sp>
            <p:nvSpPr>
              <p:cNvPr id="29" name="TextBox 28">
                <a:extLst>
                  <a:ext uri="{FF2B5EF4-FFF2-40B4-BE49-F238E27FC236}">
                    <a16:creationId xmlns:a16="http://schemas.microsoft.com/office/drawing/2014/main" id="{447CA11E-FCBC-46BB-9198-F95E78CBF814}"/>
                  </a:ext>
                </a:extLst>
              </p:cNvPr>
              <p:cNvSpPr txBox="1"/>
              <p:nvPr/>
            </p:nvSpPr>
            <p:spPr>
              <a:xfrm>
                <a:off x="3098533" y="5682224"/>
                <a:ext cx="1458841" cy="261610"/>
              </a:xfrm>
              <a:prstGeom prst="rect">
                <a:avLst/>
              </a:prstGeom>
              <a:noFill/>
            </p:spPr>
            <p:txBody>
              <a:bodyPr wrap="square" rtlCol="0">
                <a:spAutoFit/>
              </a:bodyPr>
              <a:lstStyle/>
              <a:p>
                <a:pPr algn="ctr"/>
                <a:r>
                  <a:rPr lang="vi-VN" altLang="ko-KR" sz="1100" dirty="0">
                    <a:solidFill>
                      <a:srgbClr val="193EB0"/>
                    </a:solidFill>
                    <a:latin typeface="SamsungOne-400" panose="020B0503030303020204" pitchFamily="34" charset="0"/>
                    <a:ea typeface="SamsungOne-400" panose="020B0503030303020204" pitchFamily="34" charset="0"/>
                  </a:rPr>
                  <a:t>Đối tượng 1: Phiên bản</a:t>
                </a: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grpSp>
            <p:nvGrpSpPr>
              <p:cNvPr id="30" name="그룹 29">
                <a:extLst>
                  <a:ext uri="{FF2B5EF4-FFF2-40B4-BE49-F238E27FC236}">
                    <a16:creationId xmlns:a16="http://schemas.microsoft.com/office/drawing/2014/main" id="{BE69D250-3E6F-49E2-A507-800FD7E514AC}"/>
                  </a:ext>
                </a:extLst>
              </p:cNvPr>
              <p:cNvGrpSpPr/>
              <p:nvPr/>
            </p:nvGrpSpPr>
            <p:grpSpPr>
              <a:xfrm>
                <a:off x="3404735" y="4257210"/>
                <a:ext cx="802816" cy="1417320"/>
                <a:chOff x="1432560" y="4244340"/>
                <a:chExt cx="1036320" cy="1417320"/>
              </a:xfrm>
            </p:grpSpPr>
            <p:sp>
              <p:nvSpPr>
                <p:cNvPr id="31" name="직사각형 30">
                  <a:extLst>
                    <a:ext uri="{FF2B5EF4-FFF2-40B4-BE49-F238E27FC236}">
                      <a16:creationId xmlns:a16="http://schemas.microsoft.com/office/drawing/2014/main" id="{43340DD9-8002-4CAA-8DF8-622A84302FAB}"/>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193EB0"/>
                      </a:solidFill>
                    </a:rPr>
                    <a:t>01-12-01</a:t>
                  </a:r>
                  <a:endParaRPr lang="ko-KR" altLang="en-US" sz="1050" dirty="0">
                    <a:solidFill>
                      <a:srgbClr val="193EB0"/>
                    </a:solidFill>
                  </a:endParaRPr>
                </a:p>
              </p:txBody>
            </p:sp>
            <p:sp>
              <p:nvSpPr>
                <p:cNvPr id="32" name="직사각형 31">
                  <a:extLst>
                    <a:ext uri="{FF2B5EF4-FFF2-40B4-BE49-F238E27FC236}">
                      <a16:creationId xmlns:a16="http://schemas.microsoft.com/office/drawing/2014/main" id="{EC6BF72B-6FA6-44AC-B2E0-FA675AB889A3}"/>
                    </a:ext>
                  </a:extLst>
                </p:cNvPr>
                <p:cNvSpPr/>
                <p:nvPr/>
              </p:nvSpPr>
              <p:spPr>
                <a:xfrm>
                  <a:off x="1432560" y="448056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193EB0"/>
                      </a:solidFill>
                    </a:rPr>
                    <a:t>24</a:t>
                  </a:r>
                  <a:endParaRPr lang="ko-KR" altLang="en-US" sz="1050" dirty="0">
                    <a:solidFill>
                      <a:srgbClr val="193EB0"/>
                    </a:solidFill>
                  </a:endParaRPr>
                </a:p>
              </p:txBody>
            </p:sp>
            <p:sp>
              <p:nvSpPr>
                <p:cNvPr id="33" name="직사각형 32">
                  <a:extLst>
                    <a:ext uri="{FF2B5EF4-FFF2-40B4-BE49-F238E27FC236}">
                      <a16:creationId xmlns:a16="http://schemas.microsoft.com/office/drawing/2014/main" id="{1DDD3D2F-5150-47DC-AF8F-6EA0931C1F52}"/>
                    </a:ext>
                  </a:extLst>
                </p:cNvPr>
                <p:cNvSpPr/>
                <p:nvPr/>
              </p:nvSpPr>
              <p:spPr>
                <a:xfrm>
                  <a:off x="1432560" y="471678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193EB0"/>
                      </a:solidFill>
                    </a:rPr>
                    <a:t>I-95</a:t>
                  </a:r>
                  <a:endParaRPr lang="ko-KR" altLang="en-US" sz="1050" dirty="0">
                    <a:solidFill>
                      <a:srgbClr val="193EB0"/>
                    </a:solidFill>
                  </a:endParaRPr>
                </a:p>
              </p:txBody>
            </p:sp>
            <p:sp>
              <p:nvSpPr>
                <p:cNvPr id="34" name="직사각형 33">
                  <a:extLst>
                    <a:ext uri="{FF2B5EF4-FFF2-40B4-BE49-F238E27FC236}">
                      <a16:creationId xmlns:a16="http://schemas.microsoft.com/office/drawing/2014/main" id="{24DCA066-CF21-438D-B16E-CEA17A8D8042}"/>
                    </a:ext>
                  </a:extLst>
                </p:cNvPr>
                <p:cNvSpPr/>
                <p:nvPr/>
              </p:nvSpPr>
              <p:spPr>
                <a:xfrm>
                  <a:off x="1432560" y="495300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193EB0"/>
                      </a:solidFill>
                    </a:rPr>
                    <a:t>2.5</a:t>
                  </a:r>
                  <a:endParaRPr lang="ko-KR" altLang="en-US" sz="1050" dirty="0">
                    <a:solidFill>
                      <a:srgbClr val="193EB0"/>
                    </a:solidFill>
                  </a:endParaRPr>
                </a:p>
              </p:txBody>
            </p:sp>
            <p:sp>
              <p:nvSpPr>
                <p:cNvPr id="35" name="직사각형 34">
                  <a:extLst>
                    <a:ext uri="{FF2B5EF4-FFF2-40B4-BE49-F238E27FC236}">
                      <a16:creationId xmlns:a16="http://schemas.microsoft.com/office/drawing/2014/main" id="{B9745686-034A-4EF6-85A6-49D32A4F21C0}"/>
                    </a:ext>
                  </a:extLst>
                </p:cNvPr>
                <p:cNvSpPr/>
                <p:nvPr/>
              </p:nvSpPr>
              <p:spPr>
                <a:xfrm>
                  <a:off x="1432560" y="518922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193EB0"/>
                      </a:solidFill>
                    </a:rPr>
                    <a:t>6.0</a:t>
                  </a:r>
                  <a:endParaRPr lang="ko-KR" altLang="en-US" sz="1050" dirty="0">
                    <a:solidFill>
                      <a:srgbClr val="193EB0"/>
                    </a:solidFill>
                  </a:endParaRPr>
                </a:p>
              </p:txBody>
            </p:sp>
            <p:sp>
              <p:nvSpPr>
                <p:cNvPr id="36" name="직사각형 35">
                  <a:extLst>
                    <a:ext uri="{FF2B5EF4-FFF2-40B4-BE49-F238E27FC236}">
                      <a16:creationId xmlns:a16="http://schemas.microsoft.com/office/drawing/2014/main" id="{ABC59855-905A-4758-A0E3-C6B07CE6FCC3}"/>
                    </a:ext>
                  </a:extLst>
                </p:cNvPr>
                <p:cNvSpPr/>
                <p:nvPr/>
              </p:nvSpPr>
              <p:spPr>
                <a:xfrm>
                  <a:off x="1432560" y="54254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193EB0"/>
                      </a:solidFill>
                    </a:rPr>
                    <a:t>6.0</a:t>
                  </a:r>
                </a:p>
              </p:txBody>
            </p:sp>
          </p:grpSp>
        </p:grpSp>
        <p:grpSp>
          <p:nvGrpSpPr>
            <p:cNvPr id="11" name="그룹 10">
              <a:extLst>
                <a:ext uri="{FF2B5EF4-FFF2-40B4-BE49-F238E27FC236}">
                  <a16:creationId xmlns:a16="http://schemas.microsoft.com/office/drawing/2014/main" id="{6AD4F3C1-C2CF-42BC-8338-6B568A7F0198}"/>
                </a:ext>
              </a:extLst>
            </p:cNvPr>
            <p:cNvGrpSpPr/>
            <p:nvPr/>
          </p:nvGrpSpPr>
          <p:grpSpPr>
            <a:xfrm>
              <a:off x="5702280" y="4837165"/>
              <a:ext cx="2973720" cy="1216644"/>
              <a:chOff x="1141460" y="4257210"/>
              <a:chExt cx="1966098" cy="1216644"/>
            </a:xfrm>
          </p:grpSpPr>
          <p:sp>
            <p:nvSpPr>
              <p:cNvPr id="13" name="TextBox 12">
                <a:extLst>
                  <a:ext uri="{FF2B5EF4-FFF2-40B4-BE49-F238E27FC236}">
                    <a16:creationId xmlns:a16="http://schemas.microsoft.com/office/drawing/2014/main" id="{C7C9848D-D5BC-4C3A-AC16-C98D5A32F989}"/>
                  </a:ext>
                </a:extLst>
              </p:cNvPr>
              <p:cNvSpPr txBox="1"/>
              <p:nvPr/>
            </p:nvSpPr>
            <p:spPr>
              <a:xfrm>
                <a:off x="1141460" y="5196855"/>
                <a:ext cx="1966098" cy="276999"/>
              </a:xfrm>
              <a:prstGeom prst="rect">
                <a:avLst/>
              </a:prstGeom>
              <a:noFill/>
            </p:spPr>
            <p:txBody>
              <a:bodyPr wrap="square" rtlCol="0">
                <a:spAutoFit/>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Đối</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tượng</a:t>
                </a:r>
                <a:r>
                  <a:rPr lang="en-US" altLang="ko-KR" sz="1200" dirty="0">
                    <a:solidFill>
                      <a:srgbClr val="193EB0"/>
                    </a:solidFill>
                    <a:latin typeface="SamsungOne-700" panose="020B0803030303020204" pitchFamily="34" charset="0"/>
                    <a:ea typeface="SamsungOne-700" panose="020B0803030303020204" pitchFamily="34" charset="0"/>
                  </a:rPr>
                  <a:t> 2</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Báo</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cáo</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bảo</a:t>
                </a:r>
                <a:r>
                  <a:rPr lang="en-US" altLang="ko-KR" sz="1100" dirty="0">
                    <a:solidFill>
                      <a:srgbClr val="193EB0"/>
                    </a:solidFill>
                    <a:latin typeface="SamsungOne-400" panose="020B0503030303020204" pitchFamily="34" charset="0"/>
                    <a:ea typeface="SamsungOne-400" panose="020B0503030303020204" pitchFamily="34" charset="0"/>
                  </a:rPr>
                  <a:t> </a:t>
                </a:r>
                <a:r>
                  <a:rPr lang="en-US" altLang="ko-KR" sz="1100" dirty="0" err="1">
                    <a:solidFill>
                      <a:srgbClr val="193EB0"/>
                    </a:solidFill>
                    <a:latin typeface="SamsungOne-400" panose="020B0503030303020204" pitchFamily="34" charset="0"/>
                    <a:ea typeface="SamsungOne-400" panose="020B0503030303020204" pitchFamily="34" charset="0"/>
                  </a:rPr>
                  <a:t>trì</a:t>
                </a: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grpSp>
            <p:nvGrpSpPr>
              <p:cNvPr id="14" name="그룹 13">
                <a:extLst>
                  <a:ext uri="{FF2B5EF4-FFF2-40B4-BE49-F238E27FC236}">
                    <a16:creationId xmlns:a16="http://schemas.microsoft.com/office/drawing/2014/main" id="{02272880-2240-4B0B-B962-527056AFE637}"/>
                  </a:ext>
                </a:extLst>
              </p:cNvPr>
              <p:cNvGrpSpPr/>
              <p:nvPr/>
            </p:nvGrpSpPr>
            <p:grpSpPr>
              <a:xfrm>
                <a:off x="1283835" y="4257210"/>
                <a:ext cx="1681348" cy="944880"/>
                <a:chOff x="1432560" y="4244340"/>
                <a:chExt cx="1409700" cy="944880"/>
              </a:xfrm>
            </p:grpSpPr>
            <p:grpSp>
              <p:nvGrpSpPr>
                <p:cNvPr id="15" name="그룹 14">
                  <a:extLst>
                    <a:ext uri="{FF2B5EF4-FFF2-40B4-BE49-F238E27FC236}">
                      <a16:creationId xmlns:a16="http://schemas.microsoft.com/office/drawing/2014/main" id="{455C713F-F069-4D11-BBE5-5F0ABC75731F}"/>
                    </a:ext>
                  </a:extLst>
                </p:cNvPr>
                <p:cNvGrpSpPr/>
                <p:nvPr/>
              </p:nvGrpSpPr>
              <p:grpSpPr>
                <a:xfrm>
                  <a:off x="1432560" y="4244340"/>
                  <a:ext cx="1409700" cy="236220"/>
                  <a:chOff x="1432560" y="4244340"/>
                  <a:chExt cx="1409700" cy="236220"/>
                </a:xfrm>
              </p:grpSpPr>
              <p:sp>
                <p:nvSpPr>
                  <p:cNvPr id="25" name="직사각형 24">
                    <a:extLst>
                      <a:ext uri="{FF2B5EF4-FFF2-40B4-BE49-F238E27FC236}">
                        <a16:creationId xmlns:a16="http://schemas.microsoft.com/office/drawing/2014/main" id="{DA6075F9-42AC-4000-B465-E9B19E2F5875}"/>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Mã</a:t>
                    </a:r>
                    <a:r>
                      <a:rPr lang="en-US" altLang="ko-KR" sz="1050" dirty="0">
                        <a:solidFill>
                          <a:srgbClr val="193EB0"/>
                        </a:solidFill>
                      </a:rPr>
                      <a:t> </a:t>
                    </a:r>
                    <a:r>
                      <a:rPr lang="en-US" altLang="ko-KR" sz="1050" dirty="0" err="1">
                        <a:solidFill>
                          <a:srgbClr val="193EB0"/>
                        </a:solidFill>
                      </a:rPr>
                      <a:t>hoạt</a:t>
                    </a:r>
                    <a:r>
                      <a:rPr lang="en-US" altLang="ko-KR" sz="1050" dirty="0">
                        <a:solidFill>
                          <a:srgbClr val="193EB0"/>
                        </a:solidFill>
                      </a:rPr>
                      <a:t> </a:t>
                    </a:r>
                    <a:r>
                      <a:rPr lang="en-US" altLang="ko-KR" sz="1050" dirty="0" err="1">
                        <a:solidFill>
                          <a:srgbClr val="193EB0"/>
                        </a:solidFill>
                      </a:rPr>
                      <a:t>động</a:t>
                    </a:r>
                    <a:endParaRPr lang="ko-KR" altLang="en-US" sz="1050" dirty="0">
                      <a:solidFill>
                        <a:srgbClr val="193EB0"/>
                      </a:solidFill>
                    </a:endParaRPr>
                  </a:p>
                </p:txBody>
              </p:sp>
              <p:sp>
                <p:nvSpPr>
                  <p:cNvPr id="26" name="직사각형 25">
                    <a:extLst>
                      <a:ext uri="{FF2B5EF4-FFF2-40B4-BE49-F238E27FC236}">
                        <a16:creationId xmlns:a16="http://schemas.microsoft.com/office/drawing/2014/main" id="{BABE5D1D-6A66-49BC-B66C-7689BE4DD86E}"/>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16" name="그룹 15">
                  <a:extLst>
                    <a:ext uri="{FF2B5EF4-FFF2-40B4-BE49-F238E27FC236}">
                      <a16:creationId xmlns:a16="http://schemas.microsoft.com/office/drawing/2014/main" id="{ECCE8D37-2591-4088-BA0C-DC61E5EBDEF5}"/>
                    </a:ext>
                  </a:extLst>
                </p:cNvPr>
                <p:cNvGrpSpPr/>
                <p:nvPr/>
              </p:nvGrpSpPr>
              <p:grpSpPr>
                <a:xfrm>
                  <a:off x="1432560" y="4480560"/>
                  <a:ext cx="1409700" cy="236220"/>
                  <a:chOff x="1432560" y="4244340"/>
                  <a:chExt cx="1409700" cy="236220"/>
                </a:xfrm>
              </p:grpSpPr>
              <p:sp>
                <p:nvSpPr>
                  <p:cNvPr id="23" name="직사각형 22">
                    <a:extLst>
                      <a:ext uri="{FF2B5EF4-FFF2-40B4-BE49-F238E27FC236}">
                        <a16:creationId xmlns:a16="http://schemas.microsoft.com/office/drawing/2014/main" id="{B93F25F1-3F5A-4A68-9FAB-5D55E59AE01A}"/>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193EB0"/>
                        </a:solidFill>
                      </a:rPr>
                      <a:t>Tên</a:t>
                    </a:r>
                    <a:r>
                      <a:rPr lang="en-US" altLang="ko-KR" sz="1050" dirty="0">
                        <a:solidFill>
                          <a:srgbClr val="193EB0"/>
                        </a:solidFill>
                      </a:rPr>
                      <a:t> </a:t>
                    </a:r>
                    <a:r>
                      <a:rPr lang="en-US" altLang="ko-KR" sz="1050" dirty="0" err="1">
                        <a:solidFill>
                          <a:srgbClr val="193EB0"/>
                        </a:solidFill>
                      </a:rPr>
                      <a:t>hoạt</a:t>
                    </a:r>
                    <a:r>
                      <a:rPr lang="en-US" altLang="ko-KR" sz="1050" dirty="0">
                        <a:solidFill>
                          <a:srgbClr val="193EB0"/>
                        </a:solidFill>
                      </a:rPr>
                      <a:t> </a:t>
                    </a:r>
                    <a:r>
                      <a:rPr lang="en-US" altLang="ko-KR" sz="1050" dirty="0" err="1">
                        <a:solidFill>
                          <a:srgbClr val="193EB0"/>
                        </a:solidFill>
                      </a:rPr>
                      <a:t>động</a:t>
                    </a:r>
                    <a:endParaRPr lang="ko-KR" altLang="en-US" sz="1050" dirty="0">
                      <a:solidFill>
                        <a:srgbClr val="193EB0"/>
                      </a:solidFill>
                    </a:endParaRPr>
                  </a:p>
                </p:txBody>
              </p:sp>
              <p:sp>
                <p:nvSpPr>
                  <p:cNvPr id="24" name="직사각형 23">
                    <a:extLst>
                      <a:ext uri="{FF2B5EF4-FFF2-40B4-BE49-F238E27FC236}">
                        <a16:creationId xmlns:a16="http://schemas.microsoft.com/office/drawing/2014/main" id="{FDB41A08-3C7D-4CD7-8B89-F55AFBCB4646}"/>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17" name="그룹 16">
                  <a:extLst>
                    <a:ext uri="{FF2B5EF4-FFF2-40B4-BE49-F238E27FC236}">
                      <a16:creationId xmlns:a16="http://schemas.microsoft.com/office/drawing/2014/main" id="{779C1B94-F729-4F68-8B83-C2CE5F19F84C}"/>
                    </a:ext>
                  </a:extLst>
                </p:cNvPr>
                <p:cNvGrpSpPr/>
                <p:nvPr/>
              </p:nvGrpSpPr>
              <p:grpSpPr>
                <a:xfrm>
                  <a:off x="1432560" y="4716780"/>
                  <a:ext cx="1409700" cy="236220"/>
                  <a:chOff x="1432560" y="4244340"/>
                  <a:chExt cx="1409700" cy="236220"/>
                </a:xfrm>
              </p:grpSpPr>
              <p:sp>
                <p:nvSpPr>
                  <p:cNvPr id="21" name="직사각형 20">
                    <a:extLst>
                      <a:ext uri="{FF2B5EF4-FFF2-40B4-BE49-F238E27FC236}">
                        <a16:creationId xmlns:a16="http://schemas.microsoft.com/office/drawing/2014/main" id="{7C33FA3D-2F69-47E9-A339-2C41DF0C619F}"/>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193EB0"/>
                        </a:solidFill>
                      </a:rPr>
                      <a:t>Đơn vị sản xuất</a:t>
                    </a:r>
                    <a:endParaRPr lang="ko-KR" altLang="en-US" sz="1050" dirty="0">
                      <a:solidFill>
                        <a:srgbClr val="193EB0"/>
                      </a:solidFill>
                    </a:endParaRPr>
                  </a:p>
                </p:txBody>
              </p:sp>
              <p:sp>
                <p:nvSpPr>
                  <p:cNvPr id="22" name="직사각형 21">
                    <a:extLst>
                      <a:ext uri="{FF2B5EF4-FFF2-40B4-BE49-F238E27FC236}">
                        <a16:creationId xmlns:a16="http://schemas.microsoft.com/office/drawing/2014/main" id="{24A870AE-99D4-4921-8CC1-A1DEC1A23AB2}"/>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nvGrpSpPr>
                <p:cNvPr id="18" name="그룹 17">
                  <a:extLst>
                    <a:ext uri="{FF2B5EF4-FFF2-40B4-BE49-F238E27FC236}">
                      <a16:creationId xmlns:a16="http://schemas.microsoft.com/office/drawing/2014/main" id="{0F189B9B-5EF0-4E81-BCD2-5520CB09B4E0}"/>
                    </a:ext>
                  </a:extLst>
                </p:cNvPr>
                <p:cNvGrpSpPr/>
                <p:nvPr/>
              </p:nvGrpSpPr>
              <p:grpSpPr>
                <a:xfrm>
                  <a:off x="1432560" y="4953000"/>
                  <a:ext cx="1409700" cy="236220"/>
                  <a:chOff x="1432560" y="4244340"/>
                  <a:chExt cx="1409700" cy="236220"/>
                </a:xfrm>
              </p:grpSpPr>
              <p:sp>
                <p:nvSpPr>
                  <p:cNvPr id="19" name="직사각형 18">
                    <a:extLst>
                      <a:ext uri="{FF2B5EF4-FFF2-40B4-BE49-F238E27FC236}">
                        <a16:creationId xmlns:a16="http://schemas.microsoft.com/office/drawing/2014/main" id="{780D269F-5687-436D-B466-164312E721EE}"/>
                      </a:ext>
                    </a:extLst>
                  </p:cNvPr>
                  <p:cNvSpPr/>
                  <p:nvPr/>
                </p:nvSpPr>
                <p:spPr>
                  <a:xfrm>
                    <a:off x="1432560" y="4244340"/>
                    <a:ext cx="103632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rgbClr val="193EB0"/>
                        </a:solidFill>
                      </a:rPr>
                      <a:t>Tỷ</a:t>
                    </a:r>
                    <a:r>
                      <a:rPr lang="en-US" altLang="ko-KR" sz="1050" dirty="0">
                        <a:solidFill>
                          <a:srgbClr val="193EB0"/>
                        </a:solidFill>
                      </a:rPr>
                      <a:t> </a:t>
                    </a:r>
                    <a:r>
                      <a:rPr lang="en-US" altLang="ko-KR" sz="1050" dirty="0" err="1">
                        <a:solidFill>
                          <a:srgbClr val="193EB0"/>
                        </a:solidFill>
                      </a:rPr>
                      <a:t>lệ</a:t>
                    </a:r>
                    <a:r>
                      <a:rPr lang="en-US" altLang="ko-KR" sz="1050" dirty="0">
                        <a:solidFill>
                          <a:srgbClr val="193EB0"/>
                        </a:solidFill>
                      </a:rPr>
                      <a:t> </a:t>
                    </a:r>
                    <a:r>
                      <a:rPr lang="en-US" altLang="ko-KR" sz="1050" dirty="0" err="1">
                        <a:solidFill>
                          <a:srgbClr val="193EB0"/>
                        </a:solidFill>
                      </a:rPr>
                      <a:t>sản</a:t>
                    </a:r>
                    <a:r>
                      <a:rPr lang="en-US" altLang="ko-KR" sz="1050" dirty="0">
                        <a:solidFill>
                          <a:srgbClr val="193EB0"/>
                        </a:solidFill>
                      </a:rPr>
                      <a:t> </a:t>
                    </a:r>
                    <a:r>
                      <a:rPr lang="en-US" altLang="ko-KR" sz="1050" dirty="0" err="1">
                        <a:solidFill>
                          <a:srgbClr val="193EB0"/>
                        </a:solidFill>
                      </a:rPr>
                      <a:t>xuất</a:t>
                    </a:r>
                    <a:r>
                      <a:rPr lang="en-US" altLang="ko-KR" sz="1050" dirty="0">
                        <a:solidFill>
                          <a:srgbClr val="193EB0"/>
                        </a:solidFill>
                      </a:rPr>
                      <a:t> </a:t>
                    </a:r>
                    <a:r>
                      <a:rPr lang="en-US" altLang="ko-KR" sz="1050" dirty="0" err="1">
                        <a:solidFill>
                          <a:srgbClr val="193EB0"/>
                        </a:solidFill>
                      </a:rPr>
                      <a:t>trung</a:t>
                    </a:r>
                    <a:r>
                      <a:rPr lang="en-US" altLang="ko-KR" sz="1050" dirty="0">
                        <a:solidFill>
                          <a:srgbClr val="193EB0"/>
                        </a:solidFill>
                      </a:rPr>
                      <a:t> </a:t>
                    </a:r>
                    <a:r>
                      <a:rPr lang="en-US" altLang="ko-KR" sz="1050" dirty="0" err="1">
                        <a:solidFill>
                          <a:srgbClr val="193EB0"/>
                        </a:solidFill>
                      </a:rPr>
                      <a:t>bình</a:t>
                    </a:r>
                    <a:r>
                      <a:rPr lang="en-US" altLang="ko-KR" sz="1050" dirty="0">
                        <a:solidFill>
                          <a:srgbClr val="193EB0"/>
                        </a:solidFill>
                      </a:rPr>
                      <a:t> </a:t>
                    </a:r>
                    <a:r>
                      <a:rPr lang="en-US" altLang="ko-KR" sz="1050" dirty="0" err="1">
                        <a:solidFill>
                          <a:srgbClr val="193EB0"/>
                        </a:solidFill>
                      </a:rPr>
                      <a:t>hàng</a:t>
                    </a:r>
                    <a:r>
                      <a:rPr lang="en-US" altLang="ko-KR" sz="1050" dirty="0">
                        <a:solidFill>
                          <a:srgbClr val="193EB0"/>
                        </a:solidFill>
                      </a:rPr>
                      <a:t> </a:t>
                    </a:r>
                    <a:r>
                      <a:rPr lang="en-US" altLang="ko-KR" sz="1050" dirty="0" err="1">
                        <a:solidFill>
                          <a:srgbClr val="193EB0"/>
                        </a:solidFill>
                      </a:rPr>
                      <a:t>ngày</a:t>
                    </a:r>
                    <a:endParaRPr lang="ko-KR" altLang="en-US" sz="1050" dirty="0">
                      <a:solidFill>
                        <a:srgbClr val="193EB0"/>
                      </a:solidFill>
                    </a:endParaRPr>
                  </a:p>
                </p:txBody>
              </p:sp>
              <p:sp>
                <p:nvSpPr>
                  <p:cNvPr id="20" name="직사각형 19">
                    <a:extLst>
                      <a:ext uri="{FF2B5EF4-FFF2-40B4-BE49-F238E27FC236}">
                        <a16:creationId xmlns:a16="http://schemas.microsoft.com/office/drawing/2014/main" id="{9A0D7520-E898-44B8-B9D7-B527BA189625}"/>
                      </a:ext>
                    </a:extLst>
                  </p:cNvPr>
                  <p:cNvSpPr/>
                  <p:nvPr/>
                </p:nvSpPr>
                <p:spPr>
                  <a:xfrm>
                    <a:off x="2468880" y="4244340"/>
                    <a:ext cx="373380" cy="236220"/>
                  </a:xfrm>
                  <a:prstGeom prst="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rgbClr val="193EB0"/>
                      </a:solidFill>
                    </a:endParaRPr>
                  </a:p>
                </p:txBody>
              </p:sp>
            </p:grpSp>
          </p:grpSp>
        </p:grpSp>
        <p:cxnSp>
          <p:nvCxnSpPr>
            <p:cNvPr id="73" name="연결선: 꺾임 72">
              <a:extLst>
                <a:ext uri="{FF2B5EF4-FFF2-40B4-BE49-F238E27FC236}">
                  <a16:creationId xmlns:a16="http://schemas.microsoft.com/office/drawing/2014/main" id="{1CC2A4F7-18B5-438E-BA47-FEE36EE143A2}"/>
                </a:ext>
              </a:extLst>
            </p:cNvPr>
            <p:cNvCxnSpPr>
              <a:cxnSpLocks/>
              <a:endCxn id="25" idx="1"/>
            </p:cNvCxnSpPr>
            <p:nvPr/>
          </p:nvCxnSpPr>
          <p:spPr>
            <a:xfrm rot="16200000" flipH="1">
              <a:off x="5295967" y="4333620"/>
              <a:ext cx="823612" cy="419698"/>
            </a:xfrm>
            <a:prstGeom prst="bentConnector2">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연결선: 꺾임 74">
              <a:extLst>
                <a:ext uri="{FF2B5EF4-FFF2-40B4-BE49-F238E27FC236}">
                  <a16:creationId xmlns:a16="http://schemas.microsoft.com/office/drawing/2014/main" id="{590755B0-88DE-4C68-9BD3-316DBD6D73D9}"/>
                </a:ext>
              </a:extLst>
            </p:cNvPr>
            <p:cNvCxnSpPr>
              <a:cxnSpLocks/>
              <a:endCxn id="53" idx="1"/>
            </p:cNvCxnSpPr>
            <p:nvPr/>
          </p:nvCxnSpPr>
          <p:spPr>
            <a:xfrm rot="10800000" flipV="1">
              <a:off x="2476232" y="4131661"/>
              <a:ext cx="3021693" cy="587393"/>
            </a:xfrm>
            <a:prstGeom prst="bentConnector3">
              <a:avLst>
                <a:gd name="adj1" fmla="val 107565"/>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975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Apache Impala – </a:t>
            </a:r>
            <a:r>
              <a:rPr kumimoji="1" lang="en-US" altLang="ko-KR" dirty="0" err="1"/>
              <a:t>Trình</a:t>
            </a:r>
            <a:r>
              <a:rPr kumimoji="1" lang="en-US" altLang="ko-KR" dirty="0"/>
              <a:t> </a:t>
            </a:r>
            <a:r>
              <a:rPr kumimoji="1" lang="en-US" altLang="ko-KR" dirty="0" err="1"/>
              <a:t>chỉnh</a:t>
            </a:r>
            <a:r>
              <a:rPr kumimoji="1" lang="en-US" altLang="ko-KR" dirty="0"/>
              <a:t> </a:t>
            </a:r>
            <a:r>
              <a:rPr kumimoji="1" lang="en-US" altLang="ko-KR" dirty="0" err="1"/>
              <a:t>sửa</a:t>
            </a:r>
            <a:r>
              <a:rPr kumimoji="1" lang="en-US" altLang="ko-KR" dirty="0"/>
              <a:t> HUE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trình</a:t>
            </a:r>
            <a:r>
              <a:rPr lang="en-US" altLang="ko-KR" dirty="0"/>
              <a:t> </a:t>
            </a:r>
            <a:r>
              <a:rPr lang="en-US" altLang="ko-KR" dirty="0" err="1"/>
              <a:t>chỉnh</a:t>
            </a:r>
            <a:r>
              <a:rPr lang="en-US" altLang="ko-KR" dirty="0"/>
              <a:t> </a:t>
            </a:r>
            <a:r>
              <a:rPr lang="en-US" altLang="ko-KR" dirty="0" err="1"/>
              <a:t>sửa</a:t>
            </a:r>
            <a:r>
              <a:rPr lang="en-US" altLang="ko-KR" dirty="0"/>
              <a:t> HUE</a:t>
            </a:r>
          </a:p>
        </p:txBody>
      </p:sp>
      <p:grpSp>
        <p:nvGrpSpPr>
          <p:cNvPr id="6" name="그룹 5">
            <a:extLst>
              <a:ext uri="{FF2B5EF4-FFF2-40B4-BE49-F238E27FC236}">
                <a16:creationId xmlns:a16="http://schemas.microsoft.com/office/drawing/2014/main" id="{296B01CF-51A4-7C45-8AF6-4534BB7B94C1}"/>
              </a:ext>
            </a:extLst>
          </p:cNvPr>
          <p:cNvGrpSpPr/>
          <p:nvPr/>
        </p:nvGrpSpPr>
        <p:grpSpPr>
          <a:xfrm>
            <a:off x="693490" y="2694647"/>
            <a:ext cx="6232828" cy="3271355"/>
            <a:chOff x="331950" y="1462438"/>
            <a:chExt cx="8480100" cy="4562387"/>
          </a:xfrm>
        </p:grpSpPr>
        <p:pic>
          <p:nvPicPr>
            <p:cNvPr id="7" name="그림 6">
              <a:extLst>
                <a:ext uri="{FF2B5EF4-FFF2-40B4-BE49-F238E27FC236}">
                  <a16:creationId xmlns:a16="http://schemas.microsoft.com/office/drawing/2014/main" id="{6C17999E-1AEF-DE4F-99CB-8548CC654289}"/>
                </a:ext>
              </a:extLst>
            </p:cNvPr>
            <p:cNvPicPr>
              <a:picLocks noChangeAspect="1"/>
            </p:cNvPicPr>
            <p:nvPr/>
          </p:nvPicPr>
          <p:blipFill>
            <a:blip r:embed="rId3"/>
            <a:stretch>
              <a:fillRect/>
            </a:stretch>
          </p:blipFill>
          <p:spPr>
            <a:xfrm>
              <a:off x="331950" y="1462438"/>
              <a:ext cx="8480100" cy="4507310"/>
            </a:xfrm>
            <a:prstGeom prst="rect">
              <a:avLst/>
            </a:prstGeom>
            <a:ln w="9525">
              <a:solidFill>
                <a:schemeClr val="tx1">
                  <a:lumMod val="50000"/>
                  <a:lumOff val="50000"/>
                </a:schemeClr>
              </a:solidFill>
            </a:ln>
          </p:spPr>
        </p:pic>
        <p:sp>
          <p:nvSpPr>
            <p:cNvPr id="8" name="직사각형 7">
              <a:extLst>
                <a:ext uri="{FF2B5EF4-FFF2-40B4-BE49-F238E27FC236}">
                  <a16:creationId xmlns:a16="http://schemas.microsoft.com/office/drawing/2014/main" id="{B9BFF6CC-5F39-9B41-90E1-43021200E4B9}"/>
                </a:ext>
              </a:extLst>
            </p:cNvPr>
            <p:cNvSpPr/>
            <p:nvPr/>
          </p:nvSpPr>
          <p:spPr>
            <a:xfrm>
              <a:off x="2474773" y="1788665"/>
              <a:ext cx="855168" cy="350821"/>
            </a:xfrm>
            <a:prstGeom prst="rect">
              <a:avLst/>
            </a:prstGeom>
            <a:noFill/>
            <a:ln w="28575">
              <a:solidFill>
                <a:srgbClr val="C41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a:extLst>
                <a:ext uri="{FF2B5EF4-FFF2-40B4-BE49-F238E27FC236}">
                  <a16:creationId xmlns:a16="http://schemas.microsoft.com/office/drawing/2014/main" id="{E31DB133-1103-DA45-B05B-F8BD6ED58D24}"/>
                </a:ext>
              </a:extLst>
            </p:cNvPr>
            <p:cNvSpPr/>
            <p:nvPr/>
          </p:nvSpPr>
          <p:spPr>
            <a:xfrm>
              <a:off x="2674683" y="2194561"/>
              <a:ext cx="6137367" cy="1234440"/>
            </a:xfrm>
            <a:prstGeom prst="rect">
              <a:avLst/>
            </a:prstGeom>
            <a:noFill/>
            <a:ln w="28575">
              <a:solidFill>
                <a:srgbClr val="C41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0F83873F-609C-6B4C-B454-DB68C0214BC2}"/>
                </a:ext>
              </a:extLst>
            </p:cNvPr>
            <p:cNvSpPr/>
            <p:nvPr/>
          </p:nvSpPr>
          <p:spPr>
            <a:xfrm>
              <a:off x="3013252" y="3731333"/>
              <a:ext cx="5358588" cy="2293492"/>
            </a:xfrm>
            <a:prstGeom prst="rect">
              <a:avLst/>
            </a:prstGeom>
            <a:noFill/>
            <a:ln w="28575">
              <a:solidFill>
                <a:srgbClr val="C41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7476E639-10D8-41EA-BAB6-B2FC756D4531}"/>
              </a:ext>
            </a:extLst>
          </p:cNvPr>
          <p:cNvSpPr txBox="1"/>
          <p:nvPr/>
        </p:nvSpPr>
        <p:spPr>
          <a:xfrm>
            <a:off x="7061682" y="3429000"/>
            <a:ext cx="2164696" cy="369332"/>
          </a:xfrm>
          <a:prstGeom prst="rect">
            <a:avLst/>
          </a:prstGeom>
        </p:spPr>
        <p:txBody>
          <a:bodyPr wrap="none" rtlCol="0">
            <a:spAutoFit/>
          </a:bodyPr>
          <a:lstStyle/>
          <a:p>
            <a:pPr indent="271463" algn="r" latinLnBrk="0"/>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Khu</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vực</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truy</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vấn</a:t>
            </a:r>
            <a:endPar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7" name="TextBox 16">
            <a:extLst>
              <a:ext uri="{FF2B5EF4-FFF2-40B4-BE49-F238E27FC236}">
                <a16:creationId xmlns:a16="http://schemas.microsoft.com/office/drawing/2014/main" id="{21032D2E-C18E-452F-ADF3-BD9FB526F674}"/>
              </a:ext>
            </a:extLst>
          </p:cNvPr>
          <p:cNvSpPr txBox="1"/>
          <p:nvPr/>
        </p:nvSpPr>
        <p:spPr>
          <a:xfrm>
            <a:off x="7037658" y="4925407"/>
            <a:ext cx="2084545" cy="369332"/>
          </a:xfrm>
          <a:prstGeom prst="rect">
            <a:avLst/>
          </a:prstGeom>
        </p:spPr>
        <p:txBody>
          <a:bodyPr wrap="none" rtlCol="0">
            <a:spAutoFit/>
          </a:bodyPr>
          <a:lstStyle/>
          <a:p>
            <a:pPr indent="271463" algn="r" latinLnBrk="0"/>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Khu</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vực</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kết</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quả</a:t>
            </a:r>
            <a:endPar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8" name="왼쪽 대괄호 35">
            <a:extLst>
              <a:ext uri="{FF2B5EF4-FFF2-40B4-BE49-F238E27FC236}">
                <a16:creationId xmlns:a16="http://schemas.microsoft.com/office/drawing/2014/main" id="{F022F928-8A90-4C51-A4E2-1AB704AB1F0F}"/>
              </a:ext>
            </a:extLst>
          </p:cNvPr>
          <p:cNvSpPr/>
          <p:nvPr/>
        </p:nvSpPr>
        <p:spPr>
          <a:xfrm rot="10800000">
            <a:off x="7020420" y="3153891"/>
            <a:ext cx="339949" cy="1016541"/>
          </a:xfrm>
          <a:prstGeom prst="leftBracket">
            <a:avLst>
              <a:gd name="adj" fmla="val 0"/>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ndParaRPr>
          </a:p>
        </p:txBody>
      </p:sp>
      <p:sp>
        <p:nvSpPr>
          <p:cNvPr id="19" name="왼쪽 대괄호 35">
            <a:extLst>
              <a:ext uri="{FF2B5EF4-FFF2-40B4-BE49-F238E27FC236}">
                <a16:creationId xmlns:a16="http://schemas.microsoft.com/office/drawing/2014/main" id="{D6FBE43F-E2F5-4D9C-B1EA-EE8A1EF6EBA7}"/>
              </a:ext>
            </a:extLst>
          </p:cNvPr>
          <p:cNvSpPr/>
          <p:nvPr/>
        </p:nvSpPr>
        <p:spPr>
          <a:xfrm rot="10800000">
            <a:off x="7020416" y="4344248"/>
            <a:ext cx="339951" cy="1582261"/>
          </a:xfrm>
          <a:prstGeom prst="leftBracket">
            <a:avLst>
              <a:gd name="adj" fmla="val 0"/>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ndParaRPr>
          </a:p>
        </p:txBody>
      </p:sp>
    </p:spTree>
    <p:extLst>
      <p:ext uri="{BB962C8B-B14F-4D97-AF65-F5344CB8AC3E}">
        <p14:creationId xmlns:p14="http://schemas.microsoft.com/office/powerpoint/2010/main" val="37681106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8278868-3791-8644-902F-F86BE533508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853D13F8-D7B7-1343-96D3-388C87C325DE}"/>
              </a:ext>
            </a:extLst>
          </p:cNvPr>
          <p:cNvSpPr>
            <a:spLocks noGrp="1"/>
          </p:cNvSpPr>
          <p:nvPr>
            <p:ph type="body" sz="quarter" idx="11"/>
          </p:nvPr>
        </p:nvSpPr>
        <p:spPr/>
        <p:txBody>
          <a:bodyPr/>
          <a:lstStyle/>
          <a:p>
            <a:r>
              <a:rPr kumimoji="1" lang="en-US" altLang="ko-KR" dirty="0" err="1"/>
              <a:t>Ngôn</a:t>
            </a:r>
            <a:r>
              <a:rPr kumimoji="1" lang="en-US" altLang="ko-KR" dirty="0"/>
              <a:t> </a:t>
            </a:r>
            <a:r>
              <a:rPr kumimoji="1" lang="en-US" altLang="ko-KR" dirty="0" err="1"/>
              <a:t>ngữ</a:t>
            </a:r>
            <a:r>
              <a:rPr kumimoji="1" lang="en-US" altLang="ko-KR" dirty="0"/>
              <a:t> </a:t>
            </a:r>
            <a:r>
              <a:rPr kumimoji="1" lang="en-US" altLang="ko-KR" dirty="0" err="1"/>
              <a:t>truy</a:t>
            </a:r>
            <a:r>
              <a:rPr kumimoji="1" lang="en-US" altLang="ko-KR" dirty="0"/>
              <a:t> </a:t>
            </a:r>
            <a:r>
              <a:rPr kumimoji="1" lang="en-US" altLang="ko-KR" dirty="0" err="1"/>
              <a:t>vấn</a:t>
            </a:r>
            <a:r>
              <a:rPr kumimoji="1" lang="en-US" altLang="ko-KR" dirty="0"/>
              <a:t> </a:t>
            </a:r>
            <a:r>
              <a:rPr kumimoji="1" lang="en-US" altLang="ko-KR" dirty="0" err="1"/>
              <a:t>cho</a:t>
            </a:r>
            <a:r>
              <a:rPr kumimoji="1" lang="en-US" altLang="ko-KR" dirty="0"/>
              <a:t> Hive, Impala</a:t>
            </a:r>
            <a:endParaRPr kumimoji="1" lang="ko-KR" altLang="en-US" dirty="0"/>
          </a:p>
        </p:txBody>
      </p:sp>
      <p:sp>
        <p:nvSpPr>
          <p:cNvPr id="4" name="텍스트 개체 틀 3">
            <a:extLst>
              <a:ext uri="{FF2B5EF4-FFF2-40B4-BE49-F238E27FC236}">
                <a16:creationId xmlns:a16="http://schemas.microsoft.com/office/drawing/2014/main" id="{DBC5E5F9-6EC7-1745-AD76-2923E2A925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a:p>
            <a:endParaRPr kumimoji="1" lang="ko-KR" altLang="en-US" dirty="0"/>
          </a:p>
        </p:txBody>
      </p:sp>
      <p:sp>
        <p:nvSpPr>
          <p:cNvPr id="5" name="텍스트 개체 틀 4">
            <a:extLst>
              <a:ext uri="{FF2B5EF4-FFF2-40B4-BE49-F238E27FC236}">
                <a16:creationId xmlns:a16="http://schemas.microsoft.com/office/drawing/2014/main" id="{8ACBE1D3-2386-7749-95FF-06A35044A09E}"/>
              </a:ext>
            </a:extLst>
          </p:cNvPr>
          <p:cNvSpPr>
            <a:spLocks noGrp="1"/>
          </p:cNvSpPr>
          <p:nvPr>
            <p:ph type="body" sz="quarter" idx="15"/>
          </p:nvPr>
        </p:nvSpPr>
        <p:spPr/>
        <p:txBody>
          <a:bodyPr/>
          <a:lstStyle/>
          <a:p>
            <a:r>
              <a:rPr lang="en" altLang="ko-KR" dirty="0"/>
              <a:t>Hive : HiveQL</a:t>
            </a:r>
          </a:p>
          <a:p>
            <a:r>
              <a:rPr kumimoji="1" lang="en" altLang="ko-KR" dirty="0"/>
              <a:t>Impala: Impala SQL</a:t>
            </a:r>
            <a:endParaRPr kumimoji="1" lang="ko-KR" altLang="en-US" dirty="0"/>
          </a:p>
        </p:txBody>
      </p:sp>
      <p:grpSp>
        <p:nvGrpSpPr>
          <p:cNvPr id="16" name="그룹 15"/>
          <p:cNvGrpSpPr/>
          <p:nvPr/>
        </p:nvGrpSpPr>
        <p:grpSpPr>
          <a:xfrm>
            <a:off x="2380350" y="2518168"/>
            <a:ext cx="4921536" cy="3255616"/>
            <a:chOff x="2307779" y="2358509"/>
            <a:chExt cx="5484585" cy="3592799"/>
          </a:xfrm>
        </p:grpSpPr>
        <p:grpSp>
          <p:nvGrpSpPr>
            <p:cNvPr id="12" name="그룹 11"/>
            <p:cNvGrpSpPr/>
            <p:nvPr/>
          </p:nvGrpSpPr>
          <p:grpSpPr>
            <a:xfrm>
              <a:off x="2914491" y="2461228"/>
              <a:ext cx="4099848" cy="3490080"/>
              <a:chOff x="2858507" y="2392375"/>
              <a:chExt cx="4099848" cy="3490080"/>
            </a:xfrm>
          </p:grpSpPr>
          <p:grpSp>
            <p:nvGrpSpPr>
              <p:cNvPr id="11" name="그룹 10"/>
              <p:cNvGrpSpPr/>
              <p:nvPr/>
            </p:nvGrpSpPr>
            <p:grpSpPr>
              <a:xfrm>
                <a:off x="2858507" y="2965683"/>
                <a:ext cx="4099848" cy="2916772"/>
                <a:chOff x="2858507" y="2965683"/>
                <a:chExt cx="4099848" cy="2916772"/>
              </a:xfrm>
            </p:grpSpPr>
            <p:sp>
              <p:nvSpPr>
                <p:cNvPr id="8" name="타원 7"/>
                <p:cNvSpPr/>
                <p:nvPr/>
              </p:nvSpPr>
              <p:spPr>
                <a:xfrm>
                  <a:off x="4094927" y="2965683"/>
                  <a:ext cx="2863428" cy="2863428"/>
                </a:xfrm>
                <a:prstGeom prst="ellipse">
                  <a:avLst/>
                </a:prstGeom>
                <a:solidFill>
                  <a:srgbClr val="007EA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타원 8"/>
                <p:cNvSpPr/>
                <p:nvPr/>
              </p:nvSpPr>
              <p:spPr>
                <a:xfrm>
                  <a:off x="2858507" y="3019027"/>
                  <a:ext cx="2863428" cy="2863428"/>
                </a:xfrm>
                <a:prstGeom prst="ellipse">
                  <a:avLst/>
                </a:prstGeom>
                <a:solidFill>
                  <a:srgbClr val="ABCB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타원 9"/>
              <p:cNvSpPr/>
              <p:nvPr/>
            </p:nvSpPr>
            <p:spPr>
              <a:xfrm>
                <a:off x="3476717" y="2392375"/>
                <a:ext cx="2863428" cy="2863428"/>
              </a:xfrm>
              <a:prstGeom prst="ellipse">
                <a:avLst/>
              </a:prstGeom>
              <a:solidFill>
                <a:srgbClr val="1F45B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3" name="직사각형 12"/>
            <p:cNvSpPr/>
            <p:nvPr/>
          </p:nvSpPr>
          <p:spPr>
            <a:xfrm>
              <a:off x="5727997" y="2358509"/>
              <a:ext cx="995379" cy="407584"/>
            </a:xfrm>
            <a:prstGeom prst="rect">
              <a:avLst/>
            </a:prstGeom>
          </p:spPr>
          <p:txBody>
            <a:bodyPr wrap="none">
              <a:spAutoFit/>
            </a:bodyPr>
            <a:lstStyle/>
            <a:p>
              <a:r>
                <a:rPr kumimoji="0" lang="en-US" altLang="ko-KR" dirty="0">
                  <a:solidFill>
                    <a:srgbClr val="1F45BC"/>
                  </a:solidFill>
                  <a:latin typeface="SamsungOne-700" panose="020B0803030303020204" pitchFamily="34" charset="0"/>
                  <a:ea typeface="SamsungOne-700" panose="020B0803030303020204" pitchFamily="34" charset="0"/>
                </a:rPr>
                <a:t>Impala</a:t>
              </a:r>
              <a:endParaRPr lang="ko-KR" altLang="en-US" dirty="0">
                <a:latin typeface="SamsungOneKorean 400" panose="020B0503030303020204" pitchFamily="50" charset="-127"/>
                <a:ea typeface="SamsungOneKorean 400" panose="020B0503030303020204" pitchFamily="50" charset="-127"/>
              </a:endParaRPr>
            </a:p>
          </p:txBody>
        </p:sp>
        <p:sp>
          <p:nvSpPr>
            <p:cNvPr id="14" name="직사각형 13"/>
            <p:cNvSpPr/>
            <p:nvPr/>
          </p:nvSpPr>
          <p:spPr>
            <a:xfrm>
              <a:off x="6750539" y="5248440"/>
              <a:ext cx="1041825" cy="407584"/>
            </a:xfrm>
            <a:prstGeom prst="rect">
              <a:avLst/>
            </a:prstGeom>
          </p:spPr>
          <p:txBody>
            <a:bodyPr wrap="none">
              <a:spAutoFit/>
            </a:bodyPr>
            <a:lstStyle/>
            <a:p>
              <a:r>
                <a:rPr kumimoji="0" lang="en-US" altLang="ko-KR" dirty="0">
                  <a:solidFill>
                    <a:srgbClr val="1F45BC"/>
                  </a:solidFill>
                  <a:latin typeface="SamsungOne-700" panose="020B0803030303020204" pitchFamily="34" charset="0"/>
                  <a:ea typeface="SamsungOne-700" panose="020B0803030303020204" pitchFamily="34" charset="0"/>
                </a:rPr>
                <a:t>SQL-92</a:t>
              </a:r>
              <a:endParaRPr lang="ko-KR" altLang="en-US" dirty="0">
                <a:latin typeface="SamsungOneKorean 400" panose="020B0503030303020204" pitchFamily="50" charset="-127"/>
                <a:ea typeface="SamsungOneKorean 400" panose="020B0503030303020204" pitchFamily="50" charset="-127"/>
              </a:endParaRPr>
            </a:p>
          </p:txBody>
        </p:sp>
        <p:sp>
          <p:nvSpPr>
            <p:cNvPr id="15" name="직사각형 14"/>
            <p:cNvSpPr/>
            <p:nvPr/>
          </p:nvSpPr>
          <p:spPr>
            <a:xfrm>
              <a:off x="2307779" y="5254583"/>
              <a:ext cx="1036467" cy="407584"/>
            </a:xfrm>
            <a:prstGeom prst="rect">
              <a:avLst/>
            </a:prstGeom>
          </p:spPr>
          <p:txBody>
            <a:bodyPr wrap="none">
              <a:spAutoFit/>
            </a:bodyPr>
            <a:lstStyle/>
            <a:p>
              <a:r>
                <a:rPr kumimoji="0" lang="en-US" altLang="ko-KR" dirty="0">
                  <a:solidFill>
                    <a:srgbClr val="1F45BC"/>
                  </a:solidFill>
                  <a:latin typeface="SamsungOne-700" panose="020B0803030303020204" pitchFamily="34" charset="0"/>
                  <a:ea typeface="SamsungOne-700" panose="020B0803030303020204" pitchFamily="34" charset="0"/>
                </a:rPr>
                <a:t>HiveQL</a:t>
              </a:r>
              <a:endParaRPr lang="ko-KR" altLang="en-US" dirty="0">
                <a:latin typeface="SamsungOneKorean 400" panose="020B0503030303020204" pitchFamily="50" charset="-127"/>
                <a:ea typeface="SamsungOneKorean 400" panose="020B0503030303020204" pitchFamily="50" charset="-127"/>
              </a:endParaRPr>
            </a:p>
          </p:txBody>
        </p:sp>
      </p:grpSp>
      <p:sp>
        <p:nvSpPr>
          <p:cNvPr id="18" name="TextBox 17">
            <a:extLst>
              <a:ext uri="{FF2B5EF4-FFF2-40B4-BE49-F238E27FC236}">
                <a16:creationId xmlns:a16="http://schemas.microsoft.com/office/drawing/2014/main" id="{D0DC65D6-878B-4117-888D-03213F0687B1}"/>
              </a:ext>
            </a:extLst>
          </p:cNvPr>
          <p:cNvSpPr txBox="1"/>
          <p:nvPr/>
        </p:nvSpPr>
        <p:spPr>
          <a:xfrm>
            <a:off x="732410" y="5875617"/>
            <a:ext cx="8599990" cy="369332"/>
          </a:xfrm>
          <a:prstGeom prst="rect">
            <a:avLst/>
          </a:prstGeom>
          <a:noFill/>
        </p:spPr>
        <p:txBody>
          <a:bodyPr wrap="square" rtlCol="0">
            <a:spAutoFit/>
          </a:bodyPr>
          <a:lstStyle/>
          <a:p>
            <a:r>
              <a:rPr lang="vi-VN" altLang="ko-KR" b="1" dirty="0">
                <a:solidFill>
                  <a:srgbClr val="FF0000"/>
                </a:solidFill>
                <a:latin typeface="SamsungOne-400" panose="020B0503030303020204" pitchFamily="34" charset="0"/>
                <a:ea typeface="SamsungOne-400" panose="020B0503030303020204" pitchFamily="34" charset="0"/>
              </a:rPr>
              <a:t>Chúng tôi có thể sử dụng ngôn ngữ truy vấn gần như giống nhau cho Hive và Impala</a:t>
            </a:r>
            <a:endParaRPr lang="ko-KR" altLang="en-US" b="1" dirty="0">
              <a:solidFill>
                <a:srgbClr val="FF0000"/>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4045373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8278868-3791-8644-902F-F86BE533508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853D13F8-D7B7-1343-96D3-388C87C325DE}"/>
              </a:ext>
            </a:extLst>
          </p:cNvPr>
          <p:cNvSpPr>
            <a:spLocks noGrp="1"/>
          </p:cNvSpPr>
          <p:nvPr>
            <p:ph type="body" sz="quarter" idx="11"/>
          </p:nvPr>
        </p:nvSpPr>
        <p:spPr/>
        <p:txBody>
          <a:bodyPr/>
          <a:lstStyle/>
          <a:p>
            <a:r>
              <a:rPr kumimoji="1" lang="en-US" altLang="ko-KR" dirty="0"/>
              <a:t>Hive QL</a:t>
            </a:r>
            <a:endParaRPr kumimoji="1" lang="ko-KR" altLang="en-US" dirty="0"/>
          </a:p>
        </p:txBody>
      </p:sp>
      <p:sp>
        <p:nvSpPr>
          <p:cNvPr id="4" name="텍스트 개체 틀 3">
            <a:extLst>
              <a:ext uri="{FF2B5EF4-FFF2-40B4-BE49-F238E27FC236}">
                <a16:creationId xmlns:a16="http://schemas.microsoft.com/office/drawing/2014/main" id="{DBC5E5F9-6EC7-1745-AD76-2923E2A925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a:p>
            <a:endParaRPr kumimoji="1" lang="ko-KR" altLang="en-US" dirty="0"/>
          </a:p>
        </p:txBody>
      </p:sp>
      <p:sp>
        <p:nvSpPr>
          <p:cNvPr id="5" name="텍스트 개체 틀 4">
            <a:extLst>
              <a:ext uri="{FF2B5EF4-FFF2-40B4-BE49-F238E27FC236}">
                <a16:creationId xmlns:a16="http://schemas.microsoft.com/office/drawing/2014/main" id="{8ACBE1D3-2386-7749-95FF-06A35044A09E}"/>
              </a:ext>
            </a:extLst>
          </p:cNvPr>
          <p:cNvSpPr>
            <a:spLocks noGrp="1"/>
          </p:cNvSpPr>
          <p:nvPr>
            <p:ph type="body" sz="quarter" idx="15"/>
          </p:nvPr>
        </p:nvSpPr>
        <p:spPr/>
        <p:txBody>
          <a:bodyPr/>
          <a:lstStyle/>
          <a:p>
            <a:r>
              <a:rPr lang="vi-VN" altLang="ko-KR" dirty="0"/>
              <a:t>Từ khóa Hive không phân biệt chữ hoa chữ thường</a:t>
            </a:r>
          </a:p>
          <a:p>
            <a:r>
              <a:rPr lang="vi-VN" altLang="ko-KR" dirty="0"/>
              <a:t>Các câu lệnh được kết thúc bằng dấu chấm phẩy</a:t>
            </a:r>
            <a:endParaRPr lang="en" altLang="ko-KR" dirty="0"/>
          </a:p>
          <a:p>
            <a:pPr lvl="1"/>
            <a:r>
              <a:rPr lang="en-US" altLang="ko-KR" dirty="0" err="1"/>
              <a:t>Một</a:t>
            </a:r>
            <a:r>
              <a:rPr lang="en-US" altLang="ko-KR" dirty="0"/>
              <a:t> </a:t>
            </a:r>
            <a:r>
              <a:rPr lang="en-US" altLang="ko-KR" dirty="0" err="1"/>
              <a:t>tuyên</a:t>
            </a:r>
            <a:r>
              <a:rPr lang="en-US" altLang="ko-KR" dirty="0"/>
              <a:t> </a:t>
            </a:r>
            <a:r>
              <a:rPr lang="en-US" altLang="ko-KR" dirty="0" err="1"/>
              <a:t>bố</a:t>
            </a:r>
            <a:r>
              <a:rPr lang="en-US" altLang="ko-KR" dirty="0"/>
              <a:t> </a:t>
            </a:r>
            <a:r>
              <a:rPr lang="en-US" altLang="ko-KR" dirty="0" err="1"/>
              <a:t>kéo</a:t>
            </a:r>
            <a:r>
              <a:rPr lang="en-US" altLang="ko-KR" dirty="0"/>
              <a:t> </a:t>
            </a:r>
            <a:r>
              <a:rPr lang="en-US" altLang="ko-KR" dirty="0" err="1"/>
              <a:t>dài</a:t>
            </a:r>
            <a:r>
              <a:rPr lang="en-US" altLang="ko-KR" dirty="0"/>
              <a:t> </a:t>
            </a:r>
            <a:r>
              <a:rPr lang="en-US" altLang="ko-KR" dirty="0" err="1"/>
              <a:t>nhiều</a:t>
            </a:r>
            <a:r>
              <a:rPr lang="en-US" altLang="ko-KR" dirty="0"/>
              <a:t> </a:t>
            </a:r>
            <a:r>
              <a:rPr lang="en-US" altLang="ko-KR" dirty="0" err="1"/>
              <a:t>dòng</a:t>
            </a:r>
            <a:r>
              <a:rPr lang="en-US" altLang="ko-KR" dirty="0"/>
              <a:t> </a:t>
            </a:r>
            <a:r>
              <a:rPr lang="en-US" altLang="ko-KR" dirty="0" err="1"/>
              <a:t>của</a:t>
            </a:r>
            <a:r>
              <a:rPr lang="en-US" altLang="ko-KR" dirty="0"/>
              <a:t> </a:t>
            </a:r>
            <a:r>
              <a:rPr lang="en-US" altLang="ko-KR" dirty="0" err="1"/>
              <a:t>tôi</a:t>
            </a:r>
            <a:endParaRPr lang="en" altLang="ko-KR" dirty="0"/>
          </a:p>
          <a:p>
            <a:r>
              <a:rPr lang="en-US" altLang="ko-KR" dirty="0" err="1"/>
              <a:t>Nhận</a:t>
            </a:r>
            <a:r>
              <a:rPr lang="en-US" altLang="ko-KR" dirty="0"/>
              <a:t> </a:t>
            </a:r>
            <a:r>
              <a:rPr lang="en-US" altLang="ko-KR" dirty="0" err="1"/>
              <a:t>xét</a:t>
            </a:r>
            <a:r>
              <a:rPr lang="en-US" altLang="ko-KR" dirty="0"/>
              <a:t> </a:t>
            </a:r>
            <a:r>
              <a:rPr lang="en-US" altLang="ko-KR" dirty="0" err="1"/>
              <a:t>bắt</a:t>
            </a:r>
            <a:r>
              <a:rPr lang="en-US" altLang="ko-KR" dirty="0"/>
              <a:t> </a:t>
            </a:r>
            <a:r>
              <a:rPr lang="en-US" altLang="ko-KR" dirty="0" err="1"/>
              <a:t>đầu</a:t>
            </a:r>
            <a:r>
              <a:rPr lang="en-US" altLang="ko-KR" dirty="0"/>
              <a:t> </a:t>
            </a:r>
            <a:r>
              <a:rPr lang="en-US" altLang="ko-KR" dirty="0" err="1"/>
              <a:t>bằng</a:t>
            </a:r>
            <a:r>
              <a:rPr lang="en-US" altLang="ko-KR" dirty="0"/>
              <a:t> “–”</a:t>
            </a:r>
            <a:endParaRPr lang="en" altLang="ko-KR" dirty="0"/>
          </a:p>
          <a:p>
            <a:pPr lvl="1"/>
            <a:r>
              <a:rPr lang="vi-VN" altLang="ko-KR" dirty="0"/>
              <a:t>Chỉ được hỗ trợ trong tập lệnh Hive (*.hql, *.sql)</a:t>
            </a:r>
          </a:p>
          <a:p>
            <a:pPr lvl="1"/>
            <a:r>
              <a:rPr lang="vi-VN" altLang="ko-KR" dirty="0"/>
              <a:t>Không có bình luận nhiều dòng</a:t>
            </a:r>
            <a:endParaRPr lang="en" altLang="ko-KR" dirty="0"/>
          </a:p>
        </p:txBody>
      </p:sp>
    </p:spTree>
    <p:extLst>
      <p:ext uri="{BB962C8B-B14F-4D97-AF65-F5344CB8AC3E}">
        <p14:creationId xmlns:p14="http://schemas.microsoft.com/office/powerpoint/2010/main" val="21179723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Cơ sở dữ liệu trong HDFS</a:t>
            </a:r>
            <a:endParaRPr kumimoji="1" lang="en-US" altLang="ko-KR"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“default” là tên của cơ sở dữ liệu mặc định</a:t>
            </a:r>
          </a:p>
          <a:p>
            <a:r>
              <a:rPr lang="vi-VN" altLang="ko-KR" dirty="0"/>
              <a:t>Hive và Impala thường sử dụng /user/hive/warehouse để lưu trữ dữ liệu của nó</a:t>
            </a:r>
          </a:p>
          <a:p>
            <a:r>
              <a:rPr lang="vi-VN" altLang="ko-KR" dirty="0"/>
              <a:t>Hive và Impala hỗ trợ nhiều cơ sở dữ liệu</a:t>
            </a:r>
            <a:endParaRPr lang="en-US" altLang="ko-KR" dirty="0"/>
          </a:p>
          <a:p>
            <a:pPr lvl="1"/>
            <a:r>
              <a:rPr lang="en-US" altLang="ko-KR" dirty="0" err="1"/>
              <a:t>Hữu</a:t>
            </a:r>
            <a:r>
              <a:rPr lang="en-US" altLang="ko-KR" dirty="0"/>
              <a:t> </a:t>
            </a:r>
            <a:r>
              <a:rPr lang="en-US" altLang="ko-KR" dirty="0" err="1"/>
              <a:t>ích</a:t>
            </a:r>
            <a:r>
              <a:rPr lang="en-US" altLang="ko-KR" dirty="0"/>
              <a:t> </a:t>
            </a:r>
            <a:r>
              <a:rPr lang="en-US" altLang="ko-KR" dirty="0" err="1"/>
              <a:t>cho</a:t>
            </a:r>
            <a:r>
              <a:rPr lang="en-US" altLang="ko-KR" dirty="0"/>
              <a:t> </a:t>
            </a:r>
            <a:r>
              <a:rPr lang="en-US" altLang="ko-KR" dirty="0" err="1"/>
              <a:t>tổ</a:t>
            </a:r>
            <a:r>
              <a:rPr lang="en-US" altLang="ko-KR" dirty="0"/>
              <a:t> </a:t>
            </a:r>
            <a:r>
              <a:rPr lang="en-US" altLang="ko-KR" dirty="0" err="1"/>
              <a:t>chức</a:t>
            </a:r>
            <a:r>
              <a:rPr lang="en-US" altLang="ko-KR" dirty="0"/>
              <a:t> </a:t>
            </a:r>
            <a:r>
              <a:rPr lang="en-US" altLang="ko-KR" dirty="0" err="1"/>
              <a:t>và</a:t>
            </a:r>
            <a:r>
              <a:rPr lang="en-US" altLang="ko-KR" dirty="0"/>
              <a:t> </a:t>
            </a:r>
            <a:r>
              <a:rPr lang="en-US" altLang="ko-KR" dirty="0" err="1"/>
              <a:t>ủy</a:t>
            </a:r>
            <a:r>
              <a:rPr lang="en-US" altLang="ko-KR" dirty="0"/>
              <a:t> </a:t>
            </a:r>
            <a:r>
              <a:rPr lang="en-US" altLang="ko-KR" dirty="0" err="1"/>
              <a:t>quyền</a:t>
            </a:r>
            <a:endParaRPr lang="en-US" altLang="ko-KR" dirty="0"/>
          </a:p>
          <a:p>
            <a:r>
              <a:rPr lang="vi-VN" altLang="ko-KR" dirty="0"/>
              <a:t>Tạo cơ sở dữ liệu mới sẽ tạo một thư mục mới trong thư mục mặc định</a:t>
            </a:r>
          </a:p>
          <a:p>
            <a:r>
              <a:rPr lang="vi-VN" altLang="ko-KR" dirty="0"/>
              <a:t>Cơ sở dữ liệu “mặc định” không có thư mục riêng</a:t>
            </a:r>
            <a:endParaRPr lang="en-US" altLang="ko-KR" dirty="0"/>
          </a:p>
          <a:p>
            <a:pPr lvl="1"/>
            <a:r>
              <a:rPr lang="vi-VN" altLang="ko-KR" dirty="0"/>
              <a:t>Đường dẫn mặc định: /user/hive/warehouse/tablename</a:t>
            </a:r>
            <a:endParaRPr lang="en-US" altLang="ko-KR" dirty="0"/>
          </a:p>
        </p:txBody>
      </p:sp>
      <p:sp>
        <p:nvSpPr>
          <p:cNvPr id="11" name="TextBox 1">
            <a:extLst>
              <a:ext uri="{FF2B5EF4-FFF2-40B4-BE49-F238E27FC236}">
                <a16:creationId xmlns:a16="http://schemas.microsoft.com/office/drawing/2014/main" id="{B600E5B5-41A4-B042-9D67-798C60FEBB4B}"/>
              </a:ext>
            </a:extLst>
          </p:cNvPr>
          <p:cNvSpPr txBox="1"/>
          <p:nvPr/>
        </p:nvSpPr>
        <p:spPr>
          <a:xfrm>
            <a:off x="784225" y="5208605"/>
            <a:ext cx="6376746" cy="402354"/>
          </a:xfrm>
          <a:prstGeom prst="rect">
            <a:avLst/>
          </a:prstGeom>
          <a:noFill/>
        </p:spPr>
        <p:txBody>
          <a:bodyPr wrap="none" lIns="0" tIns="0" rIns="0" rtlCol="0">
            <a:spAutoFit/>
          </a:bodyPr>
          <a:lstStyle/>
          <a:p>
            <a:pPr>
              <a:lnSpc>
                <a:spcPts val="1200"/>
              </a:lnSpc>
              <a:tabLst/>
            </a:pP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drwxrwxrwx</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hive</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supergroup</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0</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2020-08-10</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02:35</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/user/hive/warehouse/accounting.db</a:t>
            </a:r>
          </a:p>
          <a:p>
            <a:pPr>
              <a:lnSpc>
                <a:spcPts val="1700"/>
              </a:lnSpc>
              <a:tabLst/>
            </a:pP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drwxrwxrwx</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hive</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supergroup</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0</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2020-10-26</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04:55</a:t>
            </a:r>
            <a:r>
              <a:rPr lang="en-US" altLang="zh-CN" sz="1200" dirty="0">
                <a:latin typeface="SamsungOne-400" panose="020B0503030303020204" pitchFamily="34" charset="0"/>
                <a:ea typeface="SamsungOneKorean 400" panose="020B0503030303020204" pitchFamily="50" charset="-127"/>
                <a:cs typeface="Times New Roman" pitchFamily="18" charset="0"/>
              </a:rPr>
              <a:t>  </a:t>
            </a:r>
            <a:r>
              <a:rPr lang="en-US" altLang="zh-CN" sz="1200" dirty="0">
                <a:solidFill>
                  <a:srgbClr val="FFFFFF"/>
                </a:solidFill>
                <a:latin typeface="SamsungOne-400" panose="020B0503030303020204" pitchFamily="34" charset="0"/>
                <a:ea typeface="SamsungOneKorean 400" panose="020B0503030303020204" pitchFamily="50" charset="-127"/>
                <a:cs typeface="Consolas" pitchFamily="18" charset="0"/>
              </a:rPr>
              <a:t>/user/hive/warehouse/orders</a:t>
            </a:r>
          </a:p>
        </p:txBody>
      </p:sp>
      <p:sp>
        <p:nvSpPr>
          <p:cNvPr id="10" name="TextBox 9">
            <a:extLst>
              <a:ext uri="{FF2B5EF4-FFF2-40B4-BE49-F238E27FC236}">
                <a16:creationId xmlns:a16="http://schemas.microsoft.com/office/drawing/2014/main" id="{9B4E2C8E-DCD4-401C-AEDE-4E31DCC7EB3F}"/>
              </a:ext>
            </a:extLst>
          </p:cNvPr>
          <p:cNvSpPr txBox="1"/>
          <p:nvPr/>
        </p:nvSpPr>
        <p:spPr>
          <a:xfrm>
            <a:off x="711199" y="4437063"/>
            <a:ext cx="7812000" cy="137145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1"/>
                </a:solidFill>
                <a:latin typeface="SamsungOne-700" panose="020B0803030303020204" pitchFamily="34" charset="0"/>
                <a:cs typeface="Courier New" panose="02070309020205020404" pitchFamily="49" charset="0"/>
              </a:rPr>
              <a:t>$hdfs dfs  – ls  /user/hive/warehouse</a:t>
            </a:r>
          </a:p>
          <a:p>
            <a:endParaRPr lang="en-US" altLang="ko-KR" dirty="0">
              <a:solidFill>
                <a:schemeClr val="tx1"/>
              </a:solidFill>
              <a:latin typeface="SamsungOne-400" panose="020B0503030303020204" pitchFamily="34" charset="0"/>
              <a:cs typeface="Courier New" panose="02070309020205020404" pitchFamily="49" charset="0"/>
            </a:endParaRPr>
          </a:p>
          <a:p>
            <a:r>
              <a:rPr lang="en-US" altLang="ko-KR" dirty="0">
                <a:solidFill>
                  <a:schemeClr val="tx1"/>
                </a:solidFill>
                <a:latin typeface="SamsungOne-400" panose="020B0503030303020204" pitchFamily="34" charset="0"/>
                <a:ea typeface="SamsungOne-400" panose="020B0503030303020204" pitchFamily="34" charset="0"/>
                <a:cs typeface="Courier New" panose="02070309020205020404" pitchFamily="49" charset="0"/>
              </a:rPr>
              <a:t>Found  2  items</a:t>
            </a:r>
          </a:p>
          <a:p>
            <a:r>
              <a:rPr lang="en-US" altLang="ko-KR" dirty="0">
                <a:solidFill>
                  <a:schemeClr val="tx1"/>
                </a:solidFill>
                <a:latin typeface="SamsungOne-400" panose="020B0503030303020204" pitchFamily="34" charset="0"/>
                <a:ea typeface="SamsungOne-400" panose="020B0503030303020204" pitchFamily="34" charset="0"/>
                <a:cs typeface="Courier New" panose="02070309020205020404" pitchFamily="49" charset="0"/>
              </a:rPr>
              <a:t>drwxrwxrwx  –  hive  supergroup  0  2020-08-10  02:35  /user/hive/warehouse/accounting.db</a:t>
            </a:r>
          </a:p>
          <a:p>
            <a:r>
              <a:rPr lang="en-US" altLang="ko-KR" dirty="0">
                <a:solidFill>
                  <a:schemeClr val="tx1"/>
                </a:solidFill>
                <a:latin typeface="SamsungOne-400" panose="020B0503030303020204" pitchFamily="34" charset="0"/>
                <a:ea typeface="SamsungOne-400" panose="020B0503030303020204" pitchFamily="34" charset="0"/>
                <a:cs typeface="Courier New" panose="02070309020205020404" pitchFamily="49" charset="0"/>
              </a:rPr>
              <a:t>drwxrwxrwx  –  hive  supergroup  0  2020-10-26  04:55  /user/hive/warehouse/orders</a:t>
            </a:r>
          </a:p>
        </p:txBody>
      </p:sp>
    </p:spTree>
    <p:extLst>
      <p:ext uri="{BB962C8B-B14F-4D97-AF65-F5344CB8AC3E}">
        <p14:creationId xmlns:p14="http://schemas.microsoft.com/office/powerpoint/2010/main" val="23073814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Bảng</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5052128" cy="914400"/>
          </a:xfrm>
        </p:spPr>
        <p:txBody>
          <a:bodyPr/>
          <a:lstStyle/>
          <a:p>
            <a:r>
              <a:rPr lang="vi-VN" altLang="ko-KR" dirty="0"/>
              <a:t>Dữ liệu cho các bảng Hive và Impala được lưu trữ trên HDFS</a:t>
            </a:r>
            <a:endParaRPr lang="en-US" altLang="ko-KR" dirty="0"/>
          </a:p>
          <a:p>
            <a:pPr lvl="1"/>
            <a:r>
              <a:rPr lang="vi-VN" altLang="ko-KR" dirty="0"/>
              <a:t>Mỗi bảng ánh xạ tới một thư mục</a:t>
            </a:r>
            <a:endParaRPr lang="en-US" altLang="ko-KR" dirty="0"/>
          </a:p>
          <a:p>
            <a:r>
              <a:rPr lang="vi-VN" altLang="ko-KR" dirty="0"/>
              <a:t>Thư mục của bảng có thể chứa nhiều tệp</a:t>
            </a:r>
            <a:endParaRPr lang="en-US" altLang="ko-KR" dirty="0"/>
          </a:p>
          <a:p>
            <a:pPr lvl="1"/>
            <a:r>
              <a:rPr lang="vi-VN" altLang="ko-KR" dirty="0"/>
              <a:t>Nhiều lần giảm sẽ tạo nhiều tệp với một thư mục</a:t>
            </a:r>
          </a:p>
          <a:p>
            <a:pPr lvl="1"/>
            <a:r>
              <a:rPr lang="vi-VN" altLang="ko-KR" dirty="0"/>
              <a:t>Thư mục con không được phép, trừ khi bảng được phân vùng</a:t>
            </a:r>
            <a:endParaRPr lang="en-US" altLang="ko-KR" dirty="0"/>
          </a:p>
          <a:p>
            <a:r>
              <a:rPr lang="vi-VN" altLang="ko-KR" dirty="0"/>
              <a:t>Phân vùng là thư mục con</a:t>
            </a:r>
          </a:p>
          <a:p>
            <a:r>
              <a:rPr lang="vi-VN" altLang="ko-KR" dirty="0"/>
              <a:t>Cơ sở dữ liệu Metastore được sử dụng để ánh xạ lược đồ cơ sở dữ liệu tới thư mục và tệp HDFS.</a:t>
            </a:r>
            <a:endParaRPr lang="en-US" altLang="ko-KR" dirty="0"/>
          </a:p>
          <a:p>
            <a:pPr lvl="1"/>
            <a:r>
              <a:rPr lang="vi-VN" altLang="ko-KR" dirty="0"/>
              <a:t>Giúp ánh xạ dữ liệu thô trong HDFS tới các cột được đặt tên theo loại cụ thể</a:t>
            </a:r>
            <a:endParaRPr lang="en-US" altLang="ko-KR" dirty="0"/>
          </a:p>
        </p:txBody>
      </p:sp>
      <p:grpSp>
        <p:nvGrpSpPr>
          <p:cNvPr id="47" name="그룹 46"/>
          <p:cNvGrpSpPr/>
          <p:nvPr/>
        </p:nvGrpSpPr>
        <p:grpSpPr>
          <a:xfrm>
            <a:off x="5774561" y="2700056"/>
            <a:ext cx="3634127" cy="2886839"/>
            <a:chOff x="3892791" y="2613370"/>
            <a:chExt cx="3634127" cy="2886839"/>
          </a:xfrm>
        </p:grpSpPr>
        <p:sp>
          <p:nvSpPr>
            <p:cNvPr id="49" name="TextBox 48">
              <a:extLst>
                <a:ext uri="{FF2B5EF4-FFF2-40B4-BE49-F238E27FC236}">
                  <a16:creationId xmlns:a16="http://schemas.microsoft.com/office/drawing/2014/main" id="{F4701134-4A89-964B-814D-397EF406B236}"/>
                </a:ext>
              </a:extLst>
            </p:cNvPr>
            <p:cNvSpPr txBox="1"/>
            <p:nvPr/>
          </p:nvSpPr>
          <p:spPr>
            <a:xfrm>
              <a:off x="5495992" y="2613370"/>
              <a:ext cx="500138" cy="221599"/>
            </a:xfrm>
            <a:prstGeom prst="rect">
              <a:avLst/>
            </a:prstGeom>
            <a:noFill/>
          </p:spPr>
          <p:txBody>
            <a:bodyPr wrap="none" lIns="0" tIns="0" rIns="0" bIns="0" rtlCol="0">
              <a:spAutoFit/>
            </a:bodyPr>
            <a:lstStyle/>
            <a:p>
              <a:pPr marL="0" marR="0" lvl="0" indent="0" algn="ctr" defTabSz="457200" rtl="0" eaLnBrk="1" fontAlgn="auto" latinLnBrk="0" hangingPunct="1">
                <a:lnSpc>
                  <a:spcPct val="90000"/>
                </a:lnSpc>
                <a:spcBef>
                  <a:spcPct val="20000"/>
                </a:spcBef>
                <a:spcAft>
                  <a:spcPts val="0"/>
                </a:spcAft>
                <a:buClrTx/>
                <a:buSzPct val="80000"/>
                <a:buFontTx/>
                <a:buNone/>
                <a:tabLst/>
                <a:defRPr/>
              </a:pPr>
              <a:r>
                <a:rPr kumimoji="0" lang="en-US" sz="16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HDFS</a:t>
              </a:r>
            </a:p>
          </p:txBody>
        </p:sp>
        <p:sp>
          <p:nvSpPr>
            <p:cNvPr id="52" name="Snip Diagonal Corner Rectangle 16">
              <a:extLst>
                <a:ext uri="{FF2B5EF4-FFF2-40B4-BE49-F238E27FC236}">
                  <a16:creationId xmlns:a16="http://schemas.microsoft.com/office/drawing/2014/main" id="{13B0693F-0DD6-6B42-BAFD-BE09C2DAADC7}"/>
                </a:ext>
              </a:extLst>
            </p:cNvPr>
            <p:cNvSpPr/>
            <p:nvPr/>
          </p:nvSpPr>
          <p:spPr bwMode="auto">
            <a:xfrm>
              <a:off x="4491990" y="3252913"/>
              <a:ext cx="1306159" cy="554417"/>
            </a:xfrm>
            <a:prstGeom prst="roundRect">
              <a:avLst/>
            </a:prstGeom>
            <a:solidFill>
              <a:srgbClr val="66A1FE"/>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Bảng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3" name="Snip Diagonal Corner Rectangle 17">
              <a:extLst>
                <a:ext uri="{FF2B5EF4-FFF2-40B4-BE49-F238E27FC236}">
                  <a16:creationId xmlns:a16="http://schemas.microsoft.com/office/drawing/2014/main" id="{D1AB2D33-3B86-6848-939F-A64CD30B661C}"/>
                </a:ext>
              </a:extLst>
            </p:cNvPr>
            <p:cNvSpPr/>
            <p:nvPr/>
          </p:nvSpPr>
          <p:spPr bwMode="auto">
            <a:xfrm>
              <a:off x="4491990" y="3643031"/>
              <a:ext cx="1306159" cy="294986"/>
            </a:xfrm>
            <a:prstGeom prst="roundRect">
              <a:avLst/>
            </a:prstGeom>
            <a:solidFill>
              <a:srgbClr val="ABCBFF"/>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4" name="Snip Diagonal Corner Rectangle 20">
              <a:extLst>
                <a:ext uri="{FF2B5EF4-FFF2-40B4-BE49-F238E27FC236}">
                  <a16:creationId xmlns:a16="http://schemas.microsoft.com/office/drawing/2014/main" id="{C2855F05-5A7B-F647-BF62-C69E6065A5A2}"/>
                </a:ext>
              </a:extLst>
            </p:cNvPr>
            <p:cNvSpPr/>
            <p:nvPr/>
          </p:nvSpPr>
          <p:spPr bwMode="auto">
            <a:xfrm>
              <a:off x="5559086" y="4591700"/>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 Arizona</a:t>
              </a:r>
            </a:p>
          </p:txBody>
        </p:sp>
        <p:sp>
          <p:nvSpPr>
            <p:cNvPr id="55" name="Snip Diagonal Corner Rectangle 21">
              <a:extLst>
                <a:ext uri="{FF2B5EF4-FFF2-40B4-BE49-F238E27FC236}">
                  <a16:creationId xmlns:a16="http://schemas.microsoft.com/office/drawing/2014/main" id="{28684B1F-9A46-7348-A82C-6F6E44E94197}"/>
                </a:ext>
              </a:extLst>
            </p:cNvPr>
            <p:cNvSpPr/>
            <p:nvPr/>
          </p:nvSpPr>
          <p:spPr bwMode="auto">
            <a:xfrm>
              <a:off x="5559086" y="5072232"/>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 California</a:t>
              </a:r>
            </a:p>
          </p:txBody>
        </p:sp>
        <p:grpSp>
          <p:nvGrpSpPr>
            <p:cNvPr id="57" name="그룹 56"/>
            <p:cNvGrpSpPr/>
            <p:nvPr/>
          </p:nvGrpSpPr>
          <p:grpSpPr>
            <a:xfrm>
              <a:off x="5145069" y="3938016"/>
              <a:ext cx="525012" cy="1348206"/>
              <a:chOff x="5145069" y="3938016"/>
              <a:chExt cx="525012" cy="1348206"/>
            </a:xfrm>
          </p:grpSpPr>
          <p:cxnSp>
            <p:nvCxnSpPr>
              <p:cNvPr id="65" name="Elbow Connector 25">
                <a:extLst>
                  <a:ext uri="{FF2B5EF4-FFF2-40B4-BE49-F238E27FC236}">
                    <a16:creationId xmlns:a16="http://schemas.microsoft.com/office/drawing/2014/main" id="{EF17CAF2-1886-CF4A-A674-3F49E5CFFFD7}"/>
                  </a:ext>
                </a:extLst>
              </p:cNvPr>
              <p:cNvCxnSpPr/>
              <p:nvPr/>
            </p:nvCxnSpPr>
            <p:spPr>
              <a:xfrm rot="16200000" flipH="1">
                <a:off x="5211833" y="3871252"/>
                <a:ext cx="391483" cy="525012"/>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6" name="Elbow Connector 27">
                <a:extLst>
                  <a:ext uri="{FF2B5EF4-FFF2-40B4-BE49-F238E27FC236}">
                    <a16:creationId xmlns:a16="http://schemas.microsoft.com/office/drawing/2014/main" id="{CC376F20-7BA8-2442-93C8-D4BC179AB61B}"/>
                  </a:ext>
                </a:extLst>
              </p:cNvPr>
              <p:cNvCxnSpPr/>
              <p:nvPr/>
            </p:nvCxnSpPr>
            <p:spPr>
              <a:xfrm rot="16200000" flipH="1">
                <a:off x="4918242" y="4164844"/>
                <a:ext cx="867671" cy="414017"/>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7" name="Elbow Connector 29">
                <a:extLst>
                  <a:ext uri="{FF2B5EF4-FFF2-40B4-BE49-F238E27FC236}">
                    <a16:creationId xmlns:a16="http://schemas.microsoft.com/office/drawing/2014/main" id="{0456CED2-5B15-304C-BE44-6FF6506DC8DA}"/>
                  </a:ext>
                </a:extLst>
              </p:cNvPr>
              <p:cNvCxnSpPr/>
              <p:nvPr/>
            </p:nvCxnSpPr>
            <p:spPr>
              <a:xfrm rot="16200000" flipH="1">
                <a:off x="4677976" y="4405111"/>
                <a:ext cx="1348204" cy="414017"/>
              </a:xfrm>
              <a:prstGeom prst="bentConnector2">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
          <p:nvSpPr>
            <p:cNvPr id="59" name="Snip Diagonal Corner Rectangle 19">
              <a:extLst>
                <a:ext uri="{FF2B5EF4-FFF2-40B4-BE49-F238E27FC236}">
                  <a16:creationId xmlns:a16="http://schemas.microsoft.com/office/drawing/2014/main" id="{C22B6428-D647-ED42-8543-0EC144106B6B}"/>
                </a:ext>
              </a:extLst>
            </p:cNvPr>
            <p:cNvSpPr/>
            <p:nvPr/>
          </p:nvSpPr>
          <p:spPr bwMode="auto">
            <a:xfrm>
              <a:off x="5559087" y="4115512"/>
              <a:ext cx="1200796" cy="427977"/>
            </a:xfrm>
            <a:prstGeom prst="roundRect">
              <a:avLst/>
            </a:prstGeom>
            <a:solidFill>
              <a:srgbClr val="E9F2F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baseline="0" noProof="0" dirty="0" err="1">
                  <a:ln>
                    <a:noFill/>
                  </a:ln>
                  <a:solidFill>
                    <a:srgbClr val="1F45BC"/>
                  </a:solidFill>
                  <a:effectLst/>
                  <a:uLnTx/>
                  <a:uFillTx/>
                  <a:latin typeface="SamsungOne-700" panose="020B0803030303020204" pitchFamily="34" charset="0"/>
                  <a:ea typeface="SamsungOne-700" panose="020B0803030303020204" pitchFamily="34" charset="0"/>
                </a:rPr>
                <a:t>Khách</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noProof="0" dirty="0" err="1">
                  <a:ln>
                    <a:noFill/>
                  </a:ln>
                  <a:solidFill>
                    <a:srgbClr val="1F45BC"/>
                  </a:solidFill>
                  <a:effectLst/>
                  <a:uLnTx/>
                  <a:uFillTx/>
                  <a:latin typeface="SamsungOne-700" panose="020B0803030303020204" pitchFamily="34" charset="0"/>
                  <a:ea typeface="SamsungOne-700" panose="020B0803030303020204" pitchFamily="34" charset="0"/>
                </a:rPr>
                <a:t>hàng</a:t>
              </a:r>
              <a:r>
                <a:rPr kumimoji="0" lang="en-US" sz="12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a:t>
              </a:r>
              <a:r>
                <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New York</a:t>
              </a:r>
            </a:p>
          </p:txBody>
        </p:sp>
        <p:sp>
          <p:nvSpPr>
            <p:cNvPr id="60" name="TextBox 59">
              <a:extLst>
                <a:ext uri="{FF2B5EF4-FFF2-40B4-BE49-F238E27FC236}">
                  <a16:creationId xmlns:a16="http://schemas.microsoft.com/office/drawing/2014/main" id="{C5FC71DC-A4FE-EF41-BF0F-29E3A7A1DBD6}"/>
                </a:ext>
              </a:extLst>
            </p:cNvPr>
            <p:cNvSpPr txBox="1"/>
            <p:nvPr/>
          </p:nvSpPr>
          <p:spPr>
            <a:xfrm>
              <a:off x="5933533" y="3489819"/>
              <a:ext cx="1593385" cy="193899"/>
            </a:xfrm>
            <a:prstGeom prst="rect">
              <a:avLst/>
            </a:prstGeom>
            <a:noFill/>
          </p:spPr>
          <p:txBody>
            <a:bodyPr wrap="none" lIns="0" tIns="0" rIns="0" bIns="0" rtlCol="0">
              <a:spAutoFit/>
            </a:bodyPr>
            <a:lstStyle/>
            <a:p>
              <a:pPr lvl="0" defTabSz="457200" fontAlgn="auto" latinLnBrk="0">
                <a:lnSpc>
                  <a:spcPct val="90000"/>
                </a:lnSpc>
                <a:spcBef>
                  <a:spcPct val="20000"/>
                </a:spcBef>
                <a:spcAft>
                  <a:spcPts val="0"/>
                </a:spcAft>
                <a:buSzPct val="80000"/>
                <a:defRPr/>
              </a:pPr>
              <a:r>
                <a:rPr kumimoji="0" lang="vi-VN" sz="1400" dirty="0">
                  <a:solidFill>
                    <a:srgbClr val="1F45BC"/>
                  </a:solidFill>
                  <a:latin typeface="SamsungOne-700" panose="020B0803030303020204" pitchFamily="34" charset="0"/>
                  <a:ea typeface="SamsungOne-700" panose="020B0803030303020204" pitchFamily="34" charset="0"/>
                </a:rPr>
                <a:t>Mỗi Bảng = Thư mục</a:t>
              </a:r>
              <a:endPar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61" name="TextBox 60">
              <a:extLst>
                <a:ext uri="{FF2B5EF4-FFF2-40B4-BE49-F238E27FC236}">
                  <a16:creationId xmlns:a16="http://schemas.microsoft.com/office/drawing/2014/main" id="{5FC53CD0-091A-AD48-AD55-773A0F4B433C}"/>
                </a:ext>
              </a:extLst>
            </p:cNvPr>
            <p:cNvSpPr txBox="1"/>
            <p:nvPr/>
          </p:nvSpPr>
          <p:spPr>
            <a:xfrm>
              <a:off x="3892791" y="4608981"/>
              <a:ext cx="1252278" cy="430887"/>
            </a:xfrm>
            <a:prstGeom prst="rect">
              <a:avLst/>
            </a:prstGeom>
            <a:noFill/>
          </p:spPr>
          <p:txBody>
            <a:bodyPr wrap="square" lIns="0" tIns="0" rIns="0" bIns="0" rtlCol="0">
              <a:spAutoFit/>
            </a:bodyPr>
            <a:lstStyle/>
            <a:p>
              <a:pPr lvl="0" defTabSz="457200" fontAlgn="auto" latinLnBrk="0">
                <a:lnSpc>
                  <a:spcPct val="90000"/>
                </a:lnSpc>
                <a:spcBef>
                  <a:spcPct val="20000"/>
                </a:spcBef>
                <a:spcAft>
                  <a:spcPts val="0"/>
                </a:spcAft>
                <a:buSzPct val="80000"/>
                <a:defRPr/>
              </a:pPr>
              <a:r>
                <a:rPr kumimoji="0" lang="en-US" sz="1400" dirty="0">
                  <a:solidFill>
                    <a:srgbClr val="1F45BC"/>
                  </a:solidFill>
                  <a:latin typeface="SamsungOne-700" panose="020B0803030303020204" pitchFamily="34" charset="0"/>
                  <a:ea typeface="SamsungOne-700" panose="020B0803030303020204" pitchFamily="34" charset="0"/>
                </a:rPr>
                <a:t>P</a:t>
              </a:r>
              <a:r>
                <a:rPr kumimoji="0" lang="vi-VN" sz="1400" dirty="0">
                  <a:solidFill>
                    <a:srgbClr val="1F45BC"/>
                  </a:solidFill>
                  <a:latin typeface="SamsungOne-700" panose="020B0803030303020204" pitchFamily="34" charset="0"/>
                  <a:ea typeface="SamsungOne-700" panose="020B0803030303020204" pitchFamily="34" charset="0"/>
                </a:rPr>
                <a:t>hân vùng</a:t>
              </a:r>
            </a:p>
            <a:p>
              <a:pPr lvl="0" defTabSz="457200" fontAlgn="auto" latinLnBrk="0">
                <a:lnSpc>
                  <a:spcPct val="90000"/>
                </a:lnSpc>
                <a:spcBef>
                  <a:spcPct val="20000"/>
                </a:spcBef>
                <a:spcAft>
                  <a:spcPts val="0"/>
                </a:spcAft>
                <a:buSzPct val="80000"/>
                <a:defRPr/>
              </a:pPr>
              <a:r>
                <a:rPr kumimoji="0" lang="vi-VN" sz="1400" dirty="0">
                  <a:solidFill>
                    <a:srgbClr val="1F45BC"/>
                  </a:solidFill>
                  <a:latin typeface="SamsungOne-700" panose="020B0803030303020204" pitchFamily="34" charset="0"/>
                  <a:ea typeface="SamsungOne-700" panose="020B0803030303020204" pitchFamily="34" charset="0"/>
                </a:rPr>
                <a:t>(Tiểu thư mục)</a:t>
              </a:r>
              <a:endPar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33286712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Quản lý cơ sở dữ liệu</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Khi tạo một cơ sở dữ liệu mới trong hive:</a:t>
            </a:r>
            <a:endParaRPr lang="en-US" altLang="ko-KR" dirty="0"/>
          </a:p>
          <a:p>
            <a:pPr lvl="1"/>
            <a:r>
              <a:rPr lang="vi-VN" altLang="ko-KR" dirty="0"/>
              <a:t>Một DB mới được tạo trong thư mục con /user/hive/warehouse/new_dbname</a:t>
            </a:r>
            <a:endParaRPr lang="en-US" altLang="ko-KR" dirty="0"/>
          </a:p>
        </p:txBody>
      </p:sp>
      <p:sp>
        <p:nvSpPr>
          <p:cNvPr id="11" name="TextBox 10">
            <a:extLst>
              <a:ext uri="{FF2B5EF4-FFF2-40B4-BE49-F238E27FC236}">
                <a16:creationId xmlns:a16="http://schemas.microsoft.com/office/drawing/2014/main" id="{C6742674-FF23-4D35-A834-FBCD0E57F8D3}"/>
              </a:ext>
            </a:extLst>
          </p:cNvPr>
          <p:cNvSpPr txBox="1"/>
          <p:nvPr/>
        </p:nvSpPr>
        <p:spPr>
          <a:xfrm>
            <a:off x="711199" y="2793057"/>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나눔스퀘어 Bold" panose="020B0600000101010101" pitchFamily="50" charset="-127"/>
              </a:rPr>
              <a:t>CREATE DATABASE </a:t>
            </a:r>
            <a:r>
              <a:rPr lang="en-US" altLang="ko-KR" dirty="0">
                <a:solidFill>
                  <a:schemeClr val="tx1"/>
                </a:solidFill>
                <a:latin typeface="SamsungOne-400" panose="020B0503030303020204" pitchFamily="34" charset="0"/>
                <a:ea typeface="나눔스퀘어 Bold" panose="020B0600000101010101" pitchFamily="50" charset="-127"/>
              </a:rPr>
              <a:t>&lt;DB_NAME&gt;; </a:t>
            </a:r>
            <a:endParaRPr lang="en-US" altLang="ko-KR" dirty="0">
              <a:solidFill>
                <a:schemeClr val="accent6"/>
              </a:solidFill>
              <a:latin typeface="SamsungOne-400" panose="020B0503030303020204" pitchFamily="34" charset="0"/>
              <a:ea typeface="나눔스퀘어 Bold" panose="020B0600000101010101" pitchFamily="50" charset="-127"/>
            </a:endParaRPr>
          </a:p>
        </p:txBody>
      </p:sp>
      <p:sp>
        <p:nvSpPr>
          <p:cNvPr id="15" name="TextBox 14">
            <a:extLst>
              <a:ext uri="{FF2B5EF4-FFF2-40B4-BE49-F238E27FC236}">
                <a16:creationId xmlns:a16="http://schemas.microsoft.com/office/drawing/2014/main" id="{11BE4A9B-31EB-4B63-91F4-6BB58D521AB8}"/>
              </a:ext>
            </a:extLst>
          </p:cNvPr>
          <p:cNvSpPr txBox="1"/>
          <p:nvPr/>
        </p:nvSpPr>
        <p:spPr>
          <a:xfrm>
            <a:off x="711199" y="3402790"/>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나눔스퀘어 Bold" panose="020B0600000101010101" pitchFamily="50" charset="-127"/>
              </a:rPr>
              <a:t>SHOW DATABASES</a:t>
            </a:r>
            <a:r>
              <a:rPr lang="en-US" altLang="ko-KR" dirty="0">
                <a:latin typeface="SamsungOne-400" panose="020B0503030303020204" pitchFamily="34" charset="0"/>
                <a:ea typeface="나눔스퀘어 Bold" panose="020B0600000101010101" pitchFamily="50" charset="-127"/>
              </a:rPr>
              <a:t>;</a:t>
            </a:r>
          </a:p>
        </p:txBody>
      </p:sp>
      <p:sp>
        <p:nvSpPr>
          <p:cNvPr id="16" name="TextBox 15">
            <a:extLst>
              <a:ext uri="{FF2B5EF4-FFF2-40B4-BE49-F238E27FC236}">
                <a16:creationId xmlns:a16="http://schemas.microsoft.com/office/drawing/2014/main" id="{2D6CE3D9-F61F-42EF-A224-19AB722E9CC4}"/>
              </a:ext>
            </a:extLst>
          </p:cNvPr>
          <p:cNvSpPr txBox="1"/>
          <p:nvPr/>
        </p:nvSpPr>
        <p:spPr>
          <a:xfrm>
            <a:off x="711199" y="4012523"/>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나눔스퀘어 Bold" panose="020B0600000101010101" pitchFamily="50" charset="-127"/>
              </a:rPr>
              <a:t>USE DATABASE </a:t>
            </a:r>
            <a:r>
              <a:rPr lang="en-US" altLang="ko-KR" dirty="0">
                <a:latin typeface="SamsungOne-400" panose="020B0503030303020204" pitchFamily="34" charset="0"/>
                <a:ea typeface="나눔스퀘어 Bold" panose="020B0600000101010101" pitchFamily="50" charset="-127"/>
              </a:rPr>
              <a:t>&lt;DB_NAME&gt;;</a:t>
            </a:r>
          </a:p>
        </p:txBody>
      </p:sp>
      <p:sp>
        <p:nvSpPr>
          <p:cNvPr id="17" name="TextBox 16">
            <a:extLst>
              <a:ext uri="{FF2B5EF4-FFF2-40B4-BE49-F238E27FC236}">
                <a16:creationId xmlns:a16="http://schemas.microsoft.com/office/drawing/2014/main" id="{6BE3FE02-B807-4D88-A081-62C9FF0F6467}"/>
              </a:ext>
            </a:extLst>
          </p:cNvPr>
          <p:cNvSpPr txBox="1"/>
          <p:nvPr/>
        </p:nvSpPr>
        <p:spPr>
          <a:xfrm>
            <a:off x="711199" y="4622257"/>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나눔스퀘어 Bold" panose="020B0600000101010101" pitchFamily="50" charset="-127"/>
              </a:rPr>
              <a:t>DROP DATABASE </a:t>
            </a:r>
            <a:r>
              <a:rPr lang="en-US" altLang="ko-KR" dirty="0">
                <a:latin typeface="SamsungOne-400" panose="020B0503030303020204" pitchFamily="34" charset="0"/>
                <a:ea typeface="나눔스퀘어 Bold" panose="020B0600000101010101" pitchFamily="50" charset="-127"/>
              </a:rPr>
              <a:t>&lt;DB_NAME&gt;;</a:t>
            </a:r>
          </a:p>
        </p:txBody>
      </p:sp>
    </p:spTree>
    <p:extLst>
      <p:ext uri="{BB962C8B-B14F-4D97-AF65-F5344CB8AC3E}">
        <p14:creationId xmlns:p14="http://schemas.microsoft.com/office/powerpoint/2010/main" val="17720918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Loại</a:t>
            </a:r>
            <a:r>
              <a:rPr kumimoji="1" lang="en-US" altLang="ko-KR" dirty="0"/>
              <a:t> </a:t>
            </a:r>
            <a:r>
              <a:rPr kumimoji="1" lang="en-US" altLang="ko-KR" dirty="0" err="1"/>
              <a:t>dữ</a:t>
            </a:r>
            <a:r>
              <a:rPr kumimoji="1" lang="en-US" altLang="ko-KR" dirty="0"/>
              <a:t> </a:t>
            </a:r>
            <a:r>
              <a:rPr kumimoji="1" lang="en-US" altLang="ko-KR" dirty="0" err="1"/>
              <a:t>liệu</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nguyên</a:t>
            </a:r>
            <a:r>
              <a:rPr lang="en-US" altLang="ko-KR" dirty="0"/>
              <a:t> </a:t>
            </a:r>
            <a:r>
              <a:rPr lang="en-US" altLang="ko-KR" dirty="0" err="1"/>
              <a:t>thủy</a:t>
            </a:r>
            <a:endParaRPr lang="en-US" altLang="ko-KR" dirty="0"/>
          </a:p>
          <a:p>
            <a:pPr lvl="1"/>
            <a:r>
              <a:rPr lang="en-US" altLang="ko-KR" dirty="0" err="1"/>
              <a:t>Kiểu</a:t>
            </a:r>
            <a:r>
              <a:rPr lang="en-US" altLang="ko-KR" dirty="0"/>
              <a:t> </a:t>
            </a:r>
            <a:r>
              <a:rPr lang="en-US" altLang="ko-KR" dirty="0" err="1"/>
              <a:t>số</a:t>
            </a:r>
            <a:endParaRPr lang="en-US" altLang="ko-KR" dirty="0"/>
          </a:p>
          <a:p>
            <a:pPr lvl="1"/>
            <a:endParaRPr lang="en-US" altLang="ko-KR" dirty="0"/>
          </a:p>
          <a:p>
            <a:pPr lvl="1"/>
            <a:endParaRPr lang="en-US" altLang="ko-KR" dirty="0"/>
          </a:p>
          <a:p>
            <a:pPr lvl="1"/>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graphicFrame>
        <p:nvGraphicFramePr>
          <p:cNvPr id="7" name="표 6">
            <a:extLst>
              <a:ext uri="{FF2B5EF4-FFF2-40B4-BE49-F238E27FC236}">
                <a16:creationId xmlns:a16="http://schemas.microsoft.com/office/drawing/2014/main" id="{58DFF8AE-81E5-4D21-9C87-7D42033B6123}"/>
              </a:ext>
            </a:extLst>
          </p:cNvPr>
          <p:cNvGraphicFramePr>
            <a:graphicFrameLocks noGrp="1"/>
          </p:cNvGraphicFramePr>
          <p:nvPr>
            <p:extLst>
              <p:ext uri="{D42A27DB-BD31-4B8C-83A1-F6EECF244321}">
                <p14:modId xmlns:p14="http://schemas.microsoft.com/office/powerpoint/2010/main" val="3408604836"/>
              </p:ext>
            </p:extLst>
          </p:nvPr>
        </p:nvGraphicFramePr>
        <p:xfrm>
          <a:off x="707673" y="2796897"/>
          <a:ext cx="6451663" cy="2925008"/>
        </p:xfrm>
        <a:graphic>
          <a:graphicData uri="http://schemas.openxmlformats.org/drawingml/2006/table">
            <a:tbl>
              <a:tblPr firstRow="1" bandRow="1">
                <a:tableStyleId>{5940675A-B579-460E-94D1-54222C63F5DA}</a:tableStyleId>
              </a:tblPr>
              <a:tblGrid>
                <a:gridCol w="1879663">
                  <a:extLst>
                    <a:ext uri="{9D8B030D-6E8A-4147-A177-3AD203B41FA5}">
                      <a16:colId xmlns:a16="http://schemas.microsoft.com/office/drawing/2014/main" val="3750369147"/>
                    </a:ext>
                  </a:extLst>
                </a:gridCol>
                <a:gridCol w="4572000">
                  <a:extLst>
                    <a:ext uri="{9D8B030D-6E8A-4147-A177-3AD203B41FA5}">
                      <a16:colId xmlns:a16="http://schemas.microsoft.com/office/drawing/2014/main" val="278222135"/>
                    </a:ext>
                  </a:extLst>
                </a:gridCol>
              </a:tblGrid>
              <a:tr h="324000">
                <a:tc>
                  <a:txBody>
                    <a:bodyPr/>
                    <a:lstStyle/>
                    <a:p>
                      <a:pPr algn="ctr" fontAlgn="ctr"/>
                      <a:r>
                        <a:rPr lang="en-US" sz="1400" u="none" strike="noStrike" dirty="0" err="1">
                          <a:solidFill>
                            <a:schemeClr val="tx1"/>
                          </a:solidFill>
                          <a:effectLst/>
                          <a:latin typeface="SamsungOne-700" panose="020B0803030303020204" pitchFamily="34" charset="0"/>
                          <a:ea typeface="SamsungOne-700" panose="020B0803030303020204" pitchFamily="34" charset="0"/>
                        </a:rPr>
                        <a:t>Loại</a:t>
                      </a:r>
                      <a:endParaRPr lang="en-US" sz="1400" u="none" strike="noStrike" dirty="0">
                        <a:solidFill>
                          <a:schemeClr val="tx1"/>
                        </a:solidFill>
                        <a:effectLst/>
                        <a:latin typeface="SamsungOne-700" panose="020B0803030303020204" pitchFamily="34" charset="0"/>
                        <a:ea typeface="SamsungOne-700" panose="020B0803030303020204" pitchFamily="34" charset="0"/>
                      </a:endParaRPr>
                    </a:p>
                  </a:txBody>
                  <a:tcPr marL="144000" marR="144000"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fontAlgn="ctr"/>
                      <a:r>
                        <a:rPr lang="en-US" sz="1400" u="none" strike="noStrike" dirty="0" err="1">
                          <a:solidFill>
                            <a:schemeClr val="tx1"/>
                          </a:solidFill>
                          <a:effectLst/>
                          <a:latin typeface="SamsungOne-700" panose="020B0803030303020204" pitchFamily="34" charset="0"/>
                          <a:ea typeface="SamsungOne-700" panose="020B0803030303020204" pitchFamily="34" charset="0"/>
                        </a:rPr>
                        <a:t>Mô</a:t>
                      </a:r>
                      <a:r>
                        <a:rPr lang="en-US" sz="1400" u="none" strike="noStrike" baseline="0" dirty="0">
                          <a:solidFill>
                            <a:schemeClr val="tx1"/>
                          </a:solidFill>
                          <a:effectLst/>
                          <a:latin typeface="SamsungOne-700" panose="020B0803030303020204" pitchFamily="34" charset="0"/>
                          <a:ea typeface="SamsungOne-700" panose="020B0803030303020204" pitchFamily="34" charset="0"/>
                        </a:rPr>
                        <a:t> </a:t>
                      </a:r>
                      <a:r>
                        <a:rPr lang="en-US" sz="1400" u="none" strike="noStrike" baseline="0" dirty="0" err="1">
                          <a:solidFill>
                            <a:schemeClr val="tx1"/>
                          </a:solidFill>
                          <a:effectLst/>
                          <a:latin typeface="SamsungOne-700" panose="020B0803030303020204" pitchFamily="34" charset="0"/>
                          <a:ea typeface="SamsungOne-700" panose="020B0803030303020204" pitchFamily="34" charset="0"/>
                        </a:rPr>
                        <a:t>tả</a:t>
                      </a:r>
                      <a:endParaRPr lang="en-US" sz="1400" u="none" strike="noStrike" dirty="0">
                        <a:solidFill>
                          <a:schemeClr val="tx1"/>
                        </a:solidFill>
                        <a:effectLst/>
                        <a:latin typeface="SamsungOne-700" panose="020B0803030303020204" pitchFamily="34" charset="0"/>
                        <a:ea typeface="SamsungOne-700" panose="020B0803030303020204" pitchFamily="34" charset="0"/>
                      </a:endParaRPr>
                    </a:p>
                  </a:txBody>
                  <a:tcPr marL="288000" marR="144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INT</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nguyên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4 byte </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BIGINT</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nguyên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8 byte</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SMALLINT</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nguyên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2 byte</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TINYINT</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nguyên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1 byte</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FLOAT</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vi-VN" altLang="ko-KR" sz="1300" dirty="0">
                          <a:solidFill>
                            <a:schemeClr val="tx1"/>
                          </a:solidFill>
                          <a:latin typeface="SamsungOne-400" panose="020B0503030303020204" pitchFamily="34" charset="0"/>
                          <a:ea typeface="SamsungOne-400" panose="020B0503030303020204" pitchFamily="34" charset="0"/>
                        </a:rPr>
                        <a:t>Dấu</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chấm</a:t>
                      </a:r>
                      <a:r>
                        <a:rPr lang="vi-VN" altLang="ko-KR" sz="1300" dirty="0">
                          <a:solidFill>
                            <a:schemeClr val="tx1"/>
                          </a:solidFill>
                          <a:latin typeface="SamsungOne-400" panose="020B0503030303020204" pitchFamily="34" charset="0"/>
                          <a:ea typeface="SamsungOne-400" panose="020B0503030303020204" pitchFamily="34" charset="0"/>
                        </a:rPr>
                        <a:t> động chính xác đơn 4 byte</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4820603"/>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DOUBLE</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chấm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chính</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xác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kép</a:t>
                      </a:r>
                      <a:r>
                        <a:rPr lang="en-US" altLang="ko-KR" sz="1300" dirty="0">
                          <a:solidFill>
                            <a:schemeClr val="tx1"/>
                          </a:solidFill>
                          <a:latin typeface="SamsungOne-400" panose="020B0503030303020204" pitchFamily="34" charset="0"/>
                          <a:ea typeface="SamsungOne-400" panose="020B0503030303020204" pitchFamily="34" charset="0"/>
                        </a:rPr>
                        <a:t> 8 byte</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5187454"/>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DECIMAL</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có</a:t>
                      </a:r>
                      <a:r>
                        <a:rPr lang="en-US" altLang="ko-KR" sz="1300" dirty="0">
                          <a:solidFill>
                            <a:schemeClr val="tx1"/>
                          </a:solidFill>
                          <a:latin typeface="SamsungOne-400" panose="020B0503030303020204" pitchFamily="34" charset="0"/>
                          <a:ea typeface="SamsungOne-400" panose="020B0503030303020204" pitchFamily="34" charset="0"/>
                        </a:rPr>
                        <a:t> 38 </a:t>
                      </a:r>
                      <a:r>
                        <a:rPr lang="en-US" altLang="ko-KR" sz="1300" dirty="0" err="1">
                          <a:solidFill>
                            <a:schemeClr val="tx1"/>
                          </a:solidFill>
                          <a:latin typeface="SamsungOne-400" panose="020B0503030303020204" pitchFamily="34" charset="0"/>
                          <a:ea typeface="SamsungOne-400" panose="020B0503030303020204" pitchFamily="34" charset="0"/>
                        </a:rPr>
                        <a:t>chữ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số</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0097115"/>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NUMERIC</a:t>
                      </a:r>
                      <a:endParaRPr lang="ko-KR" altLang="en-US" sz="1300" dirty="0">
                        <a:solidFill>
                          <a:schemeClr val="tx1"/>
                        </a:solidFill>
                        <a:latin typeface="SamsungOne-400" panose="020B0503030303020204" pitchFamily="34" charset="0"/>
                      </a:endParaRPr>
                    </a:p>
                  </a:txBody>
                  <a:tcPr marL="144000" marR="144000"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vi-VN" altLang="ko-KR" sz="1300" dirty="0">
                          <a:solidFill>
                            <a:schemeClr val="tx1"/>
                          </a:solidFill>
                          <a:latin typeface="SamsungOne-400" panose="020B0503030303020204" pitchFamily="34" charset="0"/>
                          <a:ea typeface="SamsungOne-400" panose="020B0503030303020204" pitchFamily="34" charset="0"/>
                        </a:rPr>
                        <a:t>Tương tự như DECIMAL</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196967"/>
                  </a:ext>
                </a:extLst>
              </a:tr>
            </a:tbl>
          </a:graphicData>
        </a:graphic>
      </p:graphicFrame>
    </p:spTree>
    <p:extLst>
      <p:ext uri="{BB962C8B-B14F-4D97-AF65-F5344CB8AC3E}">
        <p14:creationId xmlns:p14="http://schemas.microsoft.com/office/powerpoint/2010/main" val="41219047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Loại</a:t>
            </a:r>
            <a:r>
              <a:rPr kumimoji="1" lang="en-US" altLang="ko-KR" dirty="0"/>
              <a:t> </a:t>
            </a:r>
            <a:r>
              <a:rPr kumimoji="1" lang="en-US" altLang="ko-KR" dirty="0" err="1"/>
              <a:t>dữ</a:t>
            </a:r>
            <a:r>
              <a:rPr kumimoji="1" lang="en-US" altLang="ko-KR" dirty="0"/>
              <a:t> </a:t>
            </a:r>
            <a:r>
              <a:rPr kumimoji="1" lang="en-US" altLang="ko-KR" dirty="0" err="1"/>
              <a:t>liệu</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nguyên</a:t>
            </a:r>
            <a:r>
              <a:rPr lang="en-US" altLang="ko-KR" dirty="0"/>
              <a:t> </a:t>
            </a:r>
            <a:r>
              <a:rPr lang="en-US" altLang="ko-KR" dirty="0" err="1"/>
              <a:t>thủy</a:t>
            </a:r>
            <a:endParaRPr lang="en-US" altLang="ko-KR" dirty="0"/>
          </a:p>
          <a:p>
            <a:pPr lvl="1"/>
            <a:r>
              <a:rPr lang="en-US" altLang="ko-KR" dirty="0"/>
              <a:t>Date/time, String, Boolean</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en-US" altLang="ko-KR" dirty="0" err="1"/>
              <a:t>Các</a:t>
            </a:r>
            <a:r>
              <a:rPr lang="en-US" altLang="ko-KR" dirty="0"/>
              <a:t> </a:t>
            </a:r>
            <a:r>
              <a:rPr lang="en-US" altLang="ko-KR" dirty="0" err="1"/>
              <a:t>loại</a:t>
            </a:r>
            <a:r>
              <a:rPr lang="en-US" altLang="ko-KR" dirty="0"/>
              <a:t> </a:t>
            </a:r>
            <a:r>
              <a:rPr lang="en-US" altLang="ko-KR" dirty="0" err="1"/>
              <a:t>phức</a:t>
            </a:r>
            <a:r>
              <a:rPr lang="en-US" altLang="ko-KR" dirty="0"/>
              <a:t> </a:t>
            </a:r>
            <a:r>
              <a:rPr lang="en-US" altLang="ko-KR" dirty="0" err="1"/>
              <a:t>tạp</a:t>
            </a:r>
            <a:endParaRPr lang="en-US" altLang="ko-KR" dirty="0"/>
          </a:p>
          <a:p>
            <a:pPr lvl="1"/>
            <a:r>
              <a:rPr lang="en-US" altLang="ko-KR" dirty="0" err="1"/>
              <a:t>Mảng</a:t>
            </a:r>
            <a:r>
              <a:rPr lang="en-US" altLang="ko-KR" dirty="0"/>
              <a:t> </a:t>
            </a:r>
          </a:p>
          <a:p>
            <a:pPr lvl="1"/>
            <a:r>
              <a:rPr lang="en-US" altLang="ko-KR" dirty="0"/>
              <a:t>Map</a:t>
            </a:r>
          </a:p>
          <a:p>
            <a:pPr lvl="1"/>
            <a:r>
              <a:rPr lang="en-US" altLang="ko-KR" dirty="0" err="1"/>
              <a:t>Cấu</a:t>
            </a:r>
            <a:r>
              <a:rPr lang="en-US" altLang="ko-KR" dirty="0"/>
              <a:t> </a:t>
            </a:r>
            <a:r>
              <a:rPr lang="en-US" altLang="ko-KR" dirty="0" err="1"/>
              <a:t>trúc</a:t>
            </a:r>
            <a:r>
              <a:rPr lang="en-US" altLang="ko-KR" dirty="0"/>
              <a:t> (STRUCT)</a:t>
            </a:r>
          </a:p>
          <a:p>
            <a:pPr lvl="1"/>
            <a:r>
              <a:rPr lang="en-US" altLang="ko-KR" dirty="0" err="1"/>
              <a:t>Liên</a:t>
            </a:r>
            <a:r>
              <a:rPr lang="en-US" altLang="ko-KR" dirty="0"/>
              <a:t> </a:t>
            </a:r>
            <a:r>
              <a:rPr lang="en-US" altLang="ko-KR" dirty="0" err="1"/>
              <a:t>hiệp</a:t>
            </a:r>
            <a:r>
              <a:rPr lang="en-US" altLang="ko-KR" dirty="0"/>
              <a:t> (UNION)</a:t>
            </a:r>
          </a:p>
          <a:p>
            <a:endParaRPr lang="en-US" altLang="ko-KR" dirty="0"/>
          </a:p>
          <a:p>
            <a:endParaRPr lang="en-US" altLang="ko-KR" dirty="0"/>
          </a:p>
          <a:p>
            <a:endParaRPr lang="en-US" altLang="ko-KR" dirty="0"/>
          </a:p>
        </p:txBody>
      </p:sp>
      <p:graphicFrame>
        <p:nvGraphicFramePr>
          <p:cNvPr id="8" name="표 7">
            <a:extLst>
              <a:ext uri="{FF2B5EF4-FFF2-40B4-BE49-F238E27FC236}">
                <a16:creationId xmlns:a16="http://schemas.microsoft.com/office/drawing/2014/main" id="{86EC7E57-AAAB-4972-88AB-3C05262245A9}"/>
              </a:ext>
            </a:extLst>
          </p:cNvPr>
          <p:cNvGraphicFramePr>
            <a:graphicFrameLocks noGrp="1"/>
          </p:cNvGraphicFramePr>
          <p:nvPr>
            <p:extLst>
              <p:ext uri="{D42A27DB-BD31-4B8C-83A1-F6EECF244321}">
                <p14:modId xmlns:p14="http://schemas.microsoft.com/office/powerpoint/2010/main" val="910022597"/>
              </p:ext>
            </p:extLst>
          </p:nvPr>
        </p:nvGraphicFramePr>
        <p:xfrm>
          <a:off x="704850" y="2802168"/>
          <a:ext cx="6451663" cy="1624504"/>
        </p:xfrm>
        <a:graphic>
          <a:graphicData uri="http://schemas.openxmlformats.org/drawingml/2006/table">
            <a:tbl>
              <a:tblPr firstRow="1" bandRow="1">
                <a:tableStyleId>{5940675A-B579-460E-94D1-54222C63F5DA}</a:tableStyleId>
              </a:tblPr>
              <a:tblGrid>
                <a:gridCol w="1879663">
                  <a:extLst>
                    <a:ext uri="{9D8B030D-6E8A-4147-A177-3AD203B41FA5}">
                      <a16:colId xmlns:a16="http://schemas.microsoft.com/office/drawing/2014/main" val="3750369147"/>
                    </a:ext>
                  </a:extLst>
                </a:gridCol>
                <a:gridCol w="4572000">
                  <a:extLst>
                    <a:ext uri="{9D8B030D-6E8A-4147-A177-3AD203B41FA5}">
                      <a16:colId xmlns:a16="http://schemas.microsoft.com/office/drawing/2014/main" val="278222135"/>
                    </a:ext>
                  </a:extLst>
                </a:gridCol>
              </a:tblGrid>
              <a:tr h="324000">
                <a:tc>
                  <a:txBody>
                    <a:bodyPr/>
                    <a:lstStyle/>
                    <a:p>
                      <a:pPr algn="ctr" fontAlgn="ctr"/>
                      <a:r>
                        <a:rPr lang="en-US" sz="1400" u="none" strike="noStrike" dirty="0" err="1">
                          <a:solidFill>
                            <a:schemeClr val="tx1"/>
                          </a:solidFill>
                          <a:effectLst/>
                          <a:latin typeface="SamsungOne-700" panose="020B0803030303020204" pitchFamily="34" charset="0"/>
                          <a:ea typeface="SamsungOne-700" panose="020B0803030303020204" pitchFamily="34" charset="0"/>
                        </a:rPr>
                        <a:t>Loại</a:t>
                      </a:r>
                      <a:endParaRPr lang="en-US" sz="1400" u="none" strike="noStrike" dirty="0">
                        <a:solidFill>
                          <a:schemeClr val="tx1"/>
                        </a:solidFill>
                        <a:effectLst/>
                        <a:latin typeface="SamsungOne-700" panose="020B0803030303020204" pitchFamily="34" charset="0"/>
                        <a:ea typeface="SamsungOne-700" panose="020B0803030303020204" pitchFamily="34" charset="0"/>
                      </a:endParaRPr>
                    </a:p>
                  </a:txBody>
                  <a:tcPr marL="144000" marR="144000"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fontAlgn="ctr"/>
                      <a:r>
                        <a:rPr lang="en-US" sz="1400" u="none" strike="noStrike" dirty="0" err="1">
                          <a:solidFill>
                            <a:schemeClr val="tx1"/>
                          </a:solidFill>
                          <a:effectLst/>
                          <a:latin typeface="SamsungOne-700" panose="020B0803030303020204" pitchFamily="34" charset="0"/>
                          <a:ea typeface="SamsungOne-700" panose="020B0803030303020204" pitchFamily="34" charset="0"/>
                        </a:rPr>
                        <a:t>Mô</a:t>
                      </a:r>
                      <a:r>
                        <a:rPr lang="en-US" sz="1400" u="none" strike="noStrike" baseline="0" dirty="0">
                          <a:solidFill>
                            <a:schemeClr val="tx1"/>
                          </a:solidFill>
                          <a:effectLst/>
                          <a:latin typeface="SamsungOne-700" panose="020B0803030303020204" pitchFamily="34" charset="0"/>
                          <a:ea typeface="SamsungOne-700" panose="020B0803030303020204" pitchFamily="34" charset="0"/>
                        </a:rPr>
                        <a:t> </a:t>
                      </a:r>
                      <a:r>
                        <a:rPr lang="en-US" sz="1400" u="none" strike="noStrike" baseline="0" dirty="0" err="1">
                          <a:solidFill>
                            <a:schemeClr val="tx1"/>
                          </a:solidFill>
                          <a:effectLst/>
                          <a:latin typeface="SamsungOne-700" panose="020B0803030303020204" pitchFamily="34" charset="0"/>
                          <a:ea typeface="SamsungOne-700" panose="020B0803030303020204" pitchFamily="34" charset="0"/>
                        </a:rPr>
                        <a:t>tả</a:t>
                      </a:r>
                      <a:endParaRPr lang="en-US" sz="1400" u="none" strike="noStrike" dirty="0">
                        <a:solidFill>
                          <a:schemeClr val="tx1"/>
                        </a:solidFill>
                        <a:effectLst/>
                        <a:latin typeface="SamsungOne-700" panose="020B0803030303020204" pitchFamily="34" charset="0"/>
                        <a:ea typeface="SamsungOne-700" panose="020B0803030303020204" pitchFamily="34" charset="0"/>
                      </a:endParaRPr>
                    </a:p>
                  </a:txBody>
                  <a:tcPr marL="288000" marR="144000"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STRING</a:t>
                      </a:r>
                      <a:endParaRPr lang="ko-KR" altLang="en-US" sz="1300" dirty="0">
                        <a:solidFill>
                          <a:schemeClr val="tx1"/>
                        </a:solidFill>
                        <a:latin typeface="SamsungOne-400" panose="020B0503030303020204" pitchFamily="34" charset="0"/>
                      </a:endParaRPr>
                    </a:p>
                  </a:txBody>
                  <a:tcPr marL="20721"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VARCHAR() VÀ CHAR() </a:t>
                      </a:r>
                      <a:r>
                        <a:rPr lang="en-US" altLang="ko-KR" sz="1300" dirty="0" err="1">
                          <a:solidFill>
                            <a:schemeClr val="tx1"/>
                          </a:solidFill>
                          <a:latin typeface="SamsungOne-400" panose="020B0503030303020204" pitchFamily="34" charset="0"/>
                          <a:ea typeface="SamsungOne-400" panose="020B0503030303020204" pitchFamily="34" charset="0"/>
                        </a:rPr>
                        <a:t>cũng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khả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dụng</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BINARY</a:t>
                      </a:r>
                      <a:endParaRPr lang="ko-KR" altLang="en-US" sz="1300" dirty="0">
                        <a:solidFill>
                          <a:schemeClr val="tx1"/>
                        </a:solidFill>
                        <a:latin typeface="SamsungOne-400" panose="020B0503030303020204" pitchFamily="34" charset="0"/>
                      </a:endParaRPr>
                    </a:p>
                  </a:txBody>
                  <a:tcPr marL="20721"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err="1">
                          <a:solidFill>
                            <a:schemeClr val="tx1"/>
                          </a:solidFill>
                          <a:latin typeface="SamsungOne-400" panose="020B0503030303020204" pitchFamily="34" charset="0"/>
                          <a:ea typeface="SamsungOne-400" panose="020B0503030303020204" pitchFamily="34" charset="0"/>
                        </a:rPr>
                        <a:t>Dữ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liệu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nhị</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phân</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TIMESTAMP</a:t>
                      </a:r>
                      <a:endParaRPr lang="ko-KR" altLang="en-US" sz="1300" dirty="0">
                        <a:solidFill>
                          <a:schemeClr val="tx1"/>
                        </a:solidFill>
                        <a:latin typeface="SamsungOne-400" panose="020B0503030303020204" pitchFamily="34" charset="0"/>
                      </a:endParaRPr>
                    </a:p>
                  </a:txBody>
                  <a:tcPr marL="20721"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nguyên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thực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hoặc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chuỗi</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325126">
                <a:tc>
                  <a:txBody>
                    <a:bodyPr/>
                    <a:lstStyle/>
                    <a:p>
                      <a:pPr algn="ctr"/>
                      <a:r>
                        <a:rPr lang="en-US" altLang="ko-KR" sz="1300" dirty="0">
                          <a:solidFill>
                            <a:schemeClr val="tx1"/>
                          </a:solidFill>
                          <a:latin typeface="SamsungOne-400" panose="020B0503030303020204" pitchFamily="34" charset="0"/>
                          <a:ea typeface="SamsungOne-400" panose="020B0503030303020204" pitchFamily="34" charset="0"/>
                        </a:rPr>
                        <a:t>BOOLEAN</a:t>
                      </a:r>
                      <a:endParaRPr lang="ko-KR" altLang="en-US" sz="1300" dirty="0">
                        <a:solidFill>
                          <a:schemeClr val="tx1"/>
                        </a:solidFill>
                        <a:latin typeface="SamsungOne-400" panose="020B0503030303020204" pitchFamily="34" charset="0"/>
                      </a:endParaRPr>
                    </a:p>
                  </a:txBody>
                  <a:tcPr marL="20721" marR="20721" marT="20721" marB="20721"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Boolean </a:t>
                      </a:r>
                      <a:r>
                        <a:rPr lang="en-US" altLang="ko-KR" sz="1300" dirty="0" err="1">
                          <a:solidFill>
                            <a:schemeClr val="tx1"/>
                          </a:solidFill>
                          <a:latin typeface="SamsungOne-400" panose="020B0503030303020204" pitchFamily="34" charset="0"/>
                          <a:ea typeface="SamsungOne-400" panose="020B0503030303020204" pitchFamily="34" charset="0"/>
                        </a:rPr>
                        <a:t>đúng</a:t>
                      </a:r>
                      <a:r>
                        <a:rPr lang="en-US" altLang="ko-KR" sz="1300" dirty="0">
                          <a:solidFill>
                            <a:schemeClr val="tx1"/>
                          </a:solidFill>
                          <a:latin typeface="SamsungOne-400" panose="020B0503030303020204" pitchFamily="34" charset="0"/>
                          <a:ea typeface="SamsungOne-400" panose="020B0503030303020204" pitchFamily="34" charset="0"/>
                        </a:rPr>
                        <a:t> hay </a:t>
                      </a:r>
                      <a:r>
                        <a:rPr lang="en-US" altLang="ko-KR" sz="1300" dirty="0" err="1">
                          <a:solidFill>
                            <a:schemeClr val="tx1"/>
                          </a:solidFill>
                          <a:latin typeface="SamsungOne-400" panose="020B0503030303020204" pitchFamily="34" charset="0"/>
                          <a:ea typeface="SamsungOne-400" panose="020B0503030303020204" pitchFamily="34" charset="0"/>
                        </a:rPr>
                        <a:t>sai</a:t>
                      </a:r>
                      <a:endParaRPr lang="ko-KR" altLang="en-US" sz="1300" dirty="0">
                        <a:solidFill>
                          <a:schemeClr val="tx1"/>
                        </a:solidFill>
                        <a:latin typeface="SamsungOne-400" panose="020B0503030303020204" pitchFamily="34" charset="0"/>
                      </a:endParaRPr>
                    </a:p>
                  </a:txBody>
                  <a:tcPr marL="288000" marR="20721" marT="20721" marB="20721"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bl>
          </a:graphicData>
        </a:graphic>
      </p:graphicFrame>
    </p:spTree>
    <p:extLst>
      <p:ext uri="{BB962C8B-B14F-4D97-AF65-F5344CB8AC3E}">
        <p14:creationId xmlns:p14="http://schemas.microsoft.com/office/powerpoint/2010/main" val="41479436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TẠO </a:t>
            </a:r>
            <a:r>
              <a:rPr kumimoji="1" lang="en-US" altLang="ko-KR" dirty="0" err="1"/>
              <a:t>Bảng</a:t>
            </a:r>
            <a:r>
              <a:rPr kumimoji="1" lang="en-US" altLang="ko-KR" dirty="0"/>
              <a:t> (1/5)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Bảng được quản lý / bên ngoài</a:t>
            </a:r>
            <a:endParaRPr lang="en-US" altLang="ko-KR" dirty="0"/>
          </a:p>
          <a:p>
            <a:pPr lvl="1"/>
            <a:r>
              <a:rPr lang="en-US" altLang="ko-KR" dirty="0" err="1"/>
              <a:t>Cú</a:t>
            </a:r>
            <a:r>
              <a:rPr lang="en-US" altLang="ko-KR" dirty="0"/>
              <a:t> </a:t>
            </a:r>
            <a:r>
              <a:rPr lang="en-US" altLang="ko-KR" dirty="0" err="1"/>
              <a:t>pháp</a:t>
            </a:r>
            <a:r>
              <a:rPr lang="en-US" altLang="ko-KR" dirty="0"/>
              <a:t> </a:t>
            </a:r>
          </a:p>
        </p:txBody>
      </p:sp>
      <p:sp>
        <p:nvSpPr>
          <p:cNvPr id="7" name="TextBox 6">
            <a:extLst>
              <a:ext uri="{FF2B5EF4-FFF2-40B4-BE49-F238E27FC236}">
                <a16:creationId xmlns:a16="http://schemas.microsoft.com/office/drawing/2014/main" id="{71ED79C6-C374-442C-A5AB-2BC5EE017974}"/>
              </a:ext>
            </a:extLst>
          </p:cNvPr>
          <p:cNvSpPr txBox="1"/>
          <p:nvPr/>
        </p:nvSpPr>
        <p:spPr>
          <a:xfrm>
            <a:off x="711199" y="2758365"/>
            <a:ext cx="7812000" cy="25308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1"/>
                </a:solidFill>
                <a:latin typeface="SamsungOne-400" panose="020B0503030303020204" pitchFamily="34" charset="0"/>
                <a:cs typeface="Courier New" panose="02070309020205020404" pitchFamily="49" charset="0"/>
              </a:rPr>
              <a:t>&gt; </a:t>
            </a:r>
            <a:r>
              <a:rPr lang="en-US" altLang="ko-KR" dirty="0">
                <a:solidFill>
                  <a:srgbClr val="193EB0"/>
                </a:solidFill>
                <a:latin typeface="SamsungOne-400" panose="020B0503030303020204" pitchFamily="34" charset="0"/>
                <a:cs typeface="Courier New" panose="02070309020205020404" pitchFamily="49" charset="0"/>
              </a:rPr>
              <a:t>CREATE</a:t>
            </a:r>
            <a:r>
              <a:rPr lang="en-US" altLang="ko-KR" dirty="0">
                <a:solidFill>
                  <a:schemeClr val="tx1"/>
                </a:solidFill>
                <a:latin typeface="SamsungOne-400" panose="020B0503030303020204" pitchFamily="34" charset="0"/>
                <a:cs typeface="Courier New" panose="02070309020205020404" pitchFamily="49" charset="0"/>
              </a:rPr>
              <a:t> [EXTERNAL] </a:t>
            </a:r>
            <a:r>
              <a:rPr lang="en-US" altLang="ko-KR" dirty="0">
                <a:solidFill>
                  <a:srgbClr val="193EB0"/>
                </a:solidFill>
                <a:latin typeface="SamsungOne-400" panose="020B0503030303020204" pitchFamily="34" charset="0"/>
                <a:cs typeface="Courier New" panose="02070309020205020404" pitchFamily="49" charset="0"/>
              </a:rPr>
              <a:t>TABLE</a:t>
            </a:r>
            <a:r>
              <a:rPr lang="en-US" altLang="ko-KR" dirty="0">
                <a:solidFill>
                  <a:schemeClr val="tx1"/>
                </a:solidFill>
                <a:latin typeface="SamsungOne-400" panose="020B0503030303020204" pitchFamily="34" charset="0"/>
                <a:cs typeface="Courier New" panose="02070309020205020404" pitchFamily="49" charset="0"/>
              </a:rPr>
              <a:t> [IF NOT EXISTS] </a:t>
            </a:r>
          </a:p>
          <a:p>
            <a:r>
              <a:rPr lang="en-US" altLang="ko-KR" dirty="0">
                <a:solidFill>
                  <a:schemeClr val="tx1"/>
                </a:solidFill>
                <a:latin typeface="SamsungOne-400" panose="020B0503030303020204" pitchFamily="34" charset="0"/>
                <a:cs typeface="Courier New" panose="02070309020205020404" pitchFamily="49" charset="0"/>
              </a:rPr>
              <a:t>  [&lt;DB_NAME&gt;.]&lt;TBL NAME&gt;</a:t>
            </a:r>
          </a:p>
          <a:p>
            <a:r>
              <a:rPr lang="en-US" altLang="ko-KR" dirty="0">
                <a:solidFill>
                  <a:schemeClr val="tx1"/>
                </a:solidFill>
                <a:latin typeface="SamsungOne-400" panose="020B0503030303020204" pitchFamily="34" charset="0"/>
                <a:cs typeface="Courier New" panose="02070309020205020404" pitchFamily="49" charset="0"/>
              </a:rPr>
              <a:t>  [(&lt;COL_NAME&gt; DATA_TYPE, &lt;COL_NAME&gt; DATA_TYPE, ...)]</a:t>
            </a:r>
          </a:p>
          <a:p>
            <a:r>
              <a:rPr lang="en-US" altLang="ko-KR" dirty="0">
                <a:solidFill>
                  <a:schemeClr val="tx1"/>
                </a:solidFill>
                <a:latin typeface="SamsungOne-400" panose="020B0503030303020204" pitchFamily="34" charset="0"/>
                <a:cs typeface="Courier New" panose="02070309020205020404" pitchFamily="49" charset="0"/>
              </a:rPr>
              <a:t>  [PARTITIONED BY (&lt;COL_NAME&gt; DATA_TYPE)]</a:t>
            </a:r>
          </a:p>
          <a:p>
            <a:r>
              <a:rPr lang="en-US" altLang="ko-KR" dirty="0">
                <a:solidFill>
                  <a:schemeClr val="tx1"/>
                </a:solidFill>
                <a:latin typeface="SamsungOne-400" panose="020B0503030303020204" pitchFamily="34" charset="0"/>
                <a:cs typeface="Courier New" panose="02070309020205020404" pitchFamily="49" charset="0"/>
              </a:rPr>
              <a:t>  [ROW FORMAT &lt;ROW_FORMAT&gt;]</a:t>
            </a:r>
          </a:p>
          <a:p>
            <a:r>
              <a:rPr lang="en-US" altLang="ko-KR" dirty="0">
                <a:solidFill>
                  <a:schemeClr val="tx1"/>
                </a:solidFill>
                <a:latin typeface="SamsungOne-400" panose="020B0503030303020204" pitchFamily="34" charset="0"/>
                <a:cs typeface="Courier New" panose="02070309020205020404" pitchFamily="49" charset="0"/>
              </a:rPr>
              <a:t>  [[STORED AS &lt;FLIE_FORMAT&gt;] </a:t>
            </a:r>
            <a:br>
              <a:rPr lang="en-US" altLang="ko-KR" dirty="0">
                <a:solidFill>
                  <a:schemeClr val="tx1"/>
                </a:solidFill>
                <a:latin typeface="SamsungOne-400" panose="020B0503030303020204" pitchFamily="34" charset="0"/>
                <a:cs typeface="Courier New" panose="02070309020205020404" pitchFamily="49" charset="0"/>
              </a:rPr>
            </a:br>
            <a:r>
              <a:rPr lang="en-US" altLang="ko-KR" dirty="0">
                <a:solidFill>
                  <a:schemeClr val="tx1"/>
                </a:solidFill>
                <a:latin typeface="SamsungOne-400" panose="020B0503030303020204" pitchFamily="34" charset="0"/>
                <a:cs typeface="Courier New" panose="02070309020205020404" pitchFamily="49" charset="0"/>
              </a:rPr>
              <a:t>  | STORED BY ‘&lt;storage.handler.class.name&gt;’ [WITH SERDEPROPERTIES (...)]]</a:t>
            </a:r>
          </a:p>
          <a:p>
            <a:r>
              <a:rPr lang="en-US" altLang="ko-KR" dirty="0">
                <a:solidFill>
                  <a:schemeClr val="tx1"/>
                </a:solidFill>
                <a:latin typeface="SamsungOne-400" panose="020B0503030303020204" pitchFamily="34" charset="0"/>
                <a:cs typeface="Courier New" panose="02070309020205020404" pitchFamily="49" charset="0"/>
              </a:rPr>
              <a:t>  [LOCATION &lt;HDFS_PATH&gt;]</a:t>
            </a:r>
          </a:p>
          <a:p>
            <a:r>
              <a:rPr lang="en-US" altLang="ko-KR" dirty="0">
                <a:solidFill>
                  <a:schemeClr val="tx1"/>
                </a:solidFill>
                <a:latin typeface="SamsungOne-400" panose="020B0503030303020204" pitchFamily="34" charset="0"/>
                <a:cs typeface="Courier New" panose="02070309020205020404" pitchFamily="49" charset="0"/>
              </a:rPr>
              <a:t>  [TBLPROPERTIES (&lt;property_name&gt;=&lt;property_value&gt;, ...)]</a:t>
            </a:r>
          </a:p>
          <a:p>
            <a:r>
              <a:rPr lang="en-US" altLang="ko-KR" dirty="0">
                <a:solidFill>
                  <a:schemeClr val="tx1"/>
                </a:solidFill>
                <a:latin typeface="SamsungOne-400" panose="020B0503030303020204" pitchFamily="34" charset="0"/>
                <a:cs typeface="Courier New" panose="02070309020205020404" pitchFamily="49" charset="0"/>
              </a:rPr>
              <a:t>  [AS &lt;SELECT_STMT&gt;];</a:t>
            </a:r>
          </a:p>
        </p:txBody>
      </p:sp>
    </p:spTree>
    <p:extLst>
      <p:ext uri="{BB962C8B-B14F-4D97-AF65-F5344CB8AC3E}">
        <p14:creationId xmlns:p14="http://schemas.microsoft.com/office/powerpoint/2010/main" val="13155308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TẠO </a:t>
            </a:r>
            <a:r>
              <a:rPr kumimoji="1" lang="en-US" altLang="ko-KR" dirty="0" err="1"/>
              <a:t>Bảng</a:t>
            </a:r>
            <a:r>
              <a:rPr kumimoji="1" lang="en-US" altLang="ko-KR" dirty="0"/>
              <a:t> (2/5)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bảng</a:t>
            </a:r>
            <a:r>
              <a:rPr lang="en-US" altLang="ko-KR" dirty="0"/>
              <a:t> Hive </a:t>
            </a:r>
            <a:r>
              <a:rPr lang="en-US" altLang="ko-KR" dirty="0" err="1"/>
              <a:t>sử</a:t>
            </a:r>
            <a:r>
              <a:rPr lang="en-US" altLang="ko-KR" dirty="0"/>
              <a:t> </a:t>
            </a:r>
            <a:r>
              <a:rPr lang="en-US" altLang="ko-KR" dirty="0" err="1"/>
              <a:t>dụng</a:t>
            </a:r>
            <a:r>
              <a:rPr lang="en-US" altLang="ko-KR" dirty="0"/>
              <a:t> </a:t>
            </a:r>
            <a:r>
              <a:rPr lang="en-US" altLang="ko-KR" dirty="0" err="1"/>
              <a:t>products.file</a:t>
            </a:r>
            <a:endParaRPr lang="en-US" altLang="ko-KR" dirty="0"/>
          </a:p>
          <a:p>
            <a:pPr lvl="1"/>
            <a:r>
              <a:rPr lang="vi-VN" altLang="ko-KR" dirty="0"/>
              <a:t>Bảng được quản lý Hive : sản phẩm</a:t>
            </a:r>
          </a:p>
          <a:p>
            <a:pPr lvl="1"/>
            <a:r>
              <a:rPr lang="vi-VN" altLang="ko-KR" dirty="0"/>
              <a:t>Lược đồ bảng</a:t>
            </a:r>
            <a:endParaRPr lang="en-US" altLang="ko-KR" dirty="0"/>
          </a:p>
          <a:p>
            <a:pPr marL="177800" lvl="1" indent="0">
              <a:buNone/>
            </a:pPr>
            <a:endParaRPr lang="en-US" altLang="ko-KR" dirty="0"/>
          </a:p>
          <a:p>
            <a:pPr lvl="1"/>
            <a:endParaRPr lang="en-US" altLang="ko-KR" dirty="0"/>
          </a:p>
          <a:p>
            <a:pPr marL="177800" lvl="1" indent="0">
              <a:buNone/>
            </a:pPr>
            <a:endParaRPr lang="en-US" altLang="ko-KR" dirty="0"/>
          </a:p>
          <a:p>
            <a:pPr lvl="1"/>
            <a:r>
              <a:rPr lang="en-US" altLang="ko-KR" dirty="0"/>
              <a:t>Create Hive table ‘products’</a:t>
            </a:r>
          </a:p>
        </p:txBody>
      </p:sp>
      <p:graphicFrame>
        <p:nvGraphicFramePr>
          <p:cNvPr id="10" name="표 9"/>
          <p:cNvGraphicFramePr>
            <a:graphicFrameLocks noGrp="1"/>
          </p:cNvGraphicFramePr>
          <p:nvPr>
            <p:extLst>
              <p:ext uri="{D42A27DB-BD31-4B8C-83A1-F6EECF244321}">
                <p14:modId xmlns:p14="http://schemas.microsoft.com/office/powerpoint/2010/main" val="2369489147"/>
              </p:ext>
            </p:extLst>
          </p:nvPr>
        </p:nvGraphicFramePr>
        <p:xfrm>
          <a:off x="930584" y="3014225"/>
          <a:ext cx="5904000" cy="672966"/>
        </p:xfrm>
        <a:graphic>
          <a:graphicData uri="http://schemas.openxmlformats.org/drawingml/2006/table">
            <a:tbl>
              <a:tblPr/>
              <a:tblGrid>
                <a:gridCol w="396000">
                  <a:extLst>
                    <a:ext uri="{9D8B030D-6E8A-4147-A177-3AD203B41FA5}">
                      <a16:colId xmlns:a16="http://schemas.microsoft.com/office/drawing/2014/main" val="394888715"/>
                    </a:ext>
                  </a:extLst>
                </a:gridCol>
                <a:gridCol w="1512000">
                  <a:extLst>
                    <a:ext uri="{9D8B030D-6E8A-4147-A177-3AD203B41FA5}">
                      <a16:colId xmlns:a16="http://schemas.microsoft.com/office/drawing/2014/main" val="148328333"/>
                    </a:ext>
                  </a:extLst>
                </a:gridCol>
                <a:gridCol w="1044000">
                  <a:extLst>
                    <a:ext uri="{9D8B030D-6E8A-4147-A177-3AD203B41FA5}">
                      <a16:colId xmlns:a16="http://schemas.microsoft.com/office/drawing/2014/main" val="2552908983"/>
                    </a:ext>
                  </a:extLst>
                </a:gridCol>
                <a:gridCol w="396000">
                  <a:extLst>
                    <a:ext uri="{9D8B030D-6E8A-4147-A177-3AD203B41FA5}">
                      <a16:colId xmlns:a16="http://schemas.microsoft.com/office/drawing/2014/main" val="944727547"/>
                    </a:ext>
                  </a:extLst>
                </a:gridCol>
                <a:gridCol w="1512000">
                  <a:extLst>
                    <a:ext uri="{9D8B030D-6E8A-4147-A177-3AD203B41FA5}">
                      <a16:colId xmlns:a16="http://schemas.microsoft.com/office/drawing/2014/main" val="1586257938"/>
                    </a:ext>
                  </a:extLst>
                </a:gridCol>
                <a:gridCol w="1044000">
                  <a:extLst>
                    <a:ext uri="{9D8B030D-6E8A-4147-A177-3AD203B41FA5}">
                      <a16:colId xmlns:a16="http://schemas.microsoft.com/office/drawing/2014/main" val="2949013607"/>
                    </a:ext>
                  </a:extLst>
                </a:gridCol>
              </a:tblGrid>
              <a:tr h="176449">
                <a:tc>
                  <a:txBody>
                    <a:bodyPr/>
                    <a:lstStyle/>
                    <a:p>
                      <a:pPr algn="ctr"/>
                      <a:endParaRPr lang="ko-KR" altLang="en-US" sz="1200" dirty="0">
                        <a:solidFill>
                          <a:srgbClr val="193EB0"/>
                        </a:solidFill>
                        <a:latin typeface="SamsungOne-700" panose="020B0803030303020204" pitchFamily="34" charset="0"/>
                      </a:endParaRPr>
                    </a:p>
                  </a:txBody>
                  <a:tcPr marL="20721" marR="20721" marT="20721" marB="20721"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Cột</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Loại</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baseline="0" dirty="0">
                          <a:solidFill>
                            <a:srgbClr val="193EB0"/>
                          </a:solidFill>
                          <a:latin typeface="SamsungOne-700" panose="020B0803030303020204" pitchFamily="34" charset="0"/>
                          <a:ea typeface="SamsungOne-700" panose="020B0803030303020204" pitchFamily="34" charset="0"/>
                        </a:rPr>
                        <a:t> </a:t>
                      </a:r>
                      <a:r>
                        <a:rPr lang="en-US" altLang="ko-KR" sz="1200" baseline="0" dirty="0" err="1">
                          <a:solidFill>
                            <a:srgbClr val="193EB0"/>
                          </a:solidFill>
                          <a:latin typeface="SamsungOne-700" panose="020B0803030303020204" pitchFamily="34" charset="0"/>
                          <a:ea typeface="SamsungOne-700" panose="020B0803030303020204" pitchFamily="34" charset="0"/>
                        </a:rPr>
                        <a:t>liệu</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Cột</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Loại</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baseline="0" dirty="0">
                          <a:solidFill>
                            <a:srgbClr val="193EB0"/>
                          </a:solidFill>
                          <a:latin typeface="SamsungOne-700" panose="020B0803030303020204" pitchFamily="34" charset="0"/>
                          <a:ea typeface="SamsungOne-700" panose="020B0803030303020204" pitchFamily="34" charset="0"/>
                        </a:rPr>
                        <a:t> </a:t>
                      </a:r>
                      <a:r>
                        <a:rPr lang="en-US" altLang="ko-KR" sz="1200" baseline="0" dirty="0" err="1">
                          <a:solidFill>
                            <a:srgbClr val="193EB0"/>
                          </a:solidFill>
                          <a:latin typeface="SamsungOne-700" panose="020B0803030303020204" pitchFamily="34" charset="0"/>
                          <a:ea typeface="SamsungOne-700" panose="020B0803030303020204" pitchFamily="34" charset="0"/>
                        </a:rPr>
                        <a:t>liệu</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extLst>
                  <a:ext uri="{0D108BD9-81ED-4DB2-BD59-A6C34878D82A}">
                    <a16:rowId xmlns:a16="http://schemas.microsoft.com/office/drawing/2014/main" val="1156156180"/>
                  </a:ext>
                </a:extLst>
              </a:tr>
              <a:tr h="176449">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1</a:t>
                      </a:r>
                      <a:endParaRPr lang="ko-KR" altLang="en-US" sz="1200" dirty="0">
                        <a:solidFill>
                          <a:srgbClr val="1F45BC"/>
                        </a:solidFill>
                        <a:latin typeface="SamsungOne-700" panose="020B0803030303020204" pitchFamily="34" charset="0"/>
                      </a:endParaRPr>
                    </a:p>
                  </a:txBody>
                  <a:tcPr marL="20721" marR="20721" marT="20721" marB="20721"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Id</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Int</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3</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Price</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int</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05363">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2</a:t>
                      </a:r>
                      <a:endParaRPr lang="ko-KR" altLang="en-US" sz="1200" dirty="0">
                        <a:solidFill>
                          <a:srgbClr val="1F45BC"/>
                        </a:solidFill>
                        <a:latin typeface="SamsungOne-700" panose="020B0803030303020204" pitchFamily="34" charset="0"/>
                      </a:endParaRPr>
                    </a:p>
                  </a:txBody>
                  <a:tcPr marL="20721" marR="20721" marT="20721" marB="20721"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name</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string</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9125397"/>
                  </a:ext>
                </a:extLst>
              </a:tr>
            </a:tbl>
          </a:graphicData>
        </a:graphic>
      </p:graphicFrame>
      <p:sp>
        <p:nvSpPr>
          <p:cNvPr id="11" name="TextBox 10">
            <a:extLst>
              <a:ext uri="{FF2B5EF4-FFF2-40B4-BE49-F238E27FC236}">
                <a16:creationId xmlns:a16="http://schemas.microsoft.com/office/drawing/2014/main" id="{42EF391F-5D65-4EA6-80CC-8EE982218013}"/>
              </a:ext>
            </a:extLst>
          </p:cNvPr>
          <p:cNvSpPr txBox="1"/>
          <p:nvPr/>
        </p:nvSpPr>
        <p:spPr>
          <a:xfrm>
            <a:off x="711199" y="4037186"/>
            <a:ext cx="7812000" cy="223661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sz="1300" dirty="0">
                <a:solidFill>
                  <a:srgbClr val="193EB0"/>
                </a:solidFill>
                <a:latin typeface="SamsungOne-400" panose="020B0503030303020204" pitchFamily="34" charset="0"/>
                <a:cs typeface="Courier New" panose="02070309020205020404" pitchFamily="49" charset="0"/>
              </a:rPr>
              <a:t>CREATE TABLE </a:t>
            </a:r>
            <a:r>
              <a:rPr lang="en-US" altLang="ko-KR" sz="1300" dirty="0">
                <a:solidFill>
                  <a:schemeClr val="tx1"/>
                </a:solidFill>
                <a:latin typeface="SamsungOne-400" panose="020B0503030303020204" pitchFamily="34" charset="0"/>
                <a:cs typeface="Courier New" panose="02070309020205020404" pitchFamily="49" charset="0"/>
              </a:rPr>
              <a:t>products (</a:t>
            </a:r>
          </a:p>
          <a:p>
            <a:pPr marL="180000"/>
            <a:r>
              <a:rPr lang="en-US" altLang="ko-KR" sz="1300" dirty="0">
                <a:solidFill>
                  <a:schemeClr val="tx1"/>
                </a:solidFill>
                <a:latin typeface="SamsungOne-400" panose="020B0503030303020204" pitchFamily="34" charset="0"/>
                <a:cs typeface="Courier New" panose="02070309020205020404" pitchFamily="49" charset="0"/>
              </a:rPr>
              <a:t>	id int,</a:t>
            </a:r>
          </a:p>
          <a:p>
            <a:pPr marL="180000"/>
            <a:r>
              <a:rPr lang="en-US" altLang="ko-KR" sz="1300" dirty="0">
                <a:solidFill>
                  <a:schemeClr val="tx1"/>
                </a:solidFill>
                <a:latin typeface="SamsungOne-400" panose="020B0503030303020204" pitchFamily="34" charset="0"/>
                <a:cs typeface="Courier New" panose="02070309020205020404" pitchFamily="49" charset="0"/>
              </a:rPr>
              <a:t>	name string,</a:t>
            </a:r>
          </a:p>
          <a:p>
            <a:pPr marL="180000"/>
            <a:r>
              <a:rPr lang="en-US" altLang="ko-KR" sz="1300" dirty="0">
                <a:solidFill>
                  <a:schemeClr val="tx1"/>
                </a:solidFill>
                <a:latin typeface="SamsungOne-400" panose="020B0503030303020204" pitchFamily="34" charset="0"/>
                <a:cs typeface="Courier New" panose="02070309020205020404" pitchFamily="49" charset="0"/>
              </a:rPr>
              <a:t>	price int</a:t>
            </a:r>
          </a:p>
          <a:p>
            <a:pPr marL="180000"/>
            <a:r>
              <a:rPr lang="en-US" altLang="ko-KR" sz="1300" dirty="0">
                <a:solidFill>
                  <a:schemeClr val="tx1"/>
                </a:solidFill>
                <a:latin typeface="SamsungOne-400" panose="020B0503030303020204" pitchFamily="34" charset="0"/>
                <a:cs typeface="Courier New" panose="02070309020205020404" pitchFamily="49" charset="0"/>
              </a:rPr>
              <a:t>)</a:t>
            </a:r>
          </a:p>
          <a:p>
            <a:pPr marL="180000"/>
            <a:r>
              <a:rPr lang="en-US" altLang="ko-KR" sz="1300" dirty="0">
                <a:solidFill>
                  <a:schemeClr val="tx1"/>
                </a:solidFill>
                <a:latin typeface="SamsungOne-400" panose="020B0503030303020204" pitchFamily="34" charset="0"/>
                <a:cs typeface="Courier New" panose="02070309020205020404" pitchFamily="49" charset="0"/>
              </a:rPr>
              <a:t>ROW FORMAT DELIMITED</a:t>
            </a:r>
          </a:p>
          <a:p>
            <a:pPr marL="180000"/>
            <a:r>
              <a:rPr lang="en-US" altLang="ko-KR" sz="1300" dirty="0">
                <a:solidFill>
                  <a:schemeClr val="tx1"/>
                </a:solidFill>
                <a:latin typeface="SamsungOne-400" panose="020B0503030303020204" pitchFamily="34" charset="0"/>
                <a:cs typeface="Courier New" panose="02070309020205020404" pitchFamily="49" charset="0"/>
              </a:rPr>
              <a:t>FIELDS TERMINATED BY ‘,’</a:t>
            </a:r>
          </a:p>
          <a:p>
            <a:pPr marL="180000"/>
            <a:r>
              <a:rPr lang="en-US" altLang="ko-KR" sz="1300" dirty="0">
                <a:solidFill>
                  <a:schemeClr val="tx1"/>
                </a:solidFill>
                <a:latin typeface="SamsungOne-400" panose="020B0503030303020204" pitchFamily="34" charset="0"/>
                <a:cs typeface="Courier New" panose="02070309020205020404" pitchFamily="49" charset="0"/>
              </a:rPr>
              <a:t>LINES TERMINATED BY ‘\n’</a:t>
            </a:r>
          </a:p>
          <a:p>
            <a:pPr marL="180000"/>
            <a:r>
              <a:rPr lang="en-US" altLang="ko-KR" sz="1300" dirty="0">
                <a:solidFill>
                  <a:schemeClr val="tx1"/>
                </a:solidFill>
                <a:latin typeface="SamsungOne-400" panose="020B0503030303020204" pitchFamily="34" charset="0"/>
                <a:cs typeface="Courier New" panose="02070309020205020404" pitchFamily="49" charset="0"/>
              </a:rPr>
              <a:t>STORED AS TEXTFILE</a:t>
            </a:r>
          </a:p>
          <a:p>
            <a:pPr marL="180000"/>
            <a:r>
              <a:rPr lang="en-US" altLang="ko-KR" sz="1300" dirty="0">
                <a:solidFill>
                  <a:schemeClr val="tx1"/>
                </a:solidFill>
                <a:latin typeface="SamsungOne-400" panose="020B0503030303020204" pitchFamily="34" charset="0"/>
                <a:cs typeface="Courier New" panose="02070309020205020404" pitchFamily="49" charset="0"/>
              </a:rPr>
              <a:t>LOCATION ‘/user/jsjeong/products’;</a:t>
            </a:r>
          </a:p>
        </p:txBody>
      </p:sp>
    </p:spTree>
    <p:extLst>
      <p:ext uri="{BB962C8B-B14F-4D97-AF65-F5344CB8AC3E}">
        <p14:creationId xmlns:p14="http://schemas.microsoft.com/office/powerpoint/2010/main" val="343036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NoSQL</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13" name="텍스트 개체 틀 12">
            <a:extLst>
              <a:ext uri="{FF2B5EF4-FFF2-40B4-BE49-F238E27FC236}">
                <a16:creationId xmlns:a16="http://schemas.microsoft.com/office/drawing/2014/main" id="{0ECF82FF-0306-4496-A841-969C45EB6E35}"/>
              </a:ext>
            </a:extLst>
          </p:cNvPr>
          <p:cNvSpPr>
            <a:spLocks noGrp="1"/>
          </p:cNvSpPr>
          <p:nvPr>
            <p:ph type="body" sz="quarter" idx="15"/>
          </p:nvPr>
        </p:nvSpPr>
        <p:spPr/>
        <p:txBody>
          <a:bodyPr/>
          <a:lstStyle/>
          <a:p>
            <a:r>
              <a:rPr lang="vi-VN" altLang="ko-KR" dirty="0"/>
              <a:t>Cơ sở dữ liệu NoSQL cung cấp cơ chế lưu trữ và truy xuất dữ liệu được mô hình hóa theo các phương tiện khác với quan hệ dạng bảng được sử dụng trong cơ sở dữ liệu quan hệ.</a:t>
            </a:r>
          </a:p>
          <a:p>
            <a:r>
              <a:rPr lang="vi-VN" altLang="ko-KR" dirty="0"/>
              <a:t>Cấu trúc dữ liệu được sử dụng bởi cơ sở dữ liệu NoSQL (ví dụ: cặp khóa-giá trị, cột rộng, biểu đồ hoặc tài liệu) khác với cấu trúc dữ liệu được sử dụng theo mặc định trong cơ sở dữ liệu quan hệ, giúp một số thao tác nhanh hơn trong NoSQL.</a:t>
            </a:r>
            <a:endParaRPr lang="ko-KR" altLang="en-US" dirty="0"/>
          </a:p>
        </p:txBody>
      </p:sp>
      <p:grpSp>
        <p:nvGrpSpPr>
          <p:cNvPr id="14" name="그룹 13">
            <a:extLst>
              <a:ext uri="{FF2B5EF4-FFF2-40B4-BE49-F238E27FC236}">
                <a16:creationId xmlns:a16="http://schemas.microsoft.com/office/drawing/2014/main" id="{9EC454CF-B2ED-41D9-B685-C920B16D5AF3}"/>
              </a:ext>
            </a:extLst>
          </p:cNvPr>
          <p:cNvGrpSpPr/>
          <p:nvPr/>
        </p:nvGrpSpPr>
        <p:grpSpPr>
          <a:xfrm>
            <a:off x="1235508" y="3796667"/>
            <a:ext cx="7365980" cy="1936872"/>
            <a:chOff x="1668196" y="4560877"/>
            <a:chExt cx="6621287" cy="1612424"/>
          </a:xfrm>
        </p:grpSpPr>
        <p:sp>
          <p:nvSpPr>
            <p:cNvPr id="15" name="모서리가 둥근 직사각형 12">
              <a:extLst>
                <a:ext uri="{FF2B5EF4-FFF2-40B4-BE49-F238E27FC236}">
                  <a16:creationId xmlns:a16="http://schemas.microsoft.com/office/drawing/2014/main" id="{94C246B5-E458-4866-9B6B-27C85F6C9F47}"/>
                </a:ext>
              </a:extLst>
            </p:cNvPr>
            <p:cNvSpPr/>
            <p:nvPr/>
          </p:nvSpPr>
          <p:spPr>
            <a:xfrm>
              <a:off x="1668196" y="5799619"/>
              <a:ext cx="1222211" cy="373682"/>
            </a:xfrm>
            <a:prstGeom prst="roundRect">
              <a:avLst>
                <a:gd name="adj" fmla="val 50000"/>
              </a:avLst>
            </a:prstGeom>
            <a:solidFill>
              <a:schemeClr val="bg1"/>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93EB0"/>
                  </a:solidFill>
                  <a:latin typeface="SamsungOne-700" panose="020B0803030303020204" pitchFamily="34" charset="0"/>
                  <a:ea typeface="SamsungOne-700" panose="020B0803030303020204" pitchFamily="34" charset="0"/>
                </a:rPr>
                <a:t>Tài</a:t>
              </a:r>
              <a:r>
                <a:rPr lang="en-US" altLang="ko-KR" sz="1300" dirty="0">
                  <a:solidFill>
                    <a:srgbClr val="193EB0"/>
                  </a:solidFill>
                  <a:latin typeface="SamsungOne-700" panose="020B0803030303020204" pitchFamily="34" charset="0"/>
                  <a:ea typeface="SamsungOne-700" panose="020B0803030303020204" pitchFamily="34" charset="0"/>
                </a:rPr>
                <a:t> </a:t>
              </a:r>
              <a:r>
                <a:rPr lang="en-US" altLang="ko-KR" sz="1300" dirty="0" err="1">
                  <a:solidFill>
                    <a:srgbClr val="193EB0"/>
                  </a:solidFill>
                  <a:latin typeface="SamsungOne-700" panose="020B0803030303020204" pitchFamily="34" charset="0"/>
                  <a:ea typeface="SamsungOne-700" panose="020B0803030303020204" pitchFamily="34" charset="0"/>
                </a:rPr>
                <a:t>liệu</a:t>
              </a:r>
              <a:endParaRPr lang="ko-KR" altLang="en-US" sz="1300" dirty="0">
                <a:solidFill>
                  <a:srgbClr val="193EB0"/>
                </a:solidFill>
                <a:latin typeface="SamsungOne-700" panose="020B0803030303020204" pitchFamily="34" charset="0"/>
              </a:endParaRPr>
            </a:p>
          </p:txBody>
        </p:sp>
        <p:sp>
          <p:nvSpPr>
            <p:cNvPr id="16" name="모서리가 둥근 직사각형 13">
              <a:extLst>
                <a:ext uri="{FF2B5EF4-FFF2-40B4-BE49-F238E27FC236}">
                  <a16:creationId xmlns:a16="http://schemas.microsoft.com/office/drawing/2014/main" id="{4B599E53-F6FC-4C55-A747-19E3F407F16A}"/>
                </a:ext>
              </a:extLst>
            </p:cNvPr>
            <p:cNvSpPr/>
            <p:nvPr/>
          </p:nvSpPr>
          <p:spPr>
            <a:xfrm>
              <a:off x="3403059" y="5799619"/>
              <a:ext cx="1222211" cy="373682"/>
            </a:xfrm>
            <a:prstGeom prst="roundRect">
              <a:avLst>
                <a:gd name="adj" fmla="val 50000"/>
              </a:avLst>
            </a:prstGeom>
            <a:solidFill>
              <a:schemeClr val="bg1"/>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93EB0"/>
                  </a:solidFill>
                  <a:latin typeface="SamsungOne-700" panose="020B0803030303020204" pitchFamily="34" charset="0"/>
                  <a:ea typeface="SamsungOne-700" panose="020B0803030303020204" pitchFamily="34" charset="0"/>
                </a:rPr>
                <a:t>Đồ</a:t>
              </a:r>
              <a:r>
                <a:rPr lang="en-US" altLang="ko-KR" sz="1300" dirty="0">
                  <a:solidFill>
                    <a:srgbClr val="193EB0"/>
                  </a:solidFill>
                  <a:latin typeface="SamsungOne-700" panose="020B0803030303020204" pitchFamily="34" charset="0"/>
                  <a:ea typeface="SamsungOne-700" panose="020B0803030303020204" pitchFamily="34" charset="0"/>
                </a:rPr>
                <a:t> </a:t>
              </a:r>
              <a:r>
                <a:rPr lang="en-US" altLang="ko-KR" sz="1300" dirty="0" err="1">
                  <a:solidFill>
                    <a:srgbClr val="193EB0"/>
                  </a:solidFill>
                  <a:latin typeface="SamsungOne-700" panose="020B0803030303020204" pitchFamily="34" charset="0"/>
                  <a:ea typeface="SamsungOne-700" panose="020B0803030303020204" pitchFamily="34" charset="0"/>
                </a:rPr>
                <a:t>thị</a:t>
              </a:r>
              <a:endParaRPr lang="ko-KR" altLang="en-US" sz="1300" dirty="0">
                <a:solidFill>
                  <a:srgbClr val="193EB0"/>
                </a:solidFill>
                <a:latin typeface="SamsungOne-700" panose="020B0803030303020204" pitchFamily="34" charset="0"/>
              </a:endParaRPr>
            </a:p>
          </p:txBody>
        </p:sp>
        <p:sp>
          <p:nvSpPr>
            <p:cNvPr id="17" name="모서리가 둥근 직사각형 14">
              <a:extLst>
                <a:ext uri="{FF2B5EF4-FFF2-40B4-BE49-F238E27FC236}">
                  <a16:creationId xmlns:a16="http://schemas.microsoft.com/office/drawing/2014/main" id="{4C35A8D6-625B-4BB9-82C1-3D3459D07639}"/>
                </a:ext>
              </a:extLst>
            </p:cNvPr>
            <p:cNvSpPr/>
            <p:nvPr/>
          </p:nvSpPr>
          <p:spPr>
            <a:xfrm>
              <a:off x="5166961" y="5799619"/>
              <a:ext cx="1222211" cy="373682"/>
            </a:xfrm>
            <a:prstGeom prst="roundRect">
              <a:avLst>
                <a:gd name="adj" fmla="val 50000"/>
              </a:avLst>
            </a:prstGeom>
            <a:solidFill>
              <a:schemeClr val="bg1"/>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93EB0"/>
                  </a:solidFill>
                  <a:latin typeface="SamsungOne-700" panose="020B0803030303020204" pitchFamily="34" charset="0"/>
                  <a:ea typeface="SamsungOne-700" panose="020B0803030303020204" pitchFamily="34" charset="0"/>
                </a:rPr>
                <a:t>Khóa-Giá</a:t>
              </a:r>
              <a:r>
                <a:rPr lang="en-US" altLang="ko-KR" sz="1300" dirty="0">
                  <a:solidFill>
                    <a:srgbClr val="193EB0"/>
                  </a:solidFill>
                  <a:latin typeface="SamsungOne-700" panose="020B0803030303020204" pitchFamily="34" charset="0"/>
                  <a:ea typeface="SamsungOne-700" panose="020B0803030303020204" pitchFamily="34" charset="0"/>
                </a:rPr>
                <a:t> </a:t>
              </a:r>
              <a:r>
                <a:rPr lang="en-US" altLang="ko-KR" sz="1300" dirty="0" err="1">
                  <a:solidFill>
                    <a:srgbClr val="193EB0"/>
                  </a:solidFill>
                  <a:latin typeface="SamsungOne-700" panose="020B0803030303020204" pitchFamily="34" charset="0"/>
                  <a:ea typeface="SamsungOne-700" panose="020B0803030303020204" pitchFamily="34" charset="0"/>
                </a:rPr>
                <a:t>trị</a:t>
              </a:r>
              <a:endParaRPr lang="ko-KR" altLang="en-US" sz="1300" dirty="0">
                <a:solidFill>
                  <a:srgbClr val="193EB0"/>
                </a:solidFill>
                <a:latin typeface="SamsungOne-700" panose="020B0803030303020204" pitchFamily="34" charset="0"/>
              </a:endParaRPr>
            </a:p>
          </p:txBody>
        </p:sp>
        <p:sp>
          <p:nvSpPr>
            <p:cNvPr id="18" name="모서리가 둥근 직사각형 15">
              <a:extLst>
                <a:ext uri="{FF2B5EF4-FFF2-40B4-BE49-F238E27FC236}">
                  <a16:creationId xmlns:a16="http://schemas.microsoft.com/office/drawing/2014/main" id="{2ED087BE-FDA5-41E2-8327-AA711F46DECC}"/>
                </a:ext>
              </a:extLst>
            </p:cNvPr>
            <p:cNvSpPr/>
            <p:nvPr/>
          </p:nvSpPr>
          <p:spPr>
            <a:xfrm>
              <a:off x="6858247" y="5799619"/>
              <a:ext cx="1431236" cy="373682"/>
            </a:xfrm>
            <a:prstGeom prst="roundRect">
              <a:avLst>
                <a:gd name="adj" fmla="val 50000"/>
              </a:avLst>
            </a:prstGeom>
            <a:solidFill>
              <a:schemeClr val="bg1"/>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93EB0"/>
                  </a:solidFill>
                  <a:latin typeface="SamsungOne-700" panose="020B0803030303020204" pitchFamily="34" charset="0"/>
                  <a:ea typeface="SamsungOne-700" panose="020B0803030303020204" pitchFamily="34" charset="0"/>
                </a:rPr>
                <a:t>Cột</a:t>
              </a:r>
              <a:r>
                <a:rPr lang="en-US" altLang="ko-KR" sz="1300" dirty="0">
                  <a:solidFill>
                    <a:srgbClr val="193EB0"/>
                  </a:solidFill>
                  <a:latin typeface="SamsungOne-700" panose="020B0803030303020204" pitchFamily="34" charset="0"/>
                  <a:ea typeface="SamsungOne-700" panose="020B0803030303020204" pitchFamily="34" charset="0"/>
                </a:rPr>
                <a:t> </a:t>
              </a:r>
              <a:r>
                <a:rPr lang="en-US" altLang="ko-KR" sz="1300" dirty="0" err="1">
                  <a:solidFill>
                    <a:srgbClr val="193EB0"/>
                  </a:solidFill>
                  <a:latin typeface="SamsungOne-700" panose="020B0803030303020204" pitchFamily="34" charset="0"/>
                  <a:ea typeface="SamsungOne-700" panose="020B0803030303020204" pitchFamily="34" charset="0"/>
                </a:rPr>
                <a:t>rộng</a:t>
              </a:r>
              <a:endParaRPr lang="ko-KR" altLang="en-US" sz="1300" dirty="0">
                <a:solidFill>
                  <a:srgbClr val="193EB0"/>
                </a:solidFill>
                <a:latin typeface="SamsungOne-700" panose="020B0803030303020204" pitchFamily="34" charset="0"/>
              </a:endParaRPr>
            </a:p>
          </p:txBody>
        </p:sp>
        <p:grpSp>
          <p:nvGrpSpPr>
            <p:cNvPr id="19" name="그룹 18">
              <a:extLst>
                <a:ext uri="{FF2B5EF4-FFF2-40B4-BE49-F238E27FC236}">
                  <a16:creationId xmlns:a16="http://schemas.microsoft.com/office/drawing/2014/main" id="{608E6F07-B133-4F53-8CB0-A9ED37BE312A}"/>
                </a:ext>
              </a:extLst>
            </p:cNvPr>
            <p:cNvGrpSpPr/>
            <p:nvPr/>
          </p:nvGrpSpPr>
          <p:grpSpPr>
            <a:xfrm>
              <a:off x="3441502" y="4560877"/>
              <a:ext cx="1145325" cy="1093808"/>
              <a:chOff x="3697561" y="6992581"/>
              <a:chExt cx="1145325" cy="1093808"/>
            </a:xfrm>
            <a:solidFill>
              <a:srgbClr val="ABCBFF"/>
            </a:solidFill>
          </p:grpSpPr>
          <p:sp>
            <p:nvSpPr>
              <p:cNvPr id="67" name="타원 66">
                <a:extLst>
                  <a:ext uri="{FF2B5EF4-FFF2-40B4-BE49-F238E27FC236}">
                    <a16:creationId xmlns:a16="http://schemas.microsoft.com/office/drawing/2014/main" id="{7C7E6916-96AF-44AF-9923-A330A81A2F59}"/>
                  </a:ext>
                </a:extLst>
              </p:cNvPr>
              <p:cNvSpPr/>
              <p:nvPr/>
            </p:nvSpPr>
            <p:spPr>
              <a:xfrm>
                <a:off x="4170369" y="6992581"/>
                <a:ext cx="195247" cy="195247"/>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타원 67">
                <a:extLst>
                  <a:ext uri="{FF2B5EF4-FFF2-40B4-BE49-F238E27FC236}">
                    <a16:creationId xmlns:a16="http://schemas.microsoft.com/office/drawing/2014/main" id="{4AC64C35-C806-4391-B5BB-54A94EDCFA60}"/>
                  </a:ext>
                </a:extLst>
              </p:cNvPr>
              <p:cNvSpPr/>
              <p:nvPr/>
            </p:nvSpPr>
            <p:spPr>
              <a:xfrm>
                <a:off x="3697561" y="7187828"/>
                <a:ext cx="195247" cy="195247"/>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타원 68">
                <a:extLst>
                  <a:ext uri="{FF2B5EF4-FFF2-40B4-BE49-F238E27FC236}">
                    <a16:creationId xmlns:a16="http://schemas.microsoft.com/office/drawing/2014/main" id="{CB265006-417C-45D7-A85A-6C1C7E298845}"/>
                  </a:ext>
                </a:extLst>
              </p:cNvPr>
              <p:cNvSpPr/>
              <p:nvPr/>
            </p:nvSpPr>
            <p:spPr>
              <a:xfrm>
                <a:off x="3988874" y="7241655"/>
                <a:ext cx="195247" cy="195247"/>
              </a:xfrm>
              <a:prstGeom prst="ellipse">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타원 69">
                <a:extLst>
                  <a:ext uri="{FF2B5EF4-FFF2-40B4-BE49-F238E27FC236}">
                    <a16:creationId xmlns:a16="http://schemas.microsoft.com/office/drawing/2014/main" id="{917FEC22-6A12-4336-9F45-13F384D4A204}"/>
                  </a:ext>
                </a:extLst>
              </p:cNvPr>
              <p:cNvSpPr/>
              <p:nvPr/>
            </p:nvSpPr>
            <p:spPr>
              <a:xfrm>
                <a:off x="4173176" y="7490673"/>
                <a:ext cx="195247" cy="195247"/>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타원 70">
                <a:extLst>
                  <a:ext uri="{FF2B5EF4-FFF2-40B4-BE49-F238E27FC236}">
                    <a16:creationId xmlns:a16="http://schemas.microsoft.com/office/drawing/2014/main" id="{6265DB7E-1518-4946-8435-62EC97B5CEE4}"/>
                  </a:ext>
                </a:extLst>
              </p:cNvPr>
              <p:cNvSpPr/>
              <p:nvPr/>
            </p:nvSpPr>
            <p:spPr>
              <a:xfrm>
                <a:off x="4539615" y="7143026"/>
                <a:ext cx="195247" cy="195247"/>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타원 71">
                <a:extLst>
                  <a:ext uri="{FF2B5EF4-FFF2-40B4-BE49-F238E27FC236}">
                    <a16:creationId xmlns:a16="http://schemas.microsoft.com/office/drawing/2014/main" id="{C56CBE2B-9967-497D-828F-094FF62EB712}"/>
                  </a:ext>
                </a:extLst>
              </p:cNvPr>
              <p:cNvSpPr/>
              <p:nvPr/>
            </p:nvSpPr>
            <p:spPr>
              <a:xfrm>
                <a:off x="4485422" y="7425749"/>
                <a:ext cx="195247" cy="195247"/>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타원 72">
                <a:extLst>
                  <a:ext uri="{FF2B5EF4-FFF2-40B4-BE49-F238E27FC236}">
                    <a16:creationId xmlns:a16="http://schemas.microsoft.com/office/drawing/2014/main" id="{7FCB0B9C-9FCE-47C4-803A-046FBD7AA309}"/>
                  </a:ext>
                </a:extLst>
              </p:cNvPr>
              <p:cNvSpPr/>
              <p:nvPr/>
            </p:nvSpPr>
            <p:spPr>
              <a:xfrm>
                <a:off x="4647639" y="7691155"/>
                <a:ext cx="195247" cy="195247"/>
              </a:xfrm>
              <a:prstGeom prst="ellipse">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4" name="타원 73">
                <a:extLst>
                  <a:ext uri="{FF2B5EF4-FFF2-40B4-BE49-F238E27FC236}">
                    <a16:creationId xmlns:a16="http://schemas.microsoft.com/office/drawing/2014/main" id="{D3F66FD7-3421-4C95-9DCE-0E9619AF5BF9}"/>
                  </a:ext>
                </a:extLst>
              </p:cNvPr>
              <p:cNvSpPr/>
              <p:nvPr/>
            </p:nvSpPr>
            <p:spPr>
              <a:xfrm flipV="1">
                <a:off x="4309250" y="7770587"/>
                <a:ext cx="195247" cy="195248"/>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5" name="타원 74">
                <a:extLst>
                  <a:ext uri="{FF2B5EF4-FFF2-40B4-BE49-F238E27FC236}">
                    <a16:creationId xmlns:a16="http://schemas.microsoft.com/office/drawing/2014/main" id="{0B7F25C4-BE86-4F5A-BBB3-7A437128E601}"/>
                  </a:ext>
                </a:extLst>
              </p:cNvPr>
              <p:cNvSpPr/>
              <p:nvPr/>
            </p:nvSpPr>
            <p:spPr>
              <a:xfrm flipV="1">
                <a:off x="4020207" y="7891141"/>
                <a:ext cx="195247" cy="195248"/>
              </a:xfrm>
              <a:prstGeom prst="ellipse">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a:extLst>
                  <a:ext uri="{FF2B5EF4-FFF2-40B4-BE49-F238E27FC236}">
                    <a16:creationId xmlns:a16="http://schemas.microsoft.com/office/drawing/2014/main" id="{9EF03334-5ABD-482E-9A2A-E30A907B4BBF}"/>
                  </a:ext>
                </a:extLst>
              </p:cNvPr>
              <p:cNvSpPr/>
              <p:nvPr/>
            </p:nvSpPr>
            <p:spPr>
              <a:xfrm flipV="1">
                <a:off x="3704898" y="7599881"/>
                <a:ext cx="195247" cy="195248"/>
              </a:xfrm>
              <a:prstGeom prst="ellipse">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a:extLst>
                <a:ext uri="{FF2B5EF4-FFF2-40B4-BE49-F238E27FC236}">
                  <a16:creationId xmlns:a16="http://schemas.microsoft.com/office/drawing/2014/main" id="{39A01989-155B-4A83-B6AD-D1A3F0293F05}"/>
                </a:ext>
              </a:extLst>
            </p:cNvPr>
            <p:cNvGrpSpPr/>
            <p:nvPr/>
          </p:nvGrpSpPr>
          <p:grpSpPr>
            <a:xfrm>
              <a:off x="3539126" y="4645801"/>
              <a:ext cx="881047" cy="800936"/>
              <a:chOff x="3479211" y="4760101"/>
              <a:chExt cx="881047" cy="800936"/>
            </a:xfrm>
          </p:grpSpPr>
          <p:cxnSp>
            <p:nvCxnSpPr>
              <p:cNvPr id="55" name="직선 화살표 연결선 54">
                <a:extLst>
                  <a:ext uri="{FF2B5EF4-FFF2-40B4-BE49-F238E27FC236}">
                    <a16:creationId xmlns:a16="http://schemas.microsoft.com/office/drawing/2014/main" id="{E6010F57-5CB0-4127-A3AE-D50D0BE7A3AB}"/>
                  </a:ext>
                </a:extLst>
              </p:cNvPr>
              <p:cNvCxnSpPr>
                <a:stCxn id="68" idx="7"/>
                <a:endCxn id="67" idx="2"/>
              </p:cNvCxnSpPr>
              <p:nvPr/>
            </p:nvCxnSpPr>
            <p:spPr>
              <a:xfrm flipV="1">
                <a:off x="3548241" y="4760101"/>
                <a:ext cx="306154" cy="126216"/>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5FCAF24-4EF0-40A0-AEAA-34C93DF28DBF}"/>
                  </a:ext>
                </a:extLst>
              </p:cNvPr>
              <p:cNvCxnSpPr>
                <a:stCxn id="71" idx="1"/>
                <a:endCxn id="67" idx="6"/>
              </p:cNvCxnSpPr>
              <p:nvPr/>
            </p:nvCxnSpPr>
            <p:spPr>
              <a:xfrm flipH="1" flipV="1">
                <a:off x="4049642" y="4760101"/>
                <a:ext cx="202592" cy="81414"/>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1B185C95-6840-4C37-9F14-C3F5BE7E6789}"/>
                  </a:ext>
                </a:extLst>
              </p:cNvPr>
              <p:cNvCxnSpPr>
                <a:stCxn id="68" idx="4"/>
                <a:endCxn id="76" idx="4"/>
              </p:cNvCxnSpPr>
              <p:nvPr/>
            </p:nvCxnSpPr>
            <p:spPr>
              <a:xfrm>
                <a:off x="3479211" y="5052971"/>
                <a:ext cx="7337" cy="216806"/>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E52008FD-9C1E-4B35-A063-1B841BEFA0E7}"/>
                  </a:ext>
                </a:extLst>
              </p:cNvPr>
              <p:cNvCxnSpPr>
                <a:stCxn id="69" idx="3"/>
                <a:endCxn id="76" idx="5"/>
              </p:cNvCxnSpPr>
              <p:nvPr/>
            </p:nvCxnSpPr>
            <p:spPr>
              <a:xfrm flipH="1">
                <a:off x="3555578" y="5078205"/>
                <a:ext cx="145915" cy="220165"/>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3524CA48-E83A-48B9-8E12-A63E81AAA821}"/>
                  </a:ext>
                </a:extLst>
              </p:cNvPr>
              <p:cNvCxnSpPr>
                <a:stCxn id="70" idx="1"/>
                <a:endCxn id="69" idx="5"/>
              </p:cNvCxnSpPr>
              <p:nvPr/>
            </p:nvCxnSpPr>
            <p:spPr>
              <a:xfrm flipH="1" flipV="1">
                <a:off x="3839554" y="5078205"/>
                <a:ext cx="46241" cy="110957"/>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854F8220-66A1-4531-95AC-325AE60C8E61}"/>
                  </a:ext>
                </a:extLst>
              </p:cNvPr>
              <p:cNvCxnSpPr>
                <a:stCxn id="70" idx="0"/>
                <a:endCxn id="67" idx="4"/>
              </p:cNvCxnSpPr>
              <p:nvPr/>
            </p:nvCxnSpPr>
            <p:spPr>
              <a:xfrm flipH="1" flipV="1">
                <a:off x="3952019" y="4857724"/>
                <a:ext cx="2807" cy="302845"/>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08D096F0-8E78-4051-85F3-BC3B204B40E9}"/>
                  </a:ext>
                </a:extLst>
              </p:cNvPr>
              <p:cNvCxnSpPr>
                <a:stCxn id="71" idx="4"/>
                <a:endCxn id="72" idx="0"/>
              </p:cNvCxnSpPr>
              <p:nvPr/>
            </p:nvCxnSpPr>
            <p:spPr>
              <a:xfrm flipH="1">
                <a:off x="4267072" y="5008169"/>
                <a:ext cx="54193" cy="87476"/>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63CE460C-2320-4C42-B6C8-2FCAAC0FC0FA}"/>
                  </a:ext>
                </a:extLst>
              </p:cNvPr>
              <p:cNvCxnSpPr>
                <a:stCxn id="74" idx="3"/>
                <a:endCxn id="70" idx="4"/>
              </p:cNvCxnSpPr>
              <p:nvPr/>
            </p:nvCxnSpPr>
            <p:spPr>
              <a:xfrm flipH="1" flipV="1">
                <a:off x="3954826" y="5355816"/>
                <a:ext cx="67043" cy="11326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6A1EEFF7-A7ED-4B00-9F83-949E096CE705}"/>
                  </a:ext>
                </a:extLst>
              </p:cNvPr>
              <p:cNvCxnSpPr>
                <a:stCxn id="75" idx="4"/>
                <a:endCxn id="70" idx="3"/>
              </p:cNvCxnSpPr>
              <p:nvPr/>
            </p:nvCxnSpPr>
            <p:spPr>
              <a:xfrm flipV="1">
                <a:off x="3801857" y="5327223"/>
                <a:ext cx="83938" cy="233814"/>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A7CA2164-4783-4348-9F95-71115991D2E2}"/>
                  </a:ext>
                </a:extLst>
              </p:cNvPr>
              <p:cNvCxnSpPr>
                <a:stCxn id="70" idx="2"/>
                <a:endCxn id="76" idx="6"/>
              </p:cNvCxnSpPr>
              <p:nvPr/>
            </p:nvCxnSpPr>
            <p:spPr>
              <a:xfrm flipH="1">
                <a:off x="3584171" y="5258193"/>
                <a:ext cx="273031" cy="10920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62DFC1AA-2FDF-4814-ADBA-DA14B6AAD3D6}"/>
                  </a:ext>
                </a:extLst>
              </p:cNvPr>
              <p:cNvCxnSpPr>
                <a:stCxn id="73" idx="2"/>
                <a:endCxn id="74" idx="6"/>
              </p:cNvCxnSpPr>
              <p:nvPr/>
            </p:nvCxnSpPr>
            <p:spPr>
              <a:xfrm flipH="1">
                <a:off x="4188523" y="5458675"/>
                <a:ext cx="143142" cy="79432"/>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F34E7CD4-AA46-4BBF-8802-66DDB51B56CB}"/>
                  </a:ext>
                </a:extLst>
              </p:cNvPr>
              <p:cNvCxnSpPr>
                <a:stCxn id="72" idx="5"/>
                <a:endCxn id="73" idx="1"/>
              </p:cNvCxnSpPr>
              <p:nvPr/>
            </p:nvCxnSpPr>
            <p:spPr>
              <a:xfrm>
                <a:off x="4336102" y="5262299"/>
                <a:ext cx="24156" cy="127345"/>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2A91E3B5-28BB-430E-A653-AAA05D93AD88}"/>
                </a:ext>
              </a:extLst>
            </p:cNvPr>
            <p:cNvGrpSpPr/>
            <p:nvPr/>
          </p:nvGrpSpPr>
          <p:grpSpPr>
            <a:xfrm>
              <a:off x="5116974" y="4586748"/>
              <a:ext cx="1322185" cy="962380"/>
              <a:chOff x="5116974" y="4701048"/>
              <a:chExt cx="1322185" cy="962380"/>
            </a:xfrm>
          </p:grpSpPr>
          <p:sp>
            <p:nvSpPr>
              <p:cNvPr id="46" name="모서리가 둥근 직사각형 56">
                <a:extLst>
                  <a:ext uri="{FF2B5EF4-FFF2-40B4-BE49-F238E27FC236}">
                    <a16:creationId xmlns:a16="http://schemas.microsoft.com/office/drawing/2014/main" id="{EACFC930-4658-4DDB-BC01-E896DA832985}"/>
                  </a:ext>
                </a:extLst>
              </p:cNvPr>
              <p:cNvSpPr/>
              <p:nvPr/>
            </p:nvSpPr>
            <p:spPr>
              <a:xfrm>
                <a:off x="5116974" y="4701048"/>
                <a:ext cx="515474" cy="288749"/>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Khóa</a:t>
                </a:r>
                <a:endParaRPr lang="ko-KR" altLang="en-US" sz="1000" dirty="0">
                  <a:solidFill>
                    <a:srgbClr val="193EB0"/>
                  </a:solidFill>
                  <a:latin typeface="SamsungOne-700" panose="020B0803030303020204" pitchFamily="34" charset="0"/>
                </a:endParaRPr>
              </a:p>
            </p:txBody>
          </p:sp>
          <p:sp>
            <p:nvSpPr>
              <p:cNvPr id="47" name="모서리가 둥근 직사각형 57">
                <a:extLst>
                  <a:ext uri="{FF2B5EF4-FFF2-40B4-BE49-F238E27FC236}">
                    <a16:creationId xmlns:a16="http://schemas.microsoft.com/office/drawing/2014/main" id="{BAB9B56E-44C5-40DE-9942-551DC29B83AB}"/>
                  </a:ext>
                </a:extLst>
              </p:cNvPr>
              <p:cNvSpPr/>
              <p:nvPr/>
            </p:nvSpPr>
            <p:spPr>
              <a:xfrm>
                <a:off x="5825927" y="4701048"/>
                <a:ext cx="613232" cy="288749"/>
              </a:xfrm>
              <a:prstGeom prst="roundRect">
                <a:avLst>
                  <a:gd name="adj"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Giá</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trị</a:t>
                </a:r>
                <a:endParaRPr lang="ko-KR" altLang="en-US" sz="1000" dirty="0">
                  <a:solidFill>
                    <a:srgbClr val="193EB0"/>
                  </a:solidFill>
                  <a:latin typeface="SamsungOne-700" panose="020B0803030303020204" pitchFamily="34" charset="0"/>
                </a:endParaRPr>
              </a:p>
            </p:txBody>
          </p:sp>
          <p:cxnSp>
            <p:nvCxnSpPr>
              <p:cNvPr id="48" name="직선 화살표 연결선 47">
                <a:extLst>
                  <a:ext uri="{FF2B5EF4-FFF2-40B4-BE49-F238E27FC236}">
                    <a16:creationId xmlns:a16="http://schemas.microsoft.com/office/drawing/2014/main" id="{6F73941D-0E50-4EF5-9939-267963F96360}"/>
                  </a:ext>
                </a:extLst>
              </p:cNvPr>
              <p:cNvCxnSpPr>
                <a:stCxn id="46" idx="3"/>
                <a:endCxn id="47" idx="1"/>
              </p:cNvCxnSpPr>
              <p:nvPr/>
            </p:nvCxnSpPr>
            <p:spPr>
              <a:xfrm>
                <a:off x="5632448" y="4845423"/>
                <a:ext cx="19347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9" name="모서리가 둥근 직사각형 62">
                <a:extLst>
                  <a:ext uri="{FF2B5EF4-FFF2-40B4-BE49-F238E27FC236}">
                    <a16:creationId xmlns:a16="http://schemas.microsoft.com/office/drawing/2014/main" id="{11F3841C-B1EA-41E2-ADF3-2955BD0F35EB}"/>
                  </a:ext>
                </a:extLst>
              </p:cNvPr>
              <p:cNvSpPr/>
              <p:nvPr/>
            </p:nvSpPr>
            <p:spPr>
              <a:xfrm>
                <a:off x="5116974" y="5037899"/>
                <a:ext cx="515474" cy="288749"/>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Khóa</a:t>
                </a:r>
                <a:endParaRPr lang="ko-KR" altLang="en-US" sz="1000" dirty="0">
                  <a:solidFill>
                    <a:srgbClr val="193EB0"/>
                  </a:solidFill>
                  <a:latin typeface="SamsungOne-700" panose="020B0803030303020204" pitchFamily="34" charset="0"/>
                </a:endParaRPr>
              </a:p>
            </p:txBody>
          </p:sp>
          <p:sp>
            <p:nvSpPr>
              <p:cNvPr id="50" name="모서리가 둥근 직사각형 63">
                <a:extLst>
                  <a:ext uri="{FF2B5EF4-FFF2-40B4-BE49-F238E27FC236}">
                    <a16:creationId xmlns:a16="http://schemas.microsoft.com/office/drawing/2014/main" id="{6CB8313B-1BC1-4481-993F-7FE6F98D27C4}"/>
                  </a:ext>
                </a:extLst>
              </p:cNvPr>
              <p:cNvSpPr/>
              <p:nvPr/>
            </p:nvSpPr>
            <p:spPr>
              <a:xfrm>
                <a:off x="5825927" y="5037899"/>
                <a:ext cx="613232" cy="288749"/>
              </a:xfrm>
              <a:prstGeom prst="roundRect">
                <a:avLst>
                  <a:gd name="adj"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Giá</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trị</a:t>
                </a:r>
                <a:endParaRPr lang="ko-KR" altLang="en-US" sz="1000" dirty="0">
                  <a:solidFill>
                    <a:srgbClr val="193EB0"/>
                  </a:solidFill>
                  <a:latin typeface="SamsungOne-700" panose="020B0803030303020204" pitchFamily="34" charset="0"/>
                </a:endParaRPr>
              </a:p>
            </p:txBody>
          </p:sp>
          <p:cxnSp>
            <p:nvCxnSpPr>
              <p:cNvPr id="51" name="직선 화살표 연결선 50">
                <a:extLst>
                  <a:ext uri="{FF2B5EF4-FFF2-40B4-BE49-F238E27FC236}">
                    <a16:creationId xmlns:a16="http://schemas.microsoft.com/office/drawing/2014/main" id="{648603B4-922B-46B4-90B2-9844CAEA72A2}"/>
                  </a:ext>
                </a:extLst>
              </p:cNvPr>
              <p:cNvCxnSpPr>
                <a:stCxn id="49" idx="3"/>
                <a:endCxn id="50" idx="1"/>
              </p:cNvCxnSpPr>
              <p:nvPr/>
            </p:nvCxnSpPr>
            <p:spPr>
              <a:xfrm>
                <a:off x="5632448" y="5182274"/>
                <a:ext cx="19347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52" name="모서리가 둥근 직사각형 65">
                <a:extLst>
                  <a:ext uri="{FF2B5EF4-FFF2-40B4-BE49-F238E27FC236}">
                    <a16:creationId xmlns:a16="http://schemas.microsoft.com/office/drawing/2014/main" id="{D805AC9E-CF21-4012-AC8F-982C39A29078}"/>
                  </a:ext>
                </a:extLst>
              </p:cNvPr>
              <p:cNvSpPr/>
              <p:nvPr/>
            </p:nvSpPr>
            <p:spPr>
              <a:xfrm>
                <a:off x="5116974" y="5374679"/>
                <a:ext cx="515474" cy="288749"/>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Khóa</a:t>
                </a:r>
                <a:endParaRPr lang="ko-KR" altLang="en-US" sz="1000" dirty="0">
                  <a:solidFill>
                    <a:srgbClr val="193EB0"/>
                  </a:solidFill>
                  <a:latin typeface="SamsungOne-700" panose="020B0803030303020204" pitchFamily="34" charset="0"/>
                </a:endParaRPr>
              </a:p>
            </p:txBody>
          </p:sp>
          <p:sp>
            <p:nvSpPr>
              <p:cNvPr id="53" name="모서리가 둥근 직사각형 66">
                <a:extLst>
                  <a:ext uri="{FF2B5EF4-FFF2-40B4-BE49-F238E27FC236}">
                    <a16:creationId xmlns:a16="http://schemas.microsoft.com/office/drawing/2014/main" id="{4EBA34F1-BA18-4E7A-B0B2-0BD1DD22202D}"/>
                  </a:ext>
                </a:extLst>
              </p:cNvPr>
              <p:cNvSpPr/>
              <p:nvPr/>
            </p:nvSpPr>
            <p:spPr>
              <a:xfrm>
                <a:off x="5825927" y="5374679"/>
                <a:ext cx="613232" cy="288749"/>
              </a:xfrm>
              <a:prstGeom prst="roundRect">
                <a:avLst>
                  <a:gd name="adj" fmla="val 50000"/>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Giá</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trị</a:t>
                </a:r>
                <a:endParaRPr lang="ko-KR" altLang="en-US" sz="1000" dirty="0">
                  <a:solidFill>
                    <a:srgbClr val="193EB0"/>
                  </a:solidFill>
                  <a:latin typeface="SamsungOne-700" panose="020B0803030303020204" pitchFamily="34" charset="0"/>
                </a:endParaRPr>
              </a:p>
            </p:txBody>
          </p:sp>
          <p:cxnSp>
            <p:nvCxnSpPr>
              <p:cNvPr id="54" name="직선 화살표 연결선 53">
                <a:extLst>
                  <a:ext uri="{FF2B5EF4-FFF2-40B4-BE49-F238E27FC236}">
                    <a16:creationId xmlns:a16="http://schemas.microsoft.com/office/drawing/2014/main" id="{E880F50C-D8FC-4BC4-929D-23C90E961555}"/>
                  </a:ext>
                </a:extLst>
              </p:cNvPr>
              <p:cNvCxnSpPr>
                <a:stCxn id="52" idx="3"/>
                <a:endCxn id="53" idx="1"/>
              </p:cNvCxnSpPr>
              <p:nvPr/>
            </p:nvCxnSpPr>
            <p:spPr>
              <a:xfrm>
                <a:off x="5632448" y="5519054"/>
                <a:ext cx="19347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50C9E6D6-0609-41D7-A13F-8F0485E6BA63}"/>
                </a:ext>
              </a:extLst>
            </p:cNvPr>
            <p:cNvGrpSpPr/>
            <p:nvPr/>
          </p:nvGrpSpPr>
          <p:grpSpPr>
            <a:xfrm>
              <a:off x="7070656" y="4595146"/>
              <a:ext cx="1006419" cy="897000"/>
              <a:chOff x="7037372" y="4638322"/>
              <a:chExt cx="1006419" cy="897000"/>
            </a:xfrm>
          </p:grpSpPr>
          <p:sp>
            <p:nvSpPr>
              <p:cNvPr id="26" name="직사각형 25">
                <a:extLst>
                  <a:ext uri="{FF2B5EF4-FFF2-40B4-BE49-F238E27FC236}">
                    <a16:creationId xmlns:a16="http://schemas.microsoft.com/office/drawing/2014/main" id="{33EEED45-8C5F-4FB0-B48D-8D3EDBA2A1C4}"/>
                  </a:ext>
                </a:extLst>
              </p:cNvPr>
              <p:cNvSpPr/>
              <p:nvPr/>
            </p:nvSpPr>
            <p:spPr>
              <a:xfrm>
                <a:off x="7037372" y="4638322"/>
                <a:ext cx="389299" cy="180195"/>
              </a:xfrm>
              <a:prstGeom prst="rect">
                <a:avLst/>
              </a:prstGeom>
              <a:solidFill>
                <a:srgbClr val="193EB0"/>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id="{2F6075C0-FAD7-46ED-8415-7C185B7FE179}"/>
                  </a:ext>
                </a:extLst>
              </p:cNvPr>
              <p:cNvSpPr/>
              <p:nvPr/>
            </p:nvSpPr>
            <p:spPr>
              <a:xfrm>
                <a:off x="7426671" y="4638322"/>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0273EEFB-414B-4B14-8D8D-2045A94CEDE3}"/>
                  </a:ext>
                </a:extLst>
              </p:cNvPr>
              <p:cNvSpPr/>
              <p:nvPr/>
            </p:nvSpPr>
            <p:spPr>
              <a:xfrm>
                <a:off x="7632700" y="4638322"/>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id="{169E6E96-1588-4891-9069-EA56E0BB135B}"/>
                  </a:ext>
                </a:extLst>
              </p:cNvPr>
              <p:cNvSpPr/>
              <p:nvPr/>
            </p:nvSpPr>
            <p:spPr>
              <a:xfrm>
                <a:off x="7837762" y="4638322"/>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직사각형 29">
                <a:extLst>
                  <a:ext uri="{FF2B5EF4-FFF2-40B4-BE49-F238E27FC236}">
                    <a16:creationId xmlns:a16="http://schemas.microsoft.com/office/drawing/2014/main" id="{B397AC5D-7ADF-4316-AA5E-18BCD024F118}"/>
                  </a:ext>
                </a:extLst>
              </p:cNvPr>
              <p:cNvSpPr/>
              <p:nvPr/>
            </p:nvSpPr>
            <p:spPr>
              <a:xfrm>
                <a:off x="7037372" y="4818517"/>
                <a:ext cx="389299" cy="180195"/>
              </a:xfrm>
              <a:prstGeom prst="rect">
                <a:avLst/>
              </a:prstGeom>
              <a:solidFill>
                <a:schemeClr val="accent1">
                  <a:lumMod val="75000"/>
                </a:schemeClr>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직사각형 30">
                <a:extLst>
                  <a:ext uri="{FF2B5EF4-FFF2-40B4-BE49-F238E27FC236}">
                    <a16:creationId xmlns:a16="http://schemas.microsoft.com/office/drawing/2014/main" id="{1932B257-C6CF-4FC0-8777-D04CE1E04D06}"/>
                  </a:ext>
                </a:extLst>
              </p:cNvPr>
              <p:cNvSpPr/>
              <p:nvPr/>
            </p:nvSpPr>
            <p:spPr>
              <a:xfrm>
                <a:off x="7426671" y="4818517"/>
                <a:ext cx="206029" cy="180195"/>
              </a:xfrm>
              <a:prstGeom prst="rect">
                <a:avLst/>
              </a:prstGeom>
              <a:solidFill>
                <a:srgbClr val="E6E6E6"/>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id="{7F700D27-B3B2-4466-87D4-DAEBF677C190}"/>
                  </a:ext>
                </a:extLst>
              </p:cNvPr>
              <p:cNvSpPr/>
              <p:nvPr/>
            </p:nvSpPr>
            <p:spPr>
              <a:xfrm>
                <a:off x="7632700" y="4818517"/>
                <a:ext cx="206029" cy="180195"/>
              </a:xfrm>
              <a:prstGeom prst="rect">
                <a:avLst/>
              </a:prstGeom>
              <a:solidFill>
                <a:srgbClr val="E6E6E6"/>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직사각형 32">
                <a:extLst>
                  <a:ext uri="{FF2B5EF4-FFF2-40B4-BE49-F238E27FC236}">
                    <a16:creationId xmlns:a16="http://schemas.microsoft.com/office/drawing/2014/main" id="{F6B15E3A-D4F6-473B-AC6D-51AD515786F2}"/>
                  </a:ext>
                </a:extLst>
              </p:cNvPr>
              <p:cNvSpPr/>
              <p:nvPr/>
            </p:nvSpPr>
            <p:spPr>
              <a:xfrm>
                <a:off x="7837762" y="4818517"/>
                <a:ext cx="206029" cy="180195"/>
              </a:xfrm>
              <a:prstGeom prst="rect">
                <a:avLst/>
              </a:prstGeom>
              <a:solidFill>
                <a:srgbClr val="E6E6E6"/>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EA28225A-F22D-428A-95B4-4829E3D14BFA}"/>
                  </a:ext>
                </a:extLst>
              </p:cNvPr>
              <p:cNvSpPr/>
              <p:nvPr/>
            </p:nvSpPr>
            <p:spPr>
              <a:xfrm>
                <a:off x="7037372" y="4998712"/>
                <a:ext cx="389299" cy="180195"/>
              </a:xfrm>
              <a:prstGeom prst="rect">
                <a:avLst/>
              </a:prstGeom>
              <a:solidFill>
                <a:schemeClr val="accent1">
                  <a:lumMod val="60000"/>
                  <a:lumOff val="40000"/>
                </a:schemeClr>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id="{7B31E52B-8870-43E5-915E-25CBAF49376A}"/>
                  </a:ext>
                </a:extLst>
              </p:cNvPr>
              <p:cNvSpPr/>
              <p:nvPr/>
            </p:nvSpPr>
            <p:spPr>
              <a:xfrm>
                <a:off x="7426671" y="4998712"/>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E61C1D23-B36F-4259-A6B0-BF6D473448F1}"/>
                  </a:ext>
                </a:extLst>
              </p:cNvPr>
              <p:cNvSpPr/>
              <p:nvPr/>
            </p:nvSpPr>
            <p:spPr>
              <a:xfrm>
                <a:off x="7632700" y="4998712"/>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9050D9B4-6EC2-4A83-9030-D42D18875774}"/>
                  </a:ext>
                </a:extLst>
              </p:cNvPr>
              <p:cNvSpPr/>
              <p:nvPr/>
            </p:nvSpPr>
            <p:spPr>
              <a:xfrm>
                <a:off x="7837762" y="4998712"/>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7D41D208-4CDB-4976-9549-26D6528B1701}"/>
                  </a:ext>
                </a:extLst>
              </p:cNvPr>
              <p:cNvSpPr/>
              <p:nvPr/>
            </p:nvSpPr>
            <p:spPr>
              <a:xfrm>
                <a:off x="7037372" y="5178907"/>
                <a:ext cx="389299" cy="180195"/>
              </a:xfrm>
              <a:prstGeom prst="rect">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직사각형 38">
                <a:extLst>
                  <a:ext uri="{FF2B5EF4-FFF2-40B4-BE49-F238E27FC236}">
                    <a16:creationId xmlns:a16="http://schemas.microsoft.com/office/drawing/2014/main" id="{86232503-82AF-4DC5-9C89-0A5931483379}"/>
                  </a:ext>
                </a:extLst>
              </p:cNvPr>
              <p:cNvSpPr/>
              <p:nvPr/>
            </p:nvSpPr>
            <p:spPr>
              <a:xfrm>
                <a:off x="7426671" y="5178907"/>
                <a:ext cx="206029" cy="180195"/>
              </a:xfrm>
              <a:prstGeom prst="rect">
                <a:avLst/>
              </a:prstGeom>
              <a:solidFill>
                <a:srgbClr val="E6E6E6"/>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id="{17571136-7FCC-4604-985A-825EBF21090E}"/>
                  </a:ext>
                </a:extLst>
              </p:cNvPr>
              <p:cNvSpPr/>
              <p:nvPr/>
            </p:nvSpPr>
            <p:spPr>
              <a:xfrm>
                <a:off x="7632700" y="5178907"/>
                <a:ext cx="206029" cy="180195"/>
              </a:xfrm>
              <a:prstGeom prst="rect">
                <a:avLst/>
              </a:prstGeom>
              <a:solidFill>
                <a:srgbClr val="E6E6E6"/>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39DD6F2-57EE-46EB-B08D-2C8A4790FB09}"/>
                  </a:ext>
                </a:extLst>
              </p:cNvPr>
              <p:cNvSpPr/>
              <p:nvPr/>
            </p:nvSpPr>
            <p:spPr>
              <a:xfrm>
                <a:off x="7837762" y="5178907"/>
                <a:ext cx="206029" cy="180195"/>
              </a:xfrm>
              <a:prstGeom prst="rect">
                <a:avLst/>
              </a:prstGeom>
              <a:solidFill>
                <a:srgbClr val="E6E6E6"/>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직사각형 41">
                <a:extLst>
                  <a:ext uri="{FF2B5EF4-FFF2-40B4-BE49-F238E27FC236}">
                    <a16:creationId xmlns:a16="http://schemas.microsoft.com/office/drawing/2014/main" id="{64849398-3961-4CFD-855D-93CBCDC50CF7}"/>
                  </a:ext>
                </a:extLst>
              </p:cNvPr>
              <p:cNvSpPr/>
              <p:nvPr/>
            </p:nvSpPr>
            <p:spPr>
              <a:xfrm>
                <a:off x="7037372" y="5355127"/>
                <a:ext cx="389299" cy="180195"/>
              </a:xfrm>
              <a:prstGeom prst="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id="{5B6B12C2-BD7F-4141-94C1-AF1B2F338989}"/>
                  </a:ext>
                </a:extLst>
              </p:cNvPr>
              <p:cNvSpPr/>
              <p:nvPr/>
            </p:nvSpPr>
            <p:spPr>
              <a:xfrm>
                <a:off x="7426671" y="5355127"/>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직사각형 43">
                <a:extLst>
                  <a:ext uri="{FF2B5EF4-FFF2-40B4-BE49-F238E27FC236}">
                    <a16:creationId xmlns:a16="http://schemas.microsoft.com/office/drawing/2014/main" id="{3D88F87F-A697-4A99-8674-27CAFCA5690E}"/>
                  </a:ext>
                </a:extLst>
              </p:cNvPr>
              <p:cNvSpPr/>
              <p:nvPr/>
            </p:nvSpPr>
            <p:spPr>
              <a:xfrm>
                <a:off x="7632700" y="5355127"/>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직사각형 44">
                <a:extLst>
                  <a:ext uri="{FF2B5EF4-FFF2-40B4-BE49-F238E27FC236}">
                    <a16:creationId xmlns:a16="http://schemas.microsoft.com/office/drawing/2014/main" id="{DEBD6FCC-3F08-461D-9EC6-413059E8DE9F}"/>
                  </a:ext>
                </a:extLst>
              </p:cNvPr>
              <p:cNvSpPr/>
              <p:nvPr/>
            </p:nvSpPr>
            <p:spPr>
              <a:xfrm>
                <a:off x="7837762" y="5355127"/>
                <a:ext cx="206029" cy="180195"/>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3" name="그룹 22">
              <a:extLst>
                <a:ext uri="{FF2B5EF4-FFF2-40B4-BE49-F238E27FC236}">
                  <a16:creationId xmlns:a16="http://schemas.microsoft.com/office/drawing/2014/main" id="{B2B8E4AA-8106-45CC-8F1F-3B2EB5F79228}"/>
                </a:ext>
              </a:extLst>
            </p:cNvPr>
            <p:cNvGrpSpPr/>
            <p:nvPr/>
          </p:nvGrpSpPr>
          <p:grpSpPr>
            <a:xfrm>
              <a:off x="1979671" y="4721609"/>
              <a:ext cx="599260" cy="769522"/>
              <a:chOff x="1763468" y="4709446"/>
              <a:chExt cx="599260" cy="769522"/>
            </a:xfrm>
          </p:grpSpPr>
          <p:pic>
            <p:nvPicPr>
              <p:cNvPr id="24" name="그림 23">
                <a:extLst>
                  <a:ext uri="{FF2B5EF4-FFF2-40B4-BE49-F238E27FC236}">
                    <a16:creationId xmlns:a16="http://schemas.microsoft.com/office/drawing/2014/main" id="{C53741D0-C723-4154-96B8-75F40E8F65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468" y="4709446"/>
                <a:ext cx="485395" cy="665170"/>
              </a:xfrm>
              <a:prstGeom prst="rect">
                <a:avLst/>
              </a:prstGeom>
            </p:spPr>
          </p:pic>
          <p:pic>
            <p:nvPicPr>
              <p:cNvPr id="25" name="그림 24">
                <a:extLst>
                  <a:ext uri="{FF2B5EF4-FFF2-40B4-BE49-F238E27FC236}">
                    <a16:creationId xmlns:a16="http://schemas.microsoft.com/office/drawing/2014/main" id="{90D85A98-FA44-490B-A1AB-E1B726A95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333" y="4813798"/>
                <a:ext cx="485395" cy="665170"/>
              </a:xfrm>
              <a:prstGeom prst="rect">
                <a:avLst/>
              </a:prstGeom>
            </p:spPr>
          </p:pic>
        </p:grpSp>
      </p:grpSp>
    </p:spTree>
    <p:extLst>
      <p:ext uri="{BB962C8B-B14F-4D97-AF65-F5344CB8AC3E}">
        <p14:creationId xmlns:p14="http://schemas.microsoft.com/office/powerpoint/2010/main" val="1033557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TẠO </a:t>
            </a:r>
            <a:r>
              <a:rPr kumimoji="1" lang="en-US" altLang="ko-KR" dirty="0" err="1"/>
              <a:t>Bảng</a:t>
            </a:r>
            <a:r>
              <a:rPr kumimoji="1" lang="en-US" altLang="ko-KR" dirty="0"/>
              <a:t> (3/5)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bảng</a:t>
            </a:r>
            <a:r>
              <a:rPr lang="en-US" altLang="ko-KR" dirty="0"/>
              <a:t> Hive </a:t>
            </a:r>
            <a:r>
              <a:rPr lang="en-US" altLang="ko-KR" dirty="0" err="1"/>
              <a:t>sử</a:t>
            </a:r>
            <a:r>
              <a:rPr lang="en-US" altLang="ko-KR" dirty="0"/>
              <a:t> </a:t>
            </a:r>
            <a:r>
              <a:rPr lang="en-US" altLang="ko-KR" dirty="0" err="1"/>
              <a:t>dụng</a:t>
            </a:r>
            <a:r>
              <a:rPr lang="en-US" altLang="ko-KR" dirty="0"/>
              <a:t> </a:t>
            </a:r>
            <a:r>
              <a:rPr lang="en-US" altLang="ko-KR" dirty="0" err="1"/>
              <a:t>products.file</a:t>
            </a:r>
            <a:endParaRPr lang="en-US" altLang="ko-KR" dirty="0"/>
          </a:p>
          <a:p>
            <a:pPr lvl="1"/>
            <a:r>
              <a:rPr lang="vi-VN" altLang="ko-KR" dirty="0"/>
              <a:t>B</a:t>
            </a:r>
            <a:r>
              <a:rPr lang="en-US" altLang="ko-KR" dirty="0" err="1"/>
              <a:t>ảng</a:t>
            </a:r>
            <a:r>
              <a:rPr lang="vi-VN" altLang="ko-KR" dirty="0"/>
              <a:t> ngoài Hive : sản phẩm</a:t>
            </a:r>
          </a:p>
          <a:p>
            <a:pPr lvl="1"/>
            <a:r>
              <a:rPr lang="vi-VN" altLang="ko-KR" dirty="0"/>
              <a:t>Lược đồ bảng:</a:t>
            </a:r>
            <a:endParaRPr lang="en-US" altLang="ko-KR" dirty="0"/>
          </a:p>
          <a:p>
            <a:pPr lvl="1"/>
            <a:endParaRPr lang="en-US" altLang="ko-KR" dirty="0"/>
          </a:p>
          <a:p>
            <a:pPr lvl="1"/>
            <a:endParaRPr lang="en-US" altLang="ko-KR" dirty="0"/>
          </a:p>
          <a:p>
            <a:pPr marL="177800" lvl="1" indent="0">
              <a:buNone/>
            </a:pPr>
            <a:endParaRPr lang="en-US" altLang="ko-KR" dirty="0"/>
          </a:p>
          <a:p>
            <a:pPr lvl="1"/>
            <a:r>
              <a:rPr lang="en-US" altLang="ko-KR" dirty="0" err="1"/>
              <a:t>Tạo</a:t>
            </a:r>
            <a:r>
              <a:rPr lang="en-US" altLang="ko-KR" dirty="0"/>
              <a:t> </a:t>
            </a:r>
            <a:r>
              <a:rPr lang="en-US" altLang="ko-KR" dirty="0" err="1"/>
              <a:t>bảng</a:t>
            </a:r>
            <a:r>
              <a:rPr lang="en-US" altLang="ko-KR" dirty="0"/>
              <a:t> Hive '</a:t>
            </a:r>
            <a:r>
              <a:rPr lang="en-US" altLang="ko-KR" dirty="0" err="1"/>
              <a:t>sản</a:t>
            </a:r>
            <a:r>
              <a:rPr lang="en-US" altLang="ko-KR" dirty="0"/>
              <a:t> </a:t>
            </a:r>
            <a:r>
              <a:rPr lang="en-US" altLang="ko-KR" dirty="0" err="1"/>
              <a:t>phẩm</a:t>
            </a:r>
            <a:r>
              <a:rPr lang="en-US" altLang="ko-KR" dirty="0"/>
              <a:t>'</a:t>
            </a:r>
          </a:p>
        </p:txBody>
      </p:sp>
      <p:graphicFrame>
        <p:nvGraphicFramePr>
          <p:cNvPr id="8" name="표 7">
            <a:extLst>
              <a:ext uri="{FF2B5EF4-FFF2-40B4-BE49-F238E27FC236}">
                <a16:creationId xmlns:a16="http://schemas.microsoft.com/office/drawing/2014/main" id="{D7D4AEF6-660A-4D3E-ADCB-37AB84648898}"/>
              </a:ext>
            </a:extLst>
          </p:cNvPr>
          <p:cNvGraphicFramePr>
            <a:graphicFrameLocks noGrp="1"/>
          </p:cNvGraphicFramePr>
          <p:nvPr>
            <p:extLst>
              <p:ext uri="{D42A27DB-BD31-4B8C-83A1-F6EECF244321}">
                <p14:modId xmlns:p14="http://schemas.microsoft.com/office/powerpoint/2010/main" val="3752877757"/>
              </p:ext>
            </p:extLst>
          </p:nvPr>
        </p:nvGraphicFramePr>
        <p:xfrm>
          <a:off x="930584" y="3014225"/>
          <a:ext cx="5904000" cy="672966"/>
        </p:xfrm>
        <a:graphic>
          <a:graphicData uri="http://schemas.openxmlformats.org/drawingml/2006/table">
            <a:tbl>
              <a:tblPr/>
              <a:tblGrid>
                <a:gridCol w="396000">
                  <a:extLst>
                    <a:ext uri="{9D8B030D-6E8A-4147-A177-3AD203B41FA5}">
                      <a16:colId xmlns:a16="http://schemas.microsoft.com/office/drawing/2014/main" val="394888715"/>
                    </a:ext>
                  </a:extLst>
                </a:gridCol>
                <a:gridCol w="1512000">
                  <a:extLst>
                    <a:ext uri="{9D8B030D-6E8A-4147-A177-3AD203B41FA5}">
                      <a16:colId xmlns:a16="http://schemas.microsoft.com/office/drawing/2014/main" val="148328333"/>
                    </a:ext>
                  </a:extLst>
                </a:gridCol>
                <a:gridCol w="1044000">
                  <a:extLst>
                    <a:ext uri="{9D8B030D-6E8A-4147-A177-3AD203B41FA5}">
                      <a16:colId xmlns:a16="http://schemas.microsoft.com/office/drawing/2014/main" val="2552908983"/>
                    </a:ext>
                  </a:extLst>
                </a:gridCol>
                <a:gridCol w="396000">
                  <a:extLst>
                    <a:ext uri="{9D8B030D-6E8A-4147-A177-3AD203B41FA5}">
                      <a16:colId xmlns:a16="http://schemas.microsoft.com/office/drawing/2014/main" val="944727547"/>
                    </a:ext>
                  </a:extLst>
                </a:gridCol>
                <a:gridCol w="1512000">
                  <a:extLst>
                    <a:ext uri="{9D8B030D-6E8A-4147-A177-3AD203B41FA5}">
                      <a16:colId xmlns:a16="http://schemas.microsoft.com/office/drawing/2014/main" val="1586257938"/>
                    </a:ext>
                  </a:extLst>
                </a:gridCol>
                <a:gridCol w="1044000">
                  <a:extLst>
                    <a:ext uri="{9D8B030D-6E8A-4147-A177-3AD203B41FA5}">
                      <a16:colId xmlns:a16="http://schemas.microsoft.com/office/drawing/2014/main" val="2949013607"/>
                    </a:ext>
                  </a:extLst>
                </a:gridCol>
              </a:tblGrid>
              <a:tr h="176449">
                <a:tc>
                  <a:txBody>
                    <a:bodyPr/>
                    <a:lstStyle/>
                    <a:p>
                      <a:pPr algn="ctr"/>
                      <a:endParaRPr lang="ko-KR" altLang="en-US" sz="1200" dirty="0">
                        <a:solidFill>
                          <a:srgbClr val="193EB0"/>
                        </a:solidFill>
                        <a:latin typeface="SamsungOne-700" panose="020B0803030303020204" pitchFamily="34" charset="0"/>
                      </a:endParaRPr>
                    </a:p>
                  </a:txBody>
                  <a:tcPr marL="20721" marR="20721" marT="20721" marB="20721"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Cột</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Loại</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baseline="0" dirty="0">
                          <a:solidFill>
                            <a:srgbClr val="193EB0"/>
                          </a:solidFill>
                          <a:latin typeface="SamsungOne-700" panose="020B0803030303020204" pitchFamily="34" charset="0"/>
                          <a:ea typeface="SamsungOne-700" panose="020B0803030303020204" pitchFamily="34" charset="0"/>
                        </a:rPr>
                        <a:t> </a:t>
                      </a:r>
                      <a:r>
                        <a:rPr lang="en-US" altLang="ko-KR" sz="1200" baseline="0" dirty="0" err="1">
                          <a:solidFill>
                            <a:srgbClr val="193EB0"/>
                          </a:solidFill>
                          <a:latin typeface="SamsungOne-700" panose="020B0803030303020204" pitchFamily="34" charset="0"/>
                          <a:ea typeface="SamsungOne-700" panose="020B0803030303020204" pitchFamily="34" charset="0"/>
                        </a:rPr>
                        <a:t>liệu</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Cột</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tc>
                  <a:txBody>
                    <a:bodyPr/>
                    <a:lstStyle/>
                    <a:p>
                      <a:pPr algn="ctr"/>
                      <a:r>
                        <a:rPr lang="en-US" altLang="ko-KR" sz="1200" dirty="0" err="1">
                          <a:solidFill>
                            <a:srgbClr val="193EB0"/>
                          </a:solidFill>
                          <a:latin typeface="SamsungOne-700" panose="020B0803030303020204" pitchFamily="34" charset="0"/>
                          <a:ea typeface="SamsungOne-700" panose="020B0803030303020204" pitchFamily="34" charset="0"/>
                        </a:rPr>
                        <a:t>Loại</a:t>
                      </a:r>
                      <a:r>
                        <a:rPr lang="en-US" altLang="ko-KR" sz="1200" baseline="0" dirty="0">
                          <a:solidFill>
                            <a:srgbClr val="193EB0"/>
                          </a:solidFill>
                          <a:latin typeface="SamsungOne-700" panose="020B0803030303020204" pitchFamily="34" charset="0"/>
                          <a:ea typeface="SamsungOne-700" panose="020B0803030303020204" pitchFamily="34" charset="0"/>
                        </a:rPr>
                        <a:t> </a:t>
                      </a:r>
                      <a:r>
                        <a:rPr lang="en-US" altLang="ko-KR" sz="1200" baseline="0" dirty="0" err="1">
                          <a:solidFill>
                            <a:srgbClr val="193EB0"/>
                          </a:solidFill>
                          <a:latin typeface="SamsungOne-700" panose="020B0803030303020204" pitchFamily="34" charset="0"/>
                          <a:ea typeface="SamsungOne-700" panose="020B0803030303020204" pitchFamily="34" charset="0"/>
                        </a:rPr>
                        <a:t>dữ</a:t>
                      </a:r>
                      <a:r>
                        <a:rPr lang="en-US" altLang="ko-KR" sz="1200" baseline="0" dirty="0">
                          <a:solidFill>
                            <a:srgbClr val="193EB0"/>
                          </a:solidFill>
                          <a:latin typeface="SamsungOne-700" panose="020B0803030303020204" pitchFamily="34" charset="0"/>
                          <a:ea typeface="SamsungOne-700" panose="020B0803030303020204" pitchFamily="34" charset="0"/>
                        </a:rPr>
                        <a:t> </a:t>
                      </a:r>
                      <a:r>
                        <a:rPr lang="en-US" altLang="ko-KR" sz="1200" baseline="0" dirty="0" err="1">
                          <a:solidFill>
                            <a:srgbClr val="193EB0"/>
                          </a:solidFill>
                          <a:latin typeface="SamsungOne-700" panose="020B0803030303020204" pitchFamily="34" charset="0"/>
                          <a:ea typeface="SamsungOne-700" panose="020B0803030303020204" pitchFamily="34" charset="0"/>
                        </a:rPr>
                        <a:t>liệu</a:t>
                      </a:r>
                      <a:endParaRPr lang="ko-KR" altLang="en-US" sz="1200" dirty="0">
                        <a:solidFill>
                          <a:srgbClr val="193EB0"/>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C8DFF8"/>
                    </a:solidFill>
                  </a:tcPr>
                </a:tc>
                <a:extLst>
                  <a:ext uri="{0D108BD9-81ED-4DB2-BD59-A6C34878D82A}">
                    <a16:rowId xmlns:a16="http://schemas.microsoft.com/office/drawing/2014/main" val="1156156180"/>
                  </a:ext>
                </a:extLst>
              </a:tr>
              <a:tr h="176449">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1</a:t>
                      </a:r>
                      <a:endParaRPr lang="ko-KR" altLang="en-US" sz="1200" dirty="0">
                        <a:solidFill>
                          <a:srgbClr val="1F45BC"/>
                        </a:solidFill>
                        <a:latin typeface="SamsungOne-700" panose="020B0803030303020204" pitchFamily="34" charset="0"/>
                      </a:endParaRPr>
                    </a:p>
                  </a:txBody>
                  <a:tcPr marL="20721" marR="20721" marT="20721" marB="20721"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Id</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Int</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3</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Price</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int</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05363">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2</a:t>
                      </a:r>
                      <a:endParaRPr lang="ko-KR" altLang="en-US" sz="1200" dirty="0">
                        <a:solidFill>
                          <a:srgbClr val="1F45BC"/>
                        </a:solidFill>
                        <a:latin typeface="SamsungOne-700" panose="020B0803030303020204" pitchFamily="34" charset="0"/>
                      </a:endParaRPr>
                    </a:p>
                  </a:txBody>
                  <a:tcPr marL="20721" marR="20721" marT="20721" marB="20721"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name</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string</a:t>
                      </a: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200" dirty="0">
                        <a:solidFill>
                          <a:srgbClr val="1F45BC"/>
                        </a:solidFill>
                        <a:latin typeface="SamsungOne-700" panose="020B0803030303020204" pitchFamily="34" charset="0"/>
                      </a:endParaRPr>
                    </a:p>
                  </a:txBody>
                  <a:tcPr marL="20721" marR="20721" marT="20721" marB="20721"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49125397"/>
                  </a:ext>
                </a:extLst>
              </a:tr>
            </a:tbl>
          </a:graphicData>
        </a:graphic>
      </p:graphicFrame>
      <p:sp>
        <p:nvSpPr>
          <p:cNvPr id="9" name="TextBox 8">
            <a:extLst>
              <a:ext uri="{FF2B5EF4-FFF2-40B4-BE49-F238E27FC236}">
                <a16:creationId xmlns:a16="http://schemas.microsoft.com/office/drawing/2014/main" id="{B247ECD7-CCE8-4B3B-AB81-44DB108FE985}"/>
              </a:ext>
            </a:extLst>
          </p:cNvPr>
          <p:cNvSpPr txBox="1"/>
          <p:nvPr/>
        </p:nvSpPr>
        <p:spPr>
          <a:xfrm>
            <a:off x="711199" y="4037186"/>
            <a:ext cx="7812000" cy="223661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sz="1300" dirty="0">
                <a:solidFill>
                  <a:srgbClr val="193EB0"/>
                </a:solidFill>
                <a:latin typeface="SamsungOne-400" panose="020B0503030303020204" pitchFamily="34" charset="0"/>
                <a:cs typeface="Courier New" panose="02070309020205020404" pitchFamily="49" charset="0"/>
              </a:rPr>
              <a:t>CREATE EXTERNAL </a:t>
            </a:r>
            <a:r>
              <a:rPr lang="en-US" altLang="ko-KR" sz="1300" dirty="0">
                <a:latin typeface="SamsungOne-400" panose="020B0503030303020204" pitchFamily="34" charset="0"/>
                <a:cs typeface="Courier New" panose="02070309020205020404" pitchFamily="49" charset="0"/>
              </a:rPr>
              <a:t>TABLE AB_NYC_2019 (</a:t>
            </a:r>
          </a:p>
          <a:p>
            <a:pPr marL="180000"/>
            <a:r>
              <a:rPr lang="en-US" altLang="ko-KR" sz="1300" dirty="0">
                <a:latin typeface="SamsungOne-400" panose="020B0503030303020204" pitchFamily="34" charset="0"/>
                <a:cs typeface="Courier New" panose="02070309020205020404" pitchFamily="49" charset="0"/>
              </a:rPr>
              <a:t>	id int,</a:t>
            </a:r>
          </a:p>
          <a:p>
            <a:pPr marL="180000"/>
            <a:r>
              <a:rPr lang="en-US" altLang="ko-KR" sz="1300" dirty="0">
                <a:latin typeface="SamsungOne-400" panose="020B0503030303020204" pitchFamily="34" charset="0"/>
                <a:cs typeface="Courier New" panose="02070309020205020404" pitchFamily="49" charset="0"/>
              </a:rPr>
              <a:t>	name string,</a:t>
            </a:r>
          </a:p>
          <a:p>
            <a:pPr marL="180000"/>
            <a:r>
              <a:rPr lang="en-US" altLang="ko-KR" sz="1300" dirty="0">
                <a:latin typeface="SamsungOne-400" panose="020B0503030303020204" pitchFamily="34" charset="0"/>
                <a:cs typeface="Courier New" panose="02070309020205020404" pitchFamily="49" charset="0"/>
              </a:rPr>
              <a:t>	price int</a:t>
            </a:r>
          </a:p>
          <a:p>
            <a:pPr marL="180000"/>
            <a:r>
              <a:rPr lang="en-US" altLang="ko-KR" sz="1300" dirty="0">
                <a:latin typeface="SamsungOne-400" panose="020B0503030303020204" pitchFamily="34" charset="0"/>
                <a:cs typeface="Courier New" panose="02070309020205020404" pitchFamily="49" charset="0"/>
              </a:rPr>
              <a:t>)</a:t>
            </a:r>
          </a:p>
          <a:p>
            <a:pPr marL="180000"/>
            <a:r>
              <a:rPr lang="en-US" altLang="ko-KR" sz="1300" dirty="0">
                <a:latin typeface="SamsungOne-400" panose="020B0503030303020204" pitchFamily="34" charset="0"/>
                <a:cs typeface="Courier New" panose="02070309020205020404" pitchFamily="49" charset="0"/>
              </a:rPr>
              <a:t>ROW FORMAT DELIMITED</a:t>
            </a:r>
          </a:p>
          <a:p>
            <a:pPr marL="180000"/>
            <a:r>
              <a:rPr lang="en-US" altLang="ko-KR" sz="1300" dirty="0">
                <a:latin typeface="SamsungOne-400" panose="020B0503030303020204" pitchFamily="34" charset="0"/>
                <a:cs typeface="Courier New" panose="02070309020205020404" pitchFamily="49" charset="0"/>
              </a:rPr>
              <a:t>FIELDS TERMINATED BY ‘,’</a:t>
            </a:r>
          </a:p>
          <a:p>
            <a:pPr marL="180000"/>
            <a:r>
              <a:rPr lang="en-US" altLang="ko-KR" sz="1300" dirty="0">
                <a:latin typeface="SamsungOne-400" panose="020B0503030303020204" pitchFamily="34" charset="0"/>
                <a:cs typeface="Courier New" panose="02070309020205020404" pitchFamily="49" charset="0"/>
              </a:rPr>
              <a:t>LINES TERMINATED BY ‘\n’</a:t>
            </a:r>
          </a:p>
          <a:p>
            <a:pPr marL="180000"/>
            <a:r>
              <a:rPr lang="en-US" altLang="ko-KR" sz="1300" dirty="0">
                <a:latin typeface="SamsungOne-400" panose="020B0503030303020204" pitchFamily="34" charset="0"/>
                <a:cs typeface="Courier New" panose="02070309020205020404" pitchFamily="49" charset="0"/>
              </a:rPr>
              <a:t>STORED AS TEXTFILE</a:t>
            </a:r>
          </a:p>
          <a:p>
            <a:pPr marL="180000"/>
            <a:r>
              <a:rPr lang="en-US" altLang="ko-KR" sz="1300" dirty="0">
                <a:solidFill>
                  <a:srgbClr val="193EB0"/>
                </a:solidFill>
                <a:latin typeface="SamsungOne-400" panose="020B0503030303020204" pitchFamily="34" charset="0"/>
                <a:cs typeface="Courier New" panose="02070309020205020404" pitchFamily="49" charset="0"/>
              </a:rPr>
              <a:t>LOCATION ‘/user/jsjeong/products’;</a:t>
            </a:r>
          </a:p>
        </p:txBody>
      </p:sp>
    </p:spTree>
    <p:extLst>
      <p:ext uri="{BB962C8B-B14F-4D97-AF65-F5344CB8AC3E}">
        <p14:creationId xmlns:p14="http://schemas.microsoft.com/office/powerpoint/2010/main" val="13101860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TẠO </a:t>
            </a:r>
            <a:r>
              <a:rPr kumimoji="1" lang="en-US" altLang="ko-KR" dirty="0" err="1"/>
              <a:t>Bảng</a:t>
            </a:r>
            <a:r>
              <a:rPr kumimoji="1" lang="en-US" altLang="ko-KR" dirty="0"/>
              <a:t> (4/5)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Bảng</a:t>
            </a:r>
            <a:r>
              <a:rPr lang="en-US" altLang="ko-KR" dirty="0"/>
              <a:t> </a:t>
            </a:r>
            <a:r>
              <a:rPr lang="en-US" altLang="ko-KR" dirty="0" err="1"/>
              <a:t>có</a:t>
            </a:r>
            <a:r>
              <a:rPr lang="en-US" altLang="ko-KR" dirty="0"/>
              <a:t> </a:t>
            </a:r>
            <a:r>
              <a:rPr lang="en-US" altLang="ko-KR" dirty="0" err="1"/>
              <a:t>chú</a:t>
            </a:r>
            <a:r>
              <a:rPr lang="en-US" altLang="ko-KR" dirty="0"/>
              <a:t> </a:t>
            </a:r>
            <a:r>
              <a:rPr lang="en-US" altLang="ko-KR" dirty="0" err="1"/>
              <a:t>thích</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bảng</a:t>
            </a:r>
            <a:r>
              <a:rPr lang="en-US" altLang="ko-KR" dirty="0"/>
              <a:t> </a:t>
            </a:r>
            <a:r>
              <a:rPr lang="en-US" altLang="ko-KR" dirty="0" err="1"/>
              <a:t>và</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thay</a:t>
            </a:r>
            <a:r>
              <a:rPr lang="en-US" altLang="ko-KR" dirty="0"/>
              <a:t> </a:t>
            </a:r>
            <a:r>
              <a:rPr lang="en-US" altLang="ko-KR" dirty="0" err="1"/>
              <a:t>thếExample</a:t>
            </a:r>
            <a:endParaRPr lang="en-US" altLang="ko-KR" dirty="0"/>
          </a:p>
          <a:p>
            <a:pPr marL="177800" lvl="1" indent="0">
              <a:buNone/>
            </a:pPr>
            <a:endParaRPr lang="en-US" altLang="ko-KR" dirty="0"/>
          </a:p>
        </p:txBody>
      </p:sp>
      <p:sp>
        <p:nvSpPr>
          <p:cNvPr id="6" name="TextBox 5">
            <a:extLst>
              <a:ext uri="{FF2B5EF4-FFF2-40B4-BE49-F238E27FC236}">
                <a16:creationId xmlns:a16="http://schemas.microsoft.com/office/drawing/2014/main" id="{24081F4E-A376-4E88-B1AA-F030BA6FB561}"/>
              </a:ext>
            </a:extLst>
          </p:cNvPr>
          <p:cNvSpPr txBox="1"/>
          <p:nvPr/>
        </p:nvSpPr>
        <p:spPr>
          <a:xfrm>
            <a:off x="711198" y="2780434"/>
            <a:ext cx="7812000" cy="276692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CREATE TABLE IF NOT EXISTS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mydb.employees (</a:t>
            </a:r>
          </a:p>
          <a:p>
            <a:pPr marL="180000" marR="0" lvl="1" indent="0" algn="l" defTabSz="914400" rtl="0" eaLnBrk="1" fontAlgn="base" latinLnBrk="1" hangingPunct="1">
              <a:lnSpc>
                <a:spcPct val="114000"/>
              </a:lnSpc>
              <a:spcBef>
                <a:spcPct val="0"/>
              </a:spcBef>
              <a:spcAft>
                <a:spcPct val="0"/>
              </a:spcAft>
              <a:buClrTx/>
              <a:buSzTx/>
              <a:buFontTx/>
              <a:buNone/>
              <a:tabLst/>
              <a:defRPr/>
            </a:pPr>
            <a:r>
              <a:rPr lang="en-US" altLang="ko-KR" sz="1300" dirty="0">
                <a:solidFill>
                  <a:srgbClr val="000000"/>
                </a:solidFill>
                <a:latin typeface="SamsungOne-400" panose="020B0503030303020204" pitchFamily="34" charset="0"/>
                <a:ea typeface="SamsungOneKorean 400" panose="020B0503030303020204" pitchFamily="50" charset="-127"/>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name </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STRING</a:t>
            </a: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 COMMENT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'Employee name’,</a:t>
            </a:r>
          </a:p>
          <a:p>
            <a:pPr marL="180000" marR="0" lvl="1" indent="0" algn="l" defTabSz="914400" rtl="0" eaLnBrk="1" fontAlgn="base" latinLnBrk="1" hangingPunct="1">
              <a:lnSpc>
                <a:spcPct val="114000"/>
              </a:lnSpc>
              <a:spcBef>
                <a:spcPct val="0"/>
              </a:spcBef>
              <a:spcAft>
                <a:spcPct val="0"/>
              </a:spcAft>
              <a:buClrTx/>
              <a:buSzTx/>
              <a:buFontTx/>
              <a:buNone/>
              <a:tabLst/>
              <a:defRPr/>
            </a:pPr>
            <a:r>
              <a:rPr lang="en-US" altLang="ko-KR" sz="1300" dirty="0">
                <a:solidFill>
                  <a:srgbClr val="000000"/>
                </a:solidFill>
                <a:latin typeface="SamsungOne-400" panose="020B0503030303020204" pitchFamily="34" charset="0"/>
                <a:ea typeface="SamsungOneKorean 400" panose="020B0503030303020204" pitchFamily="50" charset="-127"/>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salary</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Korean 400" panose="020B0503030303020204" pitchFamily="50" charset="-127"/>
                <a:cs typeface="+mn-cs"/>
              </a:rPr>
              <a:t> </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FLOAT</a:t>
            </a: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  COMMENT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'Employee salary’,</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       subordinates </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ARRAY&lt;STRING&gt; </a:t>
            </a: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COMMENT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'Names of subordinates’,</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       deductions </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MAP&lt;STRING, FLOAT&gt; </a:t>
            </a: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COMMENT</a:t>
            </a: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Korean 400" panose="020B0503030303020204" pitchFamily="50" charset="-127"/>
                <a:cs typeface="+mn-cs"/>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'Keys are deductions names, values are percentages’, </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       address </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STRUCT</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Korean 400" panose="020B0503030303020204" pitchFamily="50" charset="-127"/>
                <a:cs typeface="+mn-cs"/>
              </a:rPr>
              <a:t>&lt;street:</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STRING</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Korean 400" panose="020B0503030303020204" pitchFamily="50" charset="-127"/>
                <a:cs typeface="+mn-cs"/>
              </a:rPr>
              <a:t>, city</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:STRING</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Korean 400" panose="020B0503030303020204" pitchFamily="50" charset="-127"/>
                <a:cs typeface="+mn-cs"/>
              </a:rPr>
              <a:t>, state:</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STRING</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Korean 400" panose="020B0503030303020204" pitchFamily="50" charset="-127"/>
                <a:cs typeface="+mn-cs"/>
              </a:rPr>
              <a:t>, zip:</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400" panose="020B0503030303020204" pitchFamily="34" charset="0"/>
                <a:cs typeface="+mn-cs"/>
              </a:rPr>
              <a:t>INT</a:t>
            </a:r>
            <a:r>
              <a:rPr kumimoji="1" lang="en-US" altLang="ko-KR" sz="1300" b="0" i="0" u="none" strike="noStrike" kern="1200" cap="none" spc="0" normalizeH="0" baseline="0" noProof="0" dirty="0">
                <a:ln>
                  <a:noFill/>
                </a:ln>
                <a:solidFill>
                  <a:schemeClr val="tx1"/>
                </a:solidFill>
                <a:effectLst/>
                <a:uLnTx/>
                <a:uFillTx/>
                <a:latin typeface="SamsungOne-400" panose="020B0503030303020204" pitchFamily="34" charset="0"/>
                <a:ea typeface="SamsungOneKorean 400" panose="020B0503030303020204" pitchFamily="50" charset="-127"/>
                <a:cs typeface="+mn-cs"/>
              </a:rPr>
              <a:t>&gt; </a:t>
            </a: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COMMENT</a:t>
            </a:r>
            <a:r>
              <a:rPr kumimoji="1" lang="en-US" altLang="ko-KR" sz="1300" b="0" i="0" u="none" strike="noStrike" kern="1200" cap="none" spc="0" normalizeH="0" baseline="0" noProof="0" dirty="0">
                <a:ln>
                  <a:noFill/>
                </a:ln>
                <a:solidFill>
                  <a:srgbClr val="00B0F0"/>
                </a:solidFill>
                <a:effectLst/>
                <a:uLnTx/>
                <a:uFillTx/>
                <a:latin typeface="SamsungOne-400" panose="020B0503030303020204" pitchFamily="34" charset="0"/>
                <a:ea typeface="SamsungOneKorean 400" panose="020B0503030303020204" pitchFamily="50" charset="-127"/>
                <a:cs typeface="+mn-cs"/>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'Home address’</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COMMENT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 'Description of the table’</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TBLPROPERTIES</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 ('creator'='me', 'created_at'=‘2021-07-02 10:00:00', ...) </a:t>
            </a:r>
          </a:p>
          <a:p>
            <a:pPr marL="180000" marR="0" lvl="1" indent="0" algn="l" defTabSz="914400" rtl="0" eaLnBrk="1" fontAlgn="base" latinLnBrk="1" hangingPunct="1">
              <a:lnSpc>
                <a:spcPct val="114000"/>
              </a:lnSpc>
              <a:spcBef>
                <a:spcPct val="0"/>
              </a:spcBef>
              <a:spcAft>
                <a:spcPct val="0"/>
              </a:spcAft>
              <a:buClrTx/>
              <a:buSzTx/>
              <a:buFontTx/>
              <a:buNone/>
              <a:tabLst/>
              <a:defRPr/>
            </a:pPr>
            <a:r>
              <a:rPr kumimoji="1" lang="en-US" altLang="ko-KR" sz="1300" b="0" i="0" u="none" strike="noStrike" kern="1200" cap="none" spc="0" normalizeH="0" baseline="0" noProof="0" dirty="0">
                <a:ln>
                  <a:noFill/>
                </a:ln>
                <a:solidFill>
                  <a:srgbClr val="193EB0"/>
                </a:solidFill>
                <a:effectLst/>
                <a:uLnTx/>
                <a:uFillTx/>
                <a:latin typeface="SamsungOne-400" panose="020B0503030303020204" pitchFamily="34" charset="0"/>
                <a:ea typeface="SamsungOne-400" panose="020B0503030303020204" pitchFamily="34" charset="0"/>
                <a:cs typeface="+mn-cs"/>
              </a:rPr>
              <a:t>LOCATION</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 '/user/hive/warehouse/mydb.db/employees';</a:t>
            </a:r>
          </a:p>
        </p:txBody>
      </p:sp>
    </p:spTree>
    <p:extLst>
      <p:ext uri="{BB962C8B-B14F-4D97-AF65-F5344CB8AC3E}">
        <p14:creationId xmlns:p14="http://schemas.microsoft.com/office/powerpoint/2010/main" val="3891672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TẠO </a:t>
            </a:r>
            <a:r>
              <a:rPr kumimoji="1" lang="en-US" altLang="ko-KR" dirty="0" err="1"/>
              <a:t>Bảng</a:t>
            </a:r>
            <a:r>
              <a:rPr kumimoji="1" lang="en-US" altLang="ko-KR" dirty="0"/>
              <a:t> (5/5)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8796528" cy="775503"/>
          </a:xfrm>
        </p:spPr>
        <p:txBody>
          <a:bodyPr/>
          <a:lstStyle/>
          <a:p>
            <a:r>
              <a:rPr lang="vi-VN" altLang="ko-KR" dirty="0"/>
              <a:t>Sao chép lược đồ của một bảng.</a:t>
            </a:r>
          </a:p>
          <a:p>
            <a:r>
              <a:rPr lang="vi-VN" altLang="ko-KR" dirty="0"/>
              <a:t>Bạn cũng có thể thay đổi vị trí tạo bảng. Không có thuộc tính nào khác có thể được sửa đổi và tuân theo bảng gốc.</a:t>
            </a:r>
            <a:endParaRPr lang="en-US" altLang="ko-KR" dirty="0"/>
          </a:p>
          <a:p>
            <a:pPr lvl="1"/>
            <a:r>
              <a:rPr lang="en-US" altLang="ko-KR" dirty="0" err="1"/>
              <a:t>Ví</a:t>
            </a:r>
            <a:r>
              <a:rPr lang="en-US" altLang="ko-KR" dirty="0"/>
              <a:t> </a:t>
            </a:r>
            <a:r>
              <a:rPr lang="en-US" altLang="ko-KR" dirty="0" err="1"/>
              <a:t>dụ</a:t>
            </a:r>
            <a:endParaRPr lang="en-US" altLang="ko-KR" dirty="0"/>
          </a:p>
          <a:p>
            <a:pPr lvl="1"/>
            <a:endParaRPr lang="en-US" altLang="ko-KR" dirty="0"/>
          </a:p>
          <a:p>
            <a:endParaRPr lang="en-US" altLang="ko-KR" dirty="0"/>
          </a:p>
          <a:p>
            <a:pPr marL="0" indent="0">
              <a:buNone/>
            </a:pPr>
            <a:endParaRPr lang="en-US" altLang="ko-KR" dirty="0"/>
          </a:p>
          <a:p>
            <a:pPr lvl="1"/>
            <a:r>
              <a:rPr lang="vi-VN" altLang="ko-KR" dirty="0"/>
              <a:t>Hiển thị danh sách các bảng từ cơ sở dữ liệu hiện tại hoặc cơ sở dữ liệu khác</a:t>
            </a:r>
            <a:endParaRPr lang="en-US" altLang="ko-KR" dirty="0"/>
          </a:p>
          <a:p>
            <a:pPr lvl="1"/>
            <a:endParaRPr lang="en-US" altLang="ko-KR" dirty="0"/>
          </a:p>
          <a:p>
            <a:endParaRPr lang="en-US" altLang="ko-KR" dirty="0"/>
          </a:p>
        </p:txBody>
      </p:sp>
      <p:sp>
        <p:nvSpPr>
          <p:cNvPr id="8" name="TextBox 7">
            <a:extLst>
              <a:ext uri="{FF2B5EF4-FFF2-40B4-BE49-F238E27FC236}">
                <a16:creationId xmlns:a16="http://schemas.microsoft.com/office/drawing/2014/main" id="{4AD6CBA2-4DA0-487C-83E6-B1667B1A1EE9}"/>
              </a:ext>
            </a:extLst>
          </p:cNvPr>
          <p:cNvSpPr txBox="1"/>
          <p:nvPr/>
        </p:nvSpPr>
        <p:spPr>
          <a:xfrm>
            <a:off x="711199" y="3358259"/>
            <a:ext cx="7812000" cy="86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lvl="1"/>
            <a:r>
              <a:rPr lang="en-US" altLang="ko-KR" sz="1400" dirty="0">
                <a:solidFill>
                  <a:srgbClr val="193EB0"/>
                </a:solidFill>
                <a:latin typeface="SamsungOne-400" panose="020B0503030303020204" pitchFamily="34" charset="0"/>
                <a:ea typeface="SamsungOne-400" panose="020B0503030303020204" pitchFamily="34" charset="0"/>
              </a:rPr>
              <a:t>CREATE TABLE IF NOT EXISTS </a:t>
            </a:r>
            <a:r>
              <a:rPr lang="en-US" altLang="ko-KR" sz="1400" dirty="0">
                <a:solidFill>
                  <a:schemeClr val="tx1"/>
                </a:solidFill>
                <a:latin typeface="SamsungOne-400" panose="020B0503030303020204" pitchFamily="34" charset="0"/>
              </a:rPr>
              <a:t>mydb.employees2</a:t>
            </a:r>
          </a:p>
          <a:p>
            <a:pPr marL="180000" lvl="1"/>
            <a:r>
              <a:rPr lang="en-US" altLang="ko-KR" sz="1400" dirty="0">
                <a:solidFill>
                  <a:srgbClr val="193EB0"/>
                </a:solidFill>
                <a:latin typeface="SamsungOne-400" panose="020B0503030303020204" pitchFamily="34" charset="0"/>
                <a:ea typeface="SamsungOne-400" panose="020B0503030303020204" pitchFamily="34" charset="0"/>
              </a:rPr>
              <a:t>LIKE</a:t>
            </a:r>
            <a:r>
              <a:rPr lang="en-US" altLang="ko-KR" sz="1400" dirty="0">
                <a:solidFill>
                  <a:schemeClr val="tx1"/>
                </a:solidFill>
                <a:latin typeface="SamsungOne-400" panose="020B0503030303020204" pitchFamily="34" charset="0"/>
              </a:rPr>
              <a:t> mydb.employees</a:t>
            </a:r>
          </a:p>
          <a:p>
            <a:pPr marL="180000" lvl="1"/>
            <a:r>
              <a:rPr lang="en-US" altLang="ko-KR" sz="1400" dirty="0">
                <a:solidFill>
                  <a:srgbClr val="193EB0"/>
                </a:solidFill>
                <a:latin typeface="SamsungOne-400" panose="020B0503030303020204" pitchFamily="34" charset="0"/>
                <a:ea typeface="SamsungOne-400" panose="020B0503030303020204" pitchFamily="34" charset="0"/>
              </a:rPr>
              <a:t>LOCATION</a:t>
            </a:r>
            <a:r>
              <a:rPr lang="en-US" altLang="ko-KR" sz="1400" dirty="0">
                <a:solidFill>
                  <a:schemeClr val="tx1"/>
                </a:solidFill>
                <a:latin typeface="SamsungOne-400" panose="020B0503030303020204" pitchFamily="34" charset="0"/>
              </a:rPr>
              <a:t> /my/preferred/location;</a:t>
            </a:r>
          </a:p>
        </p:txBody>
      </p:sp>
      <p:sp>
        <p:nvSpPr>
          <p:cNvPr id="10" name="TextBox 9">
            <a:extLst>
              <a:ext uri="{FF2B5EF4-FFF2-40B4-BE49-F238E27FC236}">
                <a16:creationId xmlns:a16="http://schemas.microsoft.com/office/drawing/2014/main" id="{E6F8A95A-2994-4E54-BF82-0D14B3F3B753}"/>
              </a:ext>
            </a:extLst>
          </p:cNvPr>
          <p:cNvSpPr txBox="1"/>
          <p:nvPr/>
        </p:nvSpPr>
        <p:spPr>
          <a:xfrm>
            <a:off x="711199" y="4543387"/>
            <a:ext cx="3600000" cy="13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lvl="1"/>
            <a:r>
              <a:rPr lang="en-US" altLang="ko-KR" sz="1400" dirty="0">
                <a:solidFill>
                  <a:schemeClr val="tx1"/>
                </a:solidFill>
                <a:latin typeface="SamsungOne-400" panose="020B0503030303020204" pitchFamily="34" charset="0"/>
              </a:rPr>
              <a:t>hive&gt; </a:t>
            </a:r>
            <a:r>
              <a:rPr lang="en-US" altLang="ko-KR" sz="1400" dirty="0">
                <a:solidFill>
                  <a:srgbClr val="193EB0"/>
                </a:solidFill>
                <a:latin typeface="SamsungOne-400" panose="020B0503030303020204" pitchFamily="34" charset="0"/>
                <a:ea typeface="SamsungOne-400" panose="020B0503030303020204" pitchFamily="34" charset="0"/>
              </a:rPr>
              <a:t>USE</a:t>
            </a:r>
            <a:r>
              <a:rPr lang="en-US" altLang="ko-KR" sz="1400" dirty="0">
                <a:solidFill>
                  <a:schemeClr val="tx1"/>
                </a:solidFill>
                <a:latin typeface="SamsungOne-400" panose="020B0503030303020204" pitchFamily="34" charset="0"/>
              </a:rPr>
              <a:t> mydb;</a:t>
            </a:r>
          </a:p>
          <a:p>
            <a:pPr marL="180000" lvl="1"/>
            <a:r>
              <a:rPr lang="en-US" altLang="ko-KR" sz="1400" dirty="0">
                <a:solidFill>
                  <a:schemeClr val="tx1"/>
                </a:solidFill>
                <a:latin typeface="SamsungOne-400" panose="020B0503030303020204" pitchFamily="34" charset="0"/>
              </a:rPr>
              <a:t>hive&gt; </a:t>
            </a:r>
            <a:r>
              <a:rPr lang="en-US" altLang="ko-KR" sz="1400" dirty="0">
                <a:solidFill>
                  <a:srgbClr val="193EB0"/>
                </a:solidFill>
                <a:latin typeface="SamsungOne-400" panose="020B0503030303020204" pitchFamily="34" charset="0"/>
                <a:ea typeface="SamsungOne-400" panose="020B0503030303020204" pitchFamily="34" charset="0"/>
              </a:rPr>
              <a:t>SHOWTABLES</a:t>
            </a:r>
            <a:r>
              <a:rPr lang="en-US" altLang="ko-KR" sz="1400" dirty="0">
                <a:solidFill>
                  <a:schemeClr val="tx1"/>
                </a:solidFill>
                <a:latin typeface="SamsungOne-400" panose="020B0503030303020204" pitchFamily="34" charset="0"/>
              </a:rPr>
              <a:t>; </a:t>
            </a:r>
          </a:p>
          <a:p>
            <a:pPr marL="180000" lvl="1"/>
            <a:r>
              <a:rPr lang="en-US" altLang="ko-KR" sz="1400" dirty="0">
                <a:solidFill>
                  <a:schemeClr val="tx1"/>
                </a:solidFill>
                <a:latin typeface="SamsungOne-400" panose="020B0503030303020204" pitchFamily="34" charset="0"/>
              </a:rPr>
              <a:t>employees</a:t>
            </a:r>
          </a:p>
          <a:p>
            <a:pPr marL="180000" lvl="1"/>
            <a:r>
              <a:rPr lang="en-US" altLang="ko-KR" sz="1400" dirty="0">
                <a:solidFill>
                  <a:schemeClr val="tx1"/>
                </a:solidFill>
                <a:latin typeface="SamsungOne-400" panose="020B0503030303020204" pitchFamily="34" charset="0"/>
              </a:rPr>
              <a:t>table1</a:t>
            </a:r>
          </a:p>
          <a:p>
            <a:pPr marL="180000" lvl="1"/>
            <a:r>
              <a:rPr lang="en-US" altLang="ko-KR" sz="1400" dirty="0">
                <a:solidFill>
                  <a:schemeClr val="tx1"/>
                </a:solidFill>
                <a:latin typeface="SamsungOne-400" panose="020B0503030303020204" pitchFamily="34" charset="0"/>
              </a:rPr>
              <a:t>table2</a:t>
            </a:r>
          </a:p>
        </p:txBody>
      </p:sp>
      <p:sp>
        <p:nvSpPr>
          <p:cNvPr id="11" name="TextBox 10">
            <a:extLst>
              <a:ext uri="{FF2B5EF4-FFF2-40B4-BE49-F238E27FC236}">
                <a16:creationId xmlns:a16="http://schemas.microsoft.com/office/drawing/2014/main" id="{D68CDF9F-BAB4-4A28-85AF-2DCCA2EB5162}"/>
              </a:ext>
            </a:extLst>
          </p:cNvPr>
          <p:cNvSpPr txBox="1"/>
          <p:nvPr/>
        </p:nvSpPr>
        <p:spPr>
          <a:xfrm>
            <a:off x="4923199" y="4543387"/>
            <a:ext cx="3600000" cy="13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lvl="1"/>
            <a:r>
              <a:rPr lang="en-US" altLang="ko-KR" sz="1400" dirty="0">
                <a:solidFill>
                  <a:schemeClr val="tx1"/>
                </a:solidFill>
                <a:latin typeface="SamsungOne-400" panose="020B0503030303020204" pitchFamily="34" charset="0"/>
              </a:rPr>
              <a:t>hive&gt; </a:t>
            </a:r>
            <a:r>
              <a:rPr lang="en-US" altLang="ko-KR" sz="1400" dirty="0">
                <a:solidFill>
                  <a:srgbClr val="193EB0"/>
                </a:solidFill>
                <a:latin typeface="SamsungOne-400" panose="020B0503030303020204" pitchFamily="34" charset="0"/>
                <a:ea typeface="SamsungOne-400" panose="020B0503030303020204" pitchFamily="34" charset="0"/>
              </a:rPr>
              <a:t>USE</a:t>
            </a:r>
            <a:r>
              <a:rPr lang="en-US" altLang="ko-KR" sz="1400" dirty="0">
                <a:solidFill>
                  <a:schemeClr val="tx1"/>
                </a:solidFill>
                <a:latin typeface="SamsungOne-400" panose="020B0503030303020204" pitchFamily="34" charset="0"/>
              </a:rPr>
              <a:t> default;</a:t>
            </a:r>
          </a:p>
          <a:p>
            <a:pPr marL="180000" lvl="1"/>
            <a:r>
              <a:rPr lang="en-US" altLang="ko-KR" sz="1400" dirty="0">
                <a:solidFill>
                  <a:schemeClr val="tx1"/>
                </a:solidFill>
                <a:latin typeface="SamsungOne-400" panose="020B0503030303020204" pitchFamily="34" charset="0"/>
              </a:rPr>
              <a:t>hive&gt; </a:t>
            </a:r>
            <a:r>
              <a:rPr lang="en-US" altLang="ko-KR" sz="1400" dirty="0">
                <a:solidFill>
                  <a:srgbClr val="193EB0"/>
                </a:solidFill>
                <a:latin typeface="SamsungOne-400" panose="020B0503030303020204" pitchFamily="34" charset="0"/>
                <a:ea typeface="SamsungOne-400" panose="020B0503030303020204" pitchFamily="34" charset="0"/>
              </a:rPr>
              <a:t>SHOWTABLES IN </a:t>
            </a:r>
            <a:r>
              <a:rPr lang="en-US" altLang="ko-KR" sz="1400" dirty="0">
                <a:solidFill>
                  <a:schemeClr val="tx1"/>
                </a:solidFill>
                <a:latin typeface="SamsungOne-400" panose="020B0503030303020204" pitchFamily="34" charset="0"/>
              </a:rPr>
              <a:t>mydb;</a:t>
            </a:r>
          </a:p>
          <a:p>
            <a:pPr marL="180000" lvl="1"/>
            <a:r>
              <a:rPr lang="en-US" altLang="ko-KR" sz="1400" dirty="0">
                <a:solidFill>
                  <a:schemeClr val="tx1"/>
                </a:solidFill>
                <a:latin typeface="SamsungOne-400" panose="020B0503030303020204" pitchFamily="34" charset="0"/>
              </a:rPr>
              <a:t>employees</a:t>
            </a:r>
          </a:p>
          <a:p>
            <a:pPr marL="180000" lvl="1"/>
            <a:r>
              <a:rPr lang="en-US" altLang="ko-KR" sz="1400" dirty="0">
                <a:solidFill>
                  <a:schemeClr val="tx1"/>
                </a:solidFill>
                <a:latin typeface="SamsungOne-400" panose="020B0503030303020204" pitchFamily="34" charset="0"/>
              </a:rPr>
              <a:t>table1</a:t>
            </a:r>
          </a:p>
          <a:p>
            <a:pPr marL="180000" lvl="1"/>
            <a:r>
              <a:rPr lang="en-US" altLang="ko-KR" sz="1400" dirty="0">
                <a:solidFill>
                  <a:schemeClr val="tx1"/>
                </a:solidFill>
                <a:latin typeface="SamsungOne-400" panose="020B0503030303020204" pitchFamily="34" charset="0"/>
              </a:rPr>
              <a:t>table2</a:t>
            </a:r>
          </a:p>
        </p:txBody>
      </p:sp>
      <p:sp>
        <p:nvSpPr>
          <p:cNvPr id="12" name="TextBox 11">
            <a:extLst>
              <a:ext uri="{FF2B5EF4-FFF2-40B4-BE49-F238E27FC236}">
                <a16:creationId xmlns:a16="http://schemas.microsoft.com/office/drawing/2014/main" id="{828D1D28-E3F7-44DE-84B4-E51360C183CE}"/>
              </a:ext>
            </a:extLst>
          </p:cNvPr>
          <p:cNvSpPr txBox="1"/>
          <p:nvPr/>
        </p:nvSpPr>
        <p:spPr>
          <a:xfrm>
            <a:off x="4436061" y="4971000"/>
            <a:ext cx="320620" cy="584775"/>
          </a:xfrm>
          <a:prstGeom prst="rect">
            <a:avLst/>
          </a:prstGeom>
          <a:noFill/>
        </p:spPr>
        <p:txBody>
          <a:bodyPr wrap="square" rtlCol="0">
            <a:spAutoFit/>
          </a:bodyPr>
          <a:lstStyle/>
          <a:p>
            <a:pPr algn="ctr"/>
            <a:r>
              <a:rPr lang="en-US" altLang="ko-KR" sz="3200" b="1" dirty="0">
                <a:solidFill>
                  <a:srgbClr val="193EB0"/>
                </a:solidFill>
                <a:latin typeface="SamsungOne-400" panose="020B0503030303020204" pitchFamily="34" charset="0"/>
                <a:ea typeface="+mn-ea"/>
              </a:rPr>
              <a:t>=</a:t>
            </a:r>
            <a:endParaRPr lang="ko-KR" altLang="en-US" sz="3200" b="1" dirty="0">
              <a:solidFill>
                <a:srgbClr val="193EB0"/>
              </a:solidFill>
              <a:latin typeface="SamsungOne-400" panose="020B0503030303020204" pitchFamily="34" charset="0"/>
              <a:ea typeface="+mn-ea"/>
            </a:endParaRPr>
          </a:p>
        </p:txBody>
      </p:sp>
    </p:spTree>
    <p:extLst>
      <p:ext uri="{BB962C8B-B14F-4D97-AF65-F5344CB8AC3E}">
        <p14:creationId xmlns:p14="http://schemas.microsoft.com/office/powerpoint/2010/main" val="4234581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DESCRIBE Table (MÔ TẢ </a:t>
            </a:r>
            <a:r>
              <a:rPr kumimoji="1" lang="en-US" altLang="ko-KR" dirty="0" err="1"/>
              <a:t>Bảng</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Hiển</a:t>
            </a:r>
            <a:r>
              <a:rPr lang="en-US" altLang="ko-KR" dirty="0"/>
              <a:t> </a:t>
            </a:r>
            <a:r>
              <a:rPr lang="en-US" altLang="ko-KR" dirty="0" err="1"/>
              <a:t>thị</a:t>
            </a:r>
            <a:r>
              <a:rPr lang="en-US" altLang="ko-KR" dirty="0"/>
              <a:t> </a:t>
            </a:r>
            <a:r>
              <a:rPr lang="en-US" altLang="ko-KR" dirty="0" err="1"/>
              <a:t>thông</a:t>
            </a:r>
            <a:r>
              <a:rPr lang="en-US" altLang="ko-KR" dirty="0"/>
              <a:t> tin </a:t>
            </a:r>
            <a:r>
              <a:rPr lang="en-US" altLang="ko-KR" dirty="0" err="1"/>
              <a:t>bảng</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Hiển</a:t>
            </a:r>
            <a:r>
              <a:rPr lang="en-US" altLang="ko-KR" dirty="0"/>
              <a:t> </a:t>
            </a:r>
            <a:r>
              <a:rPr lang="en-US" altLang="ko-KR" dirty="0" err="1"/>
              <a:t>thị</a:t>
            </a:r>
            <a:r>
              <a:rPr lang="en-US" altLang="ko-KR" dirty="0"/>
              <a:t> chi </a:t>
            </a:r>
            <a:r>
              <a:rPr lang="en-US" altLang="ko-KR" dirty="0" err="1"/>
              <a:t>tiết</a:t>
            </a:r>
            <a:r>
              <a:rPr lang="en-US" altLang="ko-KR" dirty="0"/>
              <a:t> </a:t>
            </a:r>
            <a:r>
              <a:rPr lang="en-US" altLang="ko-KR" dirty="0" err="1"/>
              <a:t>thông</a:t>
            </a:r>
            <a:r>
              <a:rPr lang="en-US" altLang="ko-KR" dirty="0"/>
              <a:t> tin </a:t>
            </a:r>
            <a:r>
              <a:rPr lang="en-US" altLang="ko-KR" dirty="0" err="1"/>
              <a:t>bảng</a:t>
            </a:r>
            <a:endParaRPr lang="en-US" altLang="ko-KR" dirty="0"/>
          </a:p>
        </p:txBody>
      </p:sp>
      <p:sp>
        <p:nvSpPr>
          <p:cNvPr id="11" name="TextBox 10">
            <a:extLst>
              <a:ext uri="{FF2B5EF4-FFF2-40B4-BE49-F238E27FC236}">
                <a16:creationId xmlns:a16="http://schemas.microsoft.com/office/drawing/2014/main" id="{D96DDC79-8101-46F1-8ECE-D7EB4204C427}"/>
              </a:ext>
            </a:extLst>
          </p:cNvPr>
          <p:cNvSpPr txBox="1"/>
          <p:nvPr/>
        </p:nvSpPr>
        <p:spPr>
          <a:xfrm>
            <a:off x="711199" y="2551832"/>
            <a:ext cx="7812000" cy="48941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chemeClr val="tx1">
                    <a:lumMod val="50000"/>
                    <a:lumOff val="50000"/>
                  </a:schemeClr>
                </a:solidFill>
                <a:latin typeface="SamsungOne-400" panose="020B0503030303020204" pitchFamily="34" charset="0"/>
                <a:ea typeface="나눔스퀘어 Bold" panose="020B0600000101010101" pitchFamily="50" charset="-127"/>
              </a:rPr>
              <a:t>&gt;</a:t>
            </a:r>
            <a:r>
              <a:rPr lang="en-US" altLang="ko-KR" dirty="0">
                <a:solidFill>
                  <a:schemeClr val="tx1"/>
                </a:solidFill>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DESCRIBE </a:t>
            </a:r>
            <a:r>
              <a:rPr lang="en-US" altLang="ko-KR" dirty="0">
                <a:solidFill>
                  <a:schemeClr val="tx1"/>
                </a:solidFill>
                <a:latin typeface="SamsungOne-400" panose="020B0503030303020204" pitchFamily="34" charset="0"/>
                <a:ea typeface="나눔스퀘어 Bold" panose="020B0600000101010101" pitchFamily="50" charset="-127"/>
              </a:rPr>
              <a:t>&lt;TBL_NAME&gt;  </a:t>
            </a:r>
            <a:r>
              <a:rPr lang="en-US" altLang="ko-KR" dirty="0">
                <a:solidFill>
                  <a:srgbClr val="92D050"/>
                </a:solidFill>
                <a:latin typeface="SamsungOne-400" panose="020B0503030303020204" pitchFamily="34" charset="0"/>
                <a:ea typeface="나눔스퀘어 Bold" panose="020B0600000101010101" pitchFamily="50" charset="-127"/>
              </a:rPr>
              <a:t>// (or) DESC &lt;TBL_NAME&gt;</a:t>
            </a:r>
          </a:p>
        </p:txBody>
      </p:sp>
      <p:sp>
        <p:nvSpPr>
          <p:cNvPr id="13" name="TextBox 12">
            <a:extLst>
              <a:ext uri="{FF2B5EF4-FFF2-40B4-BE49-F238E27FC236}">
                <a16:creationId xmlns:a16="http://schemas.microsoft.com/office/drawing/2014/main" id="{1F4049D4-D4A0-4D86-8E07-A3FC89049891}"/>
              </a:ext>
            </a:extLst>
          </p:cNvPr>
          <p:cNvSpPr txBox="1"/>
          <p:nvPr/>
        </p:nvSpPr>
        <p:spPr>
          <a:xfrm>
            <a:off x="711199" y="5365302"/>
            <a:ext cx="7812000" cy="48941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chemeClr val="tx1">
                    <a:lumMod val="50000"/>
                    <a:lumOff val="50000"/>
                  </a:schemeClr>
                </a:solidFill>
                <a:latin typeface="SamsungOne-400" panose="020B0503030303020204" pitchFamily="34" charset="0"/>
                <a:ea typeface="나눔스퀘어 Bold" panose="020B0600000101010101" pitchFamily="50" charset="-127"/>
              </a:rPr>
              <a:t>&gt;</a:t>
            </a:r>
            <a:r>
              <a:rPr lang="en-US" altLang="ko-KR" dirty="0">
                <a:solidFill>
                  <a:schemeClr val="tx1"/>
                </a:solidFill>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DESCRIBE</a:t>
            </a:r>
            <a:r>
              <a:rPr lang="en-US" altLang="ko-KR" dirty="0">
                <a:solidFill>
                  <a:schemeClr val="tx1"/>
                </a:solidFill>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FORMATTED</a:t>
            </a:r>
            <a:r>
              <a:rPr lang="en-US" altLang="ko-KR" dirty="0">
                <a:solidFill>
                  <a:schemeClr val="tx1"/>
                </a:solidFill>
                <a:latin typeface="SamsungOne-400" panose="020B0503030303020204" pitchFamily="34" charset="0"/>
                <a:ea typeface="나눔스퀘어 Bold" panose="020B0600000101010101" pitchFamily="50" charset="-127"/>
              </a:rPr>
              <a:t> &lt;TBL_NAME&gt;  </a:t>
            </a:r>
            <a:r>
              <a:rPr lang="en-US" altLang="ko-KR" dirty="0">
                <a:solidFill>
                  <a:srgbClr val="92D050"/>
                </a:solidFill>
                <a:latin typeface="SamsungOne-400" panose="020B0503030303020204" pitchFamily="34" charset="0"/>
                <a:ea typeface="나눔스퀘어 Bold" panose="020B0600000101010101" pitchFamily="50" charset="-127"/>
              </a:rPr>
              <a:t>// (or) DESC FORMATTED  &lt;TBL_NAME&gt;</a:t>
            </a:r>
          </a:p>
        </p:txBody>
      </p:sp>
      <p:sp>
        <p:nvSpPr>
          <p:cNvPr id="9" name="TextBox 8">
            <a:extLst>
              <a:ext uri="{FF2B5EF4-FFF2-40B4-BE49-F238E27FC236}">
                <a16:creationId xmlns:a16="http://schemas.microsoft.com/office/drawing/2014/main" id="{85A968F3-DF50-46BC-B748-34914628E638}"/>
              </a:ext>
            </a:extLst>
          </p:cNvPr>
          <p:cNvSpPr txBox="1"/>
          <p:nvPr/>
        </p:nvSpPr>
        <p:spPr>
          <a:xfrm>
            <a:off x="711199" y="3157547"/>
            <a:ext cx="7812000" cy="145255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endParaRPr lang="en-US" altLang="ko-KR" sz="1400" dirty="0">
              <a:latin typeface="SamsungOne-400" panose="020B0503030303020204" pitchFamily="34" charset="0"/>
              <a:cs typeface="Courier New" panose="02070309020205020404" pitchFamily="49" charset="0"/>
            </a:endParaRPr>
          </a:p>
        </p:txBody>
      </p:sp>
      <p:sp>
        <p:nvSpPr>
          <p:cNvPr id="12" name="TextBox 11">
            <a:extLst>
              <a:ext uri="{FF2B5EF4-FFF2-40B4-BE49-F238E27FC236}">
                <a16:creationId xmlns:a16="http://schemas.microsoft.com/office/drawing/2014/main" id="{1E06A744-71AA-431A-AAE9-87FEF9AF713A}"/>
              </a:ext>
            </a:extLst>
          </p:cNvPr>
          <p:cNvSpPr txBox="1"/>
          <p:nvPr/>
        </p:nvSpPr>
        <p:spPr>
          <a:xfrm>
            <a:off x="711199" y="4610101"/>
            <a:ext cx="7812000" cy="307777"/>
          </a:xfrm>
          <a:prstGeom prst="rect">
            <a:avLst/>
          </a:prstGeom>
          <a:noFill/>
        </p:spPr>
        <p:txBody>
          <a:bodyPr wrap="square">
            <a:spAutoFit/>
          </a:bodyPr>
          <a:lstStyle/>
          <a:p>
            <a:pPr marL="0" indent="0" algn="ctr">
              <a:buNone/>
            </a:pPr>
            <a:r>
              <a:rPr lang="en-US" altLang="ko-KR" sz="1400" dirty="0">
                <a:latin typeface="SamsungOne-400" panose="020B0503030303020204" pitchFamily="34" charset="0"/>
                <a:ea typeface="SamsungOneKorean 400" panose="020B0503030303020204" pitchFamily="50" charset="-127"/>
                <a:cs typeface="Courier New" panose="02070309020205020404" pitchFamily="49" charset="0"/>
              </a:rPr>
              <a:t>&lt;</a:t>
            </a:r>
            <a:r>
              <a:rPr lang="en-US" altLang="ko-KR" sz="1400" dirty="0" err="1">
                <a:latin typeface="SamsungOne-400" panose="020B0503030303020204" pitchFamily="34" charset="0"/>
                <a:ea typeface="SamsungOneKorean 400" panose="020B0503030303020204" pitchFamily="50" charset="-127"/>
                <a:cs typeface="Courier New" panose="02070309020205020404" pitchFamily="49" charset="0"/>
              </a:rPr>
              <a:t>Mô</a:t>
            </a:r>
            <a:r>
              <a:rPr lang="en-US" altLang="ko-KR" sz="1400" dirty="0">
                <a:latin typeface="SamsungOne-400" panose="020B0503030303020204" pitchFamily="34" charset="0"/>
                <a:ea typeface="SamsungOneKorean 400" panose="020B0503030303020204" pitchFamily="50" charset="-127"/>
                <a:cs typeface="Courier New" panose="02070309020205020404" pitchFamily="49" charset="0"/>
              </a:rPr>
              <a:t> </a:t>
            </a:r>
            <a:r>
              <a:rPr lang="en-US" altLang="ko-KR" sz="1400" dirty="0" err="1">
                <a:latin typeface="SamsungOne-400" panose="020B0503030303020204" pitchFamily="34" charset="0"/>
                <a:ea typeface="SamsungOneKorean 400" panose="020B0503030303020204" pitchFamily="50" charset="-127"/>
                <a:cs typeface="Courier New" panose="02070309020205020404" pitchFamily="49" charset="0"/>
              </a:rPr>
              <a:t>tả</a:t>
            </a:r>
            <a:r>
              <a:rPr lang="en-US" altLang="ko-KR" sz="1400" dirty="0">
                <a:latin typeface="SamsungOne-400" panose="020B0503030303020204" pitchFamily="34" charset="0"/>
                <a:ea typeface="SamsungOneKorean 400" panose="020B0503030303020204" pitchFamily="50" charset="-127"/>
                <a:cs typeface="Courier New" panose="02070309020205020404" pitchFamily="49" charset="0"/>
              </a:rPr>
              <a:t> </a:t>
            </a:r>
            <a:r>
              <a:rPr lang="en-US" altLang="ko-KR" sz="1400" dirty="0" err="1">
                <a:latin typeface="SamsungOne-400" panose="020B0503030303020204" pitchFamily="34" charset="0"/>
                <a:ea typeface="SamsungOneKorean 400" panose="020B0503030303020204" pitchFamily="50" charset="-127"/>
                <a:cs typeface="Courier New" panose="02070309020205020404" pitchFamily="49" charset="0"/>
              </a:rPr>
              <a:t>sản</a:t>
            </a:r>
            <a:r>
              <a:rPr lang="en-US" altLang="ko-KR" sz="1400" dirty="0">
                <a:latin typeface="SamsungOne-400" panose="020B0503030303020204" pitchFamily="34" charset="0"/>
                <a:ea typeface="SamsungOneKorean 400" panose="020B0503030303020204" pitchFamily="50" charset="-127"/>
                <a:cs typeface="Courier New" panose="02070309020205020404" pitchFamily="49" charset="0"/>
              </a:rPr>
              <a:t> </a:t>
            </a:r>
            <a:r>
              <a:rPr lang="en-US" altLang="ko-KR" sz="1400" dirty="0" err="1">
                <a:latin typeface="SamsungOne-400" panose="020B0503030303020204" pitchFamily="34" charset="0"/>
                <a:ea typeface="SamsungOneKorean 400" panose="020B0503030303020204" pitchFamily="50" charset="-127"/>
                <a:cs typeface="Courier New" panose="02070309020205020404" pitchFamily="49" charset="0"/>
              </a:rPr>
              <a:t>phẩm</a:t>
            </a:r>
            <a:r>
              <a:rPr lang="en-US" altLang="ko-KR" sz="1400" dirty="0">
                <a:latin typeface="SamsungOne-400" panose="020B0503030303020204" pitchFamily="34" charset="0"/>
                <a:ea typeface="SamsungOneKorean 400" panose="020B0503030303020204" pitchFamily="50" charset="-127"/>
                <a:cs typeface="Courier New" panose="02070309020205020404" pitchFamily="49" charset="0"/>
              </a:rPr>
              <a:t>&gt;</a:t>
            </a:r>
          </a:p>
        </p:txBody>
      </p:sp>
      <p:graphicFrame>
        <p:nvGraphicFramePr>
          <p:cNvPr id="14" name="표 13">
            <a:extLst>
              <a:ext uri="{FF2B5EF4-FFF2-40B4-BE49-F238E27FC236}">
                <a16:creationId xmlns:a16="http://schemas.microsoft.com/office/drawing/2014/main" id="{B086F79C-A9A9-423F-A6C2-0B47E700CDEC}"/>
              </a:ext>
            </a:extLst>
          </p:cNvPr>
          <p:cNvGraphicFramePr>
            <a:graphicFrameLocks noGrp="1"/>
          </p:cNvGraphicFramePr>
          <p:nvPr>
            <p:extLst>
              <p:ext uri="{D42A27DB-BD31-4B8C-83A1-F6EECF244321}">
                <p14:modId xmlns:p14="http://schemas.microsoft.com/office/powerpoint/2010/main" val="3866030075"/>
              </p:ext>
            </p:extLst>
          </p:nvPr>
        </p:nvGraphicFramePr>
        <p:xfrm>
          <a:off x="922983" y="3332788"/>
          <a:ext cx="3837511" cy="1085492"/>
        </p:xfrm>
        <a:graphic>
          <a:graphicData uri="http://schemas.openxmlformats.org/drawingml/2006/table">
            <a:tbl>
              <a:tblPr firstRow="1" bandRow="1">
                <a:tableStyleId>{5C22544A-7EE6-4342-B048-85BDC9FD1C3A}</a:tableStyleId>
              </a:tblPr>
              <a:tblGrid>
                <a:gridCol w="1269312">
                  <a:extLst>
                    <a:ext uri="{9D8B030D-6E8A-4147-A177-3AD203B41FA5}">
                      <a16:colId xmlns:a16="http://schemas.microsoft.com/office/drawing/2014/main" val="1509844544"/>
                    </a:ext>
                  </a:extLst>
                </a:gridCol>
                <a:gridCol w="1269312">
                  <a:extLst>
                    <a:ext uri="{9D8B030D-6E8A-4147-A177-3AD203B41FA5}">
                      <a16:colId xmlns:a16="http://schemas.microsoft.com/office/drawing/2014/main" val="77149052"/>
                    </a:ext>
                  </a:extLst>
                </a:gridCol>
                <a:gridCol w="1298887">
                  <a:extLst>
                    <a:ext uri="{9D8B030D-6E8A-4147-A177-3AD203B41FA5}">
                      <a16:colId xmlns:a16="http://schemas.microsoft.com/office/drawing/2014/main" val="329139916"/>
                    </a:ext>
                  </a:extLst>
                </a:gridCol>
              </a:tblGrid>
              <a:tr h="308360">
                <a:tc>
                  <a:txBody>
                    <a:bodyPr/>
                    <a:lstStyle/>
                    <a:p>
                      <a:pPr latinLnBrk="1"/>
                      <a:r>
                        <a:rPr kumimoji="1" lang="en-US" altLang="ko-KR" sz="1400" b="0" kern="1200" dirty="0">
                          <a:solidFill>
                            <a:schemeClr val="tx1"/>
                          </a:solidFill>
                          <a:latin typeface="SamsungOne-400" panose="020B0503030303020204" pitchFamily="34" charset="0"/>
                          <a:cs typeface="+mn-cs"/>
                        </a:rPr>
                        <a:t>col_name</a:t>
                      </a:r>
                      <a:endParaRPr kumimoji="1" lang="ko-KR" altLang="en-US" sz="1400" b="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err="1">
                          <a:solidFill>
                            <a:schemeClr val="tx1"/>
                          </a:solidFill>
                          <a:latin typeface="SamsungOne-400" panose="020B0503030303020204" pitchFamily="34" charset="0"/>
                          <a:cs typeface="+mn-cs"/>
                        </a:rPr>
                        <a:t>data_type</a:t>
                      </a:r>
                      <a:endParaRPr kumimoji="1" lang="ko-KR" altLang="en-US" sz="1400" b="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chemeClr val="tx1"/>
                          </a:solidFill>
                          <a:latin typeface="SamsungOne-400" panose="020B0503030303020204" pitchFamily="34" charset="0"/>
                          <a:cs typeface="+mn-cs"/>
                        </a:rPr>
                        <a:t>comment</a:t>
                      </a:r>
                      <a:endParaRPr kumimoji="1" lang="ko-KR" altLang="en-US" sz="1400" b="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279231846"/>
                  </a:ext>
                </a:extLst>
              </a:tr>
              <a:tr h="777132">
                <a:tc>
                  <a:txBody>
                    <a:bodyPr/>
                    <a:lstStyle/>
                    <a:p>
                      <a:pPr latinLnBrk="1"/>
                      <a:r>
                        <a:rPr kumimoji="1" lang="en-US" altLang="ko-KR" sz="1400" kern="1200" dirty="0">
                          <a:solidFill>
                            <a:schemeClr val="tx1"/>
                          </a:solidFill>
                          <a:latin typeface="SamsungOne-400" panose="020B0503030303020204" pitchFamily="34" charset="0"/>
                          <a:cs typeface="+mn-cs"/>
                        </a:rPr>
                        <a:t>id</a:t>
                      </a:r>
                    </a:p>
                    <a:p>
                      <a:pPr latinLnBrk="1"/>
                      <a:r>
                        <a:rPr kumimoji="1" lang="en-US" altLang="ko-KR" sz="1400" kern="1200" dirty="0">
                          <a:solidFill>
                            <a:schemeClr val="tx1"/>
                          </a:solidFill>
                          <a:latin typeface="SamsungOne-400" panose="020B0503030303020204" pitchFamily="34" charset="0"/>
                          <a:cs typeface="+mn-cs"/>
                        </a:rPr>
                        <a:t>name</a:t>
                      </a:r>
                    </a:p>
                    <a:p>
                      <a:pPr latinLnBrk="1"/>
                      <a:r>
                        <a:rPr kumimoji="1" lang="en-US" altLang="ko-KR" sz="1400" kern="1200" dirty="0">
                          <a:solidFill>
                            <a:schemeClr val="tx1"/>
                          </a:solidFill>
                          <a:latin typeface="SamsungOne-400" panose="020B0503030303020204" pitchFamily="34" charset="0"/>
                          <a:cs typeface="+mn-cs"/>
                        </a:rPr>
                        <a:t>price</a:t>
                      </a:r>
                      <a:endParaRPr kumimoji="1" lang="ko-KR" altLang="en-US" sz="140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chemeClr val="tx1"/>
                          </a:solidFill>
                          <a:latin typeface="SamsungOne-400" panose="020B0503030303020204" pitchFamily="34" charset="0"/>
                          <a:cs typeface="+mn-cs"/>
                        </a:rPr>
                        <a:t>int</a:t>
                      </a:r>
                    </a:p>
                    <a:p>
                      <a:pPr latinLnBrk="1"/>
                      <a:r>
                        <a:rPr kumimoji="1" lang="en-US" altLang="ko-KR" sz="1400" kern="1200" dirty="0">
                          <a:solidFill>
                            <a:schemeClr val="tx1"/>
                          </a:solidFill>
                          <a:latin typeface="SamsungOne-400" panose="020B0503030303020204" pitchFamily="34" charset="0"/>
                          <a:cs typeface="+mn-cs"/>
                        </a:rPr>
                        <a:t>string</a:t>
                      </a:r>
                    </a:p>
                    <a:p>
                      <a:pPr latinLnBrk="1"/>
                      <a:r>
                        <a:rPr kumimoji="1" lang="en-US" altLang="ko-KR" sz="1400" kern="1200" dirty="0">
                          <a:solidFill>
                            <a:schemeClr val="tx1"/>
                          </a:solidFill>
                          <a:latin typeface="SamsungOne-400" panose="020B0503030303020204" pitchFamily="34" charset="0"/>
                          <a:cs typeface="+mn-cs"/>
                        </a:rPr>
                        <a:t>int</a:t>
                      </a:r>
                      <a:endParaRPr kumimoji="1" lang="ko-KR" altLang="en-US" sz="140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endParaRPr kumimoji="1" lang="ko-KR" altLang="en-US" sz="140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718558947"/>
                  </a:ext>
                </a:extLst>
              </a:tr>
            </a:tbl>
          </a:graphicData>
        </a:graphic>
      </p:graphicFrame>
    </p:spTree>
    <p:extLst>
      <p:ext uri="{BB962C8B-B14F-4D97-AF65-F5344CB8AC3E}">
        <p14:creationId xmlns:p14="http://schemas.microsoft.com/office/powerpoint/2010/main" val="7963320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Bảng</a:t>
            </a:r>
            <a:r>
              <a:rPr kumimoji="1" lang="en-US" altLang="ko-KR" dirty="0"/>
              <a:t> DROP &amp; </a:t>
            </a:r>
            <a:r>
              <a:rPr kumimoji="1" lang="en-US" altLang="ko-KR" dirty="0" err="1"/>
              <a:t>Bảng</a:t>
            </a:r>
            <a:r>
              <a:rPr kumimoji="1" lang="en-US" altLang="ko-KR" dirty="0"/>
              <a:t> ALTER</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a:t>
            </a:r>
            <a:r>
              <a:rPr lang="en-US" altLang="ko-KR" dirty="0" err="1"/>
              <a:t>sản</a:t>
            </a:r>
            <a:r>
              <a:rPr lang="en-US" altLang="ko-KR" dirty="0"/>
              <a:t> </a:t>
            </a:r>
            <a:r>
              <a:rPr lang="en-US" altLang="ko-KR" dirty="0" err="1"/>
              <a:t>phẩm</a:t>
            </a:r>
            <a:r>
              <a:rPr lang="en-US" altLang="ko-KR" dirty="0"/>
              <a:t>’ </a:t>
            </a:r>
            <a:r>
              <a:rPr lang="en-US" altLang="ko-KR" dirty="0" err="1"/>
              <a:t>bảng</a:t>
            </a:r>
            <a:r>
              <a:rPr lang="en-US" altLang="ko-KR" dirty="0"/>
              <a:t> drop</a:t>
            </a:r>
          </a:p>
          <a:p>
            <a:pPr lvl="1"/>
            <a:r>
              <a:rPr lang="vi-VN" altLang="ko-KR" dirty="0"/>
              <a:t>Trong trường hợp bảng bên ngoài, ngay cả khi bảng bị xóa, thư mục trong HDFS vẫn không bị xóa</a:t>
            </a:r>
            <a:endParaRPr lang="en-US" altLang="ko-KR" dirty="0"/>
          </a:p>
          <a:p>
            <a:pPr lvl="1"/>
            <a:endParaRPr lang="en-US" altLang="ko-KR" dirty="0"/>
          </a:p>
          <a:p>
            <a:pPr lvl="1"/>
            <a:endParaRPr lang="en-US" altLang="ko-KR" dirty="0"/>
          </a:p>
          <a:p>
            <a:r>
              <a:rPr lang="en-US" altLang="ko-KR" dirty="0"/>
              <a:t>‘</a:t>
            </a:r>
            <a:r>
              <a:rPr lang="en-US" altLang="ko-KR" dirty="0" err="1"/>
              <a:t>sản</a:t>
            </a:r>
            <a:r>
              <a:rPr lang="en-US" altLang="ko-KR" dirty="0"/>
              <a:t> </a:t>
            </a:r>
            <a:r>
              <a:rPr lang="en-US" altLang="ko-KR" dirty="0" err="1"/>
              <a:t>phẩm</a:t>
            </a:r>
            <a:r>
              <a:rPr lang="en-US" altLang="ko-KR" dirty="0"/>
              <a:t>’ </a:t>
            </a:r>
            <a:r>
              <a:rPr lang="en-US" altLang="ko-KR" dirty="0" err="1"/>
              <a:t>bảng</a:t>
            </a:r>
            <a:r>
              <a:rPr lang="en-US" altLang="ko-KR" dirty="0"/>
              <a:t> alter</a:t>
            </a:r>
          </a:p>
          <a:p>
            <a:endParaRPr lang="en-US" altLang="ko-KR" dirty="0"/>
          </a:p>
          <a:p>
            <a:endParaRPr lang="en-US" altLang="ko-KR" dirty="0"/>
          </a:p>
          <a:p>
            <a:endParaRPr lang="en-US" altLang="ko-KR" dirty="0"/>
          </a:p>
          <a:p>
            <a:pPr lvl="1"/>
            <a:r>
              <a:rPr lang="en-US" altLang="ko-KR" dirty="0" err="1"/>
              <a:t>Xóa</a:t>
            </a:r>
            <a:r>
              <a:rPr lang="en-US" altLang="ko-KR" dirty="0"/>
              <a:t> </a:t>
            </a:r>
            <a:r>
              <a:rPr lang="en-US" altLang="ko-KR" dirty="0" err="1"/>
              <a:t>hoặc</a:t>
            </a:r>
            <a:r>
              <a:rPr lang="en-US" altLang="ko-KR" dirty="0"/>
              <a:t> </a:t>
            </a:r>
            <a:r>
              <a:rPr lang="en-US" altLang="ko-KR" dirty="0" err="1"/>
              <a:t>thay</a:t>
            </a:r>
            <a:r>
              <a:rPr lang="en-US" altLang="ko-KR" dirty="0"/>
              <a:t> </a:t>
            </a:r>
            <a:r>
              <a:rPr lang="en-US" altLang="ko-KR" dirty="0" err="1"/>
              <a:t>thế</a:t>
            </a:r>
            <a:r>
              <a:rPr lang="en-US" altLang="ko-KR" dirty="0"/>
              <a:t> </a:t>
            </a:r>
            <a:r>
              <a:rPr lang="en-US" altLang="ko-KR" dirty="0" err="1"/>
              <a:t>các</a:t>
            </a:r>
            <a:r>
              <a:rPr lang="en-US" altLang="ko-KR" dirty="0"/>
              <a:t> </a:t>
            </a:r>
            <a:r>
              <a:rPr lang="en-US" altLang="ko-KR" dirty="0" err="1"/>
              <a:t>cột</a:t>
            </a:r>
            <a:endParaRPr lang="en-US" altLang="ko-KR" dirty="0"/>
          </a:p>
        </p:txBody>
      </p:sp>
      <p:sp>
        <p:nvSpPr>
          <p:cNvPr id="8" name="TextBox 7">
            <a:extLst>
              <a:ext uri="{FF2B5EF4-FFF2-40B4-BE49-F238E27FC236}">
                <a16:creationId xmlns:a16="http://schemas.microsoft.com/office/drawing/2014/main" id="{5717D1D9-9005-4E5E-BEEE-26BABD467FF3}"/>
              </a:ext>
            </a:extLst>
          </p:cNvPr>
          <p:cNvSpPr txBox="1"/>
          <p:nvPr/>
        </p:nvSpPr>
        <p:spPr>
          <a:xfrm>
            <a:off x="711199" y="2769243"/>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DROP TABLE</a:t>
            </a:r>
            <a:r>
              <a:rPr lang="en-US" altLang="ko-KR" dirty="0">
                <a:latin typeface="SamsungOne-400" panose="020B0503030303020204" pitchFamily="34" charset="0"/>
                <a:ea typeface="나눔스퀘어 Bold" panose="020B0600000101010101" pitchFamily="50" charset="-127"/>
              </a:rPr>
              <a:t> products;</a:t>
            </a:r>
          </a:p>
        </p:txBody>
      </p:sp>
      <p:sp>
        <p:nvSpPr>
          <p:cNvPr id="10" name="TextBox 9">
            <a:extLst>
              <a:ext uri="{FF2B5EF4-FFF2-40B4-BE49-F238E27FC236}">
                <a16:creationId xmlns:a16="http://schemas.microsoft.com/office/drawing/2014/main" id="{013A1421-D12D-4EEA-8CED-35C606ED9CB1}"/>
              </a:ext>
            </a:extLst>
          </p:cNvPr>
          <p:cNvSpPr txBox="1"/>
          <p:nvPr/>
        </p:nvSpPr>
        <p:spPr>
          <a:xfrm>
            <a:off x="711199" y="3625557"/>
            <a:ext cx="7812000" cy="93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products </a:t>
            </a:r>
            <a:r>
              <a:rPr lang="en-US" altLang="ko-KR" dirty="0">
                <a:solidFill>
                  <a:srgbClr val="193EB0"/>
                </a:solidFill>
                <a:latin typeface="SamsungOne-400" panose="020B0503030303020204" pitchFamily="34" charset="0"/>
                <a:ea typeface="SamsungOne-400" panose="020B0503030303020204" pitchFamily="34" charset="0"/>
                <a:cs typeface="+mn-cs"/>
              </a:rPr>
              <a:t>RENAME</a:t>
            </a:r>
            <a:r>
              <a:rPr lang="en-US" altLang="ko-KR" dirty="0">
                <a:latin typeface="SamsungOne-400" panose="020B0503030303020204" pitchFamily="34" charset="0"/>
                <a:ea typeface="나눔스퀘어 Bold" panose="020B0600000101010101" pitchFamily="50" charset="-127"/>
              </a:rPr>
              <a:t> products_2019;</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products </a:t>
            </a:r>
            <a:r>
              <a:rPr lang="en-US" altLang="ko-KR" dirty="0">
                <a:solidFill>
                  <a:srgbClr val="193EB0"/>
                </a:solidFill>
                <a:latin typeface="SamsungOne-400" panose="020B0503030303020204" pitchFamily="34" charset="0"/>
                <a:ea typeface="SamsungOne-400" panose="020B0503030303020204" pitchFamily="34" charset="0"/>
                <a:cs typeface="+mn-cs"/>
              </a:rPr>
              <a:t>CHANGE</a:t>
            </a:r>
            <a:r>
              <a:rPr lang="en-US" altLang="ko-KR" dirty="0">
                <a:latin typeface="SamsungOne-400" panose="020B0503030303020204" pitchFamily="34" charset="0"/>
                <a:ea typeface="나눔스퀘어 Bold" panose="020B0600000101010101" pitchFamily="50" charset="-127"/>
              </a:rPr>
              <a:t> id prod_id int;</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products </a:t>
            </a:r>
            <a:r>
              <a:rPr lang="en-US" altLang="ko-KR" dirty="0">
                <a:solidFill>
                  <a:srgbClr val="193EB0"/>
                </a:solidFill>
                <a:latin typeface="SamsungOne-400" panose="020B0503030303020204" pitchFamily="34" charset="0"/>
                <a:ea typeface="SamsungOne-400" panose="020B0503030303020204" pitchFamily="34" charset="0"/>
                <a:cs typeface="+mn-cs"/>
              </a:rPr>
              <a:t>ADD COLUMNS</a:t>
            </a:r>
            <a:r>
              <a:rPr lang="en-US" altLang="ko-KR" dirty="0">
                <a:latin typeface="SamsungOne-400" panose="020B0503030303020204" pitchFamily="34" charset="0"/>
                <a:ea typeface="나눔스퀘어 Bold" panose="020B0600000101010101" pitchFamily="50" charset="-127"/>
              </a:rPr>
              <a:t>(last_modified date);</a:t>
            </a:r>
          </a:p>
        </p:txBody>
      </p:sp>
      <p:sp>
        <p:nvSpPr>
          <p:cNvPr id="12" name="TextBox 11">
            <a:extLst>
              <a:ext uri="{FF2B5EF4-FFF2-40B4-BE49-F238E27FC236}">
                <a16:creationId xmlns:a16="http://schemas.microsoft.com/office/drawing/2014/main" id="{BE57E3AD-3067-47E0-AD73-AB8145418129}"/>
              </a:ext>
            </a:extLst>
          </p:cNvPr>
          <p:cNvSpPr txBox="1"/>
          <p:nvPr/>
        </p:nvSpPr>
        <p:spPr>
          <a:xfrm>
            <a:off x="711199" y="4934581"/>
            <a:ext cx="7812000" cy="13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products </a:t>
            </a:r>
            <a:r>
              <a:rPr lang="en-US" altLang="ko-KR" dirty="0">
                <a:solidFill>
                  <a:srgbClr val="193EB0"/>
                </a:solidFill>
                <a:latin typeface="SamsungOne-400" panose="020B0503030303020204" pitchFamily="34" charset="0"/>
                <a:ea typeface="SamsungOne-400" panose="020B0503030303020204" pitchFamily="34" charset="0"/>
                <a:cs typeface="+mn-cs"/>
              </a:rPr>
              <a:t>REPLACE COLUMNS </a:t>
            </a:r>
            <a:r>
              <a:rPr lang="en-US" altLang="ko-KR" dirty="0">
                <a:latin typeface="SamsungOne-400" panose="020B0503030303020204" pitchFamily="34" charset="0"/>
                <a:ea typeface="나눔스퀘어 Bold" panose="020B0600000101010101" pitchFamily="50" charset="-127"/>
              </a:rPr>
              <a:t>(</a:t>
            </a:r>
          </a:p>
          <a:p>
            <a:pPr marL="180000"/>
            <a:r>
              <a:rPr lang="en-US" altLang="ko-KR" dirty="0">
                <a:latin typeface="SamsungOne-400" panose="020B0503030303020204" pitchFamily="34" charset="0"/>
                <a:ea typeface="나눔스퀘어 Bold" panose="020B0600000101010101" pitchFamily="50" charset="-127"/>
              </a:rPr>
              <a:t> hours_mins_secs  INT </a:t>
            </a:r>
            <a:r>
              <a:rPr lang="en-US" altLang="ko-KR" dirty="0">
                <a:solidFill>
                  <a:srgbClr val="193EB0"/>
                </a:solidFill>
                <a:latin typeface="SamsungOne-400" panose="020B0503030303020204" pitchFamily="34" charset="0"/>
                <a:ea typeface="SamsungOne-400" panose="020B0503030303020204" pitchFamily="34" charset="0"/>
                <a:cs typeface="+mn-cs"/>
              </a:rPr>
              <a:t>COMMENT</a:t>
            </a:r>
            <a:r>
              <a:rPr lang="en-US" altLang="ko-KR" dirty="0">
                <a:latin typeface="SamsungOne-400" panose="020B0503030303020204" pitchFamily="34" charset="0"/>
                <a:ea typeface="나눔스퀘어 Bold" panose="020B0600000101010101" pitchFamily="50" charset="-127"/>
              </a:rPr>
              <a:t> 'hour, minute, seconds from timestamp',</a:t>
            </a:r>
          </a:p>
          <a:p>
            <a:pPr marL="180000"/>
            <a:r>
              <a:rPr lang="en-US" altLang="ko-KR" dirty="0">
                <a:latin typeface="SamsungOne-400" panose="020B0503030303020204" pitchFamily="34" charset="0"/>
                <a:ea typeface="나눔스퀘어 Bold" panose="020B0600000101010101" pitchFamily="50" charset="-127"/>
              </a:rPr>
              <a:t> severity STRING </a:t>
            </a:r>
            <a:r>
              <a:rPr lang="en-US" altLang="ko-KR" dirty="0">
                <a:solidFill>
                  <a:srgbClr val="193EB0"/>
                </a:solidFill>
                <a:latin typeface="SamsungOne-400" panose="020B0503030303020204" pitchFamily="34" charset="0"/>
                <a:ea typeface="SamsungOne-400" panose="020B0503030303020204" pitchFamily="34" charset="0"/>
                <a:cs typeface="+mn-cs"/>
              </a:rPr>
              <a:t>COMMENT</a:t>
            </a:r>
            <a:r>
              <a:rPr lang="en-US" altLang="ko-KR" dirty="0">
                <a:latin typeface="SamsungOne-400" panose="020B0503030303020204" pitchFamily="34" charset="0"/>
                <a:ea typeface="나눔스퀘어 Bold" panose="020B0600000101010101" pitchFamily="50" charset="-127"/>
              </a:rPr>
              <a:t> 'The message severity'</a:t>
            </a:r>
          </a:p>
          <a:p>
            <a:pPr marL="180000"/>
            <a:r>
              <a:rPr lang="en-US" altLang="ko-KR" dirty="0">
                <a:latin typeface="SamsungOne-400" panose="020B0503030303020204" pitchFamily="34" charset="0"/>
                <a:ea typeface="나눔스퀘어 Bold" panose="020B0600000101010101" pitchFamily="50" charset="-127"/>
              </a:rPr>
              <a:t> message STRING </a:t>
            </a:r>
            <a:r>
              <a:rPr lang="en-US" altLang="ko-KR" dirty="0">
                <a:solidFill>
                  <a:srgbClr val="193EB0"/>
                </a:solidFill>
                <a:latin typeface="SamsungOne-400" panose="020B0503030303020204" pitchFamily="34" charset="0"/>
                <a:ea typeface="SamsungOne-400" panose="020B0503030303020204" pitchFamily="34" charset="0"/>
                <a:cs typeface="+mn-cs"/>
              </a:rPr>
              <a:t>COMMENT</a:t>
            </a:r>
            <a:r>
              <a:rPr lang="en-US" altLang="ko-KR" dirty="0">
                <a:latin typeface="SamsungOne-400" panose="020B0503030303020204" pitchFamily="34" charset="0"/>
                <a:ea typeface="나눔스퀘어 Bold" panose="020B0600000101010101" pitchFamily="50" charset="-127"/>
              </a:rPr>
              <a:t> 'The rest of the message’</a:t>
            </a:r>
          </a:p>
          <a:p>
            <a:pPr marL="180000"/>
            <a:r>
              <a:rPr lang="en-US" altLang="ko-KR" dirty="0">
                <a:latin typeface="SamsungOne-400" panose="020B0503030303020204" pitchFamily="34" charset="0"/>
                <a:ea typeface="나눔스퀘어 Bold" panose="020B0600000101010101" pitchFamily="50" charset="-127"/>
              </a:rPr>
              <a:t>);</a:t>
            </a:r>
          </a:p>
        </p:txBody>
      </p:sp>
    </p:spTree>
    <p:extLst>
      <p:ext uri="{BB962C8B-B14F-4D97-AF65-F5344CB8AC3E}">
        <p14:creationId xmlns:p14="http://schemas.microsoft.com/office/powerpoint/2010/main" val="2734473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Bảng</a:t>
            </a:r>
            <a:r>
              <a:rPr kumimoji="1" lang="en-US" altLang="ko-KR" dirty="0"/>
              <a:t> ALTER</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lệnh</a:t>
            </a:r>
            <a:r>
              <a:rPr lang="en-US" altLang="ko-KR" dirty="0"/>
              <a:t> </a:t>
            </a:r>
            <a:r>
              <a:rPr lang="en-US" altLang="ko-KR" dirty="0" err="1"/>
              <a:t>bảng</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khác</a:t>
            </a:r>
            <a:r>
              <a:rPr lang="en-US" altLang="ko-KR" dirty="0"/>
              <a:t> </a:t>
            </a:r>
            <a:r>
              <a:rPr lang="en-US" altLang="ko-KR" dirty="0" err="1"/>
              <a:t>nhau</a:t>
            </a:r>
            <a:r>
              <a:rPr lang="en-US" altLang="ko-KR" dirty="0"/>
              <a:t> </a:t>
            </a:r>
            <a:r>
              <a:rPr lang="en-US" altLang="ko-KR" dirty="0" err="1"/>
              <a:t>cho</a:t>
            </a:r>
            <a:r>
              <a:rPr lang="en-US" altLang="ko-KR" dirty="0"/>
              <a:t> </a:t>
            </a:r>
            <a:r>
              <a:rPr lang="en-US" altLang="ko-KR" dirty="0" err="1"/>
              <a:t>Phân</a:t>
            </a:r>
            <a:r>
              <a:rPr lang="en-US" altLang="ko-KR" dirty="0"/>
              <a:t> </a:t>
            </a:r>
            <a:r>
              <a:rPr lang="en-US" altLang="ko-KR" dirty="0" err="1"/>
              <a:t>vùng</a:t>
            </a:r>
            <a:r>
              <a:rPr lang="en-US" altLang="ko-KR" dirty="0"/>
              <a:t> (Partition)</a:t>
            </a:r>
          </a:p>
          <a:p>
            <a:pPr lvl="1"/>
            <a:r>
              <a:rPr lang="en-US" altLang="ko-KR" dirty="0" err="1"/>
              <a:t>Thêm</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vào</a:t>
            </a:r>
            <a:r>
              <a:rPr lang="en-US" altLang="ko-KR" dirty="0"/>
              <a:t> </a:t>
            </a:r>
            <a:r>
              <a:rPr lang="en-US" altLang="ko-KR" dirty="0" err="1"/>
              <a:t>bảng</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en-US" altLang="ko-KR" dirty="0" err="1"/>
              <a:t>Thay</a:t>
            </a:r>
            <a:r>
              <a:rPr lang="en-US" altLang="ko-KR" dirty="0"/>
              <a:t> </a:t>
            </a:r>
            <a:r>
              <a:rPr lang="en-US" altLang="ko-KR" dirty="0" err="1"/>
              <a:t>đổi</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phân</a:t>
            </a:r>
            <a:r>
              <a:rPr lang="en-US" altLang="ko-KR" dirty="0"/>
              <a:t> </a:t>
            </a:r>
            <a:r>
              <a:rPr lang="en-US" altLang="ko-KR" dirty="0" err="1"/>
              <a:t>vùng</a:t>
            </a:r>
            <a:endParaRPr lang="en-US" altLang="ko-KR" dirty="0"/>
          </a:p>
          <a:p>
            <a:pPr lvl="1"/>
            <a:endParaRPr lang="en-US" altLang="ko-KR" dirty="0"/>
          </a:p>
          <a:p>
            <a:pPr lvl="1"/>
            <a:endParaRPr lang="en-US" altLang="ko-KR" dirty="0"/>
          </a:p>
          <a:p>
            <a:pPr marL="177800" lvl="1" indent="0">
              <a:buNone/>
            </a:pPr>
            <a:endParaRPr lang="en-US" altLang="ko-KR" dirty="0"/>
          </a:p>
          <a:p>
            <a:pPr marL="177800" lvl="1" indent="0">
              <a:buNone/>
            </a:pPr>
            <a:endParaRPr lang="en-US" altLang="ko-KR" dirty="0"/>
          </a:p>
          <a:p>
            <a:pPr lvl="1"/>
            <a:r>
              <a:rPr lang="en-US" altLang="ko-KR" dirty="0" err="1"/>
              <a:t>Xóa</a:t>
            </a:r>
            <a:r>
              <a:rPr lang="en-US" altLang="ko-KR" dirty="0"/>
              <a:t> </a:t>
            </a:r>
            <a:r>
              <a:rPr lang="en-US" altLang="ko-KR" dirty="0" err="1"/>
              <a:t>một</a:t>
            </a:r>
            <a:r>
              <a:rPr lang="en-US" altLang="ko-KR" dirty="0"/>
              <a:t> </a:t>
            </a:r>
            <a:r>
              <a:rPr lang="en-US" altLang="ko-KR" dirty="0" err="1"/>
              <a:t>phân</a:t>
            </a:r>
            <a:r>
              <a:rPr lang="en-US" altLang="ko-KR" dirty="0"/>
              <a:t> </a:t>
            </a:r>
            <a:r>
              <a:rPr lang="en-US" altLang="ko-KR" dirty="0" err="1"/>
              <a:t>vùng</a:t>
            </a:r>
            <a:endParaRPr lang="en-US" altLang="ko-KR" dirty="0"/>
          </a:p>
        </p:txBody>
      </p:sp>
      <p:sp>
        <p:nvSpPr>
          <p:cNvPr id="9" name="TextBox 8">
            <a:extLst>
              <a:ext uri="{FF2B5EF4-FFF2-40B4-BE49-F238E27FC236}">
                <a16:creationId xmlns:a16="http://schemas.microsoft.com/office/drawing/2014/main" id="{9C4CEBD0-83DC-4D16-8FB1-475F0276B175}"/>
              </a:ext>
            </a:extLst>
          </p:cNvPr>
          <p:cNvSpPr txBox="1"/>
          <p:nvPr/>
        </p:nvSpPr>
        <p:spPr>
          <a:xfrm>
            <a:off x="711199" y="2767846"/>
            <a:ext cx="7812000" cy="86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log_messages </a:t>
            </a:r>
            <a:r>
              <a:rPr lang="en-US" altLang="ko-KR" dirty="0">
                <a:solidFill>
                  <a:srgbClr val="193EB0"/>
                </a:solidFill>
                <a:latin typeface="SamsungOne-400" panose="020B0503030303020204" pitchFamily="34" charset="0"/>
                <a:ea typeface="SamsungOne-400" panose="020B0503030303020204" pitchFamily="34" charset="0"/>
                <a:cs typeface="+mn-cs"/>
              </a:rPr>
              <a:t>ADD IF NOT EXISTS</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PARTITION</a:t>
            </a:r>
            <a:r>
              <a:rPr lang="en-US" altLang="ko-KR" dirty="0">
                <a:latin typeface="SamsungOne-400" panose="020B0503030303020204" pitchFamily="34" charset="0"/>
                <a:ea typeface="나눔스퀘어 Bold" panose="020B0600000101010101" pitchFamily="50" charset="-127"/>
              </a:rPr>
              <a:t> (year = 2021, month = 1, day = 1) </a:t>
            </a:r>
            <a:r>
              <a:rPr lang="en-US" altLang="ko-KR" dirty="0">
                <a:solidFill>
                  <a:srgbClr val="193EB0"/>
                </a:solidFill>
                <a:latin typeface="SamsungOne-400" panose="020B0503030303020204" pitchFamily="34" charset="0"/>
                <a:ea typeface="SamsungOne-400" panose="020B0503030303020204" pitchFamily="34" charset="0"/>
                <a:cs typeface="+mn-cs"/>
              </a:rPr>
              <a:t>LOCATION</a:t>
            </a:r>
            <a:r>
              <a:rPr lang="en-US" altLang="ko-KR" dirty="0">
                <a:latin typeface="SamsungOne-400" panose="020B0503030303020204" pitchFamily="34" charset="0"/>
                <a:ea typeface="나눔스퀘어 Bold" panose="020B0600000101010101" pitchFamily="50" charset="-127"/>
              </a:rPr>
              <a:t> '/logs/2021/01/01'</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PARTITION</a:t>
            </a:r>
            <a:r>
              <a:rPr lang="en-US" altLang="ko-KR" dirty="0">
                <a:latin typeface="SamsungOne-400" panose="020B0503030303020204" pitchFamily="34" charset="0"/>
                <a:ea typeface="나눔스퀘어 Bold" panose="020B0600000101010101" pitchFamily="50" charset="-127"/>
              </a:rPr>
              <a:t> (year = 2021, month = 1, day = 2) </a:t>
            </a:r>
            <a:r>
              <a:rPr lang="en-US" altLang="ko-KR" dirty="0">
                <a:solidFill>
                  <a:srgbClr val="193EB0"/>
                </a:solidFill>
                <a:latin typeface="SamsungOne-400" panose="020B0503030303020204" pitchFamily="34" charset="0"/>
                <a:ea typeface="SamsungOne-400" panose="020B0503030303020204" pitchFamily="34" charset="0"/>
                <a:cs typeface="+mn-cs"/>
              </a:rPr>
              <a:t>LOCATION</a:t>
            </a:r>
            <a:r>
              <a:rPr lang="en-US" altLang="ko-KR" dirty="0">
                <a:latin typeface="SamsungOne-400" panose="020B0503030303020204" pitchFamily="34" charset="0"/>
                <a:ea typeface="나눔스퀘어 Bold" panose="020B0600000101010101" pitchFamily="50" charset="-127"/>
              </a:rPr>
              <a:t> '/logs/2021/01/02'</a:t>
            </a:r>
          </a:p>
        </p:txBody>
      </p:sp>
      <p:sp>
        <p:nvSpPr>
          <p:cNvPr id="10" name="TextBox 9">
            <a:extLst>
              <a:ext uri="{FF2B5EF4-FFF2-40B4-BE49-F238E27FC236}">
                <a16:creationId xmlns:a16="http://schemas.microsoft.com/office/drawing/2014/main" id="{1D8CB1C6-88C9-41D8-A0A4-9F291C69EB1B}"/>
              </a:ext>
            </a:extLst>
          </p:cNvPr>
          <p:cNvSpPr txBox="1"/>
          <p:nvPr/>
        </p:nvSpPr>
        <p:spPr>
          <a:xfrm>
            <a:off x="711199" y="4050873"/>
            <a:ext cx="7812000" cy="75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log_messages </a:t>
            </a:r>
            <a:r>
              <a:rPr lang="en-US" altLang="ko-KR" dirty="0">
                <a:solidFill>
                  <a:srgbClr val="193EB0"/>
                </a:solidFill>
                <a:latin typeface="SamsungOne-400" panose="020B0503030303020204" pitchFamily="34" charset="0"/>
                <a:ea typeface="SamsungOne-400" panose="020B0503030303020204" pitchFamily="34" charset="0"/>
                <a:cs typeface="+mn-cs"/>
              </a:rPr>
              <a:t>PARTITION</a:t>
            </a:r>
            <a:r>
              <a:rPr lang="en-US" altLang="ko-KR" dirty="0">
                <a:latin typeface="SamsungOne-400" panose="020B0503030303020204" pitchFamily="34" charset="0"/>
                <a:ea typeface="나눔스퀘어 Bold" panose="020B0600000101010101" pitchFamily="50" charset="-127"/>
              </a:rPr>
              <a:t>(year = 2021, month = 7, day = 2)</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SET LOCATION   </a:t>
            </a:r>
            <a:r>
              <a:rPr lang="en-US" altLang="ko-KR" dirty="0">
                <a:latin typeface="SamsungOne-400" panose="020B0503030303020204" pitchFamily="34" charset="0"/>
                <a:ea typeface="나눔스퀘어 Bold" panose="020B0600000101010101" pitchFamily="50" charset="-127"/>
              </a:rPr>
              <a:t>'s3n://ourbucket/logs/2021/07/02';</a:t>
            </a:r>
          </a:p>
        </p:txBody>
      </p:sp>
      <p:sp>
        <p:nvSpPr>
          <p:cNvPr id="11" name="TextBox 10">
            <a:extLst>
              <a:ext uri="{FF2B5EF4-FFF2-40B4-BE49-F238E27FC236}">
                <a16:creationId xmlns:a16="http://schemas.microsoft.com/office/drawing/2014/main" id="{A6D377F4-0615-49B0-9D30-84A5CE863E45}"/>
              </a:ext>
            </a:extLst>
          </p:cNvPr>
          <p:cNvSpPr txBox="1"/>
          <p:nvPr/>
        </p:nvSpPr>
        <p:spPr>
          <a:xfrm>
            <a:off x="711199" y="5333900"/>
            <a:ext cx="7812000" cy="75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ALTER TABLE </a:t>
            </a:r>
            <a:r>
              <a:rPr lang="en-US" altLang="ko-KR" dirty="0">
                <a:latin typeface="SamsungOne-400" panose="020B0503030303020204" pitchFamily="34" charset="0"/>
                <a:ea typeface="나눔스퀘어 Bold" panose="020B0600000101010101" pitchFamily="50" charset="-127"/>
              </a:rPr>
              <a:t>log_messages </a:t>
            </a:r>
            <a:r>
              <a:rPr lang="en-US" altLang="ko-KR" dirty="0">
                <a:solidFill>
                  <a:srgbClr val="193EB0"/>
                </a:solidFill>
                <a:latin typeface="SamsungOne-400" panose="020B0503030303020204" pitchFamily="34" charset="0"/>
                <a:ea typeface="SamsungOne-400" panose="020B0503030303020204" pitchFamily="34" charset="0"/>
                <a:cs typeface="+mn-cs"/>
              </a:rPr>
              <a:t>DROP IF EXISTS </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PARTITION</a:t>
            </a:r>
            <a:r>
              <a:rPr lang="en-US" altLang="ko-KR" dirty="0">
                <a:latin typeface="SamsungOne-400" panose="020B0503030303020204" pitchFamily="34" charset="0"/>
                <a:ea typeface="나눔스퀘어 Bold" panose="020B0600000101010101" pitchFamily="50" charset="-127"/>
              </a:rPr>
              <a:t>(year = 2021, month = 7, day = 2);</a:t>
            </a:r>
          </a:p>
        </p:txBody>
      </p:sp>
    </p:spTree>
    <p:extLst>
      <p:ext uri="{BB962C8B-B14F-4D97-AF65-F5344CB8AC3E}">
        <p14:creationId xmlns:p14="http://schemas.microsoft.com/office/powerpoint/2010/main" val="29035484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Truy</a:t>
            </a:r>
            <a:r>
              <a:rPr kumimoji="1" lang="en-US" altLang="ko-KR" dirty="0"/>
              <a:t> </a:t>
            </a:r>
            <a:r>
              <a:rPr kumimoji="1" lang="en-US" altLang="ko-KR" dirty="0" err="1"/>
              <a:t>vấn</a:t>
            </a:r>
            <a:r>
              <a:rPr kumimoji="1" lang="en-US" altLang="ko-KR" dirty="0"/>
              <a:t> </a:t>
            </a:r>
            <a:r>
              <a:rPr kumimoji="1" lang="en-US" altLang="ko-KR" dirty="0" err="1"/>
              <a:t>dữ</a:t>
            </a:r>
            <a:r>
              <a:rPr kumimoji="1" lang="en-US" altLang="ko-KR" dirty="0"/>
              <a:t> </a:t>
            </a:r>
            <a:r>
              <a:rPr kumimoji="1" lang="en-US" altLang="ko-KR" dirty="0" err="1"/>
              <a:t>liệu</a:t>
            </a:r>
            <a:r>
              <a:rPr kumimoji="1" lang="en-US" altLang="ko-KR" dirty="0"/>
              <a:t> </a:t>
            </a:r>
            <a:r>
              <a:rPr kumimoji="1" lang="en-US" altLang="ko-KR" dirty="0" err="1"/>
              <a:t>từ</a:t>
            </a:r>
            <a:r>
              <a:rPr kumimoji="1" lang="en-US" altLang="ko-KR" dirty="0"/>
              <a:t> Table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Câu</a:t>
            </a:r>
            <a:r>
              <a:rPr lang="en-US" altLang="ko-KR" dirty="0"/>
              <a:t> </a:t>
            </a:r>
            <a:r>
              <a:rPr lang="en-US" altLang="ko-KR" dirty="0" err="1"/>
              <a:t>lệnh</a:t>
            </a:r>
            <a:r>
              <a:rPr lang="en-US" altLang="ko-KR" dirty="0"/>
              <a:t> SELECT </a:t>
            </a:r>
            <a:r>
              <a:rPr lang="en-US" altLang="ko-KR" dirty="0" err="1"/>
              <a:t>truy</a:t>
            </a:r>
            <a:r>
              <a:rPr lang="en-US" altLang="ko-KR" dirty="0"/>
              <a:t> </a:t>
            </a:r>
            <a:r>
              <a:rPr lang="en-US" altLang="ko-KR" dirty="0" err="1"/>
              <a:t>xuất</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từ</a:t>
            </a:r>
            <a:r>
              <a:rPr lang="en-US" altLang="ko-KR" dirty="0"/>
              <a:t> </a:t>
            </a:r>
            <a:r>
              <a:rPr lang="en-US" altLang="ko-KR" dirty="0" err="1"/>
              <a:t>các</a:t>
            </a:r>
            <a:r>
              <a:rPr lang="en-US" altLang="ko-KR" dirty="0"/>
              <a:t> </a:t>
            </a:r>
            <a:r>
              <a:rPr lang="en-US" altLang="ko-KR" dirty="0" err="1"/>
              <a:t>bảng</a:t>
            </a:r>
            <a:endParaRPr lang="en-US" altLang="ko-KR" dirty="0"/>
          </a:p>
          <a:p>
            <a:pPr lvl="1"/>
            <a:r>
              <a:rPr lang="vi-VN" altLang="ko-KR" dirty="0"/>
              <a:t>Chỉ định các cột riêng lẻ</a:t>
            </a:r>
          </a:p>
          <a:p>
            <a:pPr lvl="1"/>
            <a:r>
              <a:rPr lang="vi-VN" altLang="ko-KR" dirty="0"/>
              <a:t>Tên cột không phân biệt chữ hoa chữ thường.</a:t>
            </a:r>
            <a:endParaRPr lang="en-US" altLang="ko-KR" dirty="0"/>
          </a:p>
          <a:p>
            <a:pPr lvl="1"/>
            <a:endParaRPr lang="en-US" altLang="ko-KR" dirty="0"/>
          </a:p>
          <a:p>
            <a:pPr lvl="1"/>
            <a:endParaRPr lang="en-US" altLang="ko-KR" dirty="0"/>
          </a:p>
          <a:p>
            <a:pPr lvl="1"/>
            <a:endParaRPr lang="en-US" altLang="ko-KR" dirty="0"/>
          </a:p>
          <a:p>
            <a:pPr lvl="1"/>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cho</a:t>
            </a:r>
            <a:r>
              <a:rPr lang="en-US" altLang="ko-KR" dirty="0"/>
              <a:t> “*”</a:t>
            </a:r>
          </a:p>
        </p:txBody>
      </p:sp>
      <p:sp>
        <p:nvSpPr>
          <p:cNvPr id="8" name="TextBox 7">
            <a:extLst>
              <a:ext uri="{FF2B5EF4-FFF2-40B4-BE49-F238E27FC236}">
                <a16:creationId xmlns:a16="http://schemas.microsoft.com/office/drawing/2014/main" id="{A82A1211-51DA-46EF-9108-28D6EF5CEE7C}"/>
              </a:ext>
            </a:extLst>
          </p:cNvPr>
          <p:cNvSpPr txBox="1"/>
          <p:nvPr/>
        </p:nvSpPr>
        <p:spPr>
          <a:xfrm>
            <a:off x="711199" y="3022590"/>
            <a:ext cx="7812000" cy="4848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SELECT</a:t>
            </a:r>
            <a:r>
              <a:rPr lang="en-US" altLang="ko-KR" dirty="0">
                <a:latin typeface="SamsungOne-400" panose="020B0503030303020204" pitchFamily="34" charset="0"/>
                <a:ea typeface="나눔스퀘어 Bold" panose="020B0600000101010101" pitchFamily="50" charset="-127"/>
              </a:rPr>
              <a:t> column1, column2, column </a:t>
            </a:r>
            <a:r>
              <a:rPr lang="en-US" altLang="ko-KR" dirty="0">
                <a:solidFill>
                  <a:srgbClr val="193EB0"/>
                </a:solidFill>
                <a:latin typeface="SamsungOne-400" panose="020B0503030303020204" pitchFamily="34" charset="0"/>
                <a:ea typeface="SamsungOne-400" panose="020B0503030303020204" pitchFamily="34" charset="0"/>
                <a:cs typeface="+mn-cs"/>
              </a:rPr>
              <a:t>FROM</a:t>
            </a:r>
            <a:r>
              <a:rPr lang="en-US" altLang="ko-KR" dirty="0">
                <a:latin typeface="SamsungOne-400" panose="020B0503030303020204" pitchFamily="34" charset="0"/>
                <a:ea typeface="나눔스퀘어 Bold" panose="020B0600000101010101" pitchFamily="50" charset="-127"/>
              </a:rPr>
              <a:t> table_name;</a:t>
            </a:r>
          </a:p>
        </p:txBody>
      </p:sp>
      <p:sp>
        <p:nvSpPr>
          <p:cNvPr id="9" name="TextBox 8">
            <a:extLst>
              <a:ext uri="{FF2B5EF4-FFF2-40B4-BE49-F238E27FC236}">
                <a16:creationId xmlns:a16="http://schemas.microsoft.com/office/drawing/2014/main" id="{AB370733-0197-4085-BB8D-F9E8C6040768}"/>
              </a:ext>
            </a:extLst>
          </p:cNvPr>
          <p:cNvSpPr txBox="1"/>
          <p:nvPr/>
        </p:nvSpPr>
        <p:spPr>
          <a:xfrm>
            <a:off x="711199" y="4061059"/>
            <a:ext cx="7812000" cy="48489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SELECT </a:t>
            </a:r>
            <a:r>
              <a:rPr lang="en-US" altLang="ko-KR" dirty="0">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FROM</a:t>
            </a:r>
            <a:r>
              <a:rPr lang="en-US" altLang="ko-KR" dirty="0">
                <a:latin typeface="SamsungOne-400" panose="020B0503030303020204" pitchFamily="34" charset="0"/>
                <a:ea typeface="나눔스퀘어 Bold" panose="020B0600000101010101" pitchFamily="50" charset="-127"/>
              </a:rPr>
              <a:t> table_name;</a:t>
            </a:r>
          </a:p>
        </p:txBody>
      </p:sp>
    </p:spTree>
    <p:extLst>
      <p:ext uri="{BB962C8B-B14F-4D97-AF65-F5344CB8AC3E}">
        <p14:creationId xmlns:p14="http://schemas.microsoft.com/office/powerpoint/2010/main" val="420038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vi-VN" altLang="ko-KR" dirty="0"/>
              <a:t>2.2. Truy vấn cơ bản với Apache Hive và Impala</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Câu</a:t>
            </a:r>
            <a:r>
              <a:rPr lang="en-US" altLang="ko-KR" dirty="0"/>
              <a:t> </a:t>
            </a:r>
            <a:r>
              <a:rPr lang="en-US" altLang="ko-KR" dirty="0" err="1"/>
              <a:t>hỏi</a:t>
            </a:r>
            <a:r>
              <a:rPr lang="en-US" altLang="ko-KR" dirty="0"/>
              <a:t> </a:t>
            </a:r>
            <a:r>
              <a:rPr lang="en-US" altLang="ko-KR" dirty="0" err="1"/>
              <a:t>ôn</a:t>
            </a:r>
            <a:r>
              <a:rPr lang="en-US" altLang="ko-KR" dirty="0"/>
              <a:t> </a:t>
            </a:r>
            <a:r>
              <a:rPr lang="en-US" altLang="ko-KR" dirty="0" err="1"/>
              <a:t>tập</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7"/>
            <a:ext cx="8796528" cy="3694547"/>
          </a:xfrm>
        </p:spPr>
        <p:txBody>
          <a:bodyPr/>
          <a:lstStyle/>
          <a:p>
            <a:endParaRPr lang="en" altLang="ko-KR"/>
          </a:p>
          <a:p>
            <a:endParaRPr lang="ko-KR" altLang="en-US" dirty="0"/>
          </a:p>
        </p:txBody>
      </p:sp>
      <p:sp>
        <p:nvSpPr>
          <p:cNvPr id="12" name="TextBox 11">
            <a:extLst>
              <a:ext uri="{FF2B5EF4-FFF2-40B4-BE49-F238E27FC236}">
                <a16:creationId xmlns:a16="http://schemas.microsoft.com/office/drawing/2014/main" id="{364BF5CB-229C-4A7C-8E9F-B8F9CEEC5BB9}"/>
              </a:ext>
            </a:extLst>
          </p:cNvPr>
          <p:cNvSpPr txBox="1"/>
          <p:nvPr/>
        </p:nvSpPr>
        <p:spPr>
          <a:xfrm>
            <a:off x="8368497" y="1909494"/>
            <a:ext cx="969972"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Câu</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hỏi</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endParaRPr lang="ko-KR" altLang="en-US" sz="1600" dirty="0">
              <a:solidFill>
                <a:prstClr val="black">
                  <a:lumMod val="85000"/>
                  <a:lumOff val="15000"/>
                </a:prstClr>
              </a:solidFill>
              <a:latin typeface="SamsungOne-700" panose="020B0803030303020204" pitchFamily="34" charset="0"/>
              <a:ea typeface="SamsungOneKorean 400" panose="020B0503030303020204" pitchFamily="50" charset="-127"/>
            </a:endParaRPr>
          </a:p>
        </p:txBody>
      </p:sp>
      <p:sp>
        <p:nvSpPr>
          <p:cNvPr id="16" name="사각형: 둥근 모서리 1">
            <a:extLst>
              <a:ext uri="{FF2B5EF4-FFF2-40B4-BE49-F238E27FC236}">
                <a16:creationId xmlns:a16="http://schemas.microsoft.com/office/drawing/2014/main" id="{97F79920-82FD-49C6-9214-9CD0553108C5}"/>
              </a:ext>
            </a:extLst>
          </p:cNvPr>
          <p:cNvSpPr/>
          <p:nvPr/>
        </p:nvSpPr>
        <p:spPr>
          <a:xfrm>
            <a:off x="761830" y="2570698"/>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endParaRPr lang="en" altLang="ko-KR" sz="1400" dirty="0">
              <a:solidFill>
                <a:srgbClr val="1F45BC"/>
              </a:solidFill>
              <a:latin typeface="SamsungOne-700" panose="020B0803030303020204" pitchFamily="34" charset="0"/>
              <a:ea typeface="SamsungOne-700" panose="020B0803030303020204" pitchFamily="34" charset="0"/>
            </a:endParaRPr>
          </a:p>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Bạn sử dụng lệnh nào để chuyển sang cơ sở dữ liệu khác?</a:t>
            </a:r>
            <a:endParaRPr lang="en-US" altLang="ko-KR" sz="1400" dirty="0">
              <a:solidFill>
                <a:srgbClr val="1F45BC"/>
              </a:solidFill>
              <a:latin typeface="SamsungOne-700" panose="020B0803030303020204" pitchFamily="34" charset="0"/>
              <a:ea typeface="SamsungOne-700" panose="020B0803030303020204" pitchFamily="34" charset="0"/>
            </a:endParaRPr>
          </a:p>
          <a:p>
            <a:pPr marL="742950" lvl="1" indent="-285750">
              <a:buFont typeface="Arial" panose="020B0604020202020204" pitchFamily="34" charset="0"/>
              <a:buChar char="•"/>
            </a:pPr>
            <a:endParaRPr lang="ko-KR" altLang="en-US" dirty="0">
              <a:solidFill>
                <a:srgbClr val="1F45BC"/>
              </a:solidFill>
            </a:endParaRPr>
          </a:p>
        </p:txBody>
      </p:sp>
      <p:sp>
        <p:nvSpPr>
          <p:cNvPr id="17" name="사각형: 둥근 모서리 1">
            <a:extLst>
              <a:ext uri="{FF2B5EF4-FFF2-40B4-BE49-F238E27FC236}">
                <a16:creationId xmlns:a16="http://schemas.microsoft.com/office/drawing/2014/main" id="{93EF676E-85F0-44A0-A7EB-1A5C18E13575}"/>
              </a:ext>
            </a:extLst>
          </p:cNvPr>
          <p:cNvSpPr/>
          <p:nvPr/>
        </p:nvSpPr>
        <p:spPr>
          <a:xfrm>
            <a:off x="761830" y="2311840"/>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C</a:t>
            </a:r>
            <a:r>
              <a:rPr lang="en" altLang="ko-KR" sz="1400" dirty="0">
                <a:solidFill>
                  <a:schemeClr val="bg1"/>
                </a:solidFill>
                <a:latin typeface="SamsungOne-700" panose="020B0803030303020204" pitchFamily="34" charset="0"/>
                <a:ea typeface="SamsungOne-700" panose="020B0803030303020204" pitchFamily="34" charset="0"/>
              </a:rPr>
              <a:t>âu hỏi 1</a:t>
            </a:r>
          </a:p>
        </p:txBody>
      </p:sp>
      <p:sp>
        <p:nvSpPr>
          <p:cNvPr id="19" name="사각형: 둥근 모서리 1">
            <a:extLst>
              <a:ext uri="{FF2B5EF4-FFF2-40B4-BE49-F238E27FC236}">
                <a16:creationId xmlns:a16="http://schemas.microsoft.com/office/drawing/2014/main" id="{5EB9BE93-3373-4464-8813-61BD664E9347}"/>
              </a:ext>
            </a:extLst>
          </p:cNvPr>
          <p:cNvSpPr/>
          <p:nvPr/>
        </p:nvSpPr>
        <p:spPr>
          <a:xfrm>
            <a:off x="761830" y="3599563"/>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Khi bạn khởi động Impala hoặc Hive lần đầu tiên, tên của cơ sở dữ liệu đã chọn là gì?</a:t>
            </a:r>
            <a:endParaRPr lang="en" altLang="ko-KR" sz="1400" dirty="0">
              <a:solidFill>
                <a:srgbClr val="1F45BC"/>
              </a:solidFill>
              <a:latin typeface="SamsungOne-700" panose="020B0803030303020204" pitchFamily="34" charset="0"/>
              <a:ea typeface="SamsungOne-700" panose="020B0803030303020204" pitchFamily="34" charset="0"/>
            </a:endParaRPr>
          </a:p>
        </p:txBody>
      </p:sp>
      <p:sp>
        <p:nvSpPr>
          <p:cNvPr id="20" name="사각형: 둥근 모서리 1">
            <a:extLst>
              <a:ext uri="{FF2B5EF4-FFF2-40B4-BE49-F238E27FC236}">
                <a16:creationId xmlns:a16="http://schemas.microsoft.com/office/drawing/2014/main" id="{5CB01CCB-A6E0-4E94-88BD-50C457D035B7}"/>
              </a:ext>
            </a:extLst>
          </p:cNvPr>
          <p:cNvSpPr/>
          <p:nvPr/>
        </p:nvSpPr>
        <p:spPr>
          <a:xfrm>
            <a:off x="761830" y="3367209"/>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2</a:t>
            </a:r>
          </a:p>
        </p:txBody>
      </p:sp>
      <p:sp>
        <p:nvSpPr>
          <p:cNvPr id="14" name="사각형: 둥근 모서리 1">
            <a:extLst>
              <a:ext uri="{FF2B5EF4-FFF2-40B4-BE49-F238E27FC236}">
                <a16:creationId xmlns:a16="http://schemas.microsoft.com/office/drawing/2014/main" id="{52D2BE98-472F-064E-BA61-E52A08E41A6A}"/>
              </a:ext>
            </a:extLst>
          </p:cNvPr>
          <p:cNvSpPr/>
          <p:nvPr/>
        </p:nvSpPr>
        <p:spPr>
          <a:xfrm>
            <a:off x="761830" y="4628428"/>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Siêu dữ liệu về một bảng (chẳng hạn như thuộc tính của bảng và tên cột) được lưu trữ ở đâu?</a:t>
            </a:r>
            <a:endParaRPr lang="en" altLang="ko-KR" sz="1400" dirty="0">
              <a:solidFill>
                <a:srgbClr val="1F45BC"/>
              </a:solidFill>
              <a:latin typeface="SamsungOne-700" panose="020B0803030303020204" pitchFamily="34" charset="0"/>
              <a:ea typeface="SamsungOne-700" panose="020B0803030303020204" pitchFamily="34" charset="0"/>
            </a:endParaRPr>
          </a:p>
        </p:txBody>
      </p:sp>
      <p:sp>
        <p:nvSpPr>
          <p:cNvPr id="15" name="사각형: 둥근 모서리 1">
            <a:extLst>
              <a:ext uri="{FF2B5EF4-FFF2-40B4-BE49-F238E27FC236}">
                <a16:creationId xmlns:a16="http://schemas.microsoft.com/office/drawing/2014/main" id="{DFF6F707-382D-614A-A7F5-3FD439FF8AB1}"/>
              </a:ext>
            </a:extLst>
          </p:cNvPr>
          <p:cNvSpPr/>
          <p:nvPr/>
        </p:nvSpPr>
        <p:spPr>
          <a:xfrm>
            <a:off x="761830" y="4422578"/>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3</a:t>
            </a:r>
          </a:p>
        </p:txBody>
      </p:sp>
      <p:sp>
        <p:nvSpPr>
          <p:cNvPr id="21" name="사각형: 둥근 모서리 1">
            <a:extLst>
              <a:ext uri="{FF2B5EF4-FFF2-40B4-BE49-F238E27FC236}">
                <a16:creationId xmlns:a16="http://schemas.microsoft.com/office/drawing/2014/main" id="{A9959097-15F6-3F45-A52C-9C4E9A54997D}"/>
              </a:ext>
            </a:extLst>
          </p:cNvPr>
          <p:cNvSpPr/>
          <p:nvPr/>
        </p:nvSpPr>
        <p:spPr>
          <a:xfrm>
            <a:off x="761830" y="5657292"/>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Dữ liệu cho các bảng được phân vùng được lưu trữ ở đâu?</a:t>
            </a:r>
            <a:endParaRPr lang="ko-KR" altLang="en-US" dirty="0">
              <a:solidFill>
                <a:srgbClr val="1F45BC"/>
              </a:solidFill>
            </a:endParaRPr>
          </a:p>
        </p:txBody>
      </p:sp>
      <p:sp>
        <p:nvSpPr>
          <p:cNvPr id="22" name="사각형: 둥근 모서리 1">
            <a:extLst>
              <a:ext uri="{FF2B5EF4-FFF2-40B4-BE49-F238E27FC236}">
                <a16:creationId xmlns:a16="http://schemas.microsoft.com/office/drawing/2014/main" id="{20A07808-924E-3445-9EF2-F419E9B0F547}"/>
              </a:ext>
            </a:extLst>
          </p:cNvPr>
          <p:cNvSpPr/>
          <p:nvPr/>
        </p:nvSpPr>
        <p:spPr>
          <a:xfrm>
            <a:off x="761830" y="5477946"/>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4</a:t>
            </a:r>
          </a:p>
        </p:txBody>
      </p:sp>
    </p:spTree>
    <p:extLst>
      <p:ext uri="{BB962C8B-B14F-4D97-AF65-F5344CB8AC3E}">
        <p14:creationId xmlns:p14="http://schemas.microsoft.com/office/powerpoint/2010/main" val="3246761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[Lab6]</a:t>
            </a:r>
          </a:p>
          <a:p>
            <a:r>
              <a:rPr lang="vi-VN" altLang="ko-KR" sz="2800" dirty="0"/>
              <a:t>Chạy các truy vấn cơ bản với Hive QL</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7672150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AAA8428B-1560-4BBE-B9D3-9D7523637892}"/>
              </a:ext>
            </a:extLst>
          </p:cNvPr>
          <p:cNvSpPr>
            <a:spLocks noGrp="1"/>
          </p:cNvSpPr>
          <p:nvPr>
            <p:ph type="body" sz="quarter" idx="10"/>
          </p:nvPr>
        </p:nvSpPr>
        <p:spPr/>
        <p:txBody>
          <a:bodyPr/>
          <a:lstStyle/>
          <a:p>
            <a:r>
              <a:rPr lang="en-US" altLang="ko-KR" dirty="0" err="1"/>
              <a:t>Phân</a:t>
            </a:r>
            <a:r>
              <a:rPr lang="en-US" altLang="ko-KR" dirty="0"/>
              <a:t> </a:t>
            </a:r>
            <a:r>
              <a:rPr lang="en-US" altLang="ko-KR" dirty="0" err="1"/>
              <a:t>tích</a:t>
            </a:r>
            <a:r>
              <a:rPr lang="en-US" altLang="ko-KR" dirty="0"/>
              <a:t> </a:t>
            </a:r>
          </a:p>
          <a:p>
            <a:r>
              <a:rPr lang="en-US" altLang="ko-KR" dirty="0" err="1"/>
              <a:t>nâng</a:t>
            </a:r>
            <a:r>
              <a:rPr lang="en-US" altLang="ko-KR" dirty="0"/>
              <a:t> </a:t>
            </a:r>
            <a:r>
              <a:rPr lang="en-US" altLang="ko-KR" dirty="0" err="1"/>
              <a:t>cao</a:t>
            </a:r>
            <a:endParaRPr lang="ko-KR" altLang="en-US" dirty="0"/>
          </a:p>
        </p:txBody>
      </p:sp>
      <p:sp>
        <p:nvSpPr>
          <p:cNvPr id="5" name="텍스트 개체 틀 4">
            <a:extLst>
              <a:ext uri="{FF2B5EF4-FFF2-40B4-BE49-F238E27FC236}">
                <a16:creationId xmlns:a16="http://schemas.microsoft.com/office/drawing/2014/main" id="{60A0A515-993A-43F7-BBAC-56AAFADD4493}"/>
              </a:ext>
            </a:extLst>
          </p:cNvPr>
          <p:cNvSpPr>
            <a:spLocks noGrp="1"/>
          </p:cNvSpPr>
          <p:nvPr>
            <p:ph type="body" sz="quarter" idx="12"/>
          </p:nvPr>
        </p:nvSpPr>
        <p:spPr/>
        <p:txBody>
          <a:bodyPr/>
          <a:lstStyle/>
          <a:p>
            <a:r>
              <a:rPr lang="en-US" altLang="ko-KR" dirty="0" err="1"/>
              <a:t>Bài</a:t>
            </a:r>
            <a:r>
              <a:rPr lang="en-US" altLang="ko-KR" dirty="0"/>
              <a:t> 3.</a:t>
            </a:r>
            <a:endParaRPr lang="ko-KR" altLang="en-US" dirty="0"/>
          </a:p>
        </p:txBody>
      </p:sp>
    </p:spTree>
    <p:extLst>
      <p:ext uri="{BB962C8B-B14F-4D97-AF65-F5344CB8AC3E}">
        <p14:creationId xmlns:p14="http://schemas.microsoft.com/office/powerpoint/2010/main" val="361331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Ưu điểm của RDBMS</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7" name="텍스트 개체 틀 6">
            <a:extLst>
              <a:ext uri="{FF2B5EF4-FFF2-40B4-BE49-F238E27FC236}">
                <a16:creationId xmlns:a16="http://schemas.microsoft.com/office/drawing/2014/main" id="{F9FDBEE7-5CD8-4479-A78B-5174FB881168}"/>
              </a:ext>
            </a:extLst>
          </p:cNvPr>
          <p:cNvSpPr>
            <a:spLocks noGrp="1"/>
          </p:cNvSpPr>
          <p:nvPr>
            <p:ph type="body" sz="quarter" idx="15"/>
          </p:nvPr>
        </p:nvSpPr>
        <p:spPr/>
        <p:txBody>
          <a:bodyPr/>
          <a:lstStyle/>
          <a:p>
            <a:r>
              <a:rPr lang="vi-VN" altLang="ko-KR" dirty="0"/>
              <a:t>Cơ sở dữ liệu SQL (quan hệ) có mô hình quản lý và lưu trữ dữ liệu trưởng thành.</a:t>
            </a:r>
          </a:p>
          <a:p>
            <a:r>
              <a:rPr lang="vi-VN" altLang="ko-KR" dirty="0"/>
              <a:t>Cơ sở dữ liệu SQL hỗ trợ khái niệm dạng xem cho phép người dùng chỉ xem dữ liệu mà họ được phép xem.</a:t>
            </a:r>
          </a:p>
          <a:p>
            <a:r>
              <a:rPr lang="vi-VN" altLang="ko-KR" dirty="0"/>
              <a:t>Cơ sở dữ liệu SQL hỗ trợ thủ tục lưu trữ SQL cho phép các nhà phát triển cơ sở dữ liệu triển khai một phần logic nghiệp vụ vào cơ sở dữ liệu.</a:t>
            </a:r>
          </a:p>
          <a:p>
            <a:r>
              <a:rPr lang="vi-VN" altLang="ko-KR" dirty="0"/>
              <a:t>Cơ sở dữ liệu SQL có mô hình bảo mật tốt hơn so với cơ sở dữ liệu NoSQL.</a:t>
            </a:r>
            <a:endParaRPr lang="ko-KR" altLang="en-US" dirty="0"/>
          </a:p>
        </p:txBody>
      </p:sp>
    </p:spTree>
    <p:extLst>
      <p:ext uri="{BB962C8B-B14F-4D97-AF65-F5344CB8AC3E}">
        <p14:creationId xmlns:p14="http://schemas.microsoft.com/office/powerpoint/2010/main" val="1940690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8E7D031C-7A49-49BD-9ABE-9B6194A42436}"/>
              </a:ext>
            </a:extLst>
          </p:cNvPr>
          <p:cNvSpPr>
            <a:spLocks noGrp="1"/>
          </p:cNvSpPr>
          <p:nvPr>
            <p:ph type="body" sz="quarter" idx="10"/>
          </p:nvPr>
        </p:nvSpPr>
        <p:spPr/>
        <p:txBody>
          <a:bodyPr/>
          <a:lstStyle/>
          <a:p>
            <a:r>
              <a:rPr lang="en-US" altLang="ko-KR" dirty="0" err="1"/>
              <a:t>Phân</a:t>
            </a:r>
            <a:r>
              <a:rPr lang="en-US" altLang="ko-KR" dirty="0"/>
              <a:t> </a:t>
            </a:r>
            <a:r>
              <a:rPr lang="en-US" altLang="ko-KR" dirty="0" err="1"/>
              <a:t>tích</a:t>
            </a:r>
            <a:r>
              <a:rPr lang="en-US" altLang="ko-KR" dirty="0"/>
              <a:t> </a:t>
            </a:r>
            <a:r>
              <a:rPr lang="en-US" altLang="ko-KR" dirty="0" err="1"/>
              <a:t>nâng</a:t>
            </a:r>
            <a:r>
              <a:rPr lang="en-US" altLang="ko-KR" dirty="0"/>
              <a:t> </a:t>
            </a:r>
            <a:r>
              <a:rPr lang="en-US" altLang="ko-KR" dirty="0" err="1"/>
              <a:t>cao</a:t>
            </a:r>
            <a:endParaRPr lang="ko-KR" altLang="en-US" dirty="0"/>
          </a:p>
        </p:txBody>
      </p:sp>
      <p:sp>
        <p:nvSpPr>
          <p:cNvPr id="5" name="텍스트 개체 틀 4">
            <a:extLst>
              <a:ext uri="{FF2B5EF4-FFF2-40B4-BE49-F238E27FC236}">
                <a16:creationId xmlns:a16="http://schemas.microsoft.com/office/drawing/2014/main" id="{F277638B-1D74-41A8-838C-4410D8A6B42B}"/>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6" name="직사각형 5">
            <a:extLst>
              <a:ext uri="{FF2B5EF4-FFF2-40B4-BE49-F238E27FC236}">
                <a16:creationId xmlns:a16="http://schemas.microsoft.com/office/drawing/2014/main" id="{6531B676-F73D-4845-BD63-59084A54B0A4}"/>
              </a:ext>
            </a:extLst>
          </p:cNvPr>
          <p:cNvSpPr/>
          <p:nvPr/>
        </p:nvSpPr>
        <p:spPr>
          <a:xfrm>
            <a:off x="1234523" y="4066410"/>
            <a:ext cx="77991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3.1. </a:t>
            </a:r>
            <a:r>
              <a:rPr lang="en-US" altLang="ko-KR" dirty="0" err="1">
                <a:solidFill>
                  <a:schemeClr val="tx1">
                    <a:lumMod val="75000"/>
                    <a:lumOff val="25000"/>
                  </a:schemeClr>
                </a:solidFill>
                <a:latin typeface="SamsungOne-700" panose="020B0803030303020204" pitchFamily="34" charset="0"/>
              </a:rPr>
              <a:t>Quản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lý</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liệu</a:t>
            </a:r>
            <a:r>
              <a:rPr lang="en-US" altLang="ko-KR" dirty="0">
                <a:solidFill>
                  <a:schemeClr val="tx1">
                    <a:lumMod val="75000"/>
                    <a:lumOff val="25000"/>
                  </a:schemeClr>
                </a:solidFill>
                <a:latin typeface="SamsungOne-700" panose="020B0803030303020204" pitchFamily="34" charset="0"/>
              </a:rPr>
              <a:t> Hive </a:t>
            </a:r>
            <a:r>
              <a:rPr lang="en-US" altLang="ko-KR" dirty="0" err="1">
                <a:solidFill>
                  <a:schemeClr val="tx1">
                    <a:lumMod val="75000"/>
                    <a:lumOff val="25000"/>
                  </a:schemeClr>
                </a:solidFill>
                <a:latin typeface="SamsungOne-700" panose="020B0803030303020204" pitchFamily="34" charset="0"/>
              </a:rPr>
              <a:t>và</a:t>
            </a:r>
            <a:r>
              <a:rPr lang="en-US" altLang="ko-KR" dirty="0">
                <a:solidFill>
                  <a:schemeClr val="tx1">
                    <a:lumMod val="75000"/>
                    <a:lumOff val="25000"/>
                  </a:schemeClr>
                </a:solidFill>
                <a:latin typeface="SamsungOne-700" panose="020B0803030303020204" pitchFamily="34" charset="0"/>
              </a:rPr>
              <a:t> Impala</a:t>
            </a:r>
          </a:p>
        </p:txBody>
      </p:sp>
      <p:sp>
        <p:nvSpPr>
          <p:cNvPr id="7" name="직사각형 6">
            <a:extLst>
              <a:ext uri="{FF2B5EF4-FFF2-40B4-BE49-F238E27FC236}">
                <a16:creationId xmlns:a16="http://schemas.microsoft.com/office/drawing/2014/main" id="{97CE0873-B165-45CD-AB06-5F4B1C2C1759}"/>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8" name="직사각형 7">
            <a:extLst>
              <a:ext uri="{FF2B5EF4-FFF2-40B4-BE49-F238E27FC236}">
                <a16:creationId xmlns:a16="http://schemas.microsoft.com/office/drawing/2014/main" id="{BA42A209-7F09-4D96-B3CB-64BBE894532C}"/>
              </a:ext>
            </a:extLst>
          </p:cNvPr>
          <p:cNvSpPr/>
          <p:nvPr/>
        </p:nvSpPr>
        <p:spPr>
          <a:xfrm>
            <a:off x="1234524" y="4496244"/>
            <a:ext cx="77991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3.2. </a:t>
            </a:r>
            <a:r>
              <a:rPr lang="en-US" altLang="ko-KR" dirty="0" err="1">
                <a:solidFill>
                  <a:schemeClr val="bg1">
                    <a:lumMod val="65000"/>
                  </a:schemeClr>
                </a:solidFill>
                <a:latin typeface="SamsungOne-400" panose="020B0503030303020204" pitchFamily="34" charset="0"/>
              </a:rPr>
              <a:t>Dữ</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liệu</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phức</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tạp</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và</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phân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tích</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dữ</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liệu</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quan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hệ</a:t>
            </a:r>
            <a:endParaRPr lang="en-US" altLang="ko-KR" dirty="0">
              <a:solidFill>
                <a:schemeClr val="bg1">
                  <a:lumMod val="65000"/>
                </a:schemeClr>
              </a:solidFill>
              <a:latin typeface="SamsungOne-400" panose="020B0503030303020204" pitchFamily="34" charset="0"/>
            </a:endParaRPr>
          </a:p>
        </p:txBody>
      </p:sp>
      <p:sp>
        <p:nvSpPr>
          <p:cNvPr id="9" name="직사각형 8">
            <a:extLst>
              <a:ext uri="{FF2B5EF4-FFF2-40B4-BE49-F238E27FC236}">
                <a16:creationId xmlns:a16="http://schemas.microsoft.com/office/drawing/2014/main" id="{14A6D823-F6C1-4BEE-AA11-BBCCB1565988}"/>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39780107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AEDC470C-8A6A-4296-A739-0AF52B8A56AD}"/>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p>
        </p:txBody>
      </p:sp>
      <p:sp>
        <p:nvSpPr>
          <p:cNvPr id="5" name="텍스트 개체 틀 4">
            <a:extLst>
              <a:ext uri="{FF2B5EF4-FFF2-40B4-BE49-F238E27FC236}">
                <a16:creationId xmlns:a16="http://schemas.microsoft.com/office/drawing/2014/main" id="{184F7FB1-7B98-47D0-9485-C5A1C6F21F90}"/>
              </a:ext>
            </a:extLst>
          </p:cNvPr>
          <p:cNvSpPr>
            <a:spLocks noGrp="1"/>
          </p:cNvSpPr>
          <p:nvPr>
            <p:ph type="body" sz="quarter" idx="11"/>
          </p:nvPr>
        </p:nvSpPr>
        <p:spPr/>
        <p:txBody>
          <a:bodyPr/>
          <a:lstStyle/>
          <a:p>
            <a:r>
              <a:rPr lang="en-US" altLang="ko-KR" dirty="0" err="1"/>
              <a:t>Chọn</a:t>
            </a:r>
            <a:r>
              <a:rPr lang="en-US" altLang="ko-KR" dirty="0"/>
              <a:t> </a:t>
            </a:r>
            <a:r>
              <a:rPr lang="en-US" altLang="ko-KR" dirty="0" err="1"/>
              <a:t>định</a:t>
            </a:r>
            <a:r>
              <a:rPr lang="en-US" altLang="ko-KR" dirty="0"/>
              <a:t> </a:t>
            </a:r>
            <a:r>
              <a:rPr lang="en-US" altLang="ko-KR" dirty="0" err="1"/>
              <a:t>dạng</a:t>
            </a:r>
            <a:r>
              <a:rPr lang="en-US" altLang="ko-KR" dirty="0"/>
              <a:t> </a:t>
            </a:r>
            <a:r>
              <a:rPr lang="en-US" altLang="ko-KR" dirty="0" err="1"/>
              <a:t>tệp</a:t>
            </a:r>
            <a:endParaRPr lang="ko-KR" altLang="en-US" dirty="0"/>
          </a:p>
        </p:txBody>
      </p:sp>
      <p:sp>
        <p:nvSpPr>
          <p:cNvPr id="6" name="텍스트 개체 틀 5">
            <a:extLst>
              <a:ext uri="{FF2B5EF4-FFF2-40B4-BE49-F238E27FC236}">
                <a16:creationId xmlns:a16="http://schemas.microsoft.com/office/drawing/2014/main" id="{768CCECD-CB84-412A-B702-DD9169FA3024}"/>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7" name="텍스트 개체 틀 6">
            <a:extLst>
              <a:ext uri="{FF2B5EF4-FFF2-40B4-BE49-F238E27FC236}">
                <a16:creationId xmlns:a16="http://schemas.microsoft.com/office/drawing/2014/main" id="{73392732-98E2-4823-A9A7-4175B1E3BDFC}"/>
              </a:ext>
            </a:extLst>
          </p:cNvPr>
          <p:cNvSpPr>
            <a:spLocks noGrp="1"/>
          </p:cNvSpPr>
          <p:nvPr>
            <p:ph type="body" sz="quarter" idx="15"/>
          </p:nvPr>
        </p:nvSpPr>
        <p:spPr/>
        <p:txBody>
          <a:bodyPr/>
          <a:lstStyle/>
          <a:p>
            <a:r>
              <a:rPr lang="vi-VN" altLang="ko-KR" dirty="0"/>
              <a:t>Hive và Impala hỗ trợ nhiều định dạng tệp khác nhau để lưu trữ dữ liệu</a:t>
            </a:r>
            <a:endParaRPr lang="en-US" altLang="ko-KR" dirty="0"/>
          </a:p>
          <a:p>
            <a:pPr lvl="1"/>
            <a:r>
              <a:rPr lang="en-US" altLang="ko-KR" dirty="0" err="1"/>
              <a:t>Cú</a:t>
            </a:r>
            <a:r>
              <a:rPr lang="en-US" altLang="ko-KR" dirty="0"/>
              <a:t> </a:t>
            </a:r>
            <a:r>
              <a:rPr lang="en-US" altLang="ko-KR" dirty="0" err="1"/>
              <a:t>pháp</a:t>
            </a:r>
            <a:endParaRPr lang="en-US" altLang="ko-KR" dirty="0"/>
          </a:p>
          <a:p>
            <a:endParaRPr lang="en-US" altLang="ko-KR" dirty="0"/>
          </a:p>
          <a:p>
            <a:endParaRPr lang="en-US" altLang="ko-KR" dirty="0"/>
          </a:p>
          <a:p>
            <a:endParaRPr lang="en-US" altLang="ko-KR" dirty="0"/>
          </a:p>
          <a:p>
            <a:r>
              <a:rPr lang="vi-VN" altLang="ko-KR" dirty="0"/>
              <a:t>Định dạng tệp được hỗ trợ</a:t>
            </a:r>
            <a:endParaRPr lang="en-US" altLang="ko-KR" dirty="0"/>
          </a:p>
          <a:p>
            <a:pPr lvl="1"/>
            <a:r>
              <a:rPr lang="en-US" altLang="ko-KR" dirty="0" err="1"/>
              <a:t>Tệp</a:t>
            </a:r>
            <a:r>
              <a:rPr lang="en-US" altLang="ko-KR" dirty="0"/>
              <a:t> </a:t>
            </a:r>
            <a:r>
              <a:rPr lang="en-US" altLang="ko-KR" dirty="0" err="1"/>
              <a:t>văn</a:t>
            </a:r>
            <a:r>
              <a:rPr lang="en-US" altLang="ko-KR" dirty="0"/>
              <a:t> </a:t>
            </a:r>
            <a:r>
              <a:rPr lang="en-US" altLang="ko-KR" dirty="0" err="1"/>
              <a:t>bản</a:t>
            </a:r>
            <a:endParaRPr lang="en-US" altLang="ko-KR" dirty="0"/>
          </a:p>
          <a:p>
            <a:pPr lvl="1"/>
            <a:r>
              <a:rPr lang="en-US" altLang="ko-KR" dirty="0" err="1"/>
              <a:t>Tệp</a:t>
            </a:r>
            <a:r>
              <a:rPr lang="en-US" altLang="ko-KR" dirty="0"/>
              <a:t> </a:t>
            </a:r>
            <a:r>
              <a:rPr lang="en-US" altLang="ko-KR" dirty="0" err="1"/>
              <a:t>tuần</a:t>
            </a:r>
            <a:r>
              <a:rPr lang="en-US" altLang="ko-KR" dirty="0"/>
              <a:t> </a:t>
            </a:r>
            <a:r>
              <a:rPr lang="en-US" altLang="ko-KR" dirty="0" err="1"/>
              <a:t>tự</a:t>
            </a:r>
            <a:endParaRPr lang="en-US" altLang="ko-KR" dirty="0"/>
          </a:p>
          <a:p>
            <a:pPr lvl="1"/>
            <a:r>
              <a:rPr lang="en-US" altLang="ko-KR" dirty="0"/>
              <a:t>AVRO</a:t>
            </a:r>
          </a:p>
          <a:p>
            <a:pPr lvl="1"/>
            <a:r>
              <a:rPr lang="en-US" altLang="ko-KR" dirty="0"/>
              <a:t>Parquet</a:t>
            </a:r>
          </a:p>
          <a:p>
            <a:pPr lvl="1"/>
            <a:r>
              <a:rPr lang="en-US" altLang="ko-KR" dirty="0"/>
              <a:t>Orc (</a:t>
            </a:r>
            <a:r>
              <a:rPr lang="en-US" altLang="ko-KR" dirty="0" err="1"/>
              <a:t>chỉ</a:t>
            </a:r>
            <a:r>
              <a:rPr lang="en-US" altLang="ko-KR" dirty="0"/>
              <a:t> Hive)</a:t>
            </a:r>
            <a:endParaRPr lang="ko-KR" altLang="en-US" dirty="0"/>
          </a:p>
        </p:txBody>
      </p:sp>
      <p:sp>
        <p:nvSpPr>
          <p:cNvPr id="9" name="TextBox 8">
            <a:extLst>
              <a:ext uri="{FF2B5EF4-FFF2-40B4-BE49-F238E27FC236}">
                <a16:creationId xmlns:a16="http://schemas.microsoft.com/office/drawing/2014/main" id="{E067F70D-8F55-46E8-8F09-E671C3A8F352}"/>
              </a:ext>
            </a:extLst>
          </p:cNvPr>
          <p:cNvSpPr txBox="1"/>
          <p:nvPr/>
        </p:nvSpPr>
        <p:spPr>
          <a:xfrm>
            <a:off x="711199" y="2756535"/>
            <a:ext cx="7812000" cy="99540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CREATE TABLE </a:t>
            </a:r>
            <a:r>
              <a:rPr lang="en-US" altLang="ko-KR" dirty="0">
                <a:latin typeface="SamsungOne-400" panose="020B0503030303020204" pitchFamily="34" charset="0"/>
                <a:ea typeface="나눔스퀘어 Bold" panose="020B0600000101010101" pitchFamily="50" charset="-127"/>
              </a:rPr>
              <a:t>DB_name.table_name (col_name DATATYPE,....)</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ROW FORMAT DELIMITED FIELDS TERMINATED BY </a:t>
            </a:r>
            <a:r>
              <a:rPr lang="en-US" altLang="ko-KR" dirty="0">
                <a:latin typeface="SamsungOne-400" panose="020B0503030303020204" pitchFamily="34" charset="0"/>
                <a:ea typeface="나눔스퀘어 Bold" panose="020B0600000101010101" pitchFamily="50" charset="-127"/>
              </a:rPr>
              <a:t>char</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STORED AS </a:t>
            </a:r>
            <a:r>
              <a:rPr lang="en-US" altLang="ko-KR" dirty="0">
                <a:latin typeface="SamsungOne-400" panose="020B0503030303020204" pitchFamily="34" charset="0"/>
                <a:ea typeface="나눔스퀘어 Bold" panose="020B0600000101010101" pitchFamily="50" charset="-127"/>
              </a:rPr>
              <a:t>supported_format;</a:t>
            </a:r>
          </a:p>
        </p:txBody>
      </p:sp>
    </p:spTree>
    <p:extLst>
      <p:ext uri="{BB962C8B-B14F-4D97-AF65-F5344CB8AC3E}">
        <p14:creationId xmlns:p14="http://schemas.microsoft.com/office/powerpoint/2010/main" val="41586270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Định</a:t>
            </a:r>
            <a:r>
              <a:rPr kumimoji="1" lang="en-US" altLang="ko-KR" dirty="0"/>
              <a:t> </a:t>
            </a:r>
            <a:r>
              <a:rPr kumimoji="1" lang="en-US" altLang="ko-KR" dirty="0" err="1"/>
              <a:t>dạng</a:t>
            </a:r>
            <a:r>
              <a:rPr kumimoji="1" lang="en-US" altLang="ko-KR" dirty="0"/>
              <a:t> </a:t>
            </a:r>
            <a:r>
              <a:rPr kumimoji="1" lang="en-US" altLang="ko-KR" dirty="0" err="1"/>
              <a:t>tệp</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TEXTFILE (</a:t>
            </a:r>
            <a:r>
              <a:rPr lang="en-US" altLang="ko-KR" dirty="0" err="1"/>
              <a:t>Tệp</a:t>
            </a:r>
            <a:r>
              <a:rPr lang="en-US" altLang="ko-KR" dirty="0"/>
              <a:t> </a:t>
            </a:r>
            <a:r>
              <a:rPr lang="en-US" altLang="ko-KR" dirty="0" err="1"/>
              <a:t>văn</a:t>
            </a:r>
            <a:r>
              <a:rPr lang="en-US" altLang="ko-KR" dirty="0"/>
              <a:t> </a:t>
            </a:r>
            <a:r>
              <a:rPr lang="en-US" altLang="ko-KR" dirty="0" err="1"/>
              <a:t>bản</a:t>
            </a:r>
            <a:r>
              <a:rPr lang="en-US" altLang="ko-KR" dirty="0"/>
              <a:t>)</a:t>
            </a:r>
          </a:p>
          <a:p>
            <a:pPr lvl="1"/>
            <a:r>
              <a:rPr lang="vi-VN" altLang="ko-KR" dirty="0"/>
              <a:t>Thông thường, các giá trị được phân tách bằng dấu phẩy hoặc tab (CSV, TSV)</a:t>
            </a:r>
            <a:endParaRPr lang="en-US" altLang="ko-KR" dirty="0"/>
          </a:p>
          <a:p>
            <a:r>
              <a:rPr lang="en-US" altLang="ko-KR" dirty="0"/>
              <a:t>SEQUENCEFILE (</a:t>
            </a:r>
            <a:r>
              <a:rPr lang="en-US" altLang="ko-KR" dirty="0" err="1"/>
              <a:t>Tệp</a:t>
            </a:r>
            <a:r>
              <a:rPr lang="en-US" altLang="ko-KR" dirty="0"/>
              <a:t> </a:t>
            </a:r>
            <a:r>
              <a:rPr lang="en-US" altLang="ko-KR" dirty="0" err="1"/>
              <a:t>tuần</a:t>
            </a:r>
            <a:r>
              <a:rPr lang="en-US" altLang="ko-KR" dirty="0"/>
              <a:t> </a:t>
            </a:r>
            <a:r>
              <a:rPr lang="en-US" altLang="ko-KR" dirty="0" err="1"/>
              <a:t>tự</a:t>
            </a:r>
            <a:r>
              <a:rPr lang="en-US" altLang="ko-KR" dirty="0"/>
              <a:t>)</a:t>
            </a:r>
          </a:p>
          <a:p>
            <a:pPr lvl="1"/>
            <a:r>
              <a:rPr lang="vi-VN" altLang="ko-KR" dirty="0"/>
              <a:t>Tệp phẳng bao gồm các cặp khóa/giá trị nhị phân</a:t>
            </a:r>
          </a:p>
          <a:p>
            <a:pPr lvl="1"/>
            <a:r>
              <a:rPr lang="en-US" altLang="ko-KR" dirty="0"/>
              <a:t>K</a:t>
            </a:r>
            <a:r>
              <a:rPr lang="vi-VN" altLang="ko-KR" dirty="0"/>
              <a:t>hông nén</a:t>
            </a:r>
          </a:p>
          <a:p>
            <a:pPr lvl="1"/>
            <a:r>
              <a:rPr lang="vi-VN" altLang="ko-KR" dirty="0"/>
              <a:t>Bản ghi được nén - chỉ các giá trị được nén</a:t>
            </a:r>
            <a:endParaRPr lang="en-US" altLang="ko-KR" dirty="0"/>
          </a:p>
          <a:p>
            <a:r>
              <a:rPr lang="en-US" altLang="ko-KR" dirty="0"/>
              <a:t>Parquet – </a:t>
            </a:r>
            <a:r>
              <a:rPr lang="vi-VN" altLang="ko-KR" dirty="0"/>
              <a:t>một định dạng lưu trữ cột</a:t>
            </a:r>
            <a:endParaRPr lang="en-US" altLang="ko-KR" dirty="0"/>
          </a:p>
          <a:p>
            <a:pPr lvl="1"/>
            <a:r>
              <a:rPr lang="en-US" altLang="ko-KR" dirty="0" err="1"/>
              <a:t>Có</a:t>
            </a:r>
            <a:r>
              <a:rPr lang="en-US" altLang="ko-KR" dirty="0"/>
              <a:t> </a:t>
            </a:r>
            <a:r>
              <a:rPr lang="en-US" altLang="ko-KR" dirty="0" err="1"/>
              <a:t>sẵn</a:t>
            </a:r>
            <a:r>
              <a:rPr lang="en-US" altLang="ko-KR" dirty="0"/>
              <a:t> </a:t>
            </a:r>
            <a:r>
              <a:rPr lang="en-US" altLang="ko-KR" dirty="0" err="1"/>
              <a:t>cho</a:t>
            </a:r>
            <a:r>
              <a:rPr lang="en-US" altLang="ko-KR" dirty="0"/>
              <a:t> </a:t>
            </a:r>
            <a:r>
              <a:rPr lang="en-US" altLang="ko-KR" dirty="0" err="1"/>
              <a:t>mọi</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trong</a:t>
            </a:r>
            <a:r>
              <a:rPr lang="en-US" altLang="ko-KR" dirty="0"/>
              <a:t> </a:t>
            </a:r>
            <a:r>
              <a:rPr lang="en-US" altLang="ko-KR" dirty="0" err="1"/>
              <a:t>hệ</a:t>
            </a:r>
            <a:r>
              <a:rPr lang="en-US" altLang="ko-KR" dirty="0"/>
              <a:t> </a:t>
            </a:r>
            <a:r>
              <a:rPr lang="en-US" altLang="ko-KR" dirty="0" err="1"/>
              <a:t>sinh</a:t>
            </a:r>
            <a:r>
              <a:rPr lang="en-US" altLang="ko-KR" dirty="0"/>
              <a:t> </a:t>
            </a:r>
            <a:r>
              <a:rPr lang="en-US" altLang="ko-KR" dirty="0" err="1"/>
              <a:t>thái</a:t>
            </a:r>
            <a:r>
              <a:rPr lang="en-US" altLang="ko-KR" dirty="0"/>
              <a:t> Hadoop, </a:t>
            </a:r>
            <a:r>
              <a:rPr lang="en-US" altLang="ko-KR" dirty="0" err="1"/>
              <a:t>bất</a:t>
            </a:r>
            <a:r>
              <a:rPr lang="en-US" altLang="ko-KR" dirty="0"/>
              <a:t> </a:t>
            </a:r>
            <a:r>
              <a:rPr lang="en-US" altLang="ko-KR" dirty="0" err="1"/>
              <a:t>kể</a:t>
            </a:r>
            <a:r>
              <a:rPr lang="en-US" altLang="ko-KR" dirty="0"/>
              <a:t> </a:t>
            </a:r>
            <a:r>
              <a:rPr lang="en-US" altLang="ko-KR" dirty="0" err="1"/>
              <a:t>khung</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dữ</a:t>
            </a:r>
            <a:r>
              <a:rPr lang="en-US" altLang="ko-KR" dirty="0"/>
              <a:t> </a:t>
            </a:r>
            <a:r>
              <a:rPr lang="en-US" altLang="ko-KR" dirty="0" err="1"/>
              <a:t>liệu</a:t>
            </a:r>
            <a:r>
              <a:rPr lang="en-US" altLang="ko-KR" dirty="0"/>
              <a:t> hay </a:t>
            </a:r>
            <a:r>
              <a:rPr lang="en-US" altLang="ko-KR" dirty="0" err="1"/>
              <a:t>ngôn</a:t>
            </a:r>
            <a:r>
              <a:rPr lang="en-US" altLang="ko-KR" dirty="0"/>
              <a:t> </a:t>
            </a:r>
            <a:r>
              <a:rPr lang="en-US" altLang="ko-KR" dirty="0" err="1"/>
              <a:t>ngữ</a:t>
            </a:r>
            <a:r>
              <a:rPr lang="en-US" altLang="ko-KR" dirty="0"/>
              <a:t> </a:t>
            </a:r>
            <a:r>
              <a:rPr lang="en-US" altLang="ko-KR" dirty="0" err="1"/>
              <a:t>lập</a:t>
            </a:r>
            <a:r>
              <a:rPr lang="en-US" altLang="ko-KR" dirty="0"/>
              <a:t> </a:t>
            </a:r>
            <a:r>
              <a:rPr lang="en-US" altLang="ko-KR" dirty="0" err="1"/>
              <a:t>trình</a:t>
            </a:r>
            <a:r>
              <a:rPr lang="en-US" altLang="ko-KR" dirty="0"/>
              <a:t>.</a:t>
            </a:r>
          </a:p>
          <a:p>
            <a:pPr lvl="1"/>
            <a:r>
              <a:rPr lang="en-US" altLang="ko-KR" dirty="0" err="1"/>
              <a:t>Kết</a:t>
            </a:r>
            <a:r>
              <a:rPr lang="en-US" altLang="ko-KR" dirty="0"/>
              <a:t> </a:t>
            </a:r>
            <a:r>
              <a:rPr lang="en-US" altLang="ko-KR" dirty="0" err="1"/>
              <a:t>hợp</a:t>
            </a:r>
            <a:r>
              <a:rPr lang="en-US" altLang="ko-KR" dirty="0"/>
              <a:t> </a:t>
            </a:r>
            <a:r>
              <a:rPr lang="en-US" altLang="ko-KR" dirty="0" err="1"/>
              <a:t>tốt</a:t>
            </a:r>
            <a:r>
              <a:rPr lang="en-US" altLang="ko-KR" dirty="0"/>
              <a:t> </a:t>
            </a:r>
            <a:r>
              <a:rPr lang="en-US" altLang="ko-KR" dirty="0" err="1"/>
              <a:t>nhất</a:t>
            </a:r>
            <a:r>
              <a:rPr lang="en-US" altLang="ko-KR" dirty="0"/>
              <a:t> </a:t>
            </a:r>
            <a:r>
              <a:rPr lang="en-US" altLang="ko-KR" dirty="0" err="1"/>
              <a:t>với</a:t>
            </a:r>
            <a:r>
              <a:rPr lang="en-US" altLang="ko-KR" dirty="0"/>
              <a:t> impala</a:t>
            </a:r>
          </a:p>
          <a:p>
            <a:r>
              <a:rPr lang="en-US" altLang="ko-KR" dirty="0"/>
              <a:t>ORC – Optimized Row Columnar (</a:t>
            </a:r>
            <a:r>
              <a:rPr lang="vi-VN" altLang="ko-KR" dirty="0"/>
              <a:t>Cột hàng được tối ưu hóa</a:t>
            </a:r>
            <a:r>
              <a:rPr lang="en-US" altLang="ko-KR" dirty="0"/>
              <a:t>)</a:t>
            </a:r>
          </a:p>
          <a:p>
            <a:pPr lvl="1"/>
            <a:r>
              <a:rPr lang="vi-VN" altLang="ko-KR" dirty="0"/>
              <a:t>Được thiết kế để khắc phục những hạn chế của các định dạng tệp khác</a:t>
            </a:r>
          </a:p>
          <a:p>
            <a:pPr lvl="1"/>
            <a:r>
              <a:rPr lang="vi-VN" altLang="ko-KR" dirty="0"/>
              <a:t>Sử dụng tệp ORC cải thiện hiệu suất</a:t>
            </a:r>
            <a:endParaRPr lang="en-US" altLang="ko-KR" dirty="0"/>
          </a:p>
        </p:txBody>
      </p:sp>
    </p:spTree>
    <p:extLst>
      <p:ext uri="{BB962C8B-B14F-4D97-AF65-F5344CB8AC3E}">
        <p14:creationId xmlns:p14="http://schemas.microsoft.com/office/powerpoint/2010/main" val="25540815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định</a:t>
            </a:r>
            <a:r>
              <a:rPr lang="en-US" altLang="ko-KR" dirty="0"/>
              <a:t> </a:t>
            </a:r>
            <a:r>
              <a:rPr lang="en-US" altLang="ko-KR" dirty="0" err="1"/>
              <a:t>dạng</a:t>
            </a:r>
            <a:r>
              <a:rPr lang="en-US" altLang="ko-KR" dirty="0"/>
              <a:t> Parquet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Tạo bảng bên ngoài bằng định dạng sàn gỗ</a:t>
            </a:r>
          </a:p>
          <a:p>
            <a:r>
              <a:rPr lang="vi-VN" altLang="ko-KR" dirty="0"/>
              <a:t>Khi bạn sử dụng </a:t>
            </a:r>
            <a:r>
              <a:rPr lang="vi-VN" altLang="ko-KR" b="1" dirty="0"/>
              <a:t>LƯU TRỮ </a:t>
            </a:r>
            <a:r>
              <a:rPr lang="en-US" altLang="ko-KR" b="1" dirty="0"/>
              <a:t>DẠNG</a:t>
            </a:r>
            <a:r>
              <a:rPr lang="vi-VN" altLang="ko-KR" b="1" dirty="0"/>
              <a:t> PARQUET</a:t>
            </a:r>
            <a:r>
              <a:rPr lang="vi-VN" altLang="ko-KR" dirty="0"/>
              <a:t>, Impala và Hive sẽ tự động đảm nhận việc thiết lập cách mã hóa các bản ghi trong các tệp Parquet.</a:t>
            </a:r>
            <a:endParaRPr lang="en-US" altLang="ko-KR" dirty="0"/>
          </a:p>
          <a:p>
            <a:pPr lvl="1"/>
            <a:endParaRPr lang="en-US" altLang="ko-KR" dirty="0"/>
          </a:p>
        </p:txBody>
      </p:sp>
      <p:sp>
        <p:nvSpPr>
          <p:cNvPr id="10" name="TextBox 9">
            <a:extLst>
              <a:ext uri="{FF2B5EF4-FFF2-40B4-BE49-F238E27FC236}">
                <a16:creationId xmlns:a16="http://schemas.microsoft.com/office/drawing/2014/main" id="{3148F162-DA47-4550-8CE5-2725FA3E4EC5}"/>
              </a:ext>
            </a:extLst>
          </p:cNvPr>
          <p:cNvSpPr txBox="1"/>
          <p:nvPr/>
        </p:nvSpPr>
        <p:spPr>
          <a:xfrm>
            <a:off x="711199" y="3103854"/>
            <a:ext cx="7812000" cy="137892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CREATE EXTERNAL TABLE </a:t>
            </a:r>
            <a:r>
              <a:rPr lang="en-US" altLang="ko-KR" dirty="0">
                <a:latin typeface="SamsungOne-400" panose="020B0503030303020204" pitchFamily="34" charset="0"/>
                <a:ea typeface="나눔스퀘어 Bold" panose="020B0600000101010101" pitchFamily="50" charset="-127"/>
              </a:rPr>
              <a:t>authors_parquet</a:t>
            </a:r>
          </a:p>
          <a:p>
            <a:pPr marL="180000"/>
            <a:r>
              <a:rPr lang="en-US" altLang="ko-KR" dirty="0">
                <a:latin typeface="SamsungOne-400" panose="020B0503030303020204" pitchFamily="34" charset="0"/>
                <a:ea typeface="나눔스퀘어 Bold" panose="020B0600000101010101" pitchFamily="50" charset="-127"/>
              </a:rPr>
              <a:t>(</a:t>
            </a:r>
          </a:p>
          <a:p>
            <a:pPr marL="180000"/>
            <a:r>
              <a:rPr lang="en-US" altLang="ko-KR" dirty="0">
                <a:latin typeface="SamsungOne-400" panose="020B0503030303020204" pitchFamily="34" charset="0"/>
                <a:ea typeface="나눔스퀘어 Bold" panose="020B0600000101010101" pitchFamily="50" charset="-127"/>
              </a:rPr>
              <a:t>	first_name string,</a:t>
            </a:r>
          </a:p>
          <a:p>
            <a:pPr marL="180000"/>
            <a:r>
              <a:rPr lang="en-US" altLang="ko-KR" dirty="0">
                <a:latin typeface="SamsungOne-400" panose="020B0503030303020204" pitchFamily="34" charset="0"/>
                <a:ea typeface="나눔스퀘어 Bold" panose="020B0600000101010101" pitchFamily="50" charset="-127"/>
              </a:rPr>
              <a:t>	last_name string</a:t>
            </a:r>
          </a:p>
          <a:p>
            <a:pPr marL="180000"/>
            <a:r>
              <a:rPr lang="en-US" altLang="ko-KR" dirty="0">
                <a:latin typeface="SamsungOne-400" panose="020B0503030303020204" pitchFamily="34" charset="0"/>
                <a:ea typeface="나눔스퀘어 Bold" panose="020B0600000101010101" pitchFamily="50" charset="-127"/>
              </a:rPr>
              <a:t>)</a:t>
            </a:r>
          </a:p>
          <a:p>
            <a:pPr marL="180000"/>
            <a:r>
              <a:rPr lang="en-US" altLang="ko-KR" dirty="0">
                <a:solidFill>
                  <a:srgbClr val="193EB0"/>
                </a:solidFill>
                <a:latin typeface="SamsungOne-400" panose="020B0503030303020204" pitchFamily="34" charset="0"/>
                <a:ea typeface="SamsungOne-400" panose="020B0503030303020204" pitchFamily="34" charset="0"/>
                <a:cs typeface="+mn-cs"/>
              </a:rPr>
              <a:t>STORED AS </a:t>
            </a:r>
            <a:r>
              <a:rPr lang="en-US" altLang="ko-KR" dirty="0">
                <a:solidFill>
                  <a:srgbClr val="193EB0"/>
                </a:solidFill>
                <a:latin typeface="SamsungOne-400" panose="020B0503030303020204" pitchFamily="34" charset="0"/>
                <a:ea typeface="나눔스퀘어 Bold" panose="020B0600000101010101" pitchFamily="50" charset="-127"/>
              </a:rPr>
              <a:t>PARQUET</a:t>
            </a:r>
          </a:p>
        </p:txBody>
      </p:sp>
      <p:sp>
        <p:nvSpPr>
          <p:cNvPr id="12" name="TextBox 11">
            <a:extLst>
              <a:ext uri="{FF2B5EF4-FFF2-40B4-BE49-F238E27FC236}">
                <a16:creationId xmlns:a16="http://schemas.microsoft.com/office/drawing/2014/main" id="{9B0BDD6C-96EE-4FA9-8AE5-72933DC42A03}"/>
              </a:ext>
            </a:extLst>
          </p:cNvPr>
          <p:cNvSpPr txBox="1"/>
          <p:nvPr/>
        </p:nvSpPr>
        <p:spPr>
          <a:xfrm>
            <a:off x="711199" y="4663440"/>
            <a:ext cx="7812000" cy="154129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latin typeface="SamsungOne-400" panose="020B0503030303020204" pitchFamily="34" charset="0"/>
                <a:ea typeface="나눔스퀘어 Bold" panose="020B0600000101010101" pitchFamily="50" charset="-127"/>
                <a:cs typeface="+mn-cs"/>
              </a:rPr>
              <a:t>0:  jdbc:hive2://&gt; create external table authors_parquet  (</a:t>
            </a:r>
          </a:p>
          <a:p>
            <a:pPr marL="180000"/>
            <a:r>
              <a:rPr lang="en-US" altLang="ko-KR" dirty="0">
                <a:latin typeface="SamsungOne-400" panose="020B0503030303020204" pitchFamily="34" charset="0"/>
                <a:ea typeface="나눔스퀘어 Bold" panose="020B0600000101010101" pitchFamily="50" charset="-127"/>
                <a:cs typeface="+mn-cs"/>
              </a:rPr>
              <a:t>.   .   .   .   .   .   .   &gt;     f_name string,</a:t>
            </a:r>
          </a:p>
          <a:p>
            <a:pPr marL="180000"/>
            <a:r>
              <a:rPr lang="en-US" altLang="ko-KR" dirty="0">
                <a:latin typeface="SamsungOne-400" panose="020B0503030303020204" pitchFamily="34" charset="0"/>
                <a:ea typeface="나눔스퀘어 Bold" panose="020B0600000101010101" pitchFamily="50" charset="-127"/>
                <a:cs typeface="+mn-cs"/>
              </a:rPr>
              <a:t>.   .   .   .   .   .   .   &gt;     l_name string)</a:t>
            </a:r>
          </a:p>
          <a:p>
            <a:pPr marL="180000"/>
            <a:r>
              <a:rPr lang="en-US" altLang="ko-KR" dirty="0">
                <a:latin typeface="SamsungOne-400" panose="020B0503030303020204" pitchFamily="34" charset="0"/>
                <a:ea typeface="나눔스퀘어 Bold" panose="020B0600000101010101" pitchFamily="50" charset="-127"/>
                <a:cs typeface="+mn-cs"/>
              </a:rPr>
              <a:t>.   .   .   .   .   .   .   &gt; STORED AS PARQUET;</a:t>
            </a:r>
          </a:p>
          <a:p>
            <a:pPr marL="180000"/>
            <a:r>
              <a:rPr lang="en-US" altLang="ko-KR" dirty="0">
                <a:latin typeface="SamsungOne-400" panose="020B0503030303020204" pitchFamily="34" charset="0"/>
                <a:ea typeface="나눔스퀘어 Bold" panose="020B0600000101010101" pitchFamily="50" charset="-127"/>
                <a:cs typeface="+mn-cs"/>
              </a:rPr>
              <a:t>OK</a:t>
            </a:r>
          </a:p>
          <a:p>
            <a:pPr marL="180000"/>
            <a:r>
              <a:rPr lang="en-US" altLang="ko-KR" dirty="0">
                <a:latin typeface="SamsungOne-400" panose="020B0503030303020204" pitchFamily="34" charset="0"/>
                <a:ea typeface="나눔스퀘어 Bold" panose="020B0600000101010101" pitchFamily="50" charset="-127"/>
                <a:cs typeface="+mn-cs"/>
              </a:rPr>
              <a:t>No rows affected (0.086 seconds)</a:t>
            </a:r>
          </a:p>
        </p:txBody>
      </p:sp>
    </p:spTree>
    <p:extLst>
      <p:ext uri="{BB962C8B-B14F-4D97-AF65-F5344CB8AC3E}">
        <p14:creationId xmlns:p14="http://schemas.microsoft.com/office/powerpoint/2010/main" val="34851598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1" y="1523052"/>
            <a:ext cx="9059541" cy="493776"/>
          </a:xfrm>
        </p:spPr>
        <p:txBody>
          <a:bodyPr/>
          <a:lstStyle/>
          <a:p>
            <a:r>
              <a:rPr lang="fr-FR" altLang="ko-KR" dirty="0" err="1"/>
              <a:t>Sử</a:t>
            </a:r>
            <a:r>
              <a:rPr lang="fr-FR" altLang="ko-KR" dirty="0"/>
              <a:t> </a:t>
            </a:r>
            <a:r>
              <a:rPr lang="fr-FR" altLang="ko-KR" dirty="0" err="1"/>
              <a:t>dụng</a:t>
            </a:r>
            <a:r>
              <a:rPr lang="fr-FR" altLang="ko-KR" dirty="0"/>
              <a:t> </a:t>
            </a:r>
            <a:r>
              <a:rPr lang="fr-FR" altLang="ko-KR" dirty="0" err="1"/>
              <a:t>định</a:t>
            </a:r>
            <a:r>
              <a:rPr lang="fr-FR" altLang="ko-KR" dirty="0"/>
              <a:t> </a:t>
            </a:r>
            <a:r>
              <a:rPr lang="fr-FR" altLang="ko-KR" dirty="0" err="1"/>
              <a:t>dạng</a:t>
            </a:r>
            <a:r>
              <a:rPr lang="fr-FR" altLang="ko-KR" dirty="0"/>
              <a:t> Parquet </a:t>
            </a:r>
            <a:r>
              <a:rPr lang="fr-FR" altLang="ko-KR" dirty="0" err="1"/>
              <a:t>trong</a:t>
            </a:r>
            <a:r>
              <a:rPr lang="fr-FR" altLang="ko-KR" dirty="0"/>
              <a:t> Impala</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một</a:t>
            </a:r>
            <a:r>
              <a:rPr lang="en-US" altLang="ko-KR" dirty="0"/>
              <a:t> </a:t>
            </a:r>
            <a:r>
              <a:rPr lang="en-US" altLang="ko-KR" dirty="0" err="1"/>
              <a:t>bảng</a:t>
            </a:r>
            <a:r>
              <a:rPr lang="en-US" altLang="ko-KR" dirty="0"/>
              <a:t> </a:t>
            </a:r>
            <a:r>
              <a:rPr lang="en-US" altLang="ko-KR" dirty="0" err="1"/>
              <a:t>mới</a:t>
            </a:r>
            <a:r>
              <a:rPr lang="en-US" altLang="ko-KR" dirty="0"/>
              <a:t> </a:t>
            </a:r>
            <a:r>
              <a:rPr lang="en-US" altLang="ko-KR" dirty="0" err="1"/>
              <a:t>để</a:t>
            </a:r>
            <a:r>
              <a:rPr lang="en-US" altLang="ko-KR" dirty="0"/>
              <a:t> </a:t>
            </a:r>
            <a:r>
              <a:rPr lang="en-US" altLang="ko-KR" dirty="0" err="1"/>
              <a:t>truy</a:t>
            </a:r>
            <a:r>
              <a:rPr lang="en-US" altLang="ko-KR" dirty="0"/>
              <a:t> </a:t>
            </a:r>
            <a:r>
              <a:rPr lang="en-US" altLang="ko-KR" dirty="0" err="1"/>
              <a:t>cập</a:t>
            </a:r>
            <a:r>
              <a:rPr lang="en-US" altLang="ko-KR" dirty="0"/>
              <a:t> </a:t>
            </a:r>
            <a:r>
              <a:rPr lang="en-US" altLang="ko-KR" dirty="0" err="1"/>
              <a:t>tệp</a:t>
            </a:r>
            <a:r>
              <a:rPr lang="en-US" altLang="ko-KR" dirty="0"/>
              <a:t> Parquet </a:t>
            </a:r>
            <a:r>
              <a:rPr lang="en-US" altLang="ko-KR" dirty="0" err="1"/>
              <a:t>hiện</a:t>
            </a:r>
            <a:r>
              <a:rPr lang="en-US" altLang="ko-KR" dirty="0"/>
              <a:t> </a:t>
            </a:r>
            <a:r>
              <a:rPr lang="en-US" altLang="ko-KR" dirty="0" err="1"/>
              <a:t>có</a:t>
            </a:r>
            <a:r>
              <a:rPr lang="en-US" altLang="ko-KR" dirty="0"/>
              <a:t> </a:t>
            </a:r>
            <a:r>
              <a:rPr lang="en-US" altLang="ko-KR" dirty="0" err="1"/>
              <a:t>trong</a:t>
            </a:r>
            <a:r>
              <a:rPr lang="en-US" altLang="ko-KR" dirty="0"/>
              <a:t> HDFS</a:t>
            </a:r>
          </a:p>
          <a:p>
            <a:pPr lvl="1"/>
            <a:r>
              <a:rPr lang="vi-VN" altLang="ko-KR" dirty="0"/>
              <a:t>Trong Impala, sử dụng </a:t>
            </a:r>
            <a:r>
              <a:rPr lang="vi-VN" altLang="ko-KR" b="1" dirty="0"/>
              <a:t>LIKE PARQUET </a:t>
            </a:r>
            <a:r>
              <a:rPr lang="vi-VN" altLang="ko-KR" dirty="0"/>
              <a:t>để tạo bảng bằng lược đồ của tệp </a:t>
            </a:r>
            <a:r>
              <a:rPr lang="en-US" altLang="ko-KR" dirty="0"/>
              <a:t>parquet </a:t>
            </a:r>
            <a:r>
              <a:rPr lang="vi-VN" altLang="ko-KR" dirty="0"/>
              <a:t>hiện có.</a:t>
            </a:r>
            <a:endParaRPr lang="en-US" altLang="ko-KR" dirty="0"/>
          </a:p>
        </p:txBody>
      </p:sp>
      <p:sp>
        <p:nvSpPr>
          <p:cNvPr id="11" name="TextBox 10">
            <a:extLst>
              <a:ext uri="{FF2B5EF4-FFF2-40B4-BE49-F238E27FC236}">
                <a16:creationId xmlns:a16="http://schemas.microsoft.com/office/drawing/2014/main" id="{211DCD6E-585E-41A1-9878-B48D1C3E4DE4}"/>
              </a:ext>
            </a:extLst>
          </p:cNvPr>
          <p:cNvSpPr txBox="1"/>
          <p:nvPr/>
        </p:nvSpPr>
        <p:spPr>
          <a:xfrm>
            <a:off x="711199" y="2780366"/>
            <a:ext cx="7812000" cy="129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marL="180000"/>
            <a:r>
              <a:rPr lang="en-US" altLang="ko-KR" dirty="0">
                <a:solidFill>
                  <a:srgbClr val="193EB0"/>
                </a:solidFill>
                <a:latin typeface="SamsungOne-400" panose="020B0503030303020204" pitchFamily="34" charset="0"/>
                <a:ea typeface="SamsungOne-400" panose="020B0503030303020204" pitchFamily="34" charset="0"/>
                <a:cs typeface="+mn-cs"/>
              </a:rPr>
              <a:t>CREATE EXTERNAL TABLE </a:t>
            </a:r>
            <a:r>
              <a:rPr lang="en-US" altLang="ko-KR" dirty="0">
                <a:latin typeface="SamsungOne-400" panose="020B0503030303020204" pitchFamily="34" charset="0"/>
                <a:ea typeface="나눔스퀘어 Bold" panose="020B0600000101010101" pitchFamily="50" charset="-127"/>
              </a:rPr>
              <a:t>author_parquet</a:t>
            </a:r>
          </a:p>
          <a:p>
            <a:pPr marL="180000"/>
            <a:r>
              <a:rPr lang="en-US" altLang="ko-KR" dirty="0">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LIKE PARQUET </a:t>
            </a:r>
            <a:r>
              <a:rPr lang="en-US" altLang="ko-KR" dirty="0">
                <a:latin typeface="SamsungOne-400" panose="020B0503030303020204" pitchFamily="34" charset="0"/>
                <a:ea typeface="나눔스퀘어 Bold" panose="020B0600000101010101" pitchFamily="50" charset="-127"/>
              </a:rPr>
              <a:t>‘/home/student/authors_parquet/data1.parquet’</a:t>
            </a:r>
          </a:p>
          <a:p>
            <a:pPr marL="180000"/>
            <a:r>
              <a:rPr lang="en-US" altLang="ko-KR" dirty="0">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STORED AS </a:t>
            </a:r>
            <a:r>
              <a:rPr lang="en-US" altLang="ko-KR" dirty="0">
                <a:latin typeface="SamsungOne-400" panose="020B0503030303020204" pitchFamily="34" charset="0"/>
                <a:ea typeface="나눔스퀘어 Bold" panose="020B0600000101010101" pitchFamily="50" charset="-127"/>
              </a:rPr>
              <a:t>PARQUET</a:t>
            </a:r>
          </a:p>
          <a:p>
            <a:pPr marL="180000"/>
            <a:r>
              <a:rPr lang="en-US" altLang="ko-KR" dirty="0">
                <a:latin typeface="SamsungOne-400" panose="020B0503030303020204" pitchFamily="34" charset="0"/>
                <a:ea typeface="나눔스퀘어 Bold" panose="020B0600000101010101" pitchFamily="50" charset="-127"/>
              </a:rPr>
              <a:t>	  </a:t>
            </a:r>
            <a:r>
              <a:rPr lang="en-US" altLang="ko-KR" dirty="0">
                <a:solidFill>
                  <a:srgbClr val="193EB0"/>
                </a:solidFill>
                <a:latin typeface="SamsungOne-400" panose="020B0503030303020204" pitchFamily="34" charset="0"/>
                <a:ea typeface="SamsungOne-400" panose="020B0503030303020204" pitchFamily="34" charset="0"/>
                <a:cs typeface="+mn-cs"/>
              </a:rPr>
              <a:t>LOCATION</a:t>
            </a:r>
            <a:r>
              <a:rPr lang="en-US" altLang="ko-KR" dirty="0">
                <a:latin typeface="SamsungOne-400" panose="020B0503030303020204" pitchFamily="34" charset="0"/>
                <a:ea typeface="나눔스퀘어 Bold" panose="020B0600000101010101" pitchFamily="50" charset="-127"/>
              </a:rPr>
              <a:t> ‘/home/student/authors_parquet/’;</a:t>
            </a:r>
          </a:p>
        </p:txBody>
      </p:sp>
    </p:spTree>
    <p:extLst>
      <p:ext uri="{BB962C8B-B14F-4D97-AF65-F5344CB8AC3E}">
        <p14:creationId xmlns:p14="http://schemas.microsoft.com/office/powerpoint/2010/main" val="40393333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Truy</a:t>
            </a:r>
            <a:r>
              <a:rPr lang="en-US" altLang="ko-KR" dirty="0"/>
              <a:t> </a:t>
            </a:r>
            <a:r>
              <a:rPr lang="en-US" altLang="ko-KR" dirty="0" err="1"/>
              <a:t>vấn</a:t>
            </a:r>
            <a:r>
              <a:rPr lang="en-US" altLang="ko-KR" dirty="0"/>
              <a:t> </a:t>
            </a:r>
            <a:r>
              <a:rPr lang="en-US" altLang="ko-KR" dirty="0" err="1"/>
              <a:t>HiveQL</a:t>
            </a:r>
            <a:r>
              <a:rPr lang="en-US" altLang="ko-KR" dirty="0"/>
              <a:t> Select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Ngữ</a:t>
            </a:r>
            <a:r>
              <a:rPr lang="en-US" altLang="ko-KR" dirty="0"/>
              <a:t> </a:t>
            </a:r>
            <a:r>
              <a:rPr lang="en-US" altLang="ko-KR" dirty="0" err="1"/>
              <a:t>nghĩa</a:t>
            </a:r>
            <a:r>
              <a:rPr lang="en-US" altLang="ko-KR" dirty="0"/>
              <a:t> </a:t>
            </a:r>
            <a:r>
              <a:rPr lang="en-US" altLang="ko-KR" dirty="0" err="1"/>
              <a:t>HiveQL</a:t>
            </a:r>
            <a:endParaRPr lang="en-US" altLang="ko-KR" dirty="0"/>
          </a:p>
        </p:txBody>
      </p:sp>
      <p:graphicFrame>
        <p:nvGraphicFramePr>
          <p:cNvPr id="10" name="표 9">
            <a:extLst>
              <a:ext uri="{FF2B5EF4-FFF2-40B4-BE49-F238E27FC236}">
                <a16:creationId xmlns:a16="http://schemas.microsoft.com/office/drawing/2014/main" id="{CB51335C-2A69-4121-8AAC-FE4E276376D1}"/>
              </a:ext>
            </a:extLst>
          </p:cNvPr>
          <p:cNvGraphicFramePr>
            <a:graphicFrameLocks noGrp="1"/>
          </p:cNvGraphicFramePr>
          <p:nvPr>
            <p:extLst>
              <p:ext uri="{D42A27DB-BD31-4B8C-83A1-F6EECF244321}">
                <p14:modId xmlns:p14="http://schemas.microsoft.com/office/powerpoint/2010/main" val="872408703"/>
              </p:ext>
            </p:extLst>
          </p:nvPr>
        </p:nvGraphicFramePr>
        <p:xfrm>
          <a:off x="704850" y="2528888"/>
          <a:ext cx="4654228" cy="3744917"/>
        </p:xfrm>
        <a:graphic>
          <a:graphicData uri="http://schemas.openxmlformats.org/drawingml/2006/table">
            <a:tbl>
              <a:tblPr/>
              <a:tblGrid>
                <a:gridCol w="4654228">
                  <a:extLst>
                    <a:ext uri="{9D8B030D-6E8A-4147-A177-3AD203B41FA5}">
                      <a16:colId xmlns:a16="http://schemas.microsoft.com/office/drawing/2014/main" val="394888715"/>
                    </a:ext>
                  </a:extLst>
                </a:gridCol>
              </a:tblGrid>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SELECT, LOAD INSERT </a:t>
                      </a:r>
                      <a:r>
                        <a:rPr lang="en-US" altLang="ko-KR" sz="1200" dirty="0" err="1">
                          <a:solidFill>
                            <a:srgbClr val="193EB0"/>
                          </a:solidFill>
                          <a:latin typeface="SamsungOne-700" panose="020B0803030303020204" pitchFamily="34" charset="0"/>
                          <a:ea typeface="SamsungOne-700" panose="020B0803030303020204" pitchFamily="34" charset="0"/>
                        </a:rPr>
                        <a:t>từ</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888611143"/>
                  </a:ext>
                </a:extLst>
              </a:tr>
              <a:tr h="340447">
                <a:tc>
                  <a:txBody>
                    <a:bodyPr/>
                    <a:lstStyle/>
                    <a:p>
                      <a:pPr lvl="1"/>
                      <a:r>
                        <a:rPr lang="en-US" altLang="ko-KR" sz="1200" dirty="0" err="1">
                          <a:solidFill>
                            <a:srgbClr val="193EB0"/>
                          </a:solidFill>
                          <a:latin typeface="SamsungOne-700" panose="020B0803030303020204" pitchFamily="34" charset="0"/>
                          <a:ea typeface="SamsungOne-700" panose="020B0803030303020204" pitchFamily="34" charset="0"/>
                        </a:rPr>
                        <a:t>Biểu</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thức</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trong</a:t>
                      </a:r>
                      <a:r>
                        <a:rPr lang="en-US" altLang="ko-KR" sz="1200" dirty="0">
                          <a:solidFill>
                            <a:srgbClr val="193EB0"/>
                          </a:solidFill>
                          <a:latin typeface="SamsungOne-700" panose="020B0803030303020204" pitchFamily="34" charset="0"/>
                          <a:ea typeface="SamsungOne-700" panose="020B0803030303020204" pitchFamily="34" charset="0"/>
                        </a:rPr>
                        <a:t> WHERE </a:t>
                      </a:r>
                      <a:r>
                        <a:rPr lang="en-US" altLang="ko-KR" sz="1200" dirty="0" err="1">
                          <a:solidFill>
                            <a:srgbClr val="193EB0"/>
                          </a:solidFill>
                          <a:latin typeface="SamsungOne-700" panose="020B0803030303020204" pitchFamily="34" charset="0"/>
                          <a:ea typeface="SamsungOne-700" panose="020B0803030303020204" pitchFamily="34" charset="0"/>
                        </a:rPr>
                        <a:t>và</a:t>
                      </a:r>
                      <a:r>
                        <a:rPr lang="en-US" altLang="ko-KR" sz="1200" dirty="0">
                          <a:solidFill>
                            <a:srgbClr val="193EB0"/>
                          </a:solidFill>
                          <a:latin typeface="SamsungOne-700" panose="020B0803030303020204" pitchFamily="34" charset="0"/>
                          <a:ea typeface="SamsungOne-700" panose="020B0803030303020204" pitchFamily="34" charset="0"/>
                        </a:rPr>
                        <a:t> HAVING</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4263375799"/>
                  </a:ext>
                </a:extLst>
              </a:tr>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GROUP</a:t>
                      </a:r>
                      <a:r>
                        <a:rPr lang="en-US" altLang="ko-KR" sz="1200" baseline="0" dirty="0">
                          <a:solidFill>
                            <a:srgbClr val="193EB0"/>
                          </a:solidFill>
                          <a:latin typeface="SamsungOne-700" panose="020B0803030303020204" pitchFamily="34" charset="0"/>
                          <a:ea typeface="SamsungOne-700" panose="020B0803030303020204" pitchFamily="34" charset="0"/>
                        </a:rPr>
                        <a:t> BY, ORDER BY, SORT BY</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2014520376"/>
                  </a:ext>
                </a:extLst>
              </a:tr>
              <a:tr h="340447">
                <a:tc>
                  <a:txBody>
                    <a:bodyPr/>
                    <a:lstStyle/>
                    <a:p>
                      <a:pPr lvl="1"/>
                      <a:r>
                        <a:rPr lang="en-US" altLang="ko-KR" sz="1200" dirty="0" err="1">
                          <a:solidFill>
                            <a:srgbClr val="193EB0"/>
                          </a:solidFill>
                          <a:latin typeface="SamsungOne-700" panose="020B0803030303020204" pitchFamily="34" charset="0"/>
                          <a:ea typeface="SamsungOne-700" panose="020B0803030303020204" pitchFamily="34" charset="0"/>
                        </a:rPr>
                        <a:t>Các</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phụ</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trong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mệnh</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đề</a:t>
                      </a:r>
                      <a:r>
                        <a:rPr lang="en-US" altLang="ko-KR" sz="1200" dirty="0">
                          <a:solidFill>
                            <a:srgbClr val="193EB0"/>
                          </a:solidFill>
                          <a:latin typeface="SamsungOne-700" panose="020B0803030303020204" pitchFamily="34" charset="0"/>
                          <a:ea typeface="SamsungOne-700" panose="020B0803030303020204" pitchFamily="34" charset="0"/>
                        </a:rPr>
                        <a:t> FROM</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414330291"/>
                  </a:ext>
                </a:extLst>
              </a:tr>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GROUP</a:t>
                      </a:r>
                      <a:r>
                        <a:rPr lang="en-US" altLang="ko-KR" sz="1200" baseline="0" dirty="0">
                          <a:solidFill>
                            <a:srgbClr val="193EB0"/>
                          </a:solidFill>
                          <a:latin typeface="SamsungOne-700" panose="020B0803030303020204" pitchFamily="34" charset="0"/>
                          <a:ea typeface="SamsungOne-700" panose="020B0803030303020204" pitchFamily="34" charset="0"/>
                        </a:rPr>
                        <a:t> BY, ORDER BY</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2063568141"/>
                  </a:ext>
                </a:extLst>
              </a:tr>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UNION</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3730914319"/>
                  </a:ext>
                </a:extLst>
              </a:tr>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LEFT, RIGHT </a:t>
                      </a:r>
                      <a:r>
                        <a:rPr lang="en-US" altLang="ko-KR" sz="1200" dirty="0" err="1">
                          <a:solidFill>
                            <a:srgbClr val="193EB0"/>
                          </a:solidFill>
                          <a:latin typeface="SamsungOne-700" panose="020B0803030303020204" pitchFamily="34" charset="0"/>
                          <a:ea typeface="SamsungOne-700" panose="020B0803030303020204" pitchFamily="34" charset="0"/>
                        </a:rPr>
                        <a:t>và</a:t>
                      </a:r>
                      <a:r>
                        <a:rPr lang="en-US" altLang="ko-KR" sz="1200" dirty="0">
                          <a:solidFill>
                            <a:srgbClr val="193EB0"/>
                          </a:solidFill>
                          <a:latin typeface="SamsungOne-700" panose="020B0803030303020204" pitchFamily="34" charset="0"/>
                          <a:ea typeface="SamsungOne-700" panose="020B0803030303020204" pitchFamily="34" charset="0"/>
                        </a:rPr>
                        <a:t> FULL INNER/OUTER JOIN</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270996689"/>
                  </a:ext>
                </a:extLst>
              </a:tr>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CROSS</a:t>
                      </a:r>
                      <a:r>
                        <a:rPr lang="en-US" altLang="ko-KR" sz="1200" baseline="0" dirty="0">
                          <a:solidFill>
                            <a:srgbClr val="193EB0"/>
                          </a:solidFill>
                          <a:latin typeface="SamsungOne-700" panose="020B0803030303020204" pitchFamily="34" charset="0"/>
                          <a:ea typeface="SamsungOne-700" panose="020B0803030303020204" pitchFamily="34" charset="0"/>
                        </a:rPr>
                        <a:t> JOIN, LEFT SEMI JOIN</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827252032"/>
                  </a:ext>
                </a:extLst>
              </a:tr>
              <a:tr h="340447">
                <a:tc>
                  <a:txBody>
                    <a:bodyPr/>
                    <a:lstStyle/>
                    <a:p>
                      <a:pPr lvl="1"/>
                      <a:r>
                        <a:rPr lang="en-US" altLang="ko-KR" sz="1200" dirty="0" err="1">
                          <a:solidFill>
                            <a:srgbClr val="193EB0"/>
                          </a:solidFill>
                          <a:latin typeface="SamsungOne-700" panose="020B0803030303020204" pitchFamily="34" charset="0"/>
                          <a:ea typeface="SamsungOne-700" panose="020B0803030303020204" pitchFamily="34" charset="0"/>
                        </a:rPr>
                        <a:t>Hàm</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cửa</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sổ</a:t>
                      </a:r>
                      <a:r>
                        <a:rPr lang="en-US" altLang="ko-KR" sz="1200" dirty="0">
                          <a:solidFill>
                            <a:srgbClr val="193EB0"/>
                          </a:solidFill>
                          <a:latin typeface="SamsungOne-700" panose="020B0803030303020204" pitchFamily="34" charset="0"/>
                          <a:ea typeface="SamsungOne-700" panose="020B0803030303020204" pitchFamily="34" charset="0"/>
                        </a:rPr>
                        <a:t> (OVER, RANK, v.v.)</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3567291395"/>
                  </a:ext>
                </a:extLst>
              </a:tr>
              <a:tr h="340447">
                <a:tc>
                  <a:txBody>
                    <a:bodyPr/>
                    <a:lstStyle/>
                    <a:p>
                      <a:pPr lvl="1"/>
                      <a:r>
                        <a:rPr lang="en-US" altLang="ko-KR" sz="1200" dirty="0">
                          <a:solidFill>
                            <a:srgbClr val="193EB0"/>
                          </a:solidFill>
                          <a:latin typeface="SamsungOne-700" panose="020B0803030303020204" pitchFamily="34" charset="0"/>
                          <a:ea typeface="SamsungOne-700" panose="020B0803030303020204" pitchFamily="34" charset="0"/>
                        </a:rPr>
                        <a:t>INTERSECT, EXCEPT,</a:t>
                      </a:r>
                      <a:r>
                        <a:rPr lang="en-US" altLang="ko-KR" sz="1200" baseline="0" dirty="0">
                          <a:solidFill>
                            <a:srgbClr val="193EB0"/>
                          </a:solidFill>
                          <a:latin typeface="SamsungOne-700" panose="020B0803030303020204" pitchFamily="34" charset="0"/>
                          <a:ea typeface="SamsungOne-700" panose="020B0803030303020204" pitchFamily="34" charset="0"/>
                        </a:rPr>
                        <a:t> UNION, DISTINDT</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2977385042"/>
                  </a:ext>
                </a:extLst>
              </a:tr>
              <a:tr h="340447">
                <a:tc>
                  <a:txBody>
                    <a:bodyPr/>
                    <a:lstStyle/>
                    <a:p>
                      <a:pPr lvl="1"/>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phụ</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trong</a:t>
                      </a:r>
                      <a:r>
                        <a:rPr lang="en-US" altLang="ko-KR" sz="1200" dirty="0">
                          <a:solidFill>
                            <a:srgbClr val="193EB0"/>
                          </a:solidFill>
                          <a:latin typeface="SamsungOne-700" panose="020B0803030303020204" pitchFamily="34" charset="0"/>
                          <a:ea typeface="SamsungOne-700" panose="020B0803030303020204" pitchFamily="34" charset="0"/>
                        </a:rPr>
                        <a:t> WHERE (IN, NOT IN, EXISTS/NOT EXISTS)</a:t>
                      </a:r>
                      <a:endParaRPr lang="ko-KR" altLang="en-US" sz="1200" dirty="0">
                        <a:solidFill>
                          <a:srgbClr val="193EB0"/>
                        </a:solidFill>
                        <a:latin typeface="SamsungOne-700" panose="020B0803030303020204" pitchFamily="34" charset="0"/>
                      </a:endParaRPr>
                    </a:p>
                  </a:txBody>
                  <a:tcPr marL="9525" marR="9525" marT="9525" marB="0" anchor="ct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278589050"/>
                  </a:ext>
                </a:extLst>
              </a:tr>
            </a:tbl>
          </a:graphicData>
        </a:graphic>
      </p:graphicFrame>
    </p:spTree>
    <p:extLst>
      <p:ext uri="{BB962C8B-B14F-4D97-AF65-F5344CB8AC3E}">
        <p14:creationId xmlns:p14="http://schemas.microsoft.com/office/powerpoint/2010/main" val="25837976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Table</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Câu</a:t>
            </a:r>
            <a:r>
              <a:rPr lang="en-US" altLang="ko-KR" dirty="0"/>
              <a:t> </a:t>
            </a:r>
            <a:r>
              <a:rPr lang="en-US" altLang="ko-KR" dirty="0" err="1"/>
              <a:t>lệnh</a:t>
            </a:r>
            <a:r>
              <a:rPr lang="en-US" altLang="ko-KR" dirty="0"/>
              <a:t> </a:t>
            </a:r>
            <a:r>
              <a:rPr lang="en-US" altLang="ko-KR" b="1" dirty="0"/>
              <a:t>SELECT</a:t>
            </a:r>
            <a:r>
              <a:rPr lang="en-US" altLang="ko-KR" dirty="0"/>
              <a:t> </a:t>
            </a:r>
            <a:r>
              <a:rPr lang="en-US" altLang="ko-KR" dirty="0" err="1"/>
              <a:t>truy</a:t>
            </a:r>
            <a:r>
              <a:rPr lang="en-US" altLang="ko-KR" dirty="0"/>
              <a:t> </a:t>
            </a:r>
            <a:r>
              <a:rPr lang="en-US" altLang="ko-KR" dirty="0" err="1"/>
              <a:t>xuất</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từ</a:t>
            </a:r>
            <a:r>
              <a:rPr lang="en-US" altLang="ko-KR" dirty="0"/>
              <a:t> </a:t>
            </a:r>
            <a:r>
              <a:rPr lang="en-US" altLang="ko-KR" dirty="0" err="1"/>
              <a:t>các</a:t>
            </a:r>
            <a:r>
              <a:rPr lang="en-US" altLang="ko-KR" dirty="0"/>
              <a:t> </a:t>
            </a:r>
            <a:r>
              <a:rPr lang="en-US" altLang="ko-KR" dirty="0" err="1"/>
              <a:t>bảng</a:t>
            </a:r>
            <a:endParaRPr lang="en-US" altLang="ko-KR" dirty="0"/>
          </a:p>
          <a:p>
            <a:pPr lvl="1"/>
            <a:r>
              <a:rPr lang="vi-VN" altLang="ko-KR" dirty="0"/>
              <a:t>Chỉ định các cột riêng lẻ</a:t>
            </a:r>
          </a:p>
          <a:p>
            <a:pPr lvl="1"/>
            <a:r>
              <a:rPr lang="vi-VN" altLang="ko-KR" dirty="0"/>
              <a:t>Tên cột không phân biệt chữ hoa chữ thường</a:t>
            </a:r>
          </a:p>
          <a:p>
            <a:pPr lvl="1"/>
            <a:endParaRPr lang="vi-VN" altLang="ko-KR" dirty="0"/>
          </a:p>
          <a:p>
            <a:pPr lvl="1"/>
            <a:endParaRPr lang="vi-VN" altLang="ko-KR" dirty="0"/>
          </a:p>
          <a:p>
            <a:pPr lvl="1"/>
            <a:endParaRPr lang="vi-VN" altLang="ko-KR" dirty="0"/>
          </a:p>
          <a:p>
            <a:pPr lvl="1"/>
            <a:r>
              <a:rPr lang="vi-VN" altLang="ko-KR" dirty="0"/>
              <a:t>Tất cả các cột cho “*”</a:t>
            </a:r>
            <a:endParaRPr lang="ko-KR" altLang="en-US" dirty="0"/>
          </a:p>
        </p:txBody>
      </p:sp>
      <p:sp>
        <p:nvSpPr>
          <p:cNvPr id="10" name="직사각형 3">
            <a:extLst>
              <a:ext uri="{FF2B5EF4-FFF2-40B4-BE49-F238E27FC236}">
                <a16:creationId xmlns:a16="http://schemas.microsoft.com/office/drawing/2014/main" id="{5BC77BB7-E13A-460E-9228-ED80B231A165}"/>
              </a:ext>
            </a:extLst>
          </p:cNvPr>
          <p:cNvSpPr/>
          <p:nvPr/>
        </p:nvSpPr>
        <p:spPr>
          <a:xfrm>
            <a:off x="704850" y="3030814"/>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FF000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column1, column2, columnN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table_name;</a:t>
            </a:r>
          </a:p>
        </p:txBody>
      </p:sp>
      <p:sp>
        <p:nvSpPr>
          <p:cNvPr id="11" name="직사각형 3">
            <a:extLst>
              <a:ext uri="{FF2B5EF4-FFF2-40B4-BE49-F238E27FC236}">
                <a16:creationId xmlns:a16="http://schemas.microsoft.com/office/drawing/2014/main" id="{E8FD450F-314E-4107-806E-1616B9BE6892}"/>
              </a:ext>
            </a:extLst>
          </p:cNvPr>
          <p:cNvSpPr/>
          <p:nvPr/>
        </p:nvSpPr>
        <p:spPr>
          <a:xfrm>
            <a:off x="704850" y="4051259"/>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FF0000"/>
                </a:solidFill>
                <a:latin typeface="SamsungOne-400" panose="020B0503030303020204" pitchFamily="34" charset="0"/>
                <a:ea typeface="SamsungOne-400" panose="020B0503030303020204" pitchFamily="34" charset="0"/>
              </a:rPr>
              <a:t>SELECT</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chemeClr val="tx1"/>
                </a:solidFill>
                <a:latin typeface="SamsungOne-400" panose="020B0503030303020204" pitchFamily="34" charset="0"/>
                <a:ea typeface="SamsungOne-400" panose="020B0503030303020204" pitchFamily="34" charset="0"/>
              </a:rPr>
              <a:t> table_name;</a:t>
            </a:r>
            <a:r>
              <a:rPr lang="en-US" altLang="ko-KR" sz="1400" dirty="0">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0423920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Sắp</a:t>
            </a:r>
            <a:r>
              <a:rPr lang="en-US" altLang="ko-KR" dirty="0"/>
              <a:t> </a:t>
            </a:r>
            <a:r>
              <a:rPr lang="en-US" altLang="ko-KR" dirty="0" err="1"/>
              <a:t>xếp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biệt</a:t>
            </a:r>
            <a:r>
              <a:rPr lang="en-US" altLang="ko-KR" dirty="0"/>
              <a:t> </a:t>
            </a:r>
            <a:r>
              <a:rPr lang="en-US" altLang="ko-KR" dirty="0" err="1"/>
              <a:t>truy</a:t>
            </a:r>
            <a:r>
              <a:rPr lang="en-US" altLang="ko-KR" dirty="0"/>
              <a:t> </a:t>
            </a:r>
            <a:r>
              <a:rPr lang="en-US" altLang="ko-KR" dirty="0" err="1"/>
              <a:t>vấn</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Sử</a:t>
            </a:r>
            <a:r>
              <a:rPr lang="en-US" altLang="ko-KR" dirty="0"/>
              <a:t> </a:t>
            </a:r>
            <a:r>
              <a:rPr lang="en-US" altLang="ko-KR" dirty="0" err="1"/>
              <a:t>dụng</a:t>
            </a:r>
            <a:r>
              <a:rPr lang="en-US" altLang="ko-KR" dirty="0"/>
              <a:t> </a:t>
            </a:r>
            <a:r>
              <a:rPr lang="en-US" altLang="ko-KR" b="1" dirty="0"/>
              <a:t>DISTINCT</a:t>
            </a:r>
            <a:r>
              <a:rPr lang="en-US" altLang="ko-KR" dirty="0"/>
              <a:t> </a:t>
            </a:r>
            <a:r>
              <a:rPr lang="en-US" altLang="ko-KR" dirty="0" err="1"/>
              <a:t>để</a:t>
            </a:r>
            <a:r>
              <a:rPr lang="en-US" altLang="ko-KR" dirty="0"/>
              <a:t> </a:t>
            </a:r>
            <a:r>
              <a:rPr lang="en-US" altLang="ko-KR" dirty="0" err="1"/>
              <a:t>loại</a:t>
            </a:r>
            <a:r>
              <a:rPr lang="en-US" altLang="ko-KR" dirty="0"/>
              <a:t> </a:t>
            </a:r>
            <a:r>
              <a:rPr lang="en-US" altLang="ko-KR" dirty="0" err="1"/>
              <a:t>bỏ</a:t>
            </a:r>
            <a:r>
              <a:rPr lang="en-US" altLang="ko-KR" dirty="0"/>
              <a:t> </a:t>
            </a:r>
            <a:r>
              <a:rPr lang="en-US" altLang="ko-KR" dirty="0" err="1"/>
              <a:t>trùng</a:t>
            </a:r>
            <a:r>
              <a:rPr lang="en-US" altLang="ko-KR" dirty="0"/>
              <a:t> </a:t>
            </a:r>
            <a:r>
              <a:rPr lang="en-US" altLang="ko-KR" dirty="0" err="1"/>
              <a:t>lặp</a:t>
            </a:r>
            <a:endParaRPr lang="en" altLang="ko-KR" dirty="0"/>
          </a:p>
          <a:p>
            <a:endParaRPr lang="en" altLang="ko-KR" dirty="0"/>
          </a:p>
          <a:p>
            <a:pPr marL="0" indent="0">
              <a:buNone/>
            </a:pPr>
            <a:endParaRPr lang="en" altLang="ko-KR" dirty="0"/>
          </a:p>
          <a:p>
            <a:r>
              <a:rPr lang="en-US" altLang="ko-KR" b="1" dirty="0"/>
              <a:t>ORDER BY </a:t>
            </a:r>
            <a:r>
              <a:rPr lang="en-US" altLang="ko-KR" dirty="0" err="1"/>
              <a:t>sắp</a:t>
            </a:r>
            <a:r>
              <a:rPr lang="en-US" altLang="ko-KR" dirty="0"/>
              <a:t> </a:t>
            </a:r>
            <a:r>
              <a:rPr lang="en-US" altLang="ko-KR" dirty="0" err="1"/>
              <a:t>xếp</a:t>
            </a:r>
            <a:r>
              <a:rPr lang="en-US" altLang="ko-KR" dirty="0"/>
              <a:t> </a:t>
            </a:r>
            <a:r>
              <a:rPr lang="en-US" altLang="ko-KR" dirty="0" err="1"/>
              <a:t>kết</a:t>
            </a:r>
            <a:r>
              <a:rPr lang="en-US" altLang="ko-KR" dirty="0"/>
              <a:t> </a:t>
            </a:r>
            <a:r>
              <a:rPr lang="en-US" altLang="ko-KR" dirty="0" err="1"/>
              <a:t>quả</a:t>
            </a:r>
            <a:endParaRPr lang="en" altLang="ko-KR" dirty="0"/>
          </a:p>
          <a:p>
            <a:pPr lvl="1"/>
            <a:r>
              <a:rPr lang="en-US" altLang="ko-KR" dirty="0" err="1"/>
              <a:t>Thứ</a:t>
            </a:r>
            <a:r>
              <a:rPr lang="en-US" altLang="ko-KR" dirty="0"/>
              <a:t> </a:t>
            </a:r>
            <a:r>
              <a:rPr lang="en-US" altLang="ko-KR" dirty="0" err="1"/>
              <a:t>tự</a:t>
            </a:r>
            <a:r>
              <a:rPr lang="en-US" altLang="ko-KR" dirty="0"/>
              <a:t> </a:t>
            </a:r>
            <a:r>
              <a:rPr lang="en-US" altLang="ko-KR" dirty="0" err="1"/>
              <a:t>mặc</a:t>
            </a:r>
            <a:r>
              <a:rPr lang="en-US" altLang="ko-KR" dirty="0"/>
              <a:t> </a:t>
            </a:r>
            <a:r>
              <a:rPr lang="en-US" altLang="ko-KR" dirty="0" err="1"/>
              <a:t>định</a:t>
            </a:r>
            <a:r>
              <a:rPr lang="en-US" altLang="ko-KR" dirty="0"/>
              <a:t> </a:t>
            </a:r>
            <a:r>
              <a:rPr lang="en-US" altLang="ko-KR" dirty="0" err="1"/>
              <a:t>tăng</a:t>
            </a:r>
            <a:r>
              <a:rPr lang="en-US" altLang="ko-KR" dirty="0"/>
              <a:t> </a:t>
            </a:r>
            <a:r>
              <a:rPr lang="en-US" altLang="ko-KR" dirty="0" err="1"/>
              <a:t>dần</a:t>
            </a:r>
            <a:r>
              <a:rPr lang="en-US" altLang="ko-KR" dirty="0"/>
              <a:t> (ASC)</a:t>
            </a:r>
          </a:p>
          <a:p>
            <a:pPr lvl="1"/>
            <a:r>
              <a:rPr lang="en-US" altLang="ko-KR" b="1" dirty="0"/>
              <a:t>DESC</a:t>
            </a:r>
            <a:r>
              <a:rPr lang="en-US" altLang="ko-KR" dirty="0"/>
              <a:t>: </a:t>
            </a:r>
            <a:r>
              <a:rPr lang="en-US" altLang="ko-KR" dirty="0" err="1"/>
              <a:t>thứ</a:t>
            </a:r>
            <a:r>
              <a:rPr lang="en-US" altLang="ko-KR" dirty="0"/>
              <a:t> </a:t>
            </a:r>
            <a:r>
              <a:rPr lang="en-US" altLang="ko-KR" dirty="0" err="1"/>
              <a:t>tự</a:t>
            </a:r>
            <a:r>
              <a:rPr lang="en-US" altLang="ko-KR" dirty="0"/>
              <a:t> </a:t>
            </a:r>
            <a:r>
              <a:rPr lang="en-US" altLang="ko-KR" dirty="0" err="1"/>
              <a:t>giảm</a:t>
            </a:r>
            <a:r>
              <a:rPr lang="en-US" altLang="ko-KR" dirty="0"/>
              <a:t> </a:t>
            </a:r>
            <a:r>
              <a:rPr lang="en-US" altLang="ko-KR" dirty="0" err="1"/>
              <a:t>dần</a:t>
            </a:r>
            <a:endParaRPr lang="en" altLang="ko-KR" dirty="0"/>
          </a:p>
        </p:txBody>
      </p:sp>
      <p:sp>
        <p:nvSpPr>
          <p:cNvPr id="13" name="직사각형 3">
            <a:extLst>
              <a:ext uri="{FF2B5EF4-FFF2-40B4-BE49-F238E27FC236}">
                <a16:creationId xmlns:a16="http://schemas.microsoft.com/office/drawing/2014/main" id="{52A7080C-1495-4AE8-8619-94630DE428C1}"/>
              </a:ext>
            </a:extLst>
          </p:cNvPr>
          <p:cNvSpPr/>
          <p:nvPr/>
        </p:nvSpPr>
        <p:spPr>
          <a:xfrm>
            <a:off x="713100" y="2544419"/>
            <a:ext cx="7812000" cy="50358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a:solidFill>
                  <a:srgbClr val="FF0000"/>
                </a:solidFill>
                <a:latin typeface="SamsungOne-400" panose="020B0503030303020204" pitchFamily="34" charset="0"/>
                <a:ea typeface="SamsungOne-400" panose="020B0503030303020204" pitchFamily="34" charset="0"/>
              </a:rPr>
              <a:t>DISTINCT</a:t>
            </a:r>
            <a:r>
              <a:rPr lang="en-US" altLang="ko-KR" sz="1400" dirty="0">
                <a:solidFill>
                  <a:schemeClr val="tx1"/>
                </a:solidFill>
                <a:latin typeface="SamsungOne-400" panose="020B0503030303020204" pitchFamily="34" charset="0"/>
                <a:ea typeface="SamsungOne-400" panose="020B0503030303020204" pitchFamily="34" charset="0"/>
              </a:rPr>
              <a:t> name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chemeClr val="tx1"/>
                </a:solidFill>
                <a:latin typeface="SamsungOne-400" panose="020B0503030303020204" pitchFamily="34" charset="0"/>
                <a:ea typeface="SamsungOne-400" panose="020B0503030303020204" pitchFamily="34" charset="0"/>
              </a:rPr>
              <a:t> authors;</a:t>
            </a:r>
          </a:p>
        </p:txBody>
      </p:sp>
      <p:sp>
        <p:nvSpPr>
          <p:cNvPr id="14" name="직사각형 3">
            <a:extLst>
              <a:ext uri="{FF2B5EF4-FFF2-40B4-BE49-F238E27FC236}">
                <a16:creationId xmlns:a16="http://schemas.microsoft.com/office/drawing/2014/main" id="{C509DB10-A89E-46E4-B160-D3565E585010}"/>
              </a:ext>
            </a:extLst>
          </p:cNvPr>
          <p:cNvSpPr/>
          <p:nvPr/>
        </p:nvSpPr>
        <p:spPr>
          <a:xfrm>
            <a:off x="713100" y="4101946"/>
            <a:ext cx="7812000" cy="79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chemeClr val="tx1"/>
                </a:solidFill>
                <a:latin typeface="SamsungOne-400" panose="020B0503030303020204" pitchFamily="34" charset="0"/>
                <a:ea typeface="SamsungOne-400" panose="020B0503030303020204" pitchFamily="34" charset="0"/>
              </a:rPr>
              <a:t> id, first_name, last_name, email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chemeClr val="tx1"/>
                </a:solidFill>
                <a:latin typeface="SamsungOne-400" panose="020B0503030303020204" pitchFamily="34" charset="0"/>
                <a:ea typeface="SamsungOne-400" panose="020B0503030303020204" pitchFamily="34" charset="0"/>
              </a:rPr>
              <a:t> authors </a:t>
            </a:r>
          </a:p>
          <a:p>
            <a:pPr marL="180000"/>
            <a:r>
              <a:rPr lang="en-US" altLang="ko-KR" sz="1400" dirty="0">
                <a:solidFill>
                  <a:srgbClr val="FF0000"/>
                </a:solidFill>
                <a:latin typeface="SamsungOne-400" panose="020B0503030303020204" pitchFamily="34" charset="0"/>
                <a:ea typeface="SamsungOne-400" panose="020B0503030303020204" pitchFamily="34" charset="0"/>
              </a:rPr>
              <a:t>ORDER BY </a:t>
            </a:r>
            <a:r>
              <a:rPr lang="en-US" altLang="ko-KR" sz="1400" dirty="0">
                <a:solidFill>
                  <a:schemeClr val="tx1"/>
                </a:solidFill>
                <a:latin typeface="SamsungOne-400" panose="020B0503030303020204" pitchFamily="34" charset="0"/>
                <a:ea typeface="SamsungOne-400" panose="020B0503030303020204" pitchFamily="34" charset="0"/>
              </a:rPr>
              <a:t>last_name;</a:t>
            </a:r>
          </a:p>
        </p:txBody>
      </p:sp>
    </p:spTree>
    <p:extLst>
      <p:ext uri="{BB962C8B-B14F-4D97-AF65-F5344CB8AC3E}">
        <p14:creationId xmlns:p14="http://schemas.microsoft.com/office/powerpoint/2010/main" val="13838168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Giới</a:t>
            </a:r>
            <a:r>
              <a:rPr lang="en-US" altLang="ko-KR" dirty="0"/>
              <a:t> </a:t>
            </a:r>
            <a:r>
              <a:rPr lang="en-US" altLang="ko-KR" dirty="0" err="1"/>
              <a:t>hạn</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truy</a:t>
            </a:r>
            <a:r>
              <a:rPr lang="en-US" altLang="ko-KR" dirty="0"/>
              <a:t> </a:t>
            </a:r>
            <a:r>
              <a:rPr lang="en-US" altLang="ko-KR" dirty="0" err="1"/>
              <a:t>vấn</a:t>
            </a:r>
            <a:endParaRPr lang="en" altLang="ko-KR"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Mệnh đề </a:t>
            </a:r>
            <a:r>
              <a:rPr lang="vi-VN" altLang="ko-KR" b="1" dirty="0"/>
              <a:t>LIMIT</a:t>
            </a:r>
            <a:r>
              <a:rPr lang="vi-VN" altLang="ko-KR" dirty="0"/>
              <a:t> đặt số hàng tối đa được trả về</a:t>
            </a:r>
            <a:endParaRPr lang="en" altLang="ko-KR" dirty="0"/>
          </a:p>
          <a:p>
            <a:endParaRPr lang="en" altLang="ko-KR" dirty="0"/>
          </a:p>
          <a:p>
            <a:pPr marL="0" indent="0">
              <a:buNone/>
            </a:pPr>
            <a:endParaRPr lang="en" altLang="ko-KR" dirty="0"/>
          </a:p>
          <a:p>
            <a:r>
              <a:rPr lang="en-US" altLang="ko-KR" dirty="0" err="1"/>
              <a:t>Bí</a:t>
            </a:r>
            <a:r>
              <a:rPr lang="en-US" altLang="ko-KR" dirty="0"/>
              <a:t> </a:t>
            </a:r>
            <a:r>
              <a:rPr lang="en-US" altLang="ko-KR" dirty="0" err="1"/>
              <a:t>danh</a:t>
            </a:r>
            <a:r>
              <a:rPr lang="en-US" altLang="ko-KR" dirty="0"/>
              <a:t> </a:t>
            </a:r>
            <a:r>
              <a:rPr lang="en-US" altLang="ko-KR" dirty="0" err="1"/>
              <a:t>của</a:t>
            </a:r>
            <a:r>
              <a:rPr lang="en-US" altLang="ko-KR" dirty="0"/>
              <a:t> </a:t>
            </a:r>
            <a:r>
              <a:rPr lang="en-US" altLang="ko-KR" dirty="0" err="1"/>
              <a:t>bảng</a:t>
            </a:r>
            <a:endParaRPr lang="en" altLang="ko-KR" dirty="0"/>
          </a:p>
          <a:p>
            <a:pPr lvl="1"/>
            <a:r>
              <a:rPr lang="vi-VN" altLang="ko-KR" dirty="0"/>
              <a:t>Bí danh bảng có thể giúp đơn giản hóa các truy vấn phức tạp</a:t>
            </a:r>
            <a:endParaRPr lang="en" altLang="ko-KR" dirty="0"/>
          </a:p>
        </p:txBody>
      </p:sp>
      <p:sp>
        <p:nvSpPr>
          <p:cNvPr id="12" name="직사각형 3">
            <a:extLst>
              <a:ext uri="{FF2B5EF4-FFF2-40B4-BE49-F238E27FC236}">
                <a16:creationId xmlns:a16="http://schemas.microsoft.com/office/drawing/2014/main" id="{8C16D6CD-4612-4855-9F8A-8FAFDBFFFDFE}"/>
              </a:ext>
            </a:extLst>
          </p:cNvPr>
          <p:cNvSpPr/>
          <p:nvPr/>
        </p:nvSpPr>
        <p:spPr>
          <a:xfrm>
            <a:off x="719951" y="2502987"/>
            <a:ext cx="7812000" cy="71646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id, first_name, last_name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authors </a:t>
            </a:r>
          </a:p>
          <a:p>
            <a:pPr marL="180000"/>
            <a:r>
              <a:rPr lang="en-US" altLang="ko-KR" sz="1400" dirty="0">
                <a:solidFill>
                  <a:srgbClr val="193EB0"/>
                </a:solidFill>
                <a:latin typeface="SamsungOne-400" panose="020B0503030303020204" pitchFamily="34" charset="0"/>
                <a:ea typeface="SamsungOne-400" panose="020B0503030303020204" pitchFamily="34" charset="0"/>
              </a:rPr>
              <a:t>ORDER BY </a:t>
            </a:r>
            <a:r>
              <a:rPr lang="en-US" altLang="ko-KR" sz="1400" dirty="0">
                <a:solidFill>
                  <a:srgbClr val="000000"/>
                </a:solidFill>
                <a:latin typeface="SamsungOne-400" panose="020B0503030303020204" pitchFamily="34" charset="0"/>
                <a:ea typeface="SamsungOne-400" panose="020B0503030303020204" pitchFamily="34" charset="0"/>
              </a:rPr>
              <a:t>last_name, first_name </a:t>
            </a:r>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FF0000"/>
                </a:solidFill>
                <a:latin typeface="SamsungOne-400" panose="020B0503030303020204" pitchFamily="34" charset="0"/>
                <a:ea typeface="SamsungOne-400" panose="020B0503030303020204" pitchFamily="34" charset="0"/>
              </a:rPr>
              <a:t>LIMIT</a:t>
            </a:r>
            <a:r>
              <a:rPr lang="en-US" altLang="ko-KR" sz="1400" dirty="0">
                <a:solidFill>
                  <a:srgbClr val="000000"/>
                </a:solidFill>
                <a:latin typeface="SamsungOne-400" panose="020B0503030303020204" pitchFamily="34" charset="0"/>
                <a:ea typeface="SamsungOne-400" panose="020B0503030303020204" pitchFamily="34" charset="0"/>
              </a:rPr>
              <a:t> 10;</a:t>
            </a:r>
          </a:p>
        </p:txBody>
      </p:sp>
      <p:sp>
        <p:nvSpPr>
          <p:cNvPr id="14" name="직사각형 3">
            <a:extLst>
              <a:ext uri="{FF2B5EF4-FFF2-40B4-BE49-F238E27FC236}">
                <a16:creationId xmlns:a16="http://schemas.microsoft.com/office/drawing/2014/main" id="{DE0ADCBD-7DFE-438B-A0DD-2224DC560898}"/>
              </a:ext>
            </a:extLst>
          </p:cNvPr>
          <p:cNvSpPr/>
          <p:nvPr/>
        </p:nvSpPr>
        <p:spPr>
          <a:xfrm>
            <a:off x="719951" y="3868581"/>
            <a:ext cx="4348438" cy="166594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a.first_name, a.last_name, a.email, p.title </a:t>
            </a:r>
          </a:p>
          <a:p>
            <a:pPr marL="180000"/>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authors </a:t>
            </a:r>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a </a:t>
            </a:r>
            <a:r>
              <a:rPr lang="en-US" altLang="ko-KR" sz="1400" dirty="0">
                <a:solidFill>
                  <a:srgbClr val="193EB0"/>
                </a:solidFill>
                <a:latin typeface="SamsungOne-400" panose="020B0503030303020204" pitchFamily="34" charset="0"/>
                <a:ea typeface="SamsungOne-400" panose="020B0503030303020204" pitchFamily="34" charset="0"/>
              </a:rPr>
              <a:t>JOIN</a:t>
            </a:r>
            <a:r>
              <a:rPr lang="en-US" altLang="ko-KR" sz="1400" dirty="0">
                <a:solidFill>
                  <a:srgbClr val="000000"/>
                </a:solidFill>
                <a:latin typeface="SamsungOne-400" panose="020B0503030303020204" pitchFamily="34" charset="0"/>
                <a:ea typeface="SamsungOne-400" panose="020B0503030303020204" pitchFamily="34" charset="0"/>
              </a:rPr>
              <a:t> posts </a:t>
            </a:r>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p </a:t>
            </a:r>
          </a:p>
          <a:p>
            <a:pPr marL="180000"/>
            <a:r>
              <a:rPr lang="en-US" altLang="ko-KR" sz="1400" dirty="0">
                <a:solidFill>
                  <a:srgbClr val="193EB0"/>
                </a:solidFill>
                <a:latin typeface="SamsungOne-400" panose="020B0503030303020204" pitchFamily="34" charset="0"/>
                <a:ea typeface="SamsungOne-400" panose="020B0503030303020204" pitchFamily="34" charset="0"/>
              </a:rPr>
              <a:t>ON</a:t>
            </a:r>
            <a:r>
              <a:rPr lang="en-US" altLang="ko-KR" sz="1400" dirty="0">
                <a:solidFill>
                  <a:srgbClr val="000000"/>
                </a:solidFill>
                <a:latin typeface="SamsungOne-400" panose="020B0503030303020204" pitchFamily="34" charset="0"/>
                <a:ea typeface="SamsungOne-400" panose="020B0503030303020204" pitchFamily="34" charset="0"/>
              </a:rPr>
              <a:t> (a.id = p.author_id)</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a.email </a:t>
            </a:r>
            <a:r>
              <a:rPr lang="en-US" altLang="ko-KR" sz="1400" dirty="0">
                <a:solidFill>
                  <a:srgbClr val="193EB0"/>
                </a:solidFill>
                <a:latin typeface="SamsungOne-400" panose="020B0503030303020204" pitchFamily="34" charset="0"/>
                <a:ea typeface="SamsungOne-400" panose="020B0503030303020204" pitchFamily="34" charset="0"/>
              </a:rPr>
              <a:t>LIKE</a:t>
            </a:r>
            <a:r>
              <a:rPr lang="en-US" altLang="ko-KR" sz="1400" dirty="0">
                <a:solidFill>
                  <a:srgbClr val="000000"/>
                </a:solidFill>
                <a:latin typeface="SamsungOne-400" panose="020B0503030303020204" pitchFamily="34" charset="0"/>
                <a:ea typeface="SamsungOne-400" panose="020B0503030303020204" pitchFamily="34" charset="0"/>
              </a:rPr>
              <a:t> '%.net’ </a:t>
            </a:r>
            <a:r>
              <a:rPr lang="en-US" altLang="ko-KR" sz="1400" dirty="0">
                <a:solidFill>
                  <a:srgbClr val="193EB0"/>
                </a:solidFill>
                <a:latin typeface="SamsungOne-400" panose="020B0503030303020204" pitchFamily="34" charset="0"/>
                <a:ea typeface="SamsungOne-400" panose="020B0503030303020204" pitchFamily="34" charset="0"/>
              </a:rPr>
              <a:t>OR </a:t>
            </a:r>
          </a:p>
          <a:p>
            <a:pPr marL="180000"/>
            <a:r>
              <a:rPr lang="en-US" altLang="ko-KR" sz="1400" dirty="0">
                <a:solidFill>
                  <a:srgbClr val="000000"/>
                </a:solidFill>
                <a:latin typeface="SamsungOne-400" panose="020B0503030303020204" pitchFamily="34" charset="0"/>
                <a:ea typeface="SamsungOne-400" panose="020B0503030303020204" pitchFamily="34" charset="0"/>
              </a:rPr>
              <a:t>a.Email </a:t>
            </a:r>
            <a:r>
              <a:rPr lang="en-US" altLang="ko-KR" sz="1400" dirty="0">
                <a:solidFill>
                  <a:srgbClr val="193EB0"/>
                </a:solidFill>
                <a:latin typeface="SamsungOne-400" panose="020B0503030303020204" pitchFamily="34" charset="0"/>
                <a:ea typeface="SamsungOne-400" panose="020B0503030303020204" pitchFamily="34" charset="0"/>
              </a:rPr>
              <a:t>LIKE</a:t>
            </a:r>
            <a:r>
              <a:rPr lang="en-US" altLang="ko-KR" sz="1400" dirty="0">
                <a:solidFill>
                  <a:srgbClr val="000000"/>
                </a:solidFill>
                <a:latin typeface="SamsungOne-400" panose="020B0503030303020204" pitchFamily="34" charset="0"/>
                <a:ea typeface="SamsungOne-400" panose="020B0503030303020204" pitchFamily="34" charset="0"/>
              </a:rPr>
              <a:t> '%.org’ </a:t>
            </a:r>
            <a:r>
              <a:rPr lang="en-US" altLang="ko-KR" sz="1400" dirty="0">
                <a:solidFill>
                  <a:srgbClr val="193EB0"/>
                </a:solidFill>
                <a:latin typeface="SamsungOne-400" panose="020B0503030303020204" pitchFamily="34" charset="0"/>
                <a:ea typeface="SamsungOne-400" panose="020B0503030303020204" pitchFamily="34" charset="0"/>
              </a:rPr>
              <a:t>LIMIT</a:t>
            </a:r>
            <a:r>
              <a:rPr lang="en-US" altLang="ko-KR" sz="1400" dirty="0">
                <a:solidFill>
                  <a:srgbClr val="000000"/>
                </a:solidFill>
                <a:latin typeface="SamsungOne-400" panose="020B0503030303020204" pitchFamily="34" charset="0"/>
                <a:ea typeface="SamsungOne-400" panose="020B0503030303020204" pitchFamily="34" charset="0"/>
              </a:rPr>
              <a:t> 10;</a:t>
            </a:r>
          </a:p>
        </p:txBody>
      </p:sp>
      <p:sp>
        <p:nvSpPr>
          <p:cNvPr id="18" name="직사각형 3">
            <a:extLst>
              <a:ext uri="{FF2B5EF4-FFF2-40B4-BE49-F238E27FC236}">
                <a16:creationId xmlns:a16="http://schemas.microsoft.com/office/drawing/2014/main" id="{1FE17BFA-0280-4376-A9F5-B3FADDDFD06C}"/>
              </a:ext>
            </a:extLst>
          </p:cNvPr>
          <p:cNvSpPr/>
          <p:nvPr/>
        </p:nvSpPr>
        <p:spPr>
          <a:xfrm>
            <a:off x="5335668" y="3321416"/>
            <a:ext cx="4005361" cy="305438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r>
              <a:rPr lang="vi-VN" altLang="ko-KR" sz="1400" dirty="0">
                <a:solidFill>
                  <a:srgbClr val="000000"/>
                </a:solidFill>
                <a:latin typeface="SamsungOne-400" panose="020B0503030303020204" pitchFamily="34" charset="0"/>
              </a:rPr>
              <a:t>10 hàng được chọn (19,667 giây)</a:t>
            </a:r>
            <a:endParaRPr lang="en-US" altLang="ko-KR" sz="1400" dirty="0">
              <a:solidFill>
                <a:srgbClr val="000000"/>
              </a:solidFill>
              <a:latin typeface="SamsungOne-400" panose="020B0503030303020204" pitchFamily="34" charset="0"/>
            </a:endParaRPr>
          </a:p>
        </p:txBody>
      </p:sp>
      <p:graphicFrame>
        <p:nvGraphicFramePr>
          <p:cNvPr id="19" name="표 18">
            <a:extLst>
              <a:ext uri="{FF2B5EF4-FFF2-40B4-BE49-F238E27FC236}">
                <a16:creationId xmlns:a16="http://schemas.microsoft.com/office/drawing/2014/main" id="{108FC2CF-4F04-4113-801F-C44781931792}"/>
              </a:ext>
            </a:extLst>
          </p:cNvPr>
          <p:cNvGraphicFramePr>
            <a:graphicFrameLocks noGrp="1"/>
          </p:cNvGraphicFramePr>
          <p:nvPr>
            <p:extLst>
              <p:ext uri="{D42A27DB-BD31-4B8C-83A1-F6EECF244321}">
                <p14:modId xmlns:p14="http://schemas.microsoft.com/office/powerpoint/2010/main" val="2659213297"/>
              </p:ext>
            </p:extLst>
          </p:nvPr>
        </p:nvGraphicFramePr>
        <p:xfrm>
          <a:off x="5408418" y="3408056"/>
          <a:ext cx="3837511" cy="2601919"/>
        </p:xfrm>
        <a:graphic>
          <a:graphicData uri="http://schemas.openxmlformats.org/drawingml/2006/table">
            <a:tbl>
              <a:tblPr firstRow="1" bandRow="1">
                <a:tableStyleId>{5C22544A-7EE6-4342-B048-85BDC9FD1C3A}</a:tableStyleId>
              </a:tblPr>
              <a:tblGrid>
                <a:gridCol w="1269312">
                  <a:extLst>
                    <a:ext uri="{9D8B030D-6E8A-4147-A177-3AD203B41FA5}">
                      <a16:colId xmlns:a16="http://schemas.microsoft.com/office/drawing/2014/main" val="3426661151"/>
                    </a:ext>
                  </a:extLst>
                </a:gridCol>
                <a:gridCol w="1269312">
                  <a:extLst>
                    <a:ext uri="{9D8B030D-6E8A-4147-A177-3AD203B41FA5}">
                      <a16:colId xmlns:a16="http://schemas.microsoft.com/office/drawing/2014/main" val="2153896063"/>
                    </a:ext>
                  </a:extLst>
                </a:gridCol>
                <a:gridCol w="1298887">
                  <a:extLst>
                    <a:ext uri="{9D8B030D-6E8A-4147-A177-3AD203B41FA5}">
                      <a16:colId xmlns:a16="http://schemas.microsoft.com/office/drawing/2014/main" val="1116367727"/>
                    </a:ext>
                  </a:extLst>
                </a:gridCol>
              </a:tblGrid>
              <a:tr h="376879">
                <a:tc>
                  <a:txBody>
                    <a:bodyPr/>
                    <a:lstStyle/>
                    <a:p>
                      <a:pPr latinLnBrk="1"/>
                      <a:r>
                        <a:rPr kumimoji="1" lang="en-US" altLang="ko-KR" sz="1400" b="0" kern="1200" dirty="0">
                          <a:solidFill>
                            <a:srgbClr val="000000"/>
                          </a:solidFill>
                          <a:latin typeface="SamsungOne-400" panose="020B0503030303020204" pitchFamily="34" charset="0"/>
                          <a:cs typeface="+mn-cs"/>
                        </a:rPr>
                        <a:t>id</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cs typeface="+mn-cs"/>
                        </a:rPr>
                        <a:t>first_name</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cs typeface="+mn-cs"/>
                        </a:rPr>
                        <a:t>last_name</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949813">
                <a:tc>
                  <a:txBody>
                    <a:bodyPr/>
                    <a:lstStyle/>
                    <a:p>
                      <a:pPr latinLnBrk="1"/>
                      <a:r>
                        <a:rPr kumimoji="1" lang="en-US" altLang="ko-KR" sz="1400" kern="1200" dirty="0">
                          <a:solidFill>
                            <a:srgbClr val="000000"/>
                          </a:solidFill>
                          <a:latin typeface="SamsungOne-400" panose="020B0503030303020204" pitchFamily="34" charset="0"/>
                          <a:cs typeface="+mn-cs"/>
                        </a:rPr>
                        <a:t>4572</a:t>
                      </a:r>
                    </a:p>
                    <a:p>
                      <a:pPr latinLnBrk="1"/>
                      <a:r>
                        <a:rPr kumimoji="1" lang="en-US" altLang="ko-KR" sz="1400" kern="1200" dirty="0">
                          <a:solidFill>
                            <a:srgbClr val="000000"/>
                          </a:solidFill>
                          <a:latin typeface="SamsungOne-400" panose="020B0503030303020204" pitchFamily="34" charset="0"/>
                          <a:cs typeface="+mn-cs"/>
                        </a:rPr>
                        <a:t>3574</a:t>
                      </a:r>
                    </a:p>
                    <a:p>
                      <a:pPr latinLnBrk="1"/>
                      <a:r>
                        <a:rPr kumimoji="1" lang="en-US" altLang="ko-KR" sz="1400" kern="1200" dirty="0">
                          <a:solidFill>
                            <a:srgbClr val="000000"/>
                          </a:solidFill>
                          <a:latin typeface="SamsungOne-400" panose="020B0503030303020204" pitchFamily="34" charset="0"/>
                          <a:cs typeface="+mn-cs"/>
                        </a:rPr>
                        <a:t>6071</a:t>
                      </a:r>
                    </a:p>
                    <a:p>
                      <a:pPr latinLnBrk="1"/>
                      <a:r>
                        <a:rPr kumimoji="1" lang="en-US" altLang="ko-KR" sz="1400" kern="1200" dirty="0">
                          <a:solidFill>
                            <a:srgbClr val="000000"/>
                          </a:solidFill>
                          <a:latin typeface="SamsungOne-400" panose="020B0503030303020204" pitchFamily="34" charset="0"/>
                          <a:cs typeface="+mn-cs"/>
                        </a:rPr>
                        <a:t>2923</a:t>
                      </a:r>
                    </a:p>
                    <a:p>
                      <a:pPr latinLnBrk="1"/>
                      <a:r>
                        <a:rPr kumimoji="1" lang="en-US" altLang="ko-KR" sz="1400" kern="1200" dirty="0">
                          <a:solidFill>
                            <a:srgbClr val="000000"/>
                          </a:solidFill>
                          <a:latin typeface="SamsungOne-400" panose="020B0503030303020204" pitchFamily="34" charset="0"/>
                          <a:cs typeface="+mn-cs"/>
                        </a:rPr>
                        <a:t>6503</a:t>
                      </a:r>
                    </a:p>
                    <a:p>
                      <a:pPr latinLnBrk="1"/>
                      <a:r>
                        <a:rPr kumimoji="1" lang="en-US" altLang="ko-KR" sz="1400" kern="1200" dirty="0">
                          <a:solidFill>
                            <a:srgbClr val="000000"/>
                          </a:solidFill>
                          <a:latin typeface="SamsungOne-400" panose="020B0503030303020204" pitchFamily="34" charset="0"/>
                          <a:cs typeface="+mn-cs"/>
                        </a:rPr>
                        <a:t>4169</a:t>
                      </a:r>
                    </a:p>
                    <a:p>
                      <a:pPr latinLnBrk="1"/>
                      <a:r>
                        <a:rPr kumimoji="1" lang="en-US" altLang="ko-KR" sz="1400" kern="1200" dirty="0">
                          <a:solidFill>
                            <a:srgbClr val="000000"/>
                          </a:solidFill>
                          <a:latin typeface="SamsungOne-400" panose="020B0503030303020204" pitchFamily="34" charset="0"/>
                          <a:cs typeface="+mn-cs"/>
                        </a:rPr>
                        <a:t>1780</a:t>
                      </a:r>
                    </a:p>
                    <a:p>
                      <a:pPr latinLnBrk="1"/>
                      <a:r>
                        <a:rPr kumimoji="1" lang="en-US" altLang="ko-KR" sz="1400" kern="1200" dirty="0">
                          <a:solidFill>
                            <a:srgbClr val="000000"/>
                          </a:solidFill>
                          <a:latin typeface="SamsungOne-400" panose="020B0503030303020204" pitchFamily="34" charset="0"/>
                          <a:cs typeface="+mn-cs"/>
                        </a:rPr>
                        <a:t>3310</a:t>
                      </a:r>
                    </a:p>
                    <a:p>
                      <a:pPr latinLnBrk="1"/>
                      <a:r>
                        <a:rPr kumimoji="1" lang="en-US" altLang="ko-KR" sz="1400" kern="1200" dirty="0">
                          <a:solidFill>
                            <a:srgbClr val="000000"/>
                          </a:solidFill>
                          <a:latin typeface="SamsungOne-400" panose="020B0503030303020204" pitchFamily="34" charset="0"/>
                          <a:cs typeface="+mn-cs"/>
                        </a:rPr>
                        <a:t>9290</a:t>
                      </a:r>
                    </a:p>
                    <a:p>
                      <a:pPr latinLnBrk="1"/>
                      <a:r>
                        <a:rPr kumimoji="1" lang="en-US" altLang="ko-KR" sz="1400" kern="1200" dirty="0">
                          <a:solidFill>
                            <a:srgbClr val="000000"/>
                          </a:solidFill>
                          <a:latin typeface="SamsungOne-400" panose="020B0503030303020204" pitchFamily="34" charset="0"/>
                          <a:cs typeface="+mn-cs"/>
                        </a:rPr>
                        <a:t>4829</a:t>
                      </a:r>
                      <a:endParaRPr kumimoji="1" lang="ko-KR" altLang="en-US" sz="140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cs typeface="+mn-cs"/>
                        </a:rPr>
                        <a:t>Willow</a:t>
                      </a:r>
                    </a:p>
                    <a:p>
                      <a:pPr latinLnBrk="1"/>
                      <a:r>
                        <a:rPr kumimoji="1" lang="en-US" altLang="ko-KR" sz="1400" kern="1200" dirty="0">
                          <a:solidFill>
                            <a:srgbClr val="000000"/>
                          </a:solidFill>
                          <a:latin typeface="SamsungOne-400" panose="020B0503030303020204" pitchFamily="34" charset="0"/>
                          <a:cs typeface="+mn-cs"/>
                        </a:rPr>
                        <a:t>Vanessa</a:t>
                      </a:r>
                    </a:p>
                    <a:p>
                      <a:pPr latinLnBrk="1"/>
                      <a:r>
                        <a:rPr kumimoji="1" lang="en-US" altLang="ko-KR" sz="1400" kern="1200" dirty="0">
                          <a:solidFill>
                            <a:srgbClr val="000000"/>
                          </a:solidFill>
                          <a:latin typeface="SamsungOne-400" panose="020B0503030303020204" pitchFamily="34" charset="0"/>
                          <a:cs typeface="+mn-cs"/>
                        </a:rPr>
                        <a:t>Turner</a:t>
                      </a:r>
                    </a:p>
                    <a:p>
                      <a:pPr latinLnBrk="1"/>
                      <a:r>
                        <a:rPr kumimoji="1" lang="en-US" altLang="ko-KR" sz="1400" kern="1200" dirty="0">
                          <a:solidFill>
                            <a:srgbClr val="000000"/>
                          </a:solidFill>
                          <a:latin typeface="SamsungOne-400" panose="020B0503030303020204" pitchFamily="34" charset="0"/>
                          <a:cs typeface="+mn-cs"/>
                        </a:rPr>
                        <a:t>Tiara</a:t>
                      </a:r>
                    </a:p>
                    <a:p>
                      <a:pPr latinLnBrk="1"/>
                      <a:r>
                        <a:rPr kumimoji="1" lang="en-US" altLang="ko-KR" sz="1400" kern="1200" dirty="0">
                          <a:solidFill>
                            <a:srgbClr val="000000"/>
                          </a:solidFill>
                          <a:latin typeface="SamsungOne-400" panose="020B0503030303020204" pitchFamily="34" charset="0"/>
                          <a:cs typeface="+mn-cs"/>
                        </a:rPr>
                        <a:t>Stanley</a:t>
                      </a:r>
                    </a:p>
                    <a:p>
                      <a:pPr latinLnBrk="1"/>
                      <a:r>
                        <a:rPr kumimoji="1" lang="en-US" altLang="ko-KR" sz="1400" kern="1200" dirty="0">
                          <a:solidFill>
                            <a:srgbClr val="000000"/>
                          </a:solidFill>
                          <a:latin typeface="SamsungOne-400" panose="020B0503030303020204" pitchFamily="34" charset="0"/>
                          <a:cs typeface="+mn-cs"/>
                        </a:rPr>
                        <a:t>Sincere</a:t>
                      </a:r>
                    </a:p>
                    <a:p>
                      <a:pPr latinLnBrk="1"/>
                      <a:r>
                        <a:rPr kumimoji="1" lang="en-US" altLang="ko-KR" sz="1400" kern="1200" dirty="0">
                          <a:solidFill>
                            <a:srgbClr val="000000"/>
                          </a:solidFill>
                          <a:latin typeface="SamsungOne-400" panose="020B0503030303020204" pitchFamily="34" charset="0"/>
                          <a:cs typeface="+mn-cs"/>
                        </a:rPr>
                        <a:t>Melany</a:t>
                      </a:r>
                    </a:p>
                    <a:p>
                      <a:pPr latinLnBrk="1"/>
                      <a:r>
                        <a:rPr kumimoji="1" lang="en-US" altLang="ko-KR" sz="1400" kern="1200" dirty="0">
                          <a:solidFill>
                            <a:srgbClr val="000000"/>
                          </a:solidFill>
                          <a:latin typeface="SamsungOne-400" panose="020B0503030303020204" pitchFamily="34" charset="0"/>
                          <a:cs typeface="+mn-cs"/>
                        </a:rPr>
                        <a:t>Mario</a:t>
                      </a:r>
                    </a:p>
                    <a:p>
                      <a:pPr latinLnBrk="1"/>
                      <a:r>
                        <a:rPr kumimoji="1" lang="en-US" altLang="ko-KR" sz="1400" kern="1200" dirty="0">
                          <a:solidFill>
                            <a:srgbClr val="000000"/>
                          </a:solidFill>
                          <a:latin typeface="SamsungOne-400" panose="020B0503030303020204" pitchFamily="34" charset="0"/>
                          <a:cs typeface="+mn-cs"/>
                        </a:rPr>
                        <a:t>Mario</a:t>
                      </a:r>
                    </a:p>
                    <a:p>
                      <a:pPr latinLnBrk="1"/>
                      <a:r>
                        <a:rPr kumimoji="1" lang="en-US" altLang="ko-KR" sz="1400" kern="1200" dirty="0">
                          <a:solidFill>
                            <a:srgbClr val="000000"/>
                          </a:solidFill>
                          <a:latin typeface="SamsungOne-400" panose="020B0503030303020204" pitchFamily="34" charset="0"/>
                          <a:cs typeface="+mn-cs"/>
                        </a:rPr>
                        <a:t>Magdalena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p>
                    <a:p>
                      <a:pPr latinLnBrk="1"/>
                      <a:r>
                        <a:rPr kumimoji="1" lang="en-US" altLang="ko-KR" sz="1400" kern="1200" dirty="0">
                          <a:solidFill>
                            <a:srgbClr val="000000"/>
                          </a:solidFill>
                          <a:latin typeface="SamsungOne-400" panose="020B0503030303020204" pitchFamily="34" charset="0"/>
                          <a:cs typeface="+mn-cs"/>
                        </a:rPr>
                        <a:t>Abbott</a:t>
                      </a:r>
                      <a:endParaRPr kumimoji="1" lang="ko-KR" altLang="en-US" sz="140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
        <p:nvSpPr>
          <p:cNvPr id="20" name="아래쪽 화살표[D] 3">
            <a:extLst>
              <a:ext uri="{FF2B5EF4-FFF2-40B4-BE49-F238E27FC236}">
                <a16:creationId xmlns:a16="http://schemas.microsoft.com/office/drawing/2014/main" id="{77019CBA-AA4D-416E-A2DF-F7D744369C35}"/>
              </a:ext>
            </a:extLst>
          </p:cNvPr>
          <p:cNvSpPr/>
          <p:nvPr/>
        </p:nvSpPr>
        <p:spPr>
          <a:xfrm>
            <a:off x="7475116" y="3919823"/>
            <a:ext cx="288098" cy="1315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1" name="아래쪽 화살표[D] 3">
            <a:extLst>
              <a:ext uri="{FF2B5EF4-FFF2-40B4-BE49-F238E27FC236}">
                <a16:creationId xmlns:a16="http://schemas.microsoft.com/office/drawing/2014/main" id="{7202952B-5CB8-4004-A74F-7FCE3B95B7AA}"/>
              </a:ext>
            </a:extLst>
          </p:cNvPr>
          <p:cNvSpPr/>
          <p:nvPr/>
        </p:nvSpPr>
        <p:spPr>
          <a:xfrm>
            <a:off x="8743745" y="3919823"/>
            <a:ext cx="288098" cy="1315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42694947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Lọc</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với</a:t>
            </a:r>
            <a:r>
              <a:rPr lang="en-US" altLang="ko-KR" dirty="0"/>
              <a:t> WHERE</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mệnh</a:t>
            </a:r>
            <a:r>
              <a:rPr lang="en-US" altLang="ko-KR" dirty="0"/>
              <a:t> </a:t>
            </a:r>
            <a:r>
              <a:rPr lang="en-US" altLang="ko-KR" dirty="0" err="1"/>
              <a:t>đề</a:t>
            </a:r>
            <a:r>
              <a:rPr lang="en-US" altLang="ko-KR" dirty="0"/>
              <a:t> </a:t>
            </a:r>
            <a:r>
              <a:rPr lang="en-US" altLang="ko-KR" dirty="0">
                <a:latin typeface="SamsungOne-700" panose="020B0803030303020204" pitchFamily="34" charset="0"/>
                <a:ea typeface="SamsungOne-700" panose="020B0803030303020204" pitchFamily="34" charset="0"/>
              </a:rPr>
              <a:t>WHERE </a:t>
            </a:r>
            <a:r>
              <a:rPr lang="en-US" altLang="ko-KR" dirty="0" err="1"/>
              <a:t>giới</a:t>
            </a:r>
            <a:r>
              <a:rPr lang="en-US" altLang="ko-KR" dirty="0"/>
              <a:t> </a:t>
            </a:r>
            <a:r>
              <a:rPr lang="en-US" altLang="ko-KR" dirty="0" err="1"/>
              <a:t>hạn</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đối</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tiêu</a:t>
            </a:r>
            <a:r>
              <a:rPr lang="en-US" altLang="ko-KR" dirty="0"/>
              <a:t> </a:t>
            </a:r>
            <a:r>
              <a:rPr lang="en-US" altLang="ko-KR" dirty="0" err="1"/>
              <a:t>chí</a:t>
            </a:r>
            <a:r>
              <a:rPr lang="en-US" altLang="ko-KR" dirty="0"/>
              <a:t> </a:t>
            </a:r>
            <a:r>
              <a:rPr lang="en-US" altLang="ko-KR" dirty="0" err="1"/>
              <a:t>phù</a:t>
            </a:r>
            <a:r>
              <a:rPr lang="en-US" altLang="ko-KR" dirty="0"/>
              <a:t> </a:t>
            </a:r>
            <a:r>
              <a:rPr lang="en-US" altLang="ko-KR" dirty="0" err="1"/>
              <a:t>hợp</a:t>
            </a:r>
            <a:r>
              <a:rPr lang="en-US" altLang="ko-KR" dirty="0"/>
              <a:t> </a:t>
            </a:r>
            <a:r>
              <a:rPr lang="en-US" altLang="ko-KR" dirty="0" err="1"/>
              <a:t>đã</a:t>
            </a:r>
            <a:r>
              <a:rPr lang="en-US" altLang="ko-KR" dirty="0"/>
              <a:t> </a:t>
            </a:r>
            <a:r>
              <a:rPr lang="en-US" altLang="ko-KR" dirty="0" err="1"/>
              <a:t>chỉ</a:t>
            </a:r>
            <a:r>
              <a:rPr lang="en-US" altLang="ko-KR" dirty="0"/>
              <a:t> </a:t>
            </a:r>
            <a:r>
              <a:rPr lang="en-US" altLang="ko-KR" dirty="0" err="1"/>
              <a:t>định</a:t>
            </a:r>
            <a:endParaRPr lang="en" altLang="ko-KR" dirty="0"/>
          </a:p>
          <a:p>
            <a:endParaRPr lang="en" altLang="ko-KR" dirty="0"/>
          </a:p>
          <a:p>
            <a:pPr marL="0" indent="0">
              <a:buNone/>
            </a:pPr>
            <a:endParaRPr lang="en" altLang="ko-KR" dirty="0"/>
          </a:p>
          <a:p>
            <a:r>
              <a:rPr lang="en" altLang="ko-KR" dirty="0"/>
              <a:t>Toán tử </a:t>
            </a:r>
            <a:r>
              <a:rPr lang="en" altLang="ko-KR" dirty="0">
                <a:latin typeface="SamsungOne-700" panose="020B0803030303020204" pitchFamily="34" charset="0"/>
                <a:ea typeface="SamsungOne-700" panose="020B0803030303020204" pitchFamily="34" charset="0"/>
              </a:rPr>
              <a:t>IN</a:t>
            </a:r>
            <a:endParaRPr lang="en" altLang="ko-KR" dirty="0"/>
          </a:p>
          <a:p>
            <a:endParaRPr lang="en" altLang="ko-KR" dirty="0"/>
          </a:p>
          <a:p>
            <a:endParaRPr lang="en" altLang="ko-KR" dirty="0"/>
          </a:p>
          <a:p>
            <a:endParaRPr lang="en" altLang="ko-KR" dirty="0"/>
          </a:p>
          <a:p>
            <a:r>
              <a:rPr lang="en" altLang="ko-KR" dirty="0">
                <a:latin typeface="SamsungOne-700" panose="020B0803030303020204" pitchFamily="34" charset="0"/>
                <a:ea typeface="SamsungOne-700" panose="020B0803030303020204" pitchFamily="34" charset="0"/>
              </a:rPr>
              <a:t>LIKE</a:t>
            </a:r>
            <a:r>
              <a:rPr lang="en" altLang="ko-KR" dirty="0"/>
              <a:t> và </a:t>
            </a:r>
            <a:r>
              <a:rPr lang="en" altLang="ko-KR" dirty="0">
                <a:latin typeface="SamsungOne-700" panose="020B0803030303020204" pitchFamily="34" charset="0"/>
                <a:ea typeface="SamsungOne-700" panose="020B0803030303020204" pitchFamily="34" charset="0"/>
              </a:rPr>
              <a:t>AND</a:t>
            </a:r>
            <a:r>
              <a:rPr lang="en" altLang="ko-KR" dirty="0"/>
              <a:t>, </a:t>
            </a:r>
            <a:r>
              <a:rPr lang="en" altLang="ko-KR" dirty="0">
                <a:latin typeface="SamsungOne-700" panose="020B0803030303020204" pitchFamily="34" charset="0"/>
                <a:ea typeface="SamsungOne-700" panose="020B0803030303020204" pitchFamily="34" charset="0"/>
              </a:rPr>
              <a:t>OR</a:t>
            </a:r>
          </a:p>
          <a:p>
            <a:endParaRPr lang="en" altLang="ko-KR" dirty="0"/>
          </a:p>
        </p:txBody>
      </p:sp>
      <p:sp>
        <p:nvSpPr>
          <p:cNvPr id="13" name="직사각형 3">
            <a:extLst>
              <a:ext uri="{FF2B5EF4-FFF2-40B4-BE49-F238E27FC236}">
                <a16:creationId xmlns:a16="http://schemas.microsoft.com/office/drawing/2014/main" id="{BD1069E5-05FB-4982-B10F-32A9CC10DD40}"/>
              </a:ext>
            </a:extLst>
          </p:cNvPr>
          <p:cNvSpPr/>
          <p:nvPr/>
        </p:nvSpPr>
        <p:spPr>
          <a:xfrm>
            <a:off x="710043" y="2514720"/>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authors </a:t>
            </a:r>
            <a:r>
              <a:rPr lang="en-US" altLang="ko-KR" sz="1400" dirty="0">
                <a:solidFill>
                  <a:srgbClr val="FF000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id=9290;</a:t>
            </a:r>
          </a:p>
        </p:txBody>
      </p:sp>
      <p:sp>
        <p:nvSpPr>
          <p:cNvPr id="14" name="직사각형 3">
            <a:extLst>
              <a:ext uri="{FF2B5EF4-FFF2-40B4-BE49-F238E27FC236}">
                <a16:creationId xmlns:a16="http://schemas.microsoft.com/office/drawing/2014/main" id="{031B7FDA-E5E6-4C01-B93B-6D7D628BCD00}"/>
              </a:ext>
            </a:extLst>
          </p:cNvPr>
          <p:cNvSpPr/>
          <p:nvPr/>
        </p:nvSpPr>
        <p:spPr>
          <a:xfrm>
            <a:off x="710043" y="3589598"/>
            <a:ext cx="7812000" cy="79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 </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authors </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first_name </a:t>
            </a:r>
            <a:r>
              <a:rPr lang="en-US" altLang="ko-KR" sz="1400" dirty="0">
                <a:solidFill>
                  <a:srgbClr val="FF0000"/>
                </a:solidFill>
                <a:latin typeface="SamsungOne-400" panose="020B0503030303020204" pitchFamily="34" charset="0"/>
                <a:ea typeface="SamsungOne-400" panose="020B0503030303020204" pitchFamily="34" charset="0"/>
              </a:rPr>
              <a:t>IN</a:t>
            </a:r>
            <a:r>
              <a:rPr lang="en-US" altLang="ko-KR" sz="1400" dirty="0">
                <a:solidFill>
                  <a:srgbClr val="000000"/>
                </a:solidFill>
                <a:latin typeface="SamsungOne-400" panose="020B0503030303020204" pitchFamily="34" charset="0"/>
                <a:ea typeface="SamsungOne-400" panose="020B0503030303020204" pitchFamily="34" charset="0"/>
              </a:rPr>
              <a:t> ("Mario", "Malany", "Dorthy", "Tiara", "Willow");</a:t>
            </a:r>
          </a:p>
        </p:txBody>
      </p:sp>
      <p:sp>
        <p:nvSpPr>
          <p:cNvPr id="15" name="직사각형 3">
            <a:extLst>
              <a:ext uri="{FF2B5EF4-FFF2-40B4-BE49-F238E27FC236}">
                <a16:creationId xmlns:a16="http://schemas.microsoft.com/office/drawing/2014/main" id="{C30834F2-E775-4345-B010-45B8EB230EF4}"/>
              </a:ext>
            </a:extLst>
          </p:cNvPr>
          <p:cNvSpPr/>
          <p:nvPr/>
        </p:nvSpPr>
        <p:spPr>
          <a:xfrm>
            <a:off x="710043" y="4993079"/>
            <a:ext cx="7812000" cy="104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 </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authors</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first_name </a:t>
            </a:r>
            <a:r>
              <a:rPr lang="en-US" altLang="ko-KR" sz="1400" dirty="0">
                <a:solidFill>
                  <a:srgbClr val="FF0000"/>
                </a:solidFill>
                <a:latin typeface="SamsungOne-400" panose="020B0503030303020204" pitchFamily="34" charset="0"/>
                <a:ea typeface="SamsungOne-400" panose="020B0503030303020204" pitchFamily="34" charset="0"/>
              </a:rPr>
              <a:t>LIKE</a:t>
            </a:r>
            <a:r>
              <a:rPr lang="en-US" altLang="ko-KR" sz="1400" dirty="0">
                <a:solidFill>
                  <a:srgbClr val="000000"/>
                </a:solidFill>
                <a:latin typeface="SamsungOne-400" panose="020B0503030303020204" pitchFamily="34" charset="0"/>
                <a:ea typeface="SamsungOne-400" panose="020B0503030303020204" pitchFamily="34" charset="0"/>
              </a:rPr>
              <a:t> 'Do%'</a:t>
            </a:r>
          </a:p>
          <a:p>
            <a:pPr marL="180000"/>
            <a:r>
              <a:rPr lang="en-US" altLang="ko-KR" sz="1400" dirty="0">
                <a:solidFill>
                  <a:srgbClr val="FF0000"/>
                </a:solidFill>
                <a:latin typeface="SamsungOne-400" panose="020B0503030303020204" pitchFamily="34" charset="0"/>
                <a:ea typeface="SamsungOne-400" panose="020B0503030303020204" pitchFamily="34" charset="0"/>
              </a:rPr>
              <a:t>AND</a:t>
            </a:r>
            <a:r>
              <a:rPr lang="en-US" altLang="ko-KR" sz="1400" dirty="0">
                <a:solidFill>
                  <a:srgbClr val="000000"/>
                </a:solidFill>
                <a:latin typeface="SamsungOne-400" panose="020B0503030303020204" pitchFamily="34" charset="0"/>
                <a:ea typeface="SamsungOne-400" panose="020B0503030303020204" pitchFamily="34" charset="0"/>
              </a:rPr>
              <a:t> (birthdate = '1980-04-20’ </a:t>
            </a:r>
            <a:r>
              <a:rPr lang="en-US" altLang="ko-KR" sz="1400" dirty="0">
                <a:solidFill>
                  <a:srgbClr val="FF0000"/>
                </a:solidFill>
                <a:latin typeface="SamsungOne-400" panose="020B0503030303020204" pitchFamily="34" charset="0"/>
                <a:ea typeface="SamsungOne-400" panose="020B0503030303020204" pitchFamily="34" charset="0"/>
              </a:rPr>
              <a:t>OR</a:t>
            </a:r>
            <a:r>
              <a:rPr lang="en-US" altLang="ko-KR" sz="1400" dirty="0">
                <a:solidFill>
                  <a:srgbClr val="000000"/>
                </a:solidFill>
                <a:latin typeface="SamsungOne-400" panose="020B0503030303020204" pitchFamily="34" charset="0"/>
                <a:ea typeface="SamsungOne-400" panose="020B0503030303020204" pitchFamily="34" charset="0"/>
              </a:rPr>
              <a:t> birthdate = '1983-02-12');</a:t>
            </a:r>
          </a:p>
        </p:txBody>
      </p:sp>
    </p:spTree>
    <p:extLst>
      <p:ext uri="{BB962C8B-B14F-4D97-AF65-F5344CB8AC3E}">
        <p14:creationId xmlns:p14="http://schemas.microsoft.com/office/powerpoint/2010/main" val="2100689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sz="2800" dirty="0" err="1"/>
              <a:t>Các</a:t>
            </a:r>
            <a:r>
              <a:rPr lang="en-US" altLang="ko-KR" sz="2800" dirty="0"/>
              <a:t> </a:t>
            </a:r>
            <a:r>
              <a:rPr lang="en-US" altLang="ko-KR" sz="2800" dirty="0" err="1"/>
              <a:t>tính</a:t>
            </a:r>
            <a:r>
              <a:rPr lang="en-US" altLang="ko-KR" sz="2800" dirty="0"/>
              <a:t> </a:t>
            </a:r>
            <a:r>
              <a:rPr lang="en-US" altLang="ko-KR" sz="2800" dirty="0" err="1"/>
              <a:t>năng</a:t>
            </a:r>
            <a:r>
              <a:rPr lang="en-US" altLang="ko-KR" sz="2800" dirty="0"/>
              <a:t> </a:t>
            </a:r>
            <a:r>
              <a:rPr lang="en-US" altLang="ko-KR" sz="2800" dirty="0" err="1"/>
              <a:t>của</a:t>
            </a:r>
            <a:r>
              <a:rPr lang="en-US" altLang="ko-KR" sz="2800" dirty="0"/>
              <a:t> RDBMS (CSDL </a:t>
            </a:r>
            <a:r>
              <a:rPr lang="en-US" altLang="ko-KR" sz="2800" dirty="0" err="1"/>
              <a:t>quan</a:t>
            </a:r>
            <a:r>
              <a:rPr lang="en-US" altLang="ko-KR" sz="2800" dirty="0"/>
              <a:t> </a:t>
            </a:r>
            <a:r>
              <a:rPr lang="en-US" altLang="ko-KR" sz="2800" dirty="0" err="1"/>
              <a:t>hệ</a:t>
            </a:r>
            <a:r>
              <a:rPr lang="en-US" altLang="ko-KR" sz="2800" dirty="0"/>
              <a:t>) (1/2)</a:t>
            </a:r>
            <a:endParaRPr lang="ko-KR" altLang="en-US" sz="2800"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7" name="텍스트 개체 틀 6">
            <a:extLst>
              <a:ext uri="{FF2B5EF4-FFF2-40B4-BE49-F238E27FC236}">
                <a16:creationId xmlns:a16="http://schemas.microsoft.com/office/drawing/2014/main" id="{A33327BC-29EB-41EA-B466-61472659F9E0}"/>
              </a:ext>
            </a:extLst>
          </p:cNvPr>
          <p:cNvSpPr>
            <a:spLocks noGrp="1"/>
          </p:cNvSpPr>
          <p:nvPr>
            <p:ph type="body" sz="quarter" idx="15"/>
          </p:nvPr>
        </p:nvSpPr>
        <p:spPr/>
        <p:txBody>
          <a:bodyPr/>
          <a:lstStyle/>
          <a:p>
            <a:r>
              <a:rPr lang="vi-VN" altLang="ko-KR" dirty="0"/>
              <a:t>Hỗ trợ giao dịch, ACID (Nguyên tử, Tính nhất quán, Cách ly, Độ bền)</a:t>
            </a:r>
          </a:p>
          <a:p>
            <a:r>
              <a:rPr lang="vi-VN" altLang="ko-KR" dirty="0"/>
              <a:t>Biểu diễn tất cả dữ liệu dưới dạng bảng hai chiều</a:t>
            </a:r>
            <a:endParaRPr lang="en-US" altLang="ko-KR" dirty="0"/>
          </a:p>
          <a:p>
            <a:pPr lvl="1">
              <a:spcBef>
                <a:spcPts val="400"/>
              </a:spcBef>
            </a:pPr>
            <a:r>
              <a:rPr lang="vi-VN" altLang="ko-KR" dirty="0"/>
              <a:t>Bảng là một bài lưu trữ dữ liệu cơ bản gồm hàng (bản ghi, bộ) và cột (trường, mục).</a:t>
            </a:r>
          </a:p>
          <a:p>
            <a:pPr lvl="1">
              <a:spcBef>
                <a:spcPts val="400"/>
              </a:spcBef>
            </a:pPr>
            <a:r>
              <a:rPr lang="en-US" altLang="ko-KR" dirty="0"/>
              <a:t>T</a:t>
            </a:r>
            <a:r>
              <a:rPr lang="vi-VN" altLang="ko-KR" dirty="0"/>
              <a:t>ập hợp các bảng có liên quan với nhau</a:t>
            </a:r>
          </a:p>
          <a:p>
            <a:pPr lvl="1">
              <a:spcBef>
                <a:spcPts val="400"/>
              </a:spcBef>
            </a:pPr>
            <a:r>
              <a:rPr lang="vi-VN" altLang="ko-KR" dirty="0"/>
              <a:t>Mô hình Mối quan hệ Thực thể (ER) của bản thiết kế cơ sở dữ liệu</a:t>
            </a:r>
          </a:p>
          <a:p>
            <a:pPr lvl="1">
              <a:spcBef>
                <a:spcPts val="400"/>
              </a:spcBef>
            </a:pPr>
            <a:r>
              <a:rPr lang="vi-VN" altLang="ko-KR" dirty="0"/>
              <a:t>Theo mô hình ER, cơ sở dữ liệu được tạo và cơ sở dữ liệu bao gồm một hoặc nhiều bảng.</a:t>
            </a:r>
            <a:endParaRPr lang="en-US" altLang="ko-KR" dirty="0"/>
          </a:p>
          <a:p>
            <a:r>
              <a:rPr lang="en" altLang="ko-KR" dirty="0"/>
              <a:t>Quan hệ</a:t>
            </a:r>
          </a:p>
          <a:p>
            <a:pPr lvl="1">
              <a:spcBef>
                <a:spcPts val="400"/>
              </a:spcBef>
            </a:pPr>
            <a:r>
              <a:rPr lang="en-US" altLang="ko-KR" dirty="0" err="1"/>
              <a:t>Tìm</a:t>
            </a:r>
            <a:r>
              <a:rPr lang="en-US" altLang="ko-KR" dirty="0"/>
              <a:t> </a:t>
            </a:r>
            <a:r>
              <a:rPr lang="en-US" altLang="ko-KR" dirty="0" err="1"/>
              <a:t>kiếm</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mong</a:t>
            </a:r>
            <a:r>
              <a:rPr lang="en-US" altLang="ko-KR" dirty="0"/>
              <a:t> </a:t>
            </a:r>
            <a:r>
              <a:rPr lang="en-US" altLang="ko-KR" dirty="0" err="1"/>
              <a:t>muốn</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nhiều</a:t>
            </a:r>
            <a:r>
              <a:rPr lang="en-US" altLang="ko-KR" dirty="0"/>
              <a:t> </a:t>
            </a:r>
            <a:r>
              <a:rPr lang="en-US" altLang="ko-KR" dirty="0" err="1"/>
              <a:t>bảng</a:t>
            </a:r>
            <a:endParaRPr lang="ko-KR" altLang="en-US" dirty="0"/>
          </a:p>
        </p:txBody>
      </p:sp>
    </p:spTree>
    <p:extLst>
      <p:ext uri="{BB962C8B-B14F-4D97-AF65-F5344CB8AC3E}">
        <p14:creationId xmlns:p14="http://schemas.microsoft.com/office/powerpoint/2010/main" val="34727520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phụ</a:t>
            </a:r>
            <a:r>
              <a:rPr lang="en-US" altLang="ko-KR" dirty="0"/>
              <a:t> </a:t>
            </a:r>
            <a:r>
              <a:rPr lang="en-US" altLang="ko-KR" dirty="0" err="1"/>
              <a:t>trong</a:t>
            </a:r>
            <a:r>
              <a:rPr lang="en-US" altLang="ko-KR" dirty="0"/>
              <a:t> </a:t>
            </a:r>
            <a:r>
              <a:rPr lang="en-US" altLang="ko-KR" dirty="0" err="1"/>
              <a:t>mệnh</a:t>
            </a:r>
            <a:r>
              <a:rPr lang="en-US" altLang="ko-KR" dirty="0"/>
              <a:t> </a:t>
            </a:r>
            <a:r>
              <a:rPr lang="en-US" altLang="ko-KR" dirty="0" err="1"/>
              <a:t>đề</a:t>
            </a:r>
            <a:r>
              <a:rPr lang="en-US" altLang="ko-KR" dirty="0"/>
              <a:t> FROM</a:t>
            </a:r>
            <a:endParaRPr lang="en" altLang="ko-KR"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Truy</a:t>
            </a:r>
            <a:r>
              <a:rPr lang="en-US" altLang="ko-KR" dirty="0"/>
              <a:t> </a:t>
            </a:r>
            <a:r>
              <a:rPr lang="en-US" altLang="ko-KR" dirty="0" err="1"/>
              <a:t>vấn</a:t>
            </a:r>
            <a:r>
              <a:rPr lang="en-US" altLang="ko-KR" dirty="0"/>
              <a:t> </a:t>
            </a:r>
            <a:r>
              <a:rPr lang="en-US" altLang="ko-KR" dirty="0" err="1"/>
              <a:t>phụ</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câu</a:t>
            </a:r>
            <a:r>
              <a:rPr lang="en-US" altLang="ko-KR" dirty="0"/>
              <a:t> </a:t>
            </a:r>
            <a:r>
              <a:rPr lang="en-US" altLang="ko-KR" dirty="0" err="1"/>
              <a:t>lệnh</a:t>
            </a:r>
            <a:r>
              <a:rPr lang="en-US" altLang="ko-KR" dirty="0"/>
              <a:t> SQL </a:t>
            </a:r>
            <a:r>
              <a:rPr lang="en-US" altLang="ko-KR" dirty="0" err="1"/>
              <a:t>khác</a:t>
            </a:r>
            <a:r>
              <a:rPr lang="en-US" altLang="ko-KR" dirty="0"/>
              <a:t> </a:t>
            </a:r>
            <a:r>
              <a:rPr lang="en-US" altLang="ko-KR" dirty="0" err="1"/>
              <a:t>có</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câu</a:t>
            </a:r>
            <a:r>
              <a:rPr lang="en-US" altLang="ko-KR" dirty="0"/>
              <a:t> </a:t>
            </a:r>
            <a:r>
              <a:rPr lang="en-US" altLang="ko-KR" dirty="0" err="1"/>
              <a:t>lệnh</a:t>
            </a:r>
            <a:r>
              <a:rPr lang="en-US" altLang="ko-KR" dirty="0"/>
              <a:t> SQL</a:t>
            </a:r>
          </a:p>
          <a:p>
            <a:r>
              <a:rPr lang="en-US" altLang="ko-KR" dirty="0" err="1"/>
              <a:t>Các</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phụ</a:t>
            </a:r>
            <a:r>
              <a:rPr lang="en-US" altLang="ko-KR" dirty="0"/>
              <a:t> </a:t>
            </a:r>
            <a:r>
              <a:rPr lang="en-US" altLang="ko-KR" dirty="0" err="1"/>
              <a:t>hỗ</a:t>
            </a:r>
            <a:r>
              <a:rPr lang="en-US" altLang="ko-KR" dirty="0"/>
              <a:t> </a:t>
            </a:r>
            <a:r>
              <a:rPr lang="en-US" altLang="ko-KR" dirty="0" err="1"/>
              <a:t>trợ</a:t>
            </a:r>
            <a:r>
              <a:rPr lang="en-US" altLang="ko-KR" dirty="0"/>
              <a:t> Hive </a:t>
            </a:r>
            <a:r>
              <a:rPr lang="en-US" altLang="ko-KR" dirty="0" err="1"/>
              <a:t>và</a:t>
            </a:r>
            <a:r>
              <a:rPr lang="en-US" altLang="ko-KR" dirty="0"/>
              <a:t> Impala </a:t>
            </a:r>
            <a:r>
              <a:rPr lang="en-US" altLang="ko-KR" dirty="0" err="1"/>
              <a:t>trong</a:t>
            </a:r>
            <a:r>
              <a:rPr lang="en-US" altLang="ko-KR" dirty="0"/>
              <a:t> </a:t>
            </a:r>
            <a:r>
              <a:rPr lang="en-US" altLang="ko-KR" dirty="0" err="1"/>
              <a:t>mệnh</a:t>
            </a:r>
            <a:r>
              <a:rPr lang="en-US" altLang="ko-KR" dirty="0"/>
              <a:t> </a:t>
            </a:r>
            <a:r>
              <a:rPr lang="en-US" altLang="ko-KR" dirty="0" err="1"/>
              <a:t>đề</a:t>
            </a:r>
            <a:r>
              <a:rPr lang="en-US" altLang="ko-KR" dirty="0"/>
              <a:t> FROM</a:t>
            </a:r>
            <a:endParaRPr lang="en" altLang="ko-KR" dirty="0"/>
          </a:p>
          <a:p>
            <a:pPr lvl="1"/>
            <a:r>
              <a:rPr lang="vi-VN" altLang="ko-KR" dirty="0"/>
              <a:t>Truy vấn </a:t>
            </a:r>
            <a:r>
              <a:rPr lang="en-US" altLang="ko-KR" dirty="0" err="1"/>
              <a:t>phụ</a:t>
            </a:r>
            <a:r>
              <a:rPr lang="vi-VN" altLang="ko-KR" dirty="0"/>
              <a:t> được sử dụng trong mệnh đề </a:t>
            </a:r>
            <a:r>
              <a:rPr lang="en-US" altLang="ko-KR" dirty="0"/>
              <a:t>FROM</a:t>
            </a:r>
            <a:r>
              <a:rPr lang="vi-VN" altLang="ko-KR" dirty="0"/>
              <a:t> được gọi là dạng xem nội tuyến (dạng xem động)</a:t>
            </a:r>
          </a:p>
          <a:p>
            <a:pPr lvl="1"/>
            <a:r>
              <a:rPr lang="vi-VN" altLang="ko-KR" dirty="0"/>
              <a:t>Truy vấn phụ phải là name(sub_name)</a:t>
            </a:r>
            <a:endParaRPr lang="en" altLang="ko-KR" dirty="0"/>
          </a:p>
        </p:txBody>
      </p:sp>
      <p:sp>
        <p:nvSpPr>
          <p:cNvPr id="17" name="직사각형 3">
            <a:extLst>
              <a:ext uri="{FF2B5EF4-FFF2-40B4-BE49-F238E27FC236}">
                <a16:creationId xmlns:a16="http://schemas.microsoft.com/office/drawing/2014/main" id="{C7954AC4-B159-4942-8870-65FEB043AB8E}"/>
              </a:ext>
            </a:extLst>
          </p:cNvPr>
          <p:cNvSpPr/>
          <p:nvPr/>
        </p:nvSpPr>
        <p:spPr>
          <a:xfrm>
            <a:off x="704850" y="4967728"/>
            <a:ext cx="7812000" cy="126343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order_item </a:t>
            </a:r>
          </a:p>
          <a:p>
            <a:pPr marL="180000"/>
            <a:r>
              <a:rPr lang="en-US" altLang="ko-KR" sz="1400" dirty="0">
                <a:solidFill>
                  <a:srgbClr val="FF000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order_item, </a:t>
            </a:r>
            <a:r>
              <a:rPr lang="en-US" altLang="ko-KR" sz="1400" dirty="0">
                <a:solidFill>
                  <a:srgbClr val="193EB0"/>
                </a:solidFill>
                <a:latin typeface="SamsungOne-400" panose="020B0503030303020204" pitchFamily="34" charset="0"/>
                <a:ea typeface="SamsungOne-400" panose="020B0503030303020204" pitchFamily="34" charset="0"/>
              </a:rPr>
              <a:t>COUNT</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cnt</a:t>
            </a:r>
          </a:p>
          <a:p>
            <a:pPr marL="180000"/>
            <a:r>
              <a:rPr lang="en-US" altLang="ko-KR" sz="1400" dirty="0">
                <a:solidFill>
                  <a:srgbClr val="FF000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order_table </a:t>
            </a:r>
            <a:r>
              <a:rPr lang="en-US" altLang="ko-KR" sz="1400" dirty="0">
                <a:solidFill>
                  <a:srgbClr val="193EB0"/>
                </a:solidFill>
                <a:latin typeface="SamsungOne-400" panose="020B0503030303020204" pitchFamily="34" charset="0"/>
                <a:ea typeface="SamsungOne-400" panose="020B0503030303020204" pitchFamily="34" charset="0"/>
              </a:rPr>
              <a:t>GROUP BY</a:t>
            </a:r>
            <a:r>
              <a:rPr lang="en-US" altLang="ko-KR" sz="1400" dirty="0">
                <a:solidFill>
                  <a:srgbClr val="000000"/>
                </a:solidFill>
                <a:latin typeface="SamsungOne-400" panose="020B0503030303020204" pitchFamily="34" charset="0"/>
                <a:ea typeface="SamsungOne-400" panose="020B0503030303020204" pitchFamily="34" charset="0"/>
              </a:rPr>
              <a:t> order_item) big_order</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cnt &gt;=10;</a:t>
            </a:r>
          </a:p>
        </p:txBody>
      </p:sp>
      <p:grpSp>
        <p:nvGrpSpPr>
          <p:cNvPr id="18" name="그룹 17">
            <a:extLst>
              <a:ext uri="{FF2B5EF4-FFF2-40B4-BE49-F238E27FC236}">
                <a16:creationId xmlns:a16="http://schemas.microsoft.com/office/drawing/2014/main" id="{98225FDB-24D5-42F4-A62A-AA7964CA4ECB}"/>
              </a:ext>
            </a:extLst>
          </p:cNvPr>
          <p:cNvGrpSpPr/>
          <p:nvPr/>
        </p:nvGrpSpPr>
        <p:grpSpPr>
          <a:xfrm>
            <a:off x="3673468" y="3372847"/>
            <a:ext cx="5524042" cy="1169974"/>
            <a:chOff x="2111242" y="6502876"/>
            <a:chExt cx="5524042" cy="1169974"/>
          </a:xfrm>
        </p:grpSpPr>
        <p:sp>
          <p:nvSpPr>
            <p:cNvPr id="21" name="모서리가 둥근 직사각형 17">
              <a:extLst>
                <a:ext uri="{FF2B5EF4-FFF2-40B4-BE49-F238E27FC236}">
                  <a16:creationId xmlns:a16="http://schemas.microsoft.com/office/drawing/2014/main" id="{1451D820-0F41-402E-AE50-4B913ECE47C6}"/>
                </a:ext>
              </a:extLst>
            </p:cNvPr>
            <p:cNvSpPr/>
            <p:nvPr/>
          </p:nvSpPr>
          <p:spPr>
            <a:xfrm>
              <a:off x="3464851" y="6502876"/>
              <a:ext cx="2765373" cy="1169974"/>
            </a:xfrm>
            <a:prstGeom prst="roundRect">
              <a:avLst>
                <a:gd name="adj" fmla="val 7983"/>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193EB0"/>
                  </a:solidFill>
                  <a:latin typeface="SamsungOne-700" panose="020B0803030303020204" pitchFamily="34" charset="0"/>
                  <a:ea typeface="SamsungOne-700" panose="020B0803030303020204" pitchFamily="34" charset="0"/>
                </a:rPr>
                <a:t>SELECT…</a:t>
              </a:r>
            </a:p>
            <a:p>
              <a:r>
                <a:rPr lang="en-US" altLang="ko-KR" sz="1200" dirty="0">
                  <a:solidFill>
                    <a:srgbClr val="193EB0"/>
                  </a:solidFill>
                  <a:latin typeface="SamsungOne-700" panose="020B0803030303020204" pitchFamily="34" charset="0"/>
                  <a:ea typeface="SamsungOne-700" panose="020B0803030303020204" pitchFamily="34" charset="0"/>
                </a:rPr>
                <a:t>FROM…</a:t>
              </a:r>
            </a:p>
            <a:p>
              <a:r>
                <a:rPr lang="en-US" altLang="ko-KR" sz="1200" dirty="0">
                  <a:solidFill>
                    <a:srgbClr val="193EB0"/>
                  </a:solidFill>
                  <a:latin typeface="SamsungOne-700" panose="020B0803030303020204" pitchFamily="34" charset="0"/>
                  <a:ea typeface="SamsungOne-700" panose="020B0803030303020204" pitchFamily="34" charset="0"/>
                </a:rPr>
                <a:t>WHERE…</a:t>
              </a:r>
            </a:p>
            <a:p>
              <a:endParaRPr lang="en-US" altLang="ko-KR" sz="1200" dirty="0">
                <a:solidFill>
                  <a:srgbClr val="193EB0"/>
                </a:solidFill>
                <a:latin typeface="SamsungOne-700" panose="020B0803030303020204" pitchFamily="34" charset="0"/>
                <a:ea typeface="SamsungOne-700" panose="020B0803030303020204" pitchFamily="34" charset="0"/>
              </a:endParaRPr>
            </a:p>
            <a:p>
              <a:endParaRPr lang="ko-KR" altLang="en-US" sz="1200" dirty="0">
                <a:solidFill>
                  <a:srgbClr val="193EB0"/>
                </a:solidFill>
                <a:latin typeface="SamsungOne-700" panose="020B0803030303020204" pitchFamily="34" charset="0"/>
                <a:ea typeface="SamsungOne-600C" panose="020B0706030303020204" pitchFamily="34" charset="0"/>
              </a:endParaRPr>
            </a:p>
          </p:txBody>
        </p:sp>
        <p:sp>
          <p:nvSpPr>
            <p:cNvPr id="22" name="모서리가 둥근 직사각형 20">
              <a:extLst>
                <a:ext uri="{FF2B5EF4-FFF2-40B4-BE49-F238E27FC236}">
                  <a16:creationId xmlns:a16="http://schemas.microsoft.com/office/drawing/2014/main" id="{A70E9F18-4E66-4F8B-B6F1-877C31670972}"/>
                </a:ext>
              </a:extLst>
            </p:cNvPr>
            <p:cNvSpPr/>
            <p:nvPr/>
          </p:nvSpPr>
          <p:spPr>
            <a:xfrm>
              <a:off x="4655969" y="6851650"/>
              <a:ext cx="1509881" cy="755650"/>
            </a:xfrm>
            <a:prstGeom prst="roundRect">
              <a:avLst>
                <a:gd name="adj" fmla="val 15546"/>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193EB0"/>
                  </a:solidFill>
                  <a:latin typeface="SamsungOne-700" panose="020B0803030303020204" pitchFamily="34" charset="0"/>
                  <a:ea typeface="SamsungOne-700" panose="020B0803030303020204" pitchFamily="34" charset="0"/>
                </a:rPr>
                <a:t>(SELECT…</a:t>
              </a:r>
            </a:p>
            <a:p>
              <a:r>
                <a:rPr lang="en-US" altLang="ko-KR" sz="1200" dirty="0">
                  <a:solidFill>
                    <a:srgbClr val="193EB0"/>
                  </a:solidFill>
                  <a:latin typeface="SamsungOne-700" panose="020B0803030303020204" pitchFamily="34" charset="0"/>
                  <a:ea typeface="SamsungOne-700" panose="020B0803030303020204" pitchFamily="34" charset="0"/>
                </a:rPr>
                <a:t>FROM…</a:t>
              </a:r>
            </a:p>
            <a:p>
              <a:r>
                <a:rPr lang="en-US" altLang="ko-KR" sz="1200" dirty="0">
                  <a:solidFill>
                    <a:srgbClr val="193EB0"/>
                  </a:solidFill>
                  <a:latin typeface="SamsungOne-700" panose="020B0803030303020204" pitchFamily="34" charset="0"/>
                  <a:ea typeface="SamsungOne-700" panose="020B0803030303020204" pitchFamily="34" charset="0"/>
                </a:rPr>
                <a:t>WHERE…)</a:t>
              </a:r>
              <a:endParaRPr lang="ko-KR" altLang="en-US" sz="1200" dirty="0">
                <a:solidFill>
                  <a:srgbClr val="193EB0"/>
                </a:solidFill>
                <a:latin typeface="SamsungOne-700" panose="020B0803030303020204" pitchFamily="34" charset="0"/>
                <a:ea typeface="SamsungOne-600C" panose="020B0706030303020204" pitchFamily="34" charset="0"/>
              </a:endParaRPr>
            </a:p>
          </p:txBody>
        </p:sp>
        <p:grpSp>
          <p:nvGrpSpPr>
            <p:cNvPr id="23" name="그룹 22">
              <a:extLst>
                <a:ext uri="{FF2B5EF4-FFF2-40B4-BE49-F238E27FC236}">
                  <a16:creationId xmlns:a16="http://schemas.microsoft.com/office/drawing/2014/main" id="{3D3B6330-87F7-46F3-8176-F0E28ADDFFEC}"/>
                </a:ext>
              </a:extLst>
            </p:cNvPr>
            <p:cNvGrpSpPr/>
            <p:nvPr/>
          </p:nvGrpSpPr>
          <p:grpSpPr>
            <a:xfrm>
              <a:off x="2111242" y="6662086"/>
              <a:ext cx="1342034" cy="325905"/>
              <a:chOff x="2111242" y="6662086"/>
              <a:chExt cx="1342034" cy="325905"/>
            </a:xfrm>
          </p:grpSpPr>
          <p:sp>
            <p:nvSpPr>
              <p:cNvPr id="27" name="직사각형 26">
                <a:extLst>
                  <a:ext uri="{FF2B5EF4-FFF2-40B4-BE49-F238E27FC236}">
                    <a16:creationId xmlns:a16="http://schemas.microsoft.com/office/drawing/2014/main" id="{4E33EC47-AF92-487A-AEEF-59082B848D9F}"/>
                  </a:ext>
                </a:extLst>
              </p:cNvPr>
              <p:cNvSpPr/>
              <p:nvPr/>
            </p:nvSpPr>
            <p:spPr>
              <a:xfrm>
                <a:off x="2111242" y="6662086"/>
                <a:ext cx="1342034"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Truy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vấn</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chính</a:t>
                </a:r>
                <a:endParaRPr lang="ko-KR" altLang="en-US" sz="1400" dirty="0">
                  <a:latin typeface="SamsungOneKorean 400" panose="020B0503030303020204" pitchFamily="50" charset="-127"/>
                  <a:ea typeface="SamsungOneKorean 400" panose="020B0503030303020204" pitchFamily="50" charset="-127"/>
                </a:endParaRPr>
              </a:p>
            </p:txBody>
          </p:sp>
          <p:cxnSp>
            <p:nvCxnSpPr>
              <p:cNvPr id="28" name="직선 화살표 연결선 27">
                <a:extLst>
                  <a:ext uri="{FF2B5EF4-FFF2-40B4-BE49-F238E27FC236}">
                    <a16:creationId xmlns:a16="http://schemas.microsoft.com/office/drawing/2014/main" id="{B03008F1-343D-4867-BBD4-A143C6CBE24B}"/>
                  </a:ext>
                </a:extLst>
              </p:cNvPr>
              <p:cNvCxnSpPr/>
              <p:nvPr/>
            </p:nvCxnSpPr>
            <p:spPr>
              <a:xfrm>
                <a:off x="2180692" y="6987991"/>
                <a:ext cx="1224548" cy="0"/>
              </a:xfrm>
              <a:prstGeom prst="straightConnector1">
                <a:avLst/>
              </a:prstGeom>
              <a:ln w="381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9F83E3F0-6E42-441A-8739-1C7F68490880}"/>
                </a:ext>
              </a:extLst>
            </p:cNvPr>
            <p:cNvGrpSpPr/>
            <p:nvPr/>
          </p:nvGrpSpPr>
          <p:grpSpPr>
            <a:xfrm>
              <a:off x="6310600" y="7034123"/>
              <a:ext cx="1324684" cy="326829"/>
              <a:chOff x="6310600" y="7091276"/>
              <a:chExt cx="1324684" cy="326829"/>
            </a:xfrm>
          </p:grpSpPr>
          <p:sp>
            <p:nvSpPr>
              <p:cNvPr id="25" name="직사각형 24">
                <a:extLst>
                  <a:ext uri="{FF2B5EF4-FFF2-40B4-BE49-F238E27FC236}">
                    <a16:creationId xmlns:a16="http://schemas.microsoft.com/office/drawing/2014/main" id="{8B974C2B-C94F-4CB7-8F12-FFC34B10BE46}"/>
                  </a:ext>
                </a:extLst>
              </p:cNvPr>
              <p:cNvSpPr/>
              <p:nvPr/>
            </p:nvSpPr>
            <p:spPr>
              <a:xfrm>
                <a:off x="6429505" y="7091276"/>
                <a:ext cx="1205779"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Truy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vấn</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phụ</a:t>
                </a:r>
                <a:endParaRPr lang="ko-KR" altLang="en-US" sz="1400" dirty="0">
                  <a:latin typeface="SamsungOneKorean 400" panose="020B0503030303020204" pitchFamily="50" charset="-127"/>
                  <a:ea typeface="SamsungOneKorean 400" panose="020B0503030303020204" pitchFamily="50" charset="-127"/>
                </a:endParaRPr>
              </a:p>
            </p:txBody>
          </p:sp>
          <p:cxnSp>
            <p:nvCxnSpPr>
              <p:cNvPr id="26" name="직선 화살표 연결선 25">
                <a:extLst>
                  <a:ext uri="{FF2B5EF4-FFF2-40B4-BE49-F238E27FC236}">
                    <a16:creationId xmlns:a16="http://schemas.microsoft.com/office/drawing/2014/main" id="{A8B4B71C-0514-4450-BD3E-1B351F43FBD5}"/>
                  </a:ext>
                </a:extLst>
              </p:cNvPr>
              <p:cNvCxnSpPr/>
              <p:nvPr/>
            </p:nvCxnSpPr>
            <p:spPr>
              <a:xfrm flipH="1">
                <a:off x="6310600" y="7418105"/>
                <a:ext cx="1324684" cy="0"/>
              </a:xfrm>
              <a:prstGeom prst="straightConnector1">
                <a:avLst/>
              </a:prstGeom>
              <a:ln w="381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14602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3">
            <a:extLst>
              <a:ext uri="{FF2B5EF4-FFF2-40B4-BE49-F238E27FC236}">
                <a16:creationId xmlns:a16="http://schemas.microsoft.com/office/drawing/2014/main" id="{A7F07B1E-26FD-40A5-B377-E741DEEC51E5}"/>
              </a:ext>
            </a:extLst>
          </p:cNvPr>
          <p:cNvSpPr/>
          <p:nvPr/>
        </p:nvSpPr>
        <p:spPr>
          <a:xfrm>
            <a:off x="3387160" y="3732664"/>
            <a:ext cx="5913837" cy="23881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a:p>
            <a:pPr marL="180000"/>
            <a:endParaRPr lang="en-US" altLang="ko-KR" sz="1400" dirty="0">
              <a:solidFill>
                <a:srgbClr val="000000"/>
              </a:solidFill>
              <a:latin typeface="SamsungOne-400" panose="020B0503030303020204" pitchFamily="34" charset="0"/>
            </a:endParaRPr>
          </a:p>
        </p:txBody>
      </p:sp>
      <p:sp>
        <p:nvSpPr>
          <p:cNvPr id="28" name="모서리가 둥근 직사각형 16">
            <a:extLst>
              <a:ext uri="{FF2B5EF4-FFF2-40B4-BE49-F238E27FC236}">
                <a16:creationId xmlns:a16="http://schemas.microsoft.com/office/drawing/2014/main" id="{2D0A94EB-4EBD-4569-A8FC-C25941E6EAB2}"/>
              </a:ext>
            </a:extLst>
          </p:cNvPr>
          <p:cNvSpPr/>
          <p:nvPr/>
        </p:nvSpPr>
        <p:spPr>
          <a:xfrm>
            <a:off x="3444183" y="4076441"/>
            <a:ext cx="459917" cy="47556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9" name="모서리가 둥근 직사각형 18">
            <a:extLst>
              <a:ext uri="{FF2B5EF4-FFF2-40B4-BE49-F238E27FC236}">
                <a16:creationId xmlns:a16="http://schemas.microsoft.com/office/drawing/2014/main" id="{65B96788-A22D-414A-A66B-AADAFD017046}"/>
              </a:ext>
            </a:extLst>
          </p:cNvPr>
          <p:cNvSpPr/>
          <p:nvPr/>
        </p:nvSpPr>
        <p:spPr>
          <a:xfrm>
            <a:off x="3443160" y="4754074"/>
            <a:ext cx="459917" cy="47556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523052"/>
            <a:ext cx="9040614" cy="493776"/>
          </a:xfrm>
        </p:spPr>
        <p:txBody>
          <a:bodyPr/>
          <a:lstStyle/>
          <a:p>
            <a:r>
              <a:rPr lang="en-US" altLang="ko-KR"/>
              <a:t>Các</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phụ</a:t>
            </a:r>
            <a:r>
              <a:rPr lang="en-US" altLang="ko-KR" dirty="0"/>
              <a:t> </a:t>
            </a:r>
            <a:r>
              <a:rPr lang="en-US" altLang="ko-KR" dirty="0" err="1"/>
              <a:t>trong</a:t>
            </a:r>
            <a:r>
              <a:rPr lang="en-US" altLang="ko-KR" dirty="0"/>
              <a:t> </a:t>
            </a:r>
            <a:r>
              <a:rPr lang="en-US" altLang="ko-KR" dirty="0" err="1"/>
              <a:t>mệnh</a:t>
            </a:r>
            <a:r>
              <a:rPr lang="en-US" altLang="ko-KR" dirty="0"/>
              <a:t> </a:t>
            </a:r>
            <a:r>
              <a:rPr lang="en-US" altLang="ko-KR" dirty="0" err="1"/>
              <a:t>đề</a:t>
            </a:r>
            <a:r>
              <a:rPr lang="en-US" altLang="ko-KR" dirty="0"/>
              <a:t> WHERE</a:t>
            </a:r>
            <a:endParaRPr lang="en" altLang="ko-KR"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Hive </a:t>
            </a:r>
            <a:r>
              <a:rPr lang="en-US" altLang="ko-KR" dirty="0" err="1"/>
              <a:t>và</a:t>
            </a:r>
            <a:r>
              <a:rPr lang="en-US" altLang="ko-KR" dirty="0"/>
              <a:t> Impala </a:t>
            </a:r>
            <a:r>
              <a:rPr lang="en-US" altLang="ko-KR" dirty="0" err="1"/>
              <a:t>hỗ</a:t>
            </a:r>
            <a:r>
              <a:rPr lang="en-US" altLang="ko-KR" dirty="0"/>
              <a:t> </a:t>
            </a:r>
            <a:r>
              <a:rPr lang="en-US" altLang="ko-KR" dirty="0" err="1"/>
              <a:t>trợ</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phụ</a:t>
            </a:r>
            <a:r>
              <a:rPr lang="en-US" altLang="ko-KR" dirty="0"/>
              <a:t> </a:t>
            </a:r>
            <a:r>
              <a:rPr lang="en-US" altLang="ko-KR" dirty="0" err="1"/>
              <a:t>trong</a:t>
            </a:r>
            <a:r>
              <a:rPr lang="en-US" altLang="ko-KR" dirty="0"/>
              <a:t> </a:t>
            </a:r>
            <a:r>
              <a:rPr lang="en-US" altLang="ko-KR" dirty="0" err="1"/>
              <a:t>mệnh</a:t>
            </a:r>
            <a:r>
              <a:rPr lang="en-US" altLang="ko-KR" dirty="0"/>
              <a:t> </a:t>
            </a:r>
            <a:r>
              <a:rPr lang="en-US" altLang="ko-KR" dirty="0" err="1"/>
              <a:t>đề</a:t>
            </a:r>
            <a:r>
              <a:rPr lang="en-US" altLang="ko-KR" dirty="0"/>
              <a:t> WHERE</a:t>
            </a:r>
            <a:endParaRPr lang="en" altLang="ko-KR" dirty="0"/>
          </a:p>
        </p:txBody>
      </p:sp>
      <p:sp>
        <p:nvSpPr>
          <p:cNvPr id="18" name="직사각형 3">
            <a:extLst>
              <a:ext uri="{FF2B5EF4-FFF2-40B4-BE49-F238E27FC236}">
                <a16:creationId xmlns:a16="http://schemas.microsoft.com/office/drawing/2014/main" id="{016E51EC-5923-4EEB-8CB2-9AAEBED81BEE}"/>
              </a:ext>
            </a:extLst>
          </p:cNvPr>
          <p:cNvSpPr/>
          <p:nvPr/>
        </p:nvSpPr>
        <p:spPr>
          <a:xfrm>
            <a:off x="715303" y="2554508"/>
            <a:ext cx="7812000" cy="86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u.first_name, u.last_name, login_time</a:t>
            </a:r>
            <a:r>
              <a:rPr lang="en-US" altLang="ko-KR" sz="1400" dirty="0">
                <a:solidFill>
                  <a:srgbClr val="193EB0"/>
                </a:solidFill>
                <a:latin typeface="SamsungOne-400" panose="020B0503030303020204" pitchFamily="34" charset="0"/>
                <a:ea typeface="SamsungOne-400" panose="020B0503030303020204" pitchFamily="34" charset="0"/>
              </a:rPr>
              <a:t> FROM </a:t>
            </a:r>
            <a:r>
              <a:rPr lang="en-US" altLang="ko-KR" sz="1400" dirty="0">
                <a:solidFill>
                  <a:srgbClr val="000000"/>
                </a:solidFill>
                <a:latin typeface="SamsungOne-400" panose="020B0503030303020204" pitchFamily="34" charset="0"/>
                <a:ea typeface="SamsungOne-400" panose="020B0503030303020204" pitchFamily="34" charset="0"/>
              </a:rPr>
              <a:t>users u </a:t>
            </a:r>
          </a:p>
          <a:p>
            <a:pPr marL="180000"/>
            <a:r>
              <a:rPr lang="en-US" altLang="ko-KR" sz="1400" dirty="0">
                <a:solidFill>
                  <a:srgbClr val="FF000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u.id IN ( </a:t>
            </a:r>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c.uid </a:t>
            </a:r>
            <a:r>
              <a:rPr lang="en-US" altLang="ko-KR" sz="1400" dirty="0">
                <a:solidFill>
                  <a:srgbClr val="193EB0"/>
                </a:solidFill>
                <a:latin typeface="SamsungOne-400" panose="020B0503030303020204" pitchFamily="34" charset="0"/>
                <a:ea typeface="SamsungOne-400" panose="020B0503030303020204" pitchFamily="34" charset="0"/>
              </a:rPr>
              <a:t>FROM </a:t>
            </a:r>
            <a:r>
              <a:rPr lang="en-US" altLang="ko-KR" sz="1400" dirty="0">
                <a:solidFill>
                  <a:srgbClr val="000000"/>
                </a:solidFill>
                <a:latin typeface="SamsungOne-400" panose="020B0503030303020204" pitchFamily="34" charset="0"/>
                <a:ea typeface="SamsungOne-400" panose="020B0503030303020204" pitchFamily="34" charset="0"/>
              </a:rPr>
              <a:t>checkin c );</a:t>
            </a:r>
          </a:p>
        </p:txBody>
      </p:sp>
      <p:pic>
        <p:nvPicPr>
          <p:cNvPr id="21" name="그림 20">
            <a:extLst>
              <a:ext uri="{FF2B5EF4-FFF2-40B4-BE49-F238E27FC236}">
                <a16:creationId xmlns:a16="http://schemas.microsoft.com/office/drawing/2014/main" id="{AB447AA3-1972-428B-8FA2-7BF0F38EA06D}"/>
              </a:ext>
            </a:extLst>
          </p:cNvPr>
          <p:cNvPicPr>
            <a:picLocks noChangeAspect="1"/>
          </p:cNvPicPr>
          <p:nvPr/>
        </p:nvPicPr>
        <p:blipFill rotWithShape="1">
          <a:blip r:embed="rId3"/>
          <a:srcRect t="2664"/>
          <a:stretch/>
        </p:blipFill>
        <p:spPr>
          <a:xfrm>
            <a:off x="557900" y="4006991"/>
            <a:ext cx="2184400" cy="2002598"/>
          </a:xfrm>
          <a:prstGeom prst="rect">
            <a:avLst/>
          </a:prstGeom>
        </p:spPr>
      </p:pic>
      <p:sp>
        <p:nvSpPr>
          <p:cNvPr id="22" name="직사각형 21">
            <a:extLst>
              <a:ext uri="{FF2B5EF4-FFF2-40B4-BE49-F238E27FC236}">
                <a16:creationId xmlns:a16="http://schemas.microsoft.com/office/drawing/2014/main" id="{ED53C9DC-DB5E-47B1-A9FC-904DDB57E058}"/>
              </a:ext>
            </a:extLst>
          </p:cNvPr>
          <p:cNvSpPr/>
          <p:nvPr/>
        </p:nvSpPr>
        <p:spPr>
          <a:xfrm>
            <a:off x="867383" y="6075778"/>
            <a:ext cx="1438214" cy="338554"/>
          </a:xfrm>
          <a:prstGeom prst="rect">
            <a:avLst/>
          </a:prstGeom>
        </p:spPr>
        <p:txBody>
          <a:bodyPr wrap="none">
            <a:spAutoFit/>
          </a:bodyPr>
          <a:lstStyle/>
          <a:p>
            <a:r>
              <a:rPr lang="en-US" altLang="ko-KR" sz="1600" dirty="0" err="1">
                <a:latin typeface="SamsungOne-400" panose="020B0503030303020204" pitchFamily="34" charset="0"/>
                <a:ea typeface="SamsungOne-400" panose="020B0503030303020204" pitchFamily="34" charset="0"/>
              </a:rPr>
              <a:t>bảng</a:t>
            </a:r>
            <a:r>
              <a:rPr lang="en-US" altLang="ko-KR" sz="1600" dirty="0">
                <a:latin typeface="SamsungOne-400" panose="020B0503030303020204" pitchFamily="34" charset="0"/>
                <a:ea typeface="SamsungOne-400" panose="020B0503030303020204" pitchFamily="34" charset="0"/>
              </a:rPr>
              <a:t> </a:t>
            </a:r>
            <a:r>
              <a:rPr lang="en-US" altLang="ko-KR" sz="1600" dirty="0" err="1">
                <a:latin typeface="SamsungOne-400" panose="020B0503030303020204" pitchFamily="34" charset="0"/>
                <a:ea typeface="SamsungOne-400" panose="020B0503030303020204" pitchFamily="34" charset="0"/>
              </a:rPr>
              <a:t>kiểm</a:t>
            </a:r>
            <a:r>
              <a:rPr lang="en-US" altLang="ko-KR" sz="1600" dirty="0">
                <a:latin typeface="SamsungOne-400" panose="020B0503030303020204" pitchFamily="34" charset="0"/>
                <a:ea typeface="SamsungOne-400" panose="020B0503030303020204" pitchFamily="34" charset="0"/>
              </a:rPr>
              <a:t> </a:t>
            </a:r>
            <a:r>
              <a:rPr lang="en-US" altLang="ko-KR" sz="1600" dirty="0" err="1">
                <a:latin typeface="SamsungOne-400" panose="020B0503030303020204" pitchFamily="34" charset="0"/>
                <a:ea typeface="SamsungOne-400" panose="020B0503030303020204" pitchFamily="34" charset="0"/>
              </a:rPr>
              <a:t>tra</a:t>
            </a:r>
            <a:endParaRPr lang="ko-KR" altLang="en-US" sz="1600" dirty="0">
              <a:latin typeface="SamsungOne-400" panose="020B0503030303020204" pitchFamily="34" charset="0"/>
              <a:ea typeface="SamsungOneKorean 400" panose="020B0503030303020204" pitchFamily="50" charset="-127"/>
            </a:endParaRPr>
          </a:p>
        </p:txBody>
      </p:sp>
      <p:sp>
        <p:nvSpPr>
          <p:cNvPr id="23" name="직사각형 22">
            <a:extLst>
              <a:ext uri="{FF2B5EF4-FFF2-40B4-BE49-F238E27FC236}">
                <a16:creationId xmlns:a16="http://schemas.microsoft.com/office/drawing/2014/main" id="{037A6733-280B-4DAD-B751-1EF060E61881}"/>
              </a:ext>
            </a:extLst>
          </p:cNvPr>
          <p:cNvSpPr/>
          <p:nvPr/>
        </p:nvSpPr>
        <p:spPr>
          <a:xfrm>
            <a:off x="5489517" y="6075778"/>
            <a:ext cx="1709122" cy="338554"/>
          </a:xfrm>
          <a:prstGeom prst="rect">
            <a:avLst/>
          </a:prstGeom>
        </p:spPr>
        <p:txBody>
          <a:bodyPr wrap="none">
            <a:spAutoFit/>
          </a:bodyPr>
          <a:lstStyle/>
          <a:p>
            <a:r>
              <a:rPr lang="vi-VN" altLang="ko-KR" sz="1600" dirty="0">
                <a:latin typeface="SamsungOne-400" panose="020B0503030303020204" pitchFamily="34" charset="0"/>
                <a:ea typeface="SamsungOne-400" panose="020B0503030303020204" pitchFamily="34" charset="0"/>
              </a:rPr>
              <a:t>bảng người dùng</a:t>
            </a:r>
            <a:endParaRPr lang="ko-KR" altLang="en-US" sz="1600" dirty="0">
              <a:latin typeface="SamsungOne-400" panose="020B0503030303020204" pitchFamily="34" charset="0"/>
              <a:ea typeface="SamsungOneKorean 400" panose="020B0503030303020204" pitchFamily="50" charset="-127"/>
            </a:endParaRPr>
          </a:p>
        </p:txBody>
      </p:sp>
      <p:cxnSp>
        <p:nvCxnSpPr>
          <p:cNvPr id="24" name="직선 화살표 연결선 23">
            <a:extLst>
              <a:ext uri="{FF2B5EF4-FFF2-40B4-BE49-F238E27FC236}">
                <a16:creationId xmlns:a16="http://schemas.microsoft.com/office/drawing/2014/main" id="{3679D87A-E3A2-4A6A-9754-7CE74D414B80}"/>
              </a:ext>
            </a:extLst>
          </p:cNvPr>
          <p:cNvCxnSpPr/>
          <p:nvPr/>
        </p:nvCxnSpPr>
        <p:spPr>
          <a:xfrm>
            <a:off x="2082866" y="5008290"/>
            <a:ext cx="1290181"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DE8C877-AF68-4443-ACEF-417EAE4C3DAE}"/>
              </a:ext>
            </a:extLst>
          </p:cNvPr>
          <p:cNvSpPr/>
          <p:nvPr/>
        </p:nvSpPr>
        <p:spPr>
          <a:xfrm>
            <a:off x="2596231" y="4622526"/>
            <a:ext cx="410690" cy="369332"/>
          </a:xfrm>
          <a:prstGeom prst="rect">
            <a:avLst/>
          </a:prstGeom>
        </p:spPr>
        <p:txBody>
          <a:bodyPr wrap="none">
            <a:spAutoFit/>
          </a:bodyPr>
          <a:lstStyle/>
          <a:p>
            <a:r>
              <a:rPr lang="en" altLang="ko-KR" dirty="0">
                <a:latin typeface="SamsungOne-400" panose="020B0503030303020204" pitchFamily="34" charset="0"/>
                <a:ea typeface="SamsungOneKorean 400" panose="020B0503030303020204" pitchFamily="50" charset="-127"/>
              </a:rPr>
              <a:t>IN</a:t>
            </a:r>
            <a:endParaRPr lang="ko-KR" altLang="en-US" dirty="0">
              <a:latin typeface="SamsungOne-400" panose="020B0503030303020204" pitchFamily="34" charset="0"/>
              <a:ea typeface="SamsungOneKorean 400" panose="020B0503030303020204" pitchFamily="50" charset="-127"/>
            </a:endParaRPr>
          </a:p>
        </p:txBody>
      </p:sp>
      <p:graphicFrame>
        <p:nvGraphicFramePr>
          <p:cNvPr id="26" name="표 25">
            <a:extLst>
              <a:ext uri="{FF2B5EF4-FFF2-40B4-BE49-F238E27FC236}">
                <a16:creationId xmlns:a16="http://schemas.microsoft.com/office/drawing/2014/main" id="{C0D72CED-1136-48D8-B115-7F8651C7DE98}"/>
              </a:ext>
            </a:extLst>
          </p:cNvPr>
          <p:cNvGraphicFramePr>
            <a:graphicFrameLocks noGrp="1"/>
          </p:cNvGraphicFramePr>
          <p:nvPr>
            <p:extLst>
              <p:ext uri="{D42A27DB-BD31-4B8C-83A1-F6EECF244321}">
                <p14:modId xmlns:p14="http://schemas.microsoft.com/office/powerpoint/2010/main" val="2170450053"/>
              </p:ext>
            </p:extLst>
          </p:nvPr>
        </p:nvGraphicFramePr>
        <p:xfrm>
          <a:off x="3444183" y="3768517"/>
          <a:ext cx="5765556" cy="2316480"/>
        </p:xfrm>
        <a:graphic>
          <a:graphicData uri="http://schemas.openxmlformats.org/drawingml/2006/table">
            <a:tbl>
              <a:tblPr firstRow="1" bandRow="1">
                <a:tableStyleId>{5C22544A-7EE6-4342-B048-85BDC9FD1C3A}</a:tableStyleId>
              </a:tblPr>
              <a:tblGrid>
                <a:gridCol w="548888">
                  <a:extLst>
                    <a:ext uri="{9D8B030D-6E8A-4147-A177-3AD203B41FA5}">
                      <a16:colId xmlns:a16="http://schemas.microsoft.com/office/drawing/2014/main" val="3426661151"/>
                    </a:ext>
                  </a:extLst>
                </a:gridCol>
                <a:gridCol w="1383304">
                  <a:extLst>
                    <a:ext uri="{9D8B030D-6E8A-4147-A177-3AD203B41FA5}">
                      <a16:colId xmlns:a16="http://schemas.microsoft.com/office/drawing/2014/main" val="2153896063"/>
                    </a:ext>
                  </a:extLst>
                </a:gridCol>
                <a:gridCol w="1916682">
                  <a:extLst>
                    <a:ext uri="{9D8B030D-6E8A-4147-A177-3AD203B41FA5}">
                      <a16:colId xmlns:a16="http://schemas.microsoft.com/office/drawing/2014/main" val="1116367727"/>
                    </a:ext>
                  </a:extLst>
                </a:gridCol>
                <a:gridCol w="1916682">
                  <a:extLst>
                    <a:ext uri="{9D8B030D-6E8A-4147-A177-3AD203B41FA5}">
                      <a16:colId xmlns:a16="http://schemas.microsoft.com/office/drawing/2014/main" val="2974013648"/>
                    </a:ext>
                  </a:extLst>
                </a:gridCol>
              </a:tblGrid>
              <a:tr h="201559">
                <a:tc>
                  <a:txBody>
                    <a:bodyPr/>
                    <a:lstStyle/>
                    <a:p>
                      <a:pPr latinLnBrk="1"/>
                      <a:r>
                        <a:rPr kumimoji="1" lang="en-US" altLang="ko-KR" sz="1400" b="0" kern="1200" dirty="0">
                          <a:solidFill>
                            <a:srgbClr val="000000"/>
                          </a:solidFill>
                          <a:latin typeface="SamsungOne-400" panose="020B0503030303020204" pitchFamily="34" charset="0"/>
                          <a:cs typeface="+mn-cs"/>
                        </a:rPr>
                        <a:t>id</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cs typeface="+mn-cs"/>
                        </a:rPr>
                        <a:t>first_name</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cs typeface="+mn-cs"/>
                        </a:rPr>
                        <a:t>last_name</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rgbClr val="000000"/>
                          </a:solidFill>
                          <a:latin typeface="SamsungOne-400" panose="020B0503030303020204" pitchFamily="34" charset="0"/>
                          <a:cs typeface="+mn-cs"/>
                        </a:rPr>
                        <a:t>login_time</a:t>
                      </a:r>
                      <a:endParaRPr kumimoji="1" lang="ko-KR" altLang="en-US" sz="14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907018">
                <a:tc>
                  <a:txBody>
                    <a:bodyPr/>
                    <a:lstStyle/>
                    <a:p>
                      <a:pPr latinLnBrk="1"/>
                      <a:r>
                        <a:rPr kumimoji="1" lang="en-US" altLang="ko-KR" sz="1400" kern="1200" dirty="0">
                          <a:solidFill>
                            <a:srgbClr val="000000"/>
                          </a:solidFill>
                          <a:latin typeface="SamsungOne-400" panose="020B0503030303020204" pitchFamily="34" charset="0"/>
                          <a:cs typeface="+mn-cs"/>
                        </a:rPr>
                        <a:t>1</a:t>
                      </a:r>
                    </a:p>
                    <a:p>
                      <a:pPr latinLnBrk="1"/>
                      <a:r>
                        <a:rPr kumimoji="1" lang="en-US" altLang="ko-KR" sz="1400" kern="1200" dirty="0">
                          <a:solidFill>
                            <a:srgbClr val="000000"/>
                          </a:solidFill>
                          <a:latin typeface="SamsungOne-400" panose="020B0503030303020204" pitchFamily="34" charset="0"/>
                          <a:cs typeface="+mn-cs"/>
                        </a:rPr>
                        <a:t>2</a:t>
                      </a:r>
                    </a:p>
                    <a:p>
                      <a:pPr latinLnBrk="1"/>
                      <a:r>
                        <a:rPr kumimoji="1" lang="en-US" altLang="ko-KR" sz="1400" kern="1200" dirty="0">
                          <a:solidFill>
                            <a:srgbClr val="000000"/>
                          </a:solidFill>
                          <a:latin typeface="SamsungOne-400" panose="020B0503030303020204" pitchFamily="34" charset="0"/>
                          <a:cs typeface="+mn-cs"/>
                        </a:rPr>
                        <a:t>3</a:t>
                      </a:r>
                    </a:p>
                    <a:p>
                      <a:pPr latinLnBrk="1"/>
                      <a:r>
                        <a:rPr kumimoji="1" lang="en-US" altLang="ko-KR" sz="1400" kern="1200" dirty="0">
                          <a:solidFill>
                            <a:srgbClr val="000000"/>
                          </a:solidFill>
                          <a:latin typeface="SamsungOne-400" panose="020B0503030303020204" pitchFamily="34" charset="0"/>
                          <a:cs typeface="+mn-cs"/>
                        </a:rPr>
                        <a:t>4</a:t>
                      </a:r>
                    </a:p>
                    <a:p>
                      <a:pPr latinLnBrk="1"/>
                      <a:r>
                        <a:rPr kumimoji="1" lang="en-US" altLang="ko-KR" sz="1400" kern="1200" dirty="0">
                          <a:solidFill>
                            <a:srgbClr val="000000"/>
                          </a:solidFill>
                          <a:latin typeface="SamsungOne-400" panose="020B0503030303020204" pitchFamily="34" charset="0"/>
                          <a:cs typeface="+mn-cs"/>
                        </a:rPr>
                        <a:t>5</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cs typeface="+mn-cs"/>
                        </a:rPr>
                        <a:t>Walton</a:t>
                      </a:r>
                    </a:p>
                    <a:p>
                      <a:pPr latinLnBrk="1"/>
                      <a:r>
                        <a:rPr kumimoji="1" lang="en-US" altLang="ko-KR" sz="1400" kern="1200" dirty="0">
                          <a:solidFill>
                            <a:srgbClr val="000000"/>
                          </a:solidFill>
                          <a:latin typeface="SamsungOne-400" panose="020B0503030303020204" pitchFamily="34" charset="0"/>
                          <a:cs typeface="+mn-cs"/>
                        </a:rPr>
                        <a:t>Marietta</a:t>
                      </a:r>
                    </a:p>
                    <a:p>
                      <a:pPr latinLnBrk="1"/>
                      <a:r>
                        <a:rPr kumimoji="1" lang="en-US" altLang="ko-KR" sz="1400" kern="1200" dirty="0">
                          <a:solidFill>
                            <a:srgbClr val="000000"/>
                          </a:solidFill>
                          <a:latin typeface="SamsungOne-400" panose="020B0503030303020204" pitchFamily="34" charset="0"/>
                          <a:cs typeface="+mn-cs"/>
                        </a:rPr>
                        <a:t>Lily</a:t>
                      </a:r>
                    </a:p>
                    <a:p>
                      <a:pPr latinLnBrk="1"/>
                      <a:r>
                        <a:rPr kumimoji="1" lang="en-US" altLang="ko-KR" sz="1400" kern="1200" dirty="0">
                          <a:solidFill>
                            <a:srgbClr val="000000"/>
                          </a:solidFill>
                          <a:latin typeface="SamsungOne-400" panose="020B0503030303020204" pitchFamily="34" charset="0"/>
                          <a:cs typeface="+mn-cs"/>
                        </a:rPr>
                        <a:t>Estevan</a:t>
                      </a:r>
                    </a:p>
                    <a:p>
                      <a:pPr latinLnBrk="1"/>
                      <a:r>
                        <a:rPr kumimoji="1" lang="en-US" altLang="ko-KR" sz="1400" kern="1200" dirty="0">
                          <a:solidFill>
                            <a:srgbClr val="000000"/>
                          </a:solidFill>
                          <a:latin typeface="SamsungOne-400" panose="020B0503030303020204" pitchFamily="34" charset="0"/>
                          <a:cs typeface="+mn-cs"/>
                        </a:rPr>
                        <a:t>Thaddeus</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cs typeface="+mn-cs"/>
                        </a:rPr>
                        <a:t>Adams</a:t>
                      </a:r>
                    </a:p>
                    <a:p>
                      <a:pPr latinLnBrk="1"/>
                      <a:r>
                        <a:rPr kumimoji="1" lang="en-US" altLang="ko-KR" sz="1400" kern="1200" dirty="0">
                          <a:solidFill>
                            <a:srgbClr val="000000"/>
                          </a:solidFill>
                          <a:latin typeface="SamsungOne-400" panose="020B0503030303020204" pitchFamily="34" charset="0"/>
                          <a:cs typeface="+mn-cs"/>
                        </a:rPr>
                        <a:t>Walsh</a:t>
                      </a:r>
                    </a:p>
                    <a:p>
                      <a:pPr latinLnBrk="1"/>
                      <a:r>
                        <a:rPr kumimoji="1" lang="en-US" altLang="ko-KR" sz="1400" kern="1200" dirty="0">
                          <a:solidFill>
                            <a:srgbClr val="000000"/>
                          </a:solidFill>
                          <a:latin typeface="SamsungOne-400" panose="020B0503030303020204" pitchFamily="34" charset="0"/>
                          <a:cs typeface="+mn-cs"/>
                        </a:rPr>
                        <a:t>Wintheiser</a:t>
                      </a:r>
                    </a:p>
                    <a:p>
                      <a:pPr latinLnBrk="1"/>
                      <a:r>
                        <a:rPr kumimoji="1" lang="en-US" altLang="ko-KR" sz="1400" kern="1200" dirty="0">
                          <a:solidFill>
                            <a:srgbClr val="000000"/>
                          </a:solidFill>
                          <a:latin typeface="SamsungOne-400" panose="020B0503030303020204" pitchFamily="34" charset="0"/>
                          <a:cs typeface="+mn-cs"/>
                        </a:rPr>
                        <a:t>Gleason</a:t>
                      </a:r>
                    </a:p>
                    <a:p>
                      <a:pPr latinLnBrk="1"/>
                      <a:r>
                        <a:rPr kumimoji="1" lang="en-US" altLang="ko-KR" sz="1400" kern="1200" dirty="0">
                          <a:solidFill>
                            <a:srgbClr val="000000"/>
                          </a:solidFill>
                          <a:latin typeface="SamsungOne-400" panose="020B0503030303020204" pitchFamily="34" charset="0"/>
                          <a:cs typeface="+mn-cs"/>
                        </a:rPr>
                        <a:t>Rowe</a:t>
                      </a:r>
                      <a:endParaRPr kumimoji="1" lang="ko-KR" altLang="en-US" sz="140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rgbClr val="000000"/>
                          </a:solidFill>
                          <a:latin typeface="SamsungOne-400" panose="020B0503030303020204" pitchFamily="34" charset="0"/>
                          <a:cs typeface="+mn-cs"/>
                        </a:rPr>
                        <a:t>1997-01-02 04:18:41.0</a:t>
                      </a:r>
                    </a:p>
                    <a:p>
                      <a:pPr latinLnBrk="1"/>
                      <a:r>
                        <a:rPr kumimoji="1" lang="en-US" altLang="ko-KR" sz="1400" kern="1200" dirty="0">
                          <a:solidFill>
                            <a:srgbClr val="000000"/>
                          </a:solidFill>
                          <a:latin typeface="SamsungOne-400" panose="020B0503030303020204" pitchFamily="34" charset="0"/>
                          <a:cs typeface="+mn-cs"/>
                        </a:rPr>
                        <a:t>2010-08-26 18:20:14.0</a:t>
                      </a:r>
                    </a:p>
                    <a:p>
                      <a:pPr latinLnBrk="1"/>
                      <a:r>
                        <a:rPr kumimoji="1" lang="en-US" altLang="ko-KR" sz="1400" kern="1200" dirty="0">
                          <a:solidFill>
                            <a:srgbClr val="000000"/>
                          </a:solidFill>
                          <a:latin typeface="SamsungOne-400" panose="020B0503030303020204" pitchFamily="34" charset="0"/>
                          <a:cs typeface="+mn-cs"/>
                        </a:rPr>
                        <a:t>1973-06-11 07:28:12.0</a:t>
                      </a:r>
                    </a:p>
                    <a:p>
                      <a:pPr latinLnBrk="1"/>
                      <a:r>
                        <a:rPr kumimoji="1" lang="en-US" altLang="ko-KR" sz="1400" kern="1200" dirty="0">
                          <a:solidFill>
                            <a:srgbClr val="000000"/>
                          </a:solidFill>
                          <a:latin typeface="SamsungOne-400" panose="020B0503030303020204" pitchFamily="34" charset="0"/>
                          <a:cs typeface="+mn-cs"/>
                        </a:rPr>
                        <a:t>1995-01-29 16:08:31.0</a:t>
                      </a:r>
                    </a:p>
                    <a:p>
                      <a:pPr latinLnBrk="1"/>
                      <a:r>
                        <a:rPr kumimoji="1" lang="en-US" altLang="ko-KR" sz="1400" kern="1200" dirty="0">
                          <a:solidFill>
                            <a:srgbClr val="000000"/>
                          </a:solidFill>
                          <a:latin typeface="SamsungOne-400" panose="020B0503030303020204" pitchFamily="34" charset="0"/>
                          <a:cs typeface="+mn-cs"/>
                        </a:rPr>
                        <a:t>2017-01-05 04:13:48.0</a:t>
                      </a:r>
                      <a:endParaRPr kumimoji="1" lang="ko-KR" altLang="en-US" sz="140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40553137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Truy</a:t>
            </a:r>
            <a:r>
              <a:rPr lang="en-US" altLang="ko-KR" dirty="0"/>
              <a:t> </a:t>
            </a:r>
            <a:r>
              <a:rPr lang="en-US" altLang="ko-KR" dirty="0" err="1"/>
              <a:t>vấn</a:t>
            </a:r>
            <a:r>
              <a:rPr lang="en-US" altLang="ko-KR" dirty="0"/>
              <a:t> </a:t>
            </a:r>
            <a:r>
              <a:rPr lang="en-US" altLang="ko-KR" dirty="0" err="1"/>
              <a:t>và</a:t>
            </a:r>
            <a:r>
              <a:rPr lang="en-US" altLang="ko-KR" dirty="0"/>
              <a:t> </a:t>
            </a:r>
            <a:r>
              <a:rPr lang="en-US" altLang="ko-KR" dirty="0" err="1"/>
              <a:t>chèn</a:t>
            </a:r>
            <a:r>
              <a:rPr lang="en-US" altLang="ko-KR" dirty="0"/>
              <a:t> </a:t>
            </a:r>
            <a:r>
              <a:rPr lang="en-US" altLang="ko-KR" dirty="0" err="1"/>
              <a:t>dữ</a:t>
            </a:r>
            <a:r>
              <a:rPr lang="en-US" altLang="ko-KR" dirty="0"/>
              <a:t> </a:t>
            </a:r>
            <a:r>
              <a:rPr lang="en-US" altLang="ko-KR" dirty="0" err="1"/>
              <a:t>liệu</a:t>
            </a:r>
            <a:r>
              <a:rPr lang="en-US" altLang="ko-KR" dirty="0"/>
              <a:t> (1/2)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vi-VN" altLang="ko-KR" dirty="0"/>
              <a:t>và truy vấn là các hoạt động đọc và ghi dữ liệu bằng thông tin meta của bảng Hive</a:t>
            </a:r>
          </a:p>
          <a:p>
            <a:r>
              <a:rPr lang="vi-VN" altLang="ko-KR" dirty="0"/>
              <a:t>Thông tin meta của bảng lưu trữ vị trí của tệp thực tế và định dạng của dữ liệu</a:t>
            </a:r>
          </a:p>
          <a:p>
            <a:r>
              <a:rPr lang="vi-VN" altLang="ko-KR" dirty="0"/>
              <a:t>Đối với </a:t>
            </a:r>
            <a:r>
              <a:rPr lang="en-US" altLang="ko-KR" dirty="0" err="1"/>
              <a:t>nhập</a:t>
            </a:r>
            <a:r>
              <a:rPr lang="en-US" altLang="ko-KR" dirty="0"/>
              <a:t> </a:t>
            </a:r>
            <a:r>
              <a:rPr lang="en-US" altLang="ko-KR" dirty="0" err="1"/>
              <a:t>dữ</a:t>
            </a:r>
            <a:r>
              <a:rPr lang="en-US" altLang="ko-KR" dirty="0"/>
              <a:t> </a:t>
            </a:r>
            <a:r>
              <a:rPr lang="en-US" altLang="ko-KR" dirty="0" err="1"/>
              <a:t>liệu</a:t>
            </a:r>
            <a:r>
              <a:rPr lang="vi-VN" altLang="ko-KR" dirty="0"/>
              <a:t> (</a:t>
            </a:r>
            <a:r>
              <a:rPr lang="vi-VN" altLang="ko-KR" b="1" dirty="0"/>
              <a:t>INSERT</a:t>
            </a:r>
            <a:r>
              <a:rPr lang="vi-VN" altLang="ko-KR" dirty="0"/>
              <a:t>),</a:t>
            </a:r>
            <a:endParaRPr lang="en-US" altLang="ko-KR" dirty="0"/>
          </a:p>
          <a:p>
            <a:pPr lvl="1"/>
            <a:r>
              <a:rPr lang="vi-VN" altLang="ko-KR" dirty="0"/>
              <a:t>Có hai cách để ghi dữ liệu vào bảng bằng câu lệnh </a:t>
            </a:r>
            <a:r>
              <a:rPr lang="vi-VN" altLang="ko-KR" b="1" dirty="0"/>
              <a:t>INSERT</a:t>
            </a:r>
            <a:r>
              <a:rPr lang="vi-VN" altLang="ko-KR" dirty="0"/>
              <a:t> và sao chép tệp vào vị trí lưu trữ của bảng và đến </a:t>
            </a:r>
            <a:r>
              <a:rPr lang="en-US" altLang="ko-KR" dirty="0"/>
              <a:t>LOCATION </a:t>
            </a:r>
            <a:r>
              <a:rPr lang="vi-VN" altLang="ko-KR" dirty="0"/>
              <a:t>được chỉ định khi tạo bảng</a:t>
            </a:r>
          </a:p>
          <a:p>
            <a:pPr lvl="1"/>
            <a:r>
              <a:rPr lang="vi-VN" altLang="ko-KR" dirty="0"/>
              <a:t>Một bảng phân vùng bao gồm một thư mục được chia thành các phân vùng và sao chép các tệp</a:t>
            </a:r>
            <a:endParaRPr lang="en-US" altLang="ko-KR" dirty="0"/>
          </a:p>
          <a:p>
            <a:r>
              <a:rPr lang="en-US" altLang="ko-KR" dirty="0" err="1"/>
              <a:t>Đối</a:t>
            </a:r>
            <a:r>
              <a:rPr lang="en-US" altLang="ko-KR" dirty="0"/>
              <a:t> </a:t>
            </a:r>
            <a:r>
              <a:rPr lang="en-US" altLang="ko-KR" dirty="0" err="1"/>
              <a:t>với</a:t>
            </a:r>
            <a:r>
              <a:rPr lang="en-US" altLang="ko-KR" dirty="0"/>
              <a:t> </a:t>
            </a:r>
            <a:r>
              <a:rPr lang="en-US" altLang="ko-KR" dirty="0" err="1"/>
              <a:t>truy</a:t>
            </a:r>
            <a:r>
              <a:rPr lang="en-US" altLang="ko-KR" dirty="0"/>
              <a:t> </a:t>
            </a:r>
            <a:r>
              <a:rPr lang="en-US" altLang="ko-KR" dirty="0" err="1"/>
              <a:t>vấn</a:t>
            </a:r>
            <a:r>
              <a:rPr lang="en-US" altLang="ko-KR" dirty="0"/>
              <a:t> (</a:t>
            </a:r>
            <a:r>
              <a:rPr lang="en-US" altLang="ko-KR" b="1" dirty="0"/>
              <a:t>SELECT</a:t>
            </a:r>
            <a:r>
              <a:rPr lang="en-US" altLang="ko-KR" dirty="0"/>
              <a:t>),</a:t>
            </a:r>
          </a:p>
          <a:p>
            <a:pPr lvl="1"/>
            <a:r>
              <a:rPr lang="en-US" altLang="ko-KR" dirty="0" err="1"/>
              <a:t>Một</a:t>
            </a:r>
            <a:r>
              <a:rPr lang="en-US" altLang="ko-KR" dirty="0"/>
              <a:t> </a:t>
            </a:r>
            <a:r>
              <a:rPr lang="en-US" altLang="ko-KR" dirty="0" err="1"/>
              <a:t>truy</a:t>
            </a:r>
            <a:r>
              <a:rPr lang="en-US" altLang="ko-KR" dirty="0"/>
              <a:t> </a:t>
            </a:r>
            <a:r>
              <a:rPr lang="en-US" altLang="ko-KR" dirty="0" err="1"/>
              <a:t>vấn</a:t>
            </a:r>
            <a:r>
              <a:rPr lang="en-US" altLang="ko-KR" dirty="0"/>
              <a:t> (</a:t>
            </a:r>
            <a:r>
              <a:rPr lang="en-US" altLang="ko-KR" b="1" dirty="0"/>
              <a:t>SELECT</a:t>
            </a:r>
            <a:r>
              <a:rPr lang="en-US" altLang="ko-KR" dirty="0"/>
              <a:t>) </a:t>
            </a:r>
            <a:r>
              <a:rPr lang="en-US" altLang="ko-KR" dirty="0" err="1"/>
              <a:t>đọc</a:t>
            </a:r>
            <a:r>
              <a:rPr lang="en-US" altLang="ko-KR" dirty="0"/>
              <a:t> </a:t>
            </a:r>
            <a:r>
              <a:rPr lang="en-US" altLang="ko-KR" dirty="0" err="1"/>
              <a:t>một</a:t>
            </a:r>
            <a:r>
              <a:rPr lang="en-US" altLang="ko-KR" dirty="0"/>
              <a:t> </a:t>
            </a:r>
            <a:r>
              <a:rPr lang="en-US" altLang="ko-KR" dirty="0" err="1"/>
              <a:t>tệp</a:t>
            </a:r>
            <a:r>
              <a:rPr lang="en-US" altLang="ko-KR" dirty="0"/>
              <a:t> </a:t>
            </a:r>
            <a:r>
              <a:rPr lang="en-US" altLang="ko-KR" dirty="0" err="1"/>
              <a:t>tại</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của</a:t>
            </a:r>
            <a:r>
              <a:rPr lang="en-US" altLang="ko-KR" dirty="0"/>
              <a:t> LOCATION </a:t>
            </a:r>
            <a:r>
              <a:rPr lang="en-US" altLang="ko-KR" dirty="0" err="1"/>
              <a:t>trong</a:t>
            </a:r>
            <a:r>
              <a:rPr lang="en-US" altLang="ko-KR" dirty="0"/>
              <a:t> </a:t>
            </a:r>
            <a:r>
              <a:rPr lang="en-US" altLang="ko-KR" dirty="0" err="1"/>
              <a:t>bảng</a:t>
            </a:r>
            <a:endParaRPr lang="en-US" altLang="ko-KR" dirty="0"/>
          </a:p>
        </p:txBody>
      </p:sp>
    </p:spTree>
    <p:extLst>
      <p:ext uri="{BB962C8B-B14F-4D97-AF65-F5344CB8AC3E}">
        <p14:creationId xmlns:p14="http://schemas.microsoft.com/office/powerpoint/2010/main" val="14874166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Truy</a:t>
            </a:r>
            <a:r>
              <a:rPr lang="en-US" altLang="ko-KR" dirty="0"/>
              <a:t> </a:t>
            </a:r>
            <a:r>
              <a:rPr lang="en-US" altLang="ko-KR" dirty="0" err="1"/>
              <a:t>vấn</a:t>
            </a:r>
            <a:r>
              <a:rPr lang="en-US" altLang="ko-KR" dirty="0"/>
              <a:t> </a:t>
            </a:r>
            <a:r>
              <a:rPr lang="en-US" altLang="ko-KR" dirty="0" err="1"/>
              <a:t>và</a:t>
            </a:r>
            <a:r>
              <a:rPr lang="en-US" altLang="ko-KR" dirty="0"/>
              <a:t> </a:t>
            </a:r>
            <a:r>
              <a:rPr lang="en-US" altLang="ko-KR" dirty="0" err="1"/>
              <a:t>chèn</a:t>
            </a:r>
            <a:r>
              <a:rPr lang="en-US" altLang="ko-KR" dirty="0"/>
              <a:t> </a:t>
            </a:r>
            <a:r>
              <a:rPr lang="en-US" altLang="ko-KR" dirty="0" err="1"/>
              <a:t>dữ</a:t>
            </a:r>
            <a:r>
              <a:rPr lang="en-US" altLang="ko-KR" dirty="0"/>
              <a:t> </a:t>
            </a:r>
            <a:r>
              <a:rPr lang="en-US" altLang="ko-KR" dirty="0" err="1"/>
              <a:t>liệu</a:t>
            </a:r>
            <a:r>
              <a:rPr lang="en-US" altLang="ko-KR" dirty="0"/>
              <a:t> (2/2)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Các phương pháp </a:t>
            </a:r>
            <a:r>
              <a:rPr lang="en-US" altLang="ko-KR" dirty="0"/>
              <a:t>Insert</a:t>
            </a:r>
            <a:r>
              <a:rPr lang="vi-VN" altLang="ko-KR" dirty="0"/>
              <a:t> và </a:t>
            </a:r>
            <a:r>
              <a:rPr lang="en-US" altLang="ko-KR" dirty="0"/>
              <a:t>Select</a:t>
            </a:r>
            <a:r>
              <a:rPr lang="vi-VN" altLang="ko-KR" dirty="0"/>
              <a:t> bao gồm</a:t>
            </a:r>
            <a:endParaRPr lang="en-US" altLang="ko-KR" dirty="0"/>
          </a:p>
          <a:p>
            <a:pPr lvl="1"/>
            <a:r>
              <a:rPr lang="en-US" altLang="ko-KR" dirty="0"/>
              <a:t>P</a:t>
            </a:r>
            <a:r>
              <a:rPr lang="vi-VN" altLang="ko-KR" dirty="0"/>
              <a:t>hương pháp đọc một tệp và ghi vào một bảng</a:t>
            </a:r>
          </a:p>
          <a:p>
            <a:pPr lvl="1"/>
            <a:r>
              <a:rPr lang="en-US" altLang="ko-KR" dirty="0"/>
              <a:t>P</a:t>
            </a:r>
            <a:r>
              <a:rPr lang="vi-VN" altLang="ko-KR" dirty="0"/>
              <a:t>hương pháp đọc dữ liệu từ một bảng và ghi vào một bảng khác</a:t>
            </a:r>
          </a:p>
          <a:p>
            <a:pPr lvl="1"/>
            <a:r>
              <a:rPr lang="en-US" altLang="ko-KR" dirty="0"/>
              <a:t>P</a:t>
            </a:r>
            <a:r>
              <a:rPr lang="vi-VN" altLang="ko-KR" dirty="0"/>
              <a:t>hương pháp đọc một bảng và ghi nó vào một thư mục được chỉ định</a:t>
            </a:r>
            <a:endParaRPr lang="en-US" altLang="ko-KR" dirty="0"/>
          </a:p>
          <a:p>
            <a:r>
              <a:rPr lang="en-US" altLang="ko-KR" dirty="0" err="1"/>
              <a:t>Từ</a:t>
            </a:r>
            <a:r>
              <a:rPr lang="en-US" altLang="ko-KR" dirty="0"/>
              <a:t> </a:t>
            </a:r>
            <a:r>
              <a:rPr lang="en-US" altLang="ko-KR" dirty="0" err="1"/>
              <a:t>tập</a:t>
            </a:r>
            <a:r>
              <a:rPr lang="en-US" altLang="ko-KR" dirty="0"/>
              <a:t> tin </a:t>
            </a:r>
            <a:r>
              <a:rPr lang="en-US" altLang="ko-KR" dirty="0" err="1"/>
              <a:t>đến</a:t>
            </a:r>
            <a:r>
              <a:rPr lang="en-US" altLang="ko-KR" dirty="0"/>
              <a:t> </a:t>
            </a:r>
            <a:r>
              <a:rPr lang="en-US" altLang="ko-KR" dirty="0" err="1"/>
              <a:t>bảng</a:t>
            </a:r>
            <a:endParaRPr lang="en-US" altLang="ko-KR" dirty="0"/>
          </a:p>
          <a:p>
            <a:pPr lvl="1"/>
            <a:r>
              <a:rPr lang="en-US" altLang="ko-KR" dirty="0" err="1"/>
              <a:t>Ghi</a:t>
            </a:r>
            <a:r>
              <a:rPr lang="en-US" altLang="ko-KR" dirty="0"/>
              <a:t> </a:t>
            </a:r>
            <a:r>
              <a:rPr lang="en-US" altLang="ko-KR" dirty="0" err="1"/>
              <a:t>vào</a:t>
            </a:r>
            <a:r>
              <a:rPr lang="en-US" altLang="ko-KR" dirty="0"/>
              <a:t> </a:t>
            </a:r>
            <a:r>
              <a:rPr lang="en-US" altLang="ko-KR" dirty="0" err="1"/>
              <a:t>bảng</a:t>
            </a:r>
            <a:r>
              <a:rPr lang="en-US" altLang="ko-KR" dirty="0"/>
              <a:t> </a:t>
            </a:r>
            <a:r>
              <a:rPr lang="en-US" altLang="ko-KR" dirty="0" err="1"/>
              <a:t>bằng</a:t>
            </a:r>
            <a:r>
              <a:rPr lang="en-US" altLang="ko-KR" dirty="0"/>
              <a:t> </a:t>
            </a:r>
            <a:r>
              <a:rPr lang="en-US" altLang="ko-KR" dirty="0" err="1"/>
              <a:t>lệnh</a:t>
            </a:r>
            <a:r>
              <a:rPr lang="en-US" altLang="ko-KR" dirty="0"/>
              <a:t> LOAD</a:t>
            </a:r>
          </a:p>
          <a:p>
            <a:pPr lvl="1"/>
            <a:r>
              <a:rPr lang="en-US" altLang="ko-KR" dirty="0"/>
              <a:t>Sao </a:t>
            </a:r>
            <a:r>
              <a:rPr lang="en-US" altLang="ko-KR" dirty="0" err="1"/>
              <a:t>chép</a:t>
            </a:r>
            <a:r>
              <a:rPr lang="en-US" altLang="ko-KR" dirty="0"/>
              <a:t> </a:t>
            </a:r>
            <a:r>
              <a:rPr lang="en-US" altLang="ko-KR" dirty="0" err="1"/>
              <a:t>tệp</a:t>
            </a:r>
            <a:r>
              <a:rPr lang="en-US" altLang="ko-KR" dirty="0"/>
              <a:t> </a:t>
            </a:r>
            <a:r>
              <a:rPr lang="en-US" altLang="ko-KR" dirty="0" err="1"/>
              <a:t>vào</a:t>
            </a:r>
            <a:r>
              <a:rPr lang="en-US" altLang="ko-KR" dirty="0"/>
              <a:t> LOCATION </a:t>
            </a:r>
            <a:r>
              <a:rPr lang="en-US" altLang="ko-KR" dirty="0" err="1"/>
              <a:t>của</a:t>
            </a:r>
            <a:r>
              <a:rPr lang="en-US" altLang="ko-KR" dirty="0"/>
              <a:t> </a:t>
            </a:r>
            <a:r>
              <a:rPr lang="en-US" altLang="ko-KR" dirty="0" err="1"/>
              <a:t>bảng</a:t>
            </a:r>
            <a:endParaRPr kumimoji="1" lang="en-US" altLang="ko-KR" sz="1400" dirty="0">
              <a:latin typeface="SamsungOne-700" panose="020B0803030303020204" pitchFamily="34" charset="0"/>
              <a:ea typeface="SamsungOne-700" panose="020B0803030303020204" pitchFamily="34" charset="0"/>
            </a:endParaRPr>
          </a:p>
          <a:p>
            <a:r>
              <a:rPr lang="en-US" altLang="ko-KR" dirty="0" err="1"/>
              <a:t>Từ</a:t>
            </a:r>
            <a:r>
              <a:rPr lang="en-US" altLang="ko-KR" dirty="0"/>
              <a:t> </a:t>
            </a:r>
            <a:r>
              <a:rPr lang="en-US" altLang="ko-KR" dirty="0" err="1"/>
              <a:t>bảng</a:t>
            </a:r>
            <a:r>
              <a:rPr lang="en-US" altLang="ko-KR" dirty="0"/>
              <a:t> </a:t>
            </a:r>
            <a:r>
              <a:rPr lang="en-US" altLang="ko-KR" dirty="0" err="1"/>
              <a:t>đến</a:t>
            </a:r>
            <a:r>
              <a:rPr lang="en-US" altLang="ko-KR" dirty="0"/>
              <a:t> </a:t>
            </a:r>
            <a:r>
              <a:rPr lang="en-US" altLang="ko-KR" dirty="0" err="1"/>
              <a:t>bảng</a:t>
            </a:r>
            <a:endParaRPr lang="en-US" altLang="ko-KR" dirty="0"/>
          </a:p>
          <a:p>
            <a:pPr lvl="1"/>
            <a:r>
              <a:rPr kumimoji="1" lang="en-US" altLang="ko-KR" sz="1400" dirty="0" err="1"/>
              <a:t>Câu</a:t>
            </a:r>
            <a:r>
              <a:rPr kumimoji="1" lang="en-US" altLang="ko-KR" sz="1400" dirty="0"/>
              <a:t> </a:t>
            </a:r>
            <a:r>
              <a:rPr kumimoji="1" lang="en-US" altLang="ko-KR" sz="1400" dirty="0" err="1"/>
              <a:t>lệnh</a:t>
            </a:r>
            <a:r>
              <a:rPr kumimoji="1" lang="en-US" altLang="ko-KR" sz="1400" dirty="0"/>
              <a:t> </a:t>
            </a:r>
            <a:r>
              <a:rPr kumimoji="1" lang="en-US" altLang="ko-KR" sz="1400" dirty="0">
                <a:latin typeface="SamsungOne-700" panose="020B0803030303020204" pitchFamily="34" charset="0"/>
                <a:ea typeface="SamsungOne-700" panose="020B0803030303020204" pitchFamily="34" charset="0"/>
              </a:rPr>
              <a:t>INSERT</a:t>
            </a:r>
            <a:r>
              <a:rPr lang="en-US" altLang="ko-KR" dirty="0"/>
              <a:t> </a:t>
            </a:r>
          </a:p>
          <a:p>
            <a:pPr lvl="1"/>
            <a:r>
              <a:rPr kumimoji="1" lang="en-US" altLang="ko-KR" sz="1400" dirty="0" err="1"/>
              <a:t>Câu</a:t>
            </a:r>
            <a:r>
              <a:rPr kumimoji="1" lang="en-US" altLang="ko-KR" sz="1400" dirty="0"/>
              <a:t> </a:t>
            </a:r>
            <a:r>
              <a:rPr kumimoji="1" lang="en-US" altLang="ko-KR" sz="1400" dirty="0" err="1"/>
              <a:t>lệnh</a:t>
            </a:r>
            <a:r>
              <a:rPr kumimoji="1" lang="en-US" altLang="ko-KR" sz="1400" dirty="0"/>
              <a:t> </a:t>
            </a:r>
            <a:r>
              <a:rPr kumimoji="1" lang="en-US" altLang="ko-KR" sz="1400" dirty="0">
                <a:latin typeface="SamsungOne-700" panose="020B0803030303020204" pitchFamily="34" charset="0"/>
                <a:ea typeface="SamsungOne-700" panose="020B0803030303020204" pitchFamily="34" charset="0"/>
              </a:rPr>
              <a:t>CREATE TABLE AS SELECT</a:t>
            </a:r>
            <a:endParaRPr lang="en-US" altLang="ko-KR" dirty="0"/>
          </a:p>
          <a:p>
            <a:r>
              <a:rPr lang="vi-VN" altLang="ko-KR" dirty="0"/>
              <a:t>Bảng tới thư mục</a:t>
            </a:r>
            <a:endParaRPr lang="en-US" altLang="ko-KR" dirty="0"/>
          </a:p>
          <a:p>
            <a:pPr lvl="1"/>
            <a:r>
              <a:rPr kumimoji="1" lang="en-US" altLang="ko-KR" sz="1400" dirty="0" err="1"/>
              <a:t>Câu</a:t>
            </a:r>
            <a:r>
              <a:rPr kumimoji="1" lang="en-US" altLang="ko-KR" sz="1400" dirty="0"/>
              <a:t> </a:t>
            </a:r>
            <a:r>
              <a:rPr kumimoji="1" lang="en-US" altLang="ko-KR" sz="1400" dirty="0" err="1"/>
              <a:t>lệnh</a:t>
            </a:r>
            <a:r>
              <a:rPr kumimoji="1" lang="en-US" altLang="ko-KR" sz="1400" dirty="0"/>
              <a:t> </a:t>
            </a:r>
            <a:r>
              <a:rPr kumimoji="1" lang="en-US" altLang="ko-KR" sz="1400" dirty="0">
                <a:latin typeface="SamsungOne-700" panose="020B0803030303020204" pitchFamily="34" charset="0"/>
                <a:ea typeface="SamsungOne-700" panose="020B0803030303020204" pitchFamily="34" charset="0"/>
              </a:rPr>
              <a:t>INSERT DIRECTORY</a:t>
            </a:r>
            <a:endParaRPr lang="en-US" altLang="ko-KR" dirty="0"/>
          </a:p>
        </p:txBody>
      </p:sp>
    </p:spTree>
    <p:extLst>
      <p:ext uri="{BB962C8B-B14F-4D97-AF65-F5344CB8AC3E}">
        <p14:creationId xmlns:p14="http://schemas.microsoft.com/office/powerpoint/2010/main" val="3652240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Tải</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Ghi</a:t>
            </a:r>
            <a:r>
              <a:rPr lang="en-US" altLang="ko-KR" dirty="0"/>
              <a:t> </a:t>
            </a:r>
            <a:r>
              <a:rPr lang="en-US" altLang="ko-KR" dirty="0" err="1"/>
              <a:t>vào</a:t>
            </a:r>
            <a:r>
              <a:rPr lang="en-US" altLang="ko-KR" dirty="0"/>
              <a:t> </a:t>
            </a:r>
            <a:r>
              <a:rPr lang="en-US" altLang="ko-KR" dirty="0" err="1"/>
              <a:t>bảng</a:t>
            </a:r>
            <a:r>
              <a:rPr lang="en-US" altLang="ko-KR" dirty="0"/>
              <a:t> </a:t>
            </a:r>
            <a:r>
              <a:rPr lang="en-US" altLang="ko-KR" dirty="0" err="1"/>
              <a:t>bằng</a:t>
            </a:r>
            <a:r>
              <a:rPr lang="en-US" altLang="ko-KR" dirty="0"/>
              <a:t> </a:t>
            </a:r>
            <a:r>
              <a:rPr lang="en-US" altLang="ko-KR" dirty="0" err="1"/>
              <a:t>lệnh</a:t>
            </a:r>
            <a:r>
              <a:rPr lang="en-US" altLang="ko-KR" dirty="0"/>
              <a:t> </a:t>
            </a:r>
            <a:r>
              <a:rPr lang="en-US" altLang="ko-KR" b="1" dirty="0"/>
              <a:t>LOAD</a:t>
            </a:r>
          </a:p>
          <a:p>
            <a:pPr lvl="1"/>
            <a:r>
              <a:rPr lang="vi-VN" altLang="ko-KR" dirty="0"/>
              <a:t>Thực thi lệnh trên Hive và Impala CLI</a:t>
            </a:r>
          </a:p>
          <a:p>
            <a:pPr lvl="1"/>
            <a:r>
              <a:rPr lang="vi-VN" altLang="ko-KR" dirty="0"/>
              <a:t>Nguồn dữ liệu có thể là tệp hoặc thư mục</a:t>
            </a:r>
          </a:p>
          <a:p>
            <a:pPr lvl="1"/>
            <a:r>
              <a:rPr lang="en-US" altLang="ko-KR" dirty="0"/>
              <a:t>C</a:t>
            </a:r>
            <a:r>
              <a:rPr lang="vi-VN" altLang="ko-KR" dirty="0"/>
              <a:t>ú pháp</a:t>
            </a:r>
          </a:p>
          <a:p>
            <a:pPr lvl="1"/>
            <a:endParaRPr lang="vi-VN" altLang="ko-KR" dirty="0"/>
          </a:p>
          <a:p>
            <a:pPr lvl="1"/>
            <a:endParaRPr lang="vi-VN" altLang="ko-KR" dirty="0"/>
          </a:p>
          <a:p>
            <a:pPr lvl="1"/>
            <a:endParaRPr lang="vi-VN" altLang="ko-KR" dirty="0"/>
          </a:p>
          <a:p>
            <a:pPr lvl="1"/>
            <a:r>
              <a:rPr lang="vi-VN" altLang="ko-KR" dirty="0"/>
              <a:t>Ví dụ</a:t>
            </a:r>
            <a:endParaRPr lang="en-US" altLang="ko-KR" dirty="0"/>
          </a:p>
          <a:p>
            <a:pPr lvl="1"/>
            <a:endParaRPr lang="en-US" altLang="ko-KR" dirty="0"/>
          </a:p>
          <a:p>
            <a:pPr lvl="1"/>
            <a:endParaRPr lang="en-US" altLang="ko-KR" dirty="0"/>
          </a:p>
          <a:p>
            <a:r>
              <a:rPr lang="en-US" altLang="ko-KR" dirty="0" err="1"/>
              <a:t>Sử</a:t>
            </a:r>
            <a:r>
              <a:rPr lang="en-US" altLang="ko-KR" dirty="0"/>
              <a:t> </a:t>
            </a:r>
            <a:r>
              <a:rPr lang="en-US" altLang="ko-KR" dirty="0" err="1"/>
              <a:t>dụng</a:t>
            </a:r>
            <a:r>
              <a:rPr lang="en-US" altLang="ko-KR" dirty="0"/>
              <a:t> </a:t>
            </a:r>
            <a:r>
              <a:rPr lang="en-US" altLang="ko-KR" dirty="0" err="1"/>
              <a:t>lệnh</a:t>
            </a:r>
            <a:r>
              <a:rPr lang="en-US" altLang="ko-KR" dirty="0"/>
              <a:t> </a:t>
            </a:r>
            <a:r>
              <a:rPr lang="en-US" altLang="ko-KR" dirty="0" err="1"/>
              <a:t>hdfs</a:t>
            </a:r>
            <a:r>
              <a:rPr lang="en-US" altLang="ko-KR" dirty="0"/>
              <a:t> </a:t>
            </a:r>
            <a:r>
              <a:rPr lang="en-US" altLang="ko-KR" dirty="0" err="1"/>
              <a:t>dfs</a:t>
            </a:r>
            <a:r>
              <a:rPr lang="en-US" altLang="ko-KR" dirty="0"/>
              <a:t> </a:t>
            </a:r>
            <a:r>
              <a:rPr lang="en-US" altLang="ko-KR" b="1" dirty="0"/>
              <a:t>–mv </a:t>
            </a:r>
            <a:r>
              <a:rPr lang="en-US" altLang="ko-KR" dirty="0" err="1"/>
              <a:t>để</a:t>
            </a:r>
            <a:r>
              <a:rPr lang="en-US" altLang="ko-KR" dirty="0"/>
              <a:t> </a:t>
            </a:r>
            <a:r>
              <a:rPr lang="en-US" altLang="ko-KR" dirty="0" err="1"/>
              <a:t>tải</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Trong</a:t>
            </a:r>
            <a:r>
              <a:rPr lang="en-US" altLang="ko-KR" dirty="0"/>
              <a:t> shell, </a:t>
            </a:r>
            <a:r>
              <a:rPr lang="en-US" altLang="ko-KR" dirty="0" err="1"/>
              <a:t>nó</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chạy</a:t>
            </a:r>
            <a:r>
              <a:rPr lang="en-US" altLang="ko-KR" dirty="0"/>
              <a:t> </a:t>
            </a:r>
            <a:r>
              <a:rPr lang="en-US" altLang="ko-KR" dirty="0" err="1"/>
              <a:t>bằng</a:t>
            </a:r>
            <a:r>
              <a:rPr lang="en-US" altLang="ko-KR" dirty="0"/>
              <a:t> </a:t>
            </a:r>
            <a:r>
              <a:rPr lang="en-US" altLang="ko-KR" dirty="0" err="1"/>
              <a:t>lệnh</a:t>
            </a:r>
            <a:r>
              <a:rPr lang="en-US" altLang="ko-KR" dirty="0"/>
              <a:t> </a:t>
            </a:r>
            <a:r>
              <a:rPr lang="en-US" altLang="ko-KR" dirty="0" err="1"/>
              <a:t>hdfs</a:t>
            </a:r>
            <a:r>
              <a:rPr lang="en-US" altLang="ko-KR" dirty="0"/>
              <a:t> </a:t>
            </a:r>
            <a:r>
              <a:rPr lang="en-US" altLang="ko-KR" dirty="0" err="1"/>
              <a:t>dfs</a:t>
            </a:r>
            <a:endParaRPr lang="en-US" altLang="ko-KR" dirty="0"/>
          </a:p>
        </p:txBody>
      </p:sp>
      <p:sp>
        <p:nvSpPr>
          <p:cNvPr id="12" name="직사각형 3">
            <a:extLst>
              <a:ext uri="{FF2B5EF4-FFF2-40B4-BE49-F238E27FC236}">
                <a16:creationId xmlns:a16="http://schemas.microsoft.com/office/drawing/2014/main" id="{5764F956-2ECF-48A7-9BA3-855BBE6F3D1D}"/>
              </a:ext>
            </a:extLst>
          </p:cNvPr>
          <p:cNvSpPr/>
          <p:nvPr/>
        </p:nvSpPr>
        <p:spPr>
          <a:xfrm>
            <a:off x="704850" y="3287148"/>
            <a:ext cx="7812000" cy="68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400" dirty="0">
                <a:solidFill>
                  <a:srgbClr val="FF0000"/>
                </a:solidFill>
                <a:latin typeface="SamsungOne-400" panose="020B0503030303020204" pitchFamily="34" charset="0"/>
                <a:ea typeface="SamsungOne-400" panose="020B0503030303020204" pitchFamily="34" charset="0"/>
              </a:rPr>
              <a:t>LOAD</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DATA</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LOCAL</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INPATH</a:t>
            </a:r>
            <a:r>
              <a:rPr lang="en"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chemeClr val="tx1"/>
                </a:solidFill>
                <a:latin typeface="SamsungOne-400" panose="020B0503030303020204" pitchFamily="34" charset="0"/>
                <a:ea typeface="SamsungOne-400" panose="020B0503030303020204" pitchFamily="34" charset="0"/>
              </a:rPr>
              <a:t>source</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OVERWRITE</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INTO TABLE </a:t>
            </a:r>
            <a:r>
              <a:rPr lang="en" altLang="ko-KR" sz="1400" dirty="0">
                <a:solidFill>
                  <a:srgbClr val="000000"/>
                </a:solidFill>
                <a:latin typeface="SamsungOne-400" panose="020B0503030303020204" pitchFamily="34" charset="0"/>
                <a:ea typeface="SamsungOne-400" panose="020B0503030303020204" pitchFamily="34" charset="0"/>
              </a:rPr>
              <a:t>table_name [</a:t>
            </a:r>
            <a:r>
              <a:rPr lang="en" altLang="ko-KR" sz="1400" dirty="0">
                <a:solidFill>
                  <a:srgbClr val="193EB0"/>
                </a:solidFill>
                <a:latin typeface="SamsungOne-400" panose="020B0503030303020204" pitchFamily="34" charset="0"/>
                <a:ea typeface="SamsungOne-400" panose="020B0503030303020204" pitchFamily="34" charset="0"/>
              </a:rPr>
              <a:t>PARTITION</a:t>
            </a:r>
            <a:r>
              <a:rPr lang="en" altLang="ko-KR" sz="1400" dirty="0">
                <a:solidFill>
                  <a:srgbClr val="000000"/>
                </a:solidFill>
                <a:latin typeface="SamsungOne-400" panose="020B0503030303020204" pitchFamily="34" charset="0"/>
                <a:ea typeface="SamsungOne-400" panose="020B0503030303020204" pitchFamily="34" charset="0"/>
              </a:rPr>
              <a:t> (partcol1=value1, partcol2=value2 ...)]</a:t>
            </a:r>
            <a:endParaRPr lang="ko-KR" altLang="en-US" sz="1400" dirty="0">
              <a:latin typeface="SamsungOne-400" panose="020B0503030303020204" pitchFamily="34" charset="0"/>
            </a:endParaRPr>
          </a:p>
        </p:txBody>
      </p:sp>
      <p:sp>
        <p:nvSpPr>
          <p:cNvPr id="13" name="직사각형 3">
            <a:extLst>
              <a:ext uri="{FF2B5EF4-FFF2-40B4-BE49-F238E27FC236}">
                <a16:creationId xmlns:a16="http://schemas.microsoft.com/office/drawing/2014/main" id="{47B86ED5-3220-4C68-8513-E5C4092811F9}"/>
              </a:ext>
            </a:extLst>
          </p:cNvPr>
          <p:cNvSpPr/>
          <p:nvPr/>
        </p:nvSpPr>
        <p:spPr>
          <a:xfrm>
            <a:off x="704850" y="4274568"/>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FF0000"/>
                </a:solidFill>
                <a:latin typeface="SamsungOne-400" panose="020B0503030303020204" pitchFamily="34" charset="0"/>
                <a:ea typeface="SamsungOne-400" panose="020B0503030303020204" pitchFamily="34" charset="0"/>
              </a:rPr>
              <a:t>LOAD </a:t>
            </a:r>
            <a:r>
              <a:rPr lang="en-US" altLang="ko-KR" sz="1400" dirty="0">
                <a:solidFill>
                  <a:srgbClr val="193EB0"/>
                </a:solidFill>
                <a:latin typeface="SamsungOne-400" panose="020B0503030303020204" pitchFamily="34" charset="0"/>
                <a:ea typeface="SamsungOne-400" panose="020B0503030303020204" pitchFamily="34" charset="0"/>
              </a:rPr>
              <a:t>DATA INPATH </a:t>
            </a:r>
            <a:r>
              <a:rPr lang="en-US" altLang="ko-KR" sz="1400" dirty="0">
                <a:solidFill>
                  <a:srgbClr val="000000"/>
                </a:solidFill>
                <a:latin typeface="SamsungOne-400" panose="020B0503030303020204" pitchFamily="34" charset="0"/>
                <a:ea typeface="SamsungOne-400" panose="020B0503030303020204" pitchFamily="34" charset="0"/>
              </a:rPr>
              <a:t>‘/user/student/data/product.txt’ </a:t>
            </a:r>
            <a:r>
              <a:rPr lang="en-US" altLang="ko-KR" sz="1400" dirty="0">
                <a:solidFill>
                  <a:srgbClr val="193EB0"/>
                </a:solidFill>
                <a:latin typeface="SamsungOne-400" panose="020B0503030303020204" pitchFamily="34" charset="0"/>
                <a:ea typeface="SamsungOne-400" panose="020B0503030303020204" pitchFamily="34" charset="0"/>
              </a:rPr>
              <a:t>INTO</a:t>
            </a:r>
            <a:r>
              <a:rPr lang="en-US" altLang="ko-KR" sz="1400" dirty="0">
                <a:solidFill>
                  <a:srgbClr val="000000"/>
                </a:solidFill>
                <a:latin typeface="SamsungOne-400" panose="020B0503030303020204" pitchFamily="34" charset="0"/>
                <a:ea typeface="SamsungOne-400" panose="020B0503030303020204" pitchFamily="34" charset="0"/>
              </a:rPr>
              <a:t> table product;</a:t>
            </a:r>
          </a:p>
        </p:txBody>
      </p:sp>
      <p:sp>
        <p:nvSpPr>
          <p:cNvPr id="14" name="직사각형 3">
            <a:extLst>
              <a:ext uri="{FF2B5EF4-FFF2-40B4-BE49-F238E27FC236}">
                <a16:creationId xmlns:a16="http://schemas.microsoft.com/office/drawing/2014/main" id="{2F34B6C6-9645-4556-9044-4C49FB47F350}"/>
              </a:ext>
            </a:extLst>
          </p:cNvPr>
          <p:cNvSpPr/>
          <p:nvPr/>
        </p:nvSpPr>
        <p:spPr>
          <a:xfrm>
            <a:off x="704850" y="5414930"/>
            <a:ext cx="7812000" cy="53199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ea typeface="SamsungOne-400" panose="020B0503030303020204" pitchFamily="34" charset="0"/>
              </a:rPr>
              <a:t>$ hdfs dfs </a:t>
            </a:r>
            <a:r>
              <a:rPr lang="en-US" altLang="ko-KR" sz="1400" dirty="0">
                <a:solidFill>
                  <a:srgbClr val="193EB0"/>
                </a:solidFill>
                <a:latin typeface="SamsungOne-400" panose="020B0503030303020204" pitchFamily="34" charset="0"/>
                <a:ea typeface="SamsungOne-400" panose="020B0503030303020204" pitchFamily="34" charset="0"/>
              </a:rPr>
              <a:t>–mv </a:t>
            </a:r>
            <a:r>
              <a:rPr lang="en-US" altLang="ko-KR" sz="1400" dirty="0">
                <a:solidFill>
                  <a:srgbClr val="000000"/>
                </a:solidFill>
                <a:latin typeface="SamsungOne-400" panose="020B0503030303020204" pitchFamily="34" charset="0"/>
                <a:ea typeface="SamsungOne-400" panose="020B0503030303020204" pitchFamily="34" charset="0"/>
              </a:rPr>
              <a:t>product.txt /user/hive/warehouse/product/</a:t>
            </a:r>
          </a:p>
        </p:txBody>
      </p:sp>
    </p:spTree>
    <p:extLst>
      <p:ext uri="{BB962C8B-B14F-4D97-AF65-F5344CB8AC3E}">
        <p14:creationId xmlns:p14="http://schemas.microsoft.com/office/powerpoint/2010/main" val="37458752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3000" dirty="0"/>
              <a:t>Sao </a:t>
            </a:r>
            <a:r>
              <a:rPr lang="en-US" altLang="ko-KR" sz="3000" dirty="0" err="1"/>
              <a:t>chép</a:t>
            </a:r>
            <a:r>
              <a:rPr lang="en-US" altLang="ko-KR" sz="3000" dirty="0"/>
              <a:t> </a:t>
            </a:r>
            <a:r>
              <a:rPr lang="en-US" altLang="ko-KR" sz="3000" dirty="0" err="1"/>
              <a:t>tệp</a:t>
            </a:r>
            <a:r>
              <a:rPr lang="en-US" altLang="ko-KR" sz="3000" dirty="0"/>
              <a:t> </a:t>
            </a:r>
            <a:r>
              <a:rPr lang="en-US" altLang="ko-KR" sz="3000" dirty="0" err="1"/>
              <a:t>vào</a:t>
            </a:r>
            <a:r>
              <a:rPr lang="en-US" altLang="ko-KR" sz="3000" dirty="0"/>
              <a:t> LOCATION </a:t>
            </a:r>
            <a:r>
              <a:rPr lang="en-US" altLang="ko-KR" sz="3000" dirty="0" err="1"/>
              <a:t>của</a:t>
            </a:r>
            <a:r>
              <a:rPr lang="en-US" altLang="ko-KR" sz="3000" dirty="0"/>
              <a:t> </a:t>
            </a:r>
            <a:r>
              <a:rPr lang="en-US" altLang="ko-KR" sz="3000" dirty="0" err="1"/>
              <a:t>bảng</a:t>
            </a:r>
            <a:r>
              <a:rPr lang="en-US" altLang="ko-KR" sz="3000" dirty="0"/>
              <a:t> (1/2)</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Phương thức chỉ định thông tin </a:t>
            </a:r>
            <a:r>
              <a:rPr lang="en-US" altLang="ko-KR" b="1" dirty="0"/>
              <a:t>LOCATION</a:t>
            </a:r>
            <a:r>
              <a:rPr lang="en-US" altLang="ko-KR" dirty="0"/>
              <a:t> </a:t>
            </a:r>
            <a:r>
              <a:rPr lang="vi-VN" altLang="ko-KR" dirty="0"/>
              <a:t>của bảng có thể được chỉ định trong quá trình </a:t>
            </a:r>
            <a:r>
              <a:rPr lang="vi-VN" altLang="ko-KR" b="1" dirty="0"/>
              <a:t>CREATE</a:t>
            </a:r>
            <a:endParaRPr lang="en-US" altLang="ko-KR" b="1" dirty="0"/>
          </a:p>
          <a:p>
            <a:pPr lvl="1"/>
            <a:r>
              <a:rPr lang="vi-VN" altLang="ko-KR" dirty="0"/>
              <a:t>Chỉ cần sao chép hoặc di chuyển dữ liệu đến vị trí này</a:t>
            </a:r>
          </a:p>
          <a:p>
            <a:pPr lvl="1"/>
            <a:r>
              <a:rPr lang="vi-VN" altLang="ko-KR" dirty="0"/>
              <a:t>Không thể chỉ định một vị trí cục bộ,</a:t>
            </a:r>
          </a:p>
          <a:p>
            <a:pPr lvl="1"/>
            <a:r>
              <a:rPr lang="vi-VN" altLang="ko-KR" dirty="0"/>
              <a:t>Phải sử dụng hệ thống tệp chia sẻ tệp mà Hadoop có thể truy cập, chẳng hạn như HDFS hoặc S3</a:t>
            </a:r>
            <a:endParaRPr lang="en-US" altLang="ko-KR" dirty="0"/>
          </a:p>
          <a:p>
            <a:pPr lvl="1"/>
            <a:endParaRPr lang="en-US" altLang="ko-KR" dirty="0"/>
          </a:p>
        </p:txBody>
      </p:sp>
      <p:sp>
        <p:nvSpPr>
          <p:cNvPr id="11" name="직사각형 3">
            <a:extLst>
              <a:ext uri="{FF2B5EF4-FFF2-40B4-BE49-F238E27FC236}">
                <a16:creationId xmlns:a16="http://schemas.microsoft.com/office/drawing/2014/main" id="{040FE625-0CB9-4FD1-8BE0-311FCEF61F97}"/>
              </a:ext>
            </a:extLst>
          </p:cNvPr>
          <p:cNvSpPr/>
          <p:nvPr/>
        </p:nvSpPr>
        <p:spPr>
          <a:xfrm>
            <a:off x="713500" y="3306130"/>
            <a:ext cx="7812000" cy="165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 </a:t>
            </a:r>
            <a:r>
              <a:rPr lang="en-US" altLang="ko-KR" sz="1400" dirty="0">
                <a:solidFill>
                  <a:srgbClr val="000000"/>
                </a:solidFill>
                <a:latin typeface="SamsungOne-400" panose="020B0503030303020204" pitchFamily="34" charset="0"/>
                <a:ea typeface="SamsungOne-400" panose="020B0503030303020204" pitchFamily="34" charset="0"/>
              </a:rPr>
              <a:t>product (</a:t>
            </a:r>
          </a:p>
          <a:p>
            <a:pPr marL="180000"/>
            <a:r>
              <a:rPr lang="en-US" altLang="ko-KR" sz="1400" dirty="0">
                <a:solidFill>
                  <a:srgbClr val="000000"/>
                </a:solidFill>
                <a:latin typeface="SamsungOne-400" panose="020B0503030303020204" pitchFamily="34" charset="0"/>
                <a:ea typeface="SamsungOne-400" panose="020B0503030303020204" pitchFamily="34" charset="0"/>
              </a:rPr>
              <a:t>	id integer, </a:t>
            </a:r>
          </a:p>
          <a:p>
            <a:pPr marL="180000"/>
            <a:r>
              <a:rPr lang="en-US" altLang="ko-KR" sz="1400" dirty="0">
                <a:solidFill>
                  <a:srgbClr val="000000"/>
                </a:solidFill>
                <a:latin typeface="SamsungOne-400" panose="020B0503030303020204" pitchFamily="34" charset="0"/>
                <a:ea typeface="SamsungOne-400" panose="020B0503030303020204" pitchFamily="34" charset="0"/>
              </a:rPr>
              <a:t>	name string</a:t>
            </a:r>
          </a:p>
          <a:p>
            <a:pPr marL="180000"/>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‘\t’</a:t>
            </a:r>
          </a:p>
          <a:p>
            <a:pPr marL="180000"/>
            <a:r>
              <a:rPr lang="en-US" altLang="ko-KR" sz="1400" dirty="0">
                <a:solidFill>
                  <a:srgbClr val="FF0000"/>
                </a:solidFill>
                <a:latin typeface="SamsungOne-400" panose="020B0503030303020204" pitchFamily="34" charset="0"/>
                <a:ea typeface="SamsungOne-400" panose="020B0503030303020204" pitchFamily="34" charset="0"/>
              </a:rPr>
              <a:t>LOCATION</a:t>
            </a:r>
            <a:r>
              <a:rPr lang="en-US" altLang="ko-KR" sz="1400" dirty="0">
                <a:solidFill>
                  <a:srgbClr val="000000"/>
                </a:solidFill>
                <a:latin typeface="SamsungOne-400" panose="020B0503030303020204" pitchFamily="34" charset="0"/>
                <a:ea typeface="SamsungOne-400" panose="020B0503030303020204" pitchFamily="34" charset="0"/>
              </a:rPr>
              <a:t> ‘/user/student/data’;</a:t>
            </a:r>
          </a:p>
        </p:txBody>
      </p:sp>
    </p:spTree>
    <p:extLst>
      <p:ext uri="{BB962C8B-B14F-4D97-AF65-F5344CB8AC3E}">
        <p14:creationId xmlns:p14="http://schemas.microsoft.com/office/powerpoint/2010/main" val="8962397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3000" dirty="0"/>
              <a:t>Sao </a:t>
            </a:r>
            <a:r>
              <a:rPr lang="en-US" altLang="ko-KR" sz="3000" dirty="0" err="1"/>
              <a:t>chép</a:t>
            </a:r>
            <a:r>
              <a:rPr lang="en-US" altLang="ko-KR" sz="3000" dirty="0"/>
              <a:t> </a:t>
            </a:r>
            <a:r>
              <a:rPr lang="en-US" altLang="ko-KR" sz="3000" dirty="0" err="1"/>
              <a:t>tệp</a:t>
            </a:r>
            <a:r>
              <a:rPr lang="en-US" altLang="ko-KR" sz="3000" dirty="0"/>
              <a:t> </a:t>
            </a:r>
            <a:r>
              <a:rPr lang="en-US" altLang="ko-KR" sz="3000" dirty="0" err="1"/>
              <a:t>vào</a:t>
            </a:r>
            <a:r>
              <a:rPr lang="en-US" altLang="ko-KR" sz="3000" dirty="0"/>
              <a:t> LOCATION </a:t>
            </a:r>
            <a:r>
              <a:rPr lang="en-US" altLang="ko-KR" sz="3000" dirty="0" err="1"/>
              <a:t>của</a:t>
            </a:r>
            <a:r>
              <a:rPr lang="en-US" altLang="ko-KR" sz="3000" dirty="0"/>
              <a:t> </a:t>
            </a:r>
            <a:r>
              <a:rPr lang="en-US" altLang="ko-KR" sz="3000" dirty="0" err="1"/>
              <a:t>bảng</a:t>
            </a:r>
            <a:r>
              <a:rPr lang="en-US" altLang="ko-KR" sz="3000" dirty="0"/>
              <a:t> (2/2)</a:t>
            </a: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lệnh</a:t>
            </a:r>
            <a:r>
              <a:rPr lang="en-US" altLang="ko-KR" dirty="0"/>
              <a:t> </a:t>
            </a:r>
            <a:r>
              <a:rPr lang="en-US" altLang="ko-KR" b="1" dirty="0"/>
              <a:t>Alter</a:t>
            </a:r>
            <a:r>
              <a:rPr lang="en-US" altLang="ko-KR" dirty="0"/>
              <a:t> </a:t>
            </a:r>
            <a:r>
              <a:rPr lang="en-US" altLang="ko-KR" dirty="0" err="1"/>
              <a:t>để</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vị</a:t>
            </a:r>
            <a:r>
              <a:rPr lang="en-US" altLang="ko-KR" dirty="0"/>
              <a:t> </a:t>
            </a:r>
            <a:r>
              <a:rPr lang="en-US" altLang="ko-KR" dirty="0" err="1"/>
              <a:t>trí</a:t>
            </a:r>
            <a:endParaRPr lang="en-US" altLang="ko-KR" dirty="0"/>
          </a:p>
        </p:txBody>
      </p:sp>
      <p:sp>
        <p:nvSpPr>
          <p:cNvPr id="19" name="직사각형 3">
            <a:extLst>
              <a:ext uri="{FF2B5EF4-FFF2-40B4-BE49-F238E27FC236}">
                <a16:creationId xmlns:a16="http://schemas.microsoft.com/office/drawing/2014/main" id="{D9F8A53E-EAA2-49D8-AB69-C95D8B77F32D}"/>
              </a:ext>
            </a:extLst>
          </p:cNvPr>
          <p:cNvSpPr/>
          <p:nvPr/>
        </p:nvSpPr>
        <p:spPr>
          <a:xfrm>
            <a:off x="4934136" y="2526597"/>
            <a:ext cx="3650906" cy="216384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ts val="800"/>
              </a:lnSpc>
            </a:pPr>
            <a:r>
              <a:rPr lang="en-US" altLang="ko-KR" sz="800" dirty="0">
                <a:solidFill>
                  <a:srgbClr val="000000"/>
                </a:solidFill>
                <a:latin typeface="SamsungOne-400" panose="020B0503030303020204" pitchFamily="34" charset="0"/>
              </a:rPr>
              <a:t>[student@localhost ch5]$ hdfs dfs -put product.txt data</a:t>
            </a:r>
          </a:p>
          <a:p>
            <a:pPr marL="180000">
              <a:lnSpc>
                <a:spcPts val="800"/>
              </a:lnSpc>
            </a:pPr>
            <a:r>
              <a:rPr lang="en-US" altLang="ko-KR" sz="800" dirty="0">
                <a:solidFill>
                  <a:srgbClr val="000000"/>
                </a:solidFill>
                <a:latin typeface="SamsungOne-400" panose="020B0503030303020204" pitchFamily="34" charset="0"/>
              </a:rPr>
              <a:t>[student@localhost ch5]$ hdfs dfs -ls data</a:t>
            </a:r>
          </a:p>
          <a:p>
            <a:pPr marL="180000">
              <a:lnSpc>
                <a:spcPts val="800"/>
              </a:lnSpc>
            </a:pPr>
            <a:r>
              <a:rPr lang="en-US" altLang="ko-KR" sz="800" dirty="0">
                <a:solidFill>
                  <a:srgbClr val="000000"/>
                </a:solidFill>
                <a:latin typeface="SamsungOne-400" panose="020B0503030303020204" pitchFamily="34" charset="0"/>
              </a:rPr>
              <a:t>Found 1 items</a:t>
            </a:r>
          </a:p>
          <a:p>
            <a:pPr marL="180000">
              <a:lnSpc>
                <a:spcPts val="800"/>
              </a:lnSpc>
            </a:pPr>
            <a:r>
              <a:rPr lang="en-US" altLang="ko-KR" sz="800" dirty="0">
                <a:solidFill>
                  <a:srgbClr val="000000"/>
                </a:solidFill>
                <a:latin typeface="SamsungOne-400" panose="020B0503030303020204" pitchFamily="34" charset="0"/>
              </a:rPr>
              <a:t>-rw-r--r--          1  student  row   95 2021-07-25  11:59  data/product.txt</a:t>
            </a:r>
          </a:p>
          <a:p>
            <a:pPr marL="180000">
              <a:lnSpc>
                <a:spcPts val="800"/>
              </a:lnSpc>
            </a:pPr>
            <a:r>
              <a:rPr lang="en-US" altLang="ko-KR" sz="800" dirty="0">
                <a:solidFill>
                  <a:srgbClr val="000000"/>
                </a:solidFill>
                <a:latin typeface="SamsungOne-400" panose="020B0503030303020204" pitchFamily="34" charset="0"/>
              </a:rPr>
              <a:t>[student@localhost ch5]$ hdfs dfs -cat data/product.txt</a:t>
            </a:r>
          </a:p>
          <a:p>
            <a:pPr marL="408600" indent="-228600">
              <a:lnSpc>
                <a:spcPts val="800"/>
              </a:lnSpc>
              <a:buAutoNum type="arabicPlain"/>
            </a:pPr>
            <a:r>
              <a:rPr lang="en-US" altLang="ko-KR" sz="800" dirty="0">
                <a:solidFill>
                  <a:srgbClr val="000000"/>
                </a:solidFill>
                <a:latin typeface="SamsungOne-400" panose="020B0503030303020204" pitchFamily="34" charset="0"/>
              </a:rPr>
              <a:t>hadoop</a:t>
            </a:r>
          </a:p>
          <a:p>
            <a:pPr marL="408600" indent="-228600">
              <a:lnSpc>
                <a:spcPts val="800"/>
              </a:lnSpc>
              <a:buAutoNum type="arabicPlain"/>
            </a:pPr>
            <a:r>
              <a:rPr lang="en-US" altLang="ko-KR" sz="800" dirty="0">
                <a:solidFill>
                  <a:srgbClr val="000000"/>
                </a:solidFill>
                <a:latin typeface="SamsungOne-400" panose="020B0503030303020204" pitchFamily="34" charset="0"/>
              </a:rPr>
              <a:t>hive</a:t>
            </a:r>
          </a:p>
          <a:p>
            <a:pPr marL="408600" indent="-228600">
              <a:lnSpc>
                <a:spcPts val="800"/>
              </a:lnSpc>
              <a:buAutoNum type="arabicPlain"/>
            </a:pPr>
            <a:r>
              <a:rPr lang="en-US" altLang="ko-KR" sz="800" dirty="0">
                <a:solidFill>
                  <a:srgbClr val="000000"/>
                </a:solidFill>
                <a:latin typeface="SamsungOne-400" panose="020B0503030303020204" pitchFamily="34" charset="0"/>
              </a:rPr>
              <a:t>impala</a:t>
            </a:r>
          </a:p>
          <a:p>
            <a:pPr marL="408600" indent="-228600">
              <a:lnSpc>
                <a:spcPts val="800"/>
              </a:lnSpc>
              <a:buAutoNum type="arabicPlain"/>
            </a:pPr>
            <a:r>
              <a:rPr lang="en-US" altLang="ko-KR" sz="800" dirty="0">
                <a:solidFill>
                  <a:srgbClr val="000000"/>
                </a:solidFill>
                <a:latin typeface="SamsungOne-400" panose="020B0503030303020204" pitchFamily="34" charset="0"/>
              </a:rPr>
              <a:t>pig</a:t>
            </a:r>
          </a:p>
          <a:p>
            <a:pPr marL="408600" indent="-228600">
              <a:lnSpc>
                <a:spcPts val="800"/>
              </a:lnSpc>
              <a:buAutoNum type="arabicPlain"/>
            </a:pPr>
            <a:r>
              <a:rPr lang="en-US" altLang="ko-KR" sz="800" dirty="0">
                <a:solidFill>
                  <a:srgbClr val="000000"/>
                </a:solidFill>
                <a:latin typeface="SamsungOne-400" panose="020B0503030303020204" pitchFamily="34" charset="0"/>
              </a:rPr>
              <a:t>sqoop</a:t>
            </a:r>
          </a:p>
          <a:p>
            <a:pPr marL="408600" indent="-228600">
              <a:lnSpc>
                <a:spcPts val="800"/>
              </a:lnSpc>
              <a:buAutoNum type="arabicPlain"/>
            </a:pPr>
            <a:r>
              <a:rPr lang="en-US" altLang="ko-KR" sz="800" dirty="0">
                <a:solidFill>
                  <a:srgbClr val="000000"/>
                </a:solidFill>
                <a:latin typeface="SamsungOne-400" panose="020B0503030303020204" pitchFamily="34" charset="0"/>
              </a:rPr>
              <a:t>flume</a:t>
            </a:r>
          </a:p>
          <a:p>
            <a:pPr marL="408600" indent="-228600">
              <a:lnSpc>
                <a:spcPts val="800"/>
              </a:lnSpc>
              <a:buAutoNum type="arabicPlain"/>
            </a:pPr>
            <a:r>
              <a:rPr lang="en-US" altLang="ko-KR" sz="800" dirty="0">
                <a:solidFill>
                  <a:srgbClr val="000000"/>
                </a:solidFill>
                <a:latin typeface="SamsungOne-400" panose="020B0503030303020204" pitchFamily="34" charset="0"/>
              </a:rPr>
              <a:t>kafka</a:t>
            </a:r>
          </a:p>
          <a:p>
            <a:pPr marL="408600" indent="-228600">
              <a:lnSpc>
                <a:spcPts val="800"/>
              </a:lnSpc>
              <a:buAutoNum type="arabicPlain"/>
            </a:pPr>
            <a:r>
              <a:rPr lang="en-US" altLang="ko-KR" sz="800" dirty="0">
                <a:solidFill>
                  <a:srgbClr val="000000"/>
                </a:solidFill>
                <a:latin typeface="SamsungOne-400" panose="020B0503030303020204" pitchFamily="34" charset="0"/>
              </a:rPr>
              <a:t>nifi</a:t>
            </a:r>
          </a:p>
          <a:p>
            <a:pPr marL="408600" indent="-228600">
              <a:lnSpc>
                <a:spcPts val="800"/>
              </a:lnSpc>
              <a:buAutoNum type="arabicPlain"/>
            </a:pPr>
            <a:r>
              <a:rPr lang="en-US" altLang="ko-KR" sz="800" dirty="0">
                <a:solidFill>
                  <a:srgbClr val="000000"/>
                </a:solidFill>
                <a:latin typeface="SamsungOne-400" panose="020B0503030303020204" pitchFamily="34" charset="0"/>
              </a:rPr>
              <a:t>hdfs</a:t>
            </a:r>
          </a:p>
          <a:p>
            <a:pPr marL="408600" indent="-228600">
              <a:lnSpc>
                <a:spcPts val="800"/>
              </a:lnSpc>
              <a:buAutoNum type="arabicPlain"/>
            </a:pPr>
            <a:r>
              <a:rPr lang="en-US" altLang="ko-KR" sz="800" dirty="0">
                <a:solidFill>
                  <a:srgbClr val="000000"/>
                </a:solidFill>
                <a:latin typeface="SamsungOne-400" panose="020B0503030303020204" pitchFamily="34" charset="0"/>
              </a:rPr>
              <a:t>yarn</a:t>
            </a:r>
          </a:p>
          <a:p>
            <a:pPr marL="408600" indent="-228600">
              <a:lnSpc>
                <a:spcPts val="800"/>
              </a:lnSpc>
              <a:buAutoNum type="arabicPlain"/>
            </a:pPr>
            <a:r>
              <a:rPr lang="en-US" altLang="ko-KR" sz="800" dirty="0">
                <a:solidFill>
                  <a:srgbClr val="000000"/>
                </a:solidFill>
                <a:latin typeface="SamsungOne-400" panose="020B0503030303020204" pitchFamily="34" charset="0"/>
              </a:rPr>
              <a:t>spark</a:t>
            </a:r>
          </a:p>
          <a:p>
            <a:pPr marL="408600" indent="-228600">
              <a:lnSpc>
                <a:spcPts val="800"/>
              </a:lnSpc>
              <a:buAutoNum type="arabicPlain"/>
            </a:pPr>
            <a:r>
              <a:rPr lang="en-US" altLang="ko-KR" sz="800" dirty="0">
                <a:solidFill>
                  <a:srgbClr val="000000"/>
                </a:solidFill>
                <a:latin typeface="SamsungOne-400" panose="020B0503030303020204" pitchFamily="34" charset="0"/>
              </a:rPr>
              <a:t>flink</a:t>
            </a:r>
          </a:p>
          <a:p>
            <a:pPr marL="180000">
              <a:lnSpc>
                <a:spcPts val="800"/>
              </a:lnSpc>
            </a:pPr>
            <a:r>
              <a:rPr lang="en-US" altLang="ko-KR" sz="800" dirty="0">
                <a:solidFill>
                  <a:srgbClr val="000000"/>
                </a:solidFill>
                <a:latin typeface="SamsungOne-400" panose="020B0503030303020204" pitchFamily="34" charset="0"/>
              </a:rPr>
              <a:t>[student@localhost ch5]$ </a:t>
            </a:r>
          </a:p>
        </p:txBody>
      </p:sp>
      <p:sp>
        <p:nvSpPr>
          <p:cNvPr id="20" name="직사각형 19">
            <a:extLst>
              <a:ext uri="{FF2B5EF4-FFF2-40B4-BE49-F238E27FC236}">
                <a16:creationId xmlns:a16="http://schemas.microsoft.com/office/drawing/2014/main" id="{2EBF570F-A211-4339-B5B6-D096DBD65598}"/>
              </a:ext>
            </a:extLst>
          </p:cNvPr>
          <p:cNvSpPr/>
          <p:nvPr/>
        </p:nvSpPr>
        <p:spPr>
          <a:xfrm>
            <a:off x="5184521" y="2584400"/>
            <a:ext cx="3144139" cy="519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1" name="타원 20">
            <a:extLst>
              <a:ext uri="{FF2B5EF4-FFF2-40B4-BE49-F238E27FC236}">
                <a16:creationId xmlns:a16="http://schemas.microsoft.com/office/drawing/2014/main" id="{45A4E6AC-2759-44C5-B657-E1792C5D11BD}"/>
              </a:ext>
            </a:extLst>
          </p:cNvPr>
          <p:cNvSpPr/>
          <p:nvPr/>
        </p:nvSpPr>
        <p:spPr>
          <a:xfrm>
            <a:off x="8160478" y="2663064"/>
            <a:ext cx="113655" cy="149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2</a:t>
            </a:r>
            <a:endParaRPr kumimoji="1" lang="ko-KR" altLang="en-US" sz="1000" dirty="0"/>
          </a:p>
        </p:txBody>
      </p:sp>
      <p:grpSp>
        <p:nvGrpSpPr>
          <p:cNvPr id="22" name="그룹 21">
            <a:extLst>
              <a:ext uri="{FF2B5EF4-FFF2-40B4-BE49-F238E27FC236}">
                <a16:creationId xmlns:a16="http://schemas.microsoft.com/office/drawing/2014/main" id="{9A7E5A81-77DD-47B4-A7E5-42DE53691B62}"/>
              </a:ext>
            </a:extLst>
          </p:cNvPr>
          <p:cNvGrpSpPr/>
          <p:nvPr/>
        </p:nvGrpSpPr>
        <p:grpSpPr>
          <a:xfrm>
            <a:off x="540616" y="2526597"/>
            <a:ext cx="3650906" cy="3883523"/>
            <a:chOff x="3930304" y="2357120"/>
            <a:chExt cx="3650906" cy="4013149"/>
          </a:xfrm>
        </p:grpSpPr>
        <p:sp>
          <p:nvSpPr>
            <p:cNvPr id="23" name="직사각형 3">
              <a:extLst>
                <a:ext uri="{FF2B5EF4-FFF2-40B4-BE49-F238E27FC236}">
                  <a16:creationId xmlns:a16="http://schemas.microsoft.com/office/drawing/2014/main" id="{C0921185-18E9-48EC-87D7-6388B3BF0A2E}"/>
                </a:ext>
              </a:extLst>
            </p:cNvPr>
            <p:cNvSpPr/>
            <p:nvPr/>
          </p:nvSpPr>
          <p:spPr>
            <a:xfrm>
              <a:off x="3930304" y="2357120"/>
              <a:ext cx="3650906" cy="401314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hive &gt; create table product (</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        </a:t>
              </a:r>
              <a:r>
                <a:rPr lang="en-US" altLang="ko-KR" sz="300" dirty="0">
                  <a:solidFill>
                    <a:srgbClr val="000000"/>
                  </a:solidFill>
                  <a:latin typeface="SamsungOne-400" panose="020B0503030303020204" pitchFamily="34" charset="0"/>
                  <a:ea typeface="SamsungOne-400" panose="020B0503030303020204" pitchFamily="34" charset="0"/>
                </a:rPr>
                <a:t> </a:t>
              </a:r>
              <a:r>
                <a:rPr lang="en-US" altLang="ko-KR" sz="800" dirty="0">
                  <a:solidFill>
                    <a:srgbClr val="000000"/>
                  </a:solidFill>
                  <a:latin typeface="SamsungOne-400" panose="020B0503030303020204" pitchFamily="34" charset="0"/>
                  <a:ea typeface="SamsungOne-400" panose="020B0503030303020204" pitchFamily="34" charset="0"/>
                </a:rPr>
                <a:t>&gt; id integer,</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        </a:t>
              </a:r>
              <a:r>
                <a:rPr lang="en-US" altLang="ko-KR" sz="300" dirty="0">
                  <a:solidFill>
                    <a:srgbClr val="000000"/>
                  </a:solidFill>
                  <a:latin typeface="SamsungOne-400" panose="020B0503030303020204" pitchFamily="34" charset="0"/>
                  <a:ea typeface="SamsungOne-400" panose="020B0503030303020204" pitchFamily="34" charset="0"/>
                </a:rPr>
                <a:t> </a:t>
              </a:r>
              <a:r>
                <a:rPr lang="en-US" altLang="ko-KR" sz="800" dirty="0">
                  <a:solidFill>
                    <a:srgbClr val="000000"/>
                  </a:solidFill>
                  <a:latin typeface="SamsungOne-400" panose="020B0503030303020204" pitchFamily="34" charset="0"/>
                  <a:ea typeface="SamsungOne-400" panose="020B0503030303020204" pitchFamily="34" charset="0"/>
                </a:rPr>
                <a:t>&gt; name string</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       </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800" dirty="0">
                  <a:solidFill>
                    <a:srgbClr val="000000"/>
                  </a:solidFill>
                  <a:latin typeface="SamsungOne-400" panose="020B0503030303020204" pitchFamily="34" charset="0"/>
                  <a:ea typeface="SamsungOne-400" panose="020B0503030303020204" pitchFamily="34" charset="0"/>
                </a:rPr>
                <a:t>&gt; )</a:t>
              </a:r>
            </a:p>
            <a:p>
              <a:pPr marL="180000">
                <a:lnSpc>
                  <a:spcPts val="800"/>
                </a:lnSpc>
              </a:pPr>
              <a:r>
                <a:rPr lang="en-US" altLang="ko-KR" sz="300" dirty="0">
                  <a:solidFill>
                    <a:srgbClr val="000000"/>
                  </a:solidFill>
                  <a:latin typeface="SamsungOne-400" panose="020B0503030303020204" pitchFamily="34" charset="0"/>
                  <a:ea typeface="SamsungOne-400" panose="020B0503030303020204" pitchFamily="34" charset="0"/>
                </a:rPr>
                <a:t>            </a:t>
              </a:r>
              <a:r>
                <a:rPr lang="en-US" altLang="ko-KR" sz="200" dirty="0">
                  <a:solidFill>
                    <a:srgbClr val="000000"/>
                  </a:solidFill>
                  <a:latin typeface="SamsungOne-400" panose="020B0503030303020204" pitchFamily="34" charset="0"/>
                  <a:ea typeface="SamsungOne-400" panose="020B0503030303020204" pitchFamily="34" charset="0"/>
                </a:rPr>
                <a:t>               </a:t>
              </a:r>
              <a:r>
                <a:rPr lang="en-US" altLang="ko-KR" sz="800" dirty="0">
                  <a:solidFill>
                    <a:srgbClr val="000000"/>
                  </a:solidFill>
                  <a:latin typeface="SamsungOne-400" panose="020B0503030303020204" pitchFamily="34" charset="0"/>
                  <a:ea typeface="SamsungOne-400" panose="020B0503030303020204" pitchFamily="34" charset="0"/>
                </a:rPr>
                <a:t>&gt; ROW FORMAT DELIMITED FIELDS TERMINATED BY </a:t>
              </a:r>
              <a:r>
                <a:rPr kumimoji="1" lang="en-US" altLang="ko-KR" sz="8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800" dirty="0">
                  <a:solidFill>
                    <a:srgbClr val="000000"/>
                  </a:solidFill>
                  <a:latin typeface="SamsungOne-400" panose="020B0503030303020204" pitchFamily="34" charset="0"/>
                  <a:ea typeface="SamsungOne-400" panose="020B0503030303020204" pitchFamily="34" charset="0"/>
                </a:rPr>
                <a:t>\t</a:t>
              </a:r>
              <a:r>
                <a:rPr kumimoji="1" lang="en-US" altLang="ko-KR" sz="8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800" dirty="0">
                  <a:solidFill>
                    <a:srgbClr val="000000"/>
                  </a:solidFill>
                  <a:latin typeface="SamsungOne-400" panose="020B0503030303020204" pitchFamily="34" charset="0"/>
                  <a:ea typeface="SamsungOne-400" panose="020B0503030303020204" pitchFamily="34" charset="0"/>
                </a:rPr>
                <a:t>;</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OK</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Time taken: 0.089 seconds</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hive &gt; desc product;</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OK</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id	int</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name	string</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Time taken: 0.058 seconds, Fetched: 2 row(s)</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hive &gt; select * from product;</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OK</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Time taken: 0.206 seconds</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hive &gt; ALTER TABLE product SET location </a:t>
              </a:r>
              <a:r>
                <a:rPr kumimoji="1" lang="en-US" altLang="ko-KR" sz="8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800" dirty="0">
                  <a:solidFill>
                    <a:srgbClr val="000000"/>
                  </a:solidFill>
                  <a:latin typeface="SamsungOne-400" panose="020B0503030303020204" pitchFamily="34" charset="0"/>
                  <a:ea typeface="SamsungOne-400" panose="020B0503030303020204" pitchFamily="34" charset="0"/>
                </a:rPr>
                <a:t>/user/student/data</a:t>
              </a:r>
              <a:r>
                <a:rPr kumimoji="1" lang="en-US" altLang="ko-KR" sz="8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800" dirty="0">
                  <a:solidFill>
                    <a:srgbClr val="000000"/>
                  </a:solidFill>
                  <a:latin typeface="SamsungOne-400" panose="020B0503030303020204" pitchFamily="34" charset="0"/>
                  <a:ea typeface="SamsungOne-400" panose="020B0503030303020204" pitchFamily="34" charset="0"/>
                </a:rPr>
                <a:t>;</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OK</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Time taken: 0.132 seconds</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hive &gt; </a:t>
              </a:r>
            </a:p>
            <a:p>
              <a:pPr marL="180000">
                <a:lnSpc>
                  <a:spcPts val="800"/>
                </a:lnSpc>
              </a:pPr>
              <a:r>
                <a:rPr lang="en-US" altLang="ko-KR" sz="800" dirty="0">
                  <a:solidFill>
                    <a:srgbClr val="000000"/>
                  </a:solidFill>
                  <a:latin typeface="SamsungOne-400" panose="020B0503030303020204" pitchFamily="34" charset="0"/>
                  <a:ea typeface="SamsungOne-400" panose="020B0503030303020204" pitchFamily="34" charset="0"/>
                </a:rPr>
                <a:t>        </a:t>
              </a:r>
              <a:r>
                <a:rPr lang="en-US" altLang="ko-KR" sz="300" dirty="0">
                  <a:solidFill>
                    <a:srgbClr val="000000"/>
                  </a:solidFill>
                  <a:latin typeface="SamsungOne-400" panose="020B0503030303020204" pitchFamily="34" charset="0"/>
                  <a:ea typeface="SamsungOne-400" panose="020B0503030303020204" pitchFamily="34" charset="0"/>
                </a:rPr>
                <a:t> </a:t>
              </a:r>
              <a:r>
                <a:rPr lang="en-US" altLang="ko-KR" sz="800" dirty="0">
                  <a:solidFill>
                    <a:srgbClr val="000000"/>
                  </a:solidFill>
                  <a:latin typeface="SamsungOne-400" panose="020B0503030303020204" pitchFamily="34" charset="0"/>
                  <a:ea typeface="SamsungOne-400" panose="020B0503030303020204" pitchFamily="34" charset="0"/>
                </a:rPr>
                <a:t>&gt;  </a:t>
              </a:r>
            </a:p>
            <a:p>
              <a:pPr marL="180000">
                <a:lnSpc>
                  <a:spcPts val="800"/>
                </a:lnSpc>
              </a:pPr>
              <a:r>
                <a:rPr lang="en-US" altLang="ko-KR" sz="800" dirty="0">
                  <a:solidFill>
                    <a:srgbClr val="000000"/>
                  </a:solidFill>
                  <a:latin typeface="SamsungOne-400" panose="020B0503030303020204" pitchFamily="34" charset="0"/>
                </a:rPr>
                <a:t>        </a:t>
              </a:r>
              <a:r>
                <a:rPr lang="en-US" altLang="ko-KR" sz="300" dirty="0">
                  <a:solidFill>
                    <a:srgbClr val="000000"/>
                  </a:solidFill>
                  <a:latin typeface="SamsungOne-400" panose="020B0503030303020204" pitchFamily="34" charset="0"/>
                </a:rPr>
                <a:t> </a:t>
              </a:r>
              <a:r>
                <a:rPr lang="en-US" altLang="ko-KR" sz="800" dirty="0">
                  <a:solidFill>
                    <a:srgbClr val="000000"/>
                  </a:solidFill>
                  <a:latin typeface="SamsungOne-400" panose="020B0503030303020204" pitchFamily="34" charset="0"/>
                </a:rPr>
                <a:t>&gt;</a:t>
              </a:r>
            </a:p>
            <a:p>
              <a:pPr marL="180000">
                <a:lnSpc>
                  <a:spcPts val="800"/>
                </a:lnSpc>
              </a:pPr>
              <a:r>
                <a:rPr lang="en-US" altLang="ko-KR" sz="800" dirty="0">
                  <a:solidFill>
                    <a:srgbClr val="000000"/>
                  </a:solidFill>
                  <a:latin typeface="SamsungOne-400" panose="020B0503030303020204" pitchFamily="34" charset="0"/>
                </a:rPr>
                <a:t>        </a:t>
              </a:r>
              <a:r>
                <a:rPr lang="en-US" altLang="ko-KR" sz="300" dirty="0">
                  <a:solidFill>
                    <a:srgbClr val="000000"/>
                  </a:solidFill>
                  <a:latin typeface="SamsungOne-400" panose="020B0503030303020204" pitchFamily="34" charset="0"/>
                </a:rPr>
                <a:t> </a:t>
              </a:r>
              <a:r>
                <a:rPr lang="en-US" altLang="ko-KR" sz="800" dirty="0">
                  <a:solidFill>
                    <a:srgbClr val="000000"/>
                  </a:solidFill>
                  <a:latin typeface="SamsungOne-400" panose="020B0503030303020204" pitchFamily="34" charset="0"/>
                </a:rPr>
                <a:t>&gt; select * from product;</a:t>
              </a:r>
            </a:p>
            <a:p>
              <a:pPr marL="180000">
                <a:lnSpc>
                  <a:spcPts val="800"/>
                </a:lnSpc>
              </a:pPr>
              <a:r>
                <a:rPr lang="en-US" altLang="ko-KR" sz="800" dirty="0">
                  <a:solidFill>
                    <a:srgbClr val="000000"/>
                  </a:solidFill>
                  <a:latin typeface="SamsungOne-400" panose="020B0503030303020204" pitchFamily="34" charset="0"/>
                </a:rPr>
                <a:t>OK</a:t>
              </a:r>
            </a:p>
            <a:p>
              <a:pPr marL="522900" indent="-342900">
                <a:lnSpc>
                  <a:spcPts val="800"/>
                </a:lnSpc>
                <a:buAutoNum type="arabicPlain"/>
              </a:pPr>
              <a:r>
                <a:rPr lang="en-US" altLang="ko-KR" sz="800" dirty="0">
                  <a:solidFill>
                    <a:srgbClr val="000000"/>
                  </a:solidFill>
                  <a:latin typeface="SamsungOne-400" panose="020B0503030303020204" pitchFamily="34" charset="0"/>
                </a:rPr>
                <a:t>hadoop</a:t>
              </a:r>
            </a:p>
            <a:p>
              <a:pPr marL="522900" indent="-342900">
                <a:lnSpc>
                  <a:spcPts val="800"/>
                </a:lnSpc>
                <a:buAutoNum type="arabicPlain"/>
              </a:pPr>
              <a:r>
                <a:rPr lang="en-US" altLang="ko-KR" sz="800" dirty="0">
                  <a:solidFill>
                    <a:srgbClr val="000000"/>
                  </a:solidFill>
                  <a:latin typeface="SamsungOne-400" panose="020B0503030303020204" pitchFamily="34" charset="0"/>
                </a:rPr>
                <a:t>hive</a:t>
              </a:r>
            </a:p>
            <a:p>
              <a:pPr marL="522900" indent="-342900">
                <a:lnSpc>
                  <a:spcPts val="800"/>
                </a:lnSpc>
                <a:buAutoNum type="arabicPlain"/>
              </a:pPr>
              <a:r>
                <a:rPr lang="en-US" altLang="ko-KR" sz="800" dirty="0">
                  <a:solidFill>
                    <a:srgbClr val="000000"/>
                  </a:solidFill>
                  <a:latin typeface="SamsungOne-400" panose="020B0503030303020204" pitchFamily="34" charset="0"/>
                </a:rPr>
                <a:t>impala</a:t>
              </a:r>
            </a:p>
            <a:p>
              <a:pPr marL="522900" indent="-342900">
                <a:lnSpc>
                  <a:spcPts val="800"/>
                </a:lnSpc>
                <a:buAutoNum type="arabicPlain"/>
              </a:pPr>
              <a:r>
                <a:rPr lang="en-US" altLang="ko-KR" sz="800" dirty="0">
                  <a:solidFill>
                    <a:srgbClr val="000000"/>
                  </a:solidFill>
                  <a:latin typeface="SamsungOne-400" panose="020B0503030303020204" pitchFamily="34" charset="0"/>
                </a:rPr>
                <a:t>pig</a:t>
              </a:r>
            </a:p>
            <a:p>
              <a:pPr marL="522900" indent="-342900">
                <a:lnSpc>
                  <a:spcPts val="800"/>
                </a:lnSpc>
                <a:buAutoNum type="arabicPlain"/>
              </a:pPr>
              <a:r>
                <a:rPr lang="en-US" altLang="ko-KR" sz="800" dirty="0">
                  <a:solidFill>
                    <a:srgbClr val="000000"/>
                  </a:solidFill>
                  <a:latin typeface="SamsungOne-400" panose="020B0503030303020204" pitchFamily="34" charset="0"/>
                </a:rPr>
                <a:t>sqoop</a:t>
              </a:r>
            </a:p>
            <a:p>
              <a:pPr marL="522900" indent="-342900">
                <a:lnSpc>
                  <a:spcPts val="800"/>
                </a:lnSpc>
                <a:buAutoNum type="arabicPlain"/>
              </a:pPr>
              <a:r>
                <a:rPr lang="en-US" altLang="ko-KR" sz="800" dirty="0">
                  <a:solidFill>
                    <a:srgbClr val="000000"/>
                  </a:solidFill>
                  <a:latin typeface="SamsungOne-400" panose="020B0503030303020204" pitchFamily="34" charset="0"/>
                </a:rPr>
                <a:t>flume</a:t>
              </a:r>
            </a:p>
            <a:p>
              <a:pPr marL="522900" indent="-342900">
                <a:lnSpc>
                  <a:spcPts val="800"/>
                </a:lnSpc>
                <a:buAutoNum type="arabicPlain"/>
              </a:pPr>
              <a:r>
                <a:rPr lang="en-US" altLang="ko-KR" sz="800" dirty="0">
                  <a:solidFill>
                    <a:srgbClr val="000000"/>
                  </a:solidFill>
                  <a:latin typeface="SamsungOne-400" panose="020B0503030303020204" pitchFamily="34" charset="0"/>
                </a:rPr>
                <a:t>kafka</a:t>
              </a:r>
            </a:p>
            <a:p>
              <a:pPr marL="522900" indent="-342900">
                <a:lnSpc>
                  <a:spcPts val="800"/>
                </a:lnSpc>
                <a:buAutoNum type="arabicPlain"/>
              </a:pPr>
              <a:r>
                <a:rPr lang="en-US" altLang="ko-KR" sz="800" dirty="0">
                  <a:solidFill>
                    <a:srgbClr val="000000"/>
                  </a:solidFill>
                  <a:latin typeface="SamsungOne-400" panose="020B0503030303020204" pitchFamily="34" charset="0"/>
                </a:rPr>
                <a:t>nifi</a:t>
              </a:r>
            </a:p>
            <a:p>
              <a:pPr marL="522900" indent="-342900">
                <a:lnSpc>
                  <a:spcPts val="800"/>
                </a:lnSpc>
                <a:buAutoNum type="arabicPlain"/>
              </a:pPr>
              <a:r>
                <a:rPr lang="en-US" altLang="ko-KR" sz="800" dirty="0">
                  <a:solidFill>
                    <a:srgbClr val="000000"/>
                  </a:solidFill>
                  <a:latin typeface="SamsungOne-400" panose="020B0503030303020204" pitchFamily="34" charset="0"/>
                </a:rPr>
                <a:t>hdfs</a:t>
              </a:r>
            </a:p>
            <a:p>
              <a:pPr marL="522900" indent="-342900">
                <a:lnSpc>
                  <a:spcPts val="800"/>
                </a:lnSpc>
                <a:buAutoNum type="arabicPlain"/>
              </a:pPr>
              <a:r>
                <a:rPr lang="en-US" altLang="ko-KR" sz="800" dirty="0">
                  <a:solidFill>
                    <a:srgbClr val="000000"/>
                  </a:solidFill>
                  <a:latin typeface="SamsungOne-400" panose="020B0503030303020204" pitchFamily="34" charset="0"/>
                </a:rPr>
                <a:t>yarn</a:t>
              </a:r>
            </a:p>
            <a:p>
              <a:pPr marL="522900" indent="-342900">
                <a:lnSpc>
                  <a:spcPts val="800"/>
                </a:lnSpc>
                <a:buAutoNum type="arabicPlain"/>
              </a:pPr>
              <a:r>
                <a:rPr lang="en-US" altLang="ko-KR" sz="800" dirty="0">
                  <a:solidFill>
                    <a:srgbClr val="000000"/>
                  </a:solidFill>
                  <a:latin typeface="SamsungOne-400" panose="020B0503030303020204" pitchFamily="34" charset="0"/>
                </a:rPr>
                <a:t>spark</a:t>
              </a:r>
            </a:p>
            <a:p>
              <a:pPr marL="522900" indent="-342900">
                <a:lnSpc>
                  <a:spcPts val="800"/>
                </a:lnSpc>
                <a:buAutoNum type="arabicPlain"/>
              </a:pPr>
              <a:r>
                <a:rPr lang="en-US" altLang="ko-KR" sz="800" dirty="0">
                  <a:solidFill>
                    <a:srgbClr val="000000"/>
                  </a:solidFill>
                  <a:latin typeface="SamsungOne-400" panose="020B0503030303020204" pitchFamily="34" charset="0"/>
                </a:rPr>
                <a:t>flink</a:t>
              </a:r>
            </a:p>
            <a:p>
              <a:pPr marL="180000">
                <a:lnSpc>
                  <a:spcPts val="800"/>
                </a:lnSpc>
              </a:pPr>
              <a:r>
                <a:rPr lang="en-US" altLang="ko-KR" sz="800" dirty="0">
                  <a:solidFill>
                    <a:srgbClr val="000000"/>
                  </a:solidFill>
                  <a:latin typeface="SamsungOne-400" panose="020B0503030303020204" pitchFamily="34" charset="0"/>
                </a:rPr>
                <a:t>Time taken: 0.161 seconds, Fetched: 12 row(s)</a:t>
              </a:r>
            </a:p>
            <a:p>
              <a:pPr marL="180000">
                <a:lnSpc>
                  <a:spcPts val="800"/>
                </a:lnSpc>
              </a:pPr>
              <a:r>
                <a:rPr lang="en-US" altLang="ko-KR" sz="800" dirty="0">
                  <a:solidFill>
                    <a:srgbClr val="000000"/>
                  </a:solidFill>
                  <a:latin typeface="SamsungOne-400" panose="020B0503030303020204" pitchFamily="34" charset="0"/>
                </a:rPr>
                <a:t>hive &gt;</a:t>
              </a:r>
            </a:p>
          </p:txBody>
        </p:sp>
        <p:sp>
          <p:nvSpPr>
            <p:cNvPr id="24" name="직사각형 23">
              <a:extLst>
                <a:ext uri="{FF2B5EF4-FFF2-40B4-BE49-F238E27FC236}">
                  <a16:creationId xmlns:a16="http://schemas.microsoft.com/office/drawing/2014/main" id="{8CB9AA6B-E840-418F-83F2-8B5B12EEE88F}"/>
                </a:ext>
              </a:extLst>
            </p:cNvPr>
            <p:cNvSpPr/>
            <p:nvPr/>
          </p:nvSpPr>
          <p:spPr>
            <a:xfrm>
              <a:off x="4415038" y="3650636"/>
              <a:ext cx="1773212" cy="149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5" name="타원 24">
              <a:extLst>
                <a:ext uri="{FF2B5EF4-FFF2-40B4-BE49-F238E27FC236}">
                  <a16:creationId xmlns:a16="http://schemas.microsoft.com/office/drawing/2014/main" id="{2F6F0677-AF1D-460D-93C1-284485EA8497}"/>
                </a:ext>
              </a:extLst>
            </p:cNvPr>
            <p:cNvSpPr/>
            <p:nvPr/>
          </p:nvSpPr>
          <p:spPr>
            <a:xfrm>
              <a:off x="6022608" y="3699218"/>
              <a:ext cx="113655" cy="149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t>1</a:t>
              </a:r>
              <a:endParaRPr kumimoji="1" lang="ko-KR" altLang="en-US" sz="1000" dirty="0"/>
            </a:p>
          </p:txBody>
        </p:sp>
        <p:sp>
          <p:nvSpPr>
            <p:cNvPr id="26" name="직사각형 25">
              <a:extLst>
                <a:ext uri="{FF2B5EF4-FFF2-40B4-BE49-F238E27FC236}">
                  <a16:creationId xmlns:a16="http://schemas.microsoft.com/office/drawing/2014/main" id="{CAA4478D-676B-4D88-8009-C6D55EF949CC}"/>
                </a:ext>
              </a:extLst>
            </p:cNvPr>
            <p:cNvSpPr/>
            <p:nvPr/>
          </p:nvSpPr>
          <p:spPr>
            <a:xfrm>
              <a:off x="4466625" y="3958004"/>
              <a:ext cx="2349015" cy="171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7" name="타원 26">
              <a:extLst>
                <a:ext uri="{FF2B5EF4-FFF2-40B4-BE49-F238E27FC236}">
                  <a16:creationId xmlns:a16="http://schemas.microsoft.com/office/drawing/2014/main" id="{283417A9-F9A9-4E66-972F-669460EDA160}"/>
                </a:ext>
              </a:extLst>
            </p:cNvPr>
            <p:cNvSpPr/>
            <p:nvPr/>
          </p:nvSpPr>
          <p:spPr>
            <a:xfrm>
              <a:off x="4325114" y="3994865"/>
              <a:ext cx="89924" cy="134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3</a:t>
              </a:r>
              <a:endParaRPr kumimoji="1" lang="ko-KR" altLang="en-US" sz="1000" dirty="0"/>
            </a:p>
          </p:txBody>
        </p:sp>
        <p:sp>
          <p:nvSpPr>
            <p:cNvPr id="28" name="직사각형 27">
              <a:extLst>
                <a:ext uri="{FF2B5EF4-FFF2-40B4-BE49-F238E27FC236}">
                  <a16:creationId xmlns:a16="http://schemas.microsoft.com/office/drawing/2014/main" id="{B5DFC9B2-39F6-4363-9D33-E860D0048DCC}"/>
                </a:ext>
              </a:extLst>
            </p:cNvPr>
            <p:cNvSpPr/>
            <p:nvPr/>
          </p:nvSpPr>
          <p:spPr>
            <a:xfrm>
              <a:off x="4120855" y="4596199"/>
              <a:ext cx="1829154" cy="1499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9" name="타원 28">
              <a:extLst>
                <a:ext uri="{FF2B5EF4-FFF2-40B4-BE49-F238E27FC236}">
                  <a16:creationId xmlns:a16="http://schemas.microsoft.com/office/drawing/2014/main" id="{824F2A72-7D5C-4A66-91FB-F016644E2E62}"/>
                </a:ext>
              </a:extLst>
            </p:cNvPr>
            <p:cNvSpPr/>
            <p:nvPr/>
          </p:nvSpPr>
          <p:spPr>
            <a:xfrm>
              <a:off x="5563256" y="4702982"/>
              <a:ext cx="113655" cy="149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t>4</a:t>
              </a:r>
              <a:endParaRPr kumimoji="1" lang="ko-KR" altLang="en-US" sz="1000" dirty="0"/>
            </a:p>
          </p:txBody>
        </p:sp>
      </p:grpSp>
    </p:spTree>
    <p:extLst>
      <p:ext uri="{BB962C8B-B14F-4D97-AF65-F5344CB8AC3E}">
        <p14:creationId xmlns:p14="http://schemas.microsoft.com/office/powerpoint/2010/main" val="32548563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r>
              <a:rPr lang="en-US" altLang="ko-KR" dirty="0" err="1"/>
              <a:t>ra</a:t>
            </a:r>
            <a:r>
              <a:rPr lang="en-US" altLang="ko-KR" dirty="0"/>
              <a:t> </a:t>
            </a:r>
            <a:r>
              <a:rPr lang="en-US" altLang="ko-KR" dirty="0" err="1"/>
              <a:t>Bảng</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Câu</a:t>
            </a:r>
            <a:r>
              <a:rPr lang="en-US" altLang="ko-KR" dirty="0"/>
              <a:t> </a:t>
            </a:r>
            <a:r>
              <a:rPr lang="en-US" altLang="ko-KR" dirty="0" err="1"/>
              <a:t>lệnh</a:t>
            </a:r>
            <a:r>
              <a:rPr lang="en-US" altLang="ko-KR" dirty="0"/>
              <a:t> </a:t>
            </a:r>
            <a:r>
              <a:rPr lang="en-US" altLang="ko-KR" b="1" dirty="0">
                <a:latin typeface="+mj-lt"/>
                <a:ea typeface="SamsungOne-700" panose="020B0803030303020204" pitchFamily="34" charset="0"/>
              </a:rPr>
              <a:t>INSERT</a:t>
            </a:r>
            <a:endParaRPr lang="en-US" altLang="ko-KR" b="1" dirty="0">
              <a:latin typeface="+mj-lt"/>
            </a:endParaRPr>
          </a:p>
          <a:p>
            <a:pPr lvl="1"/>
            <a:r>
              <a:rPr lang="vi-VN" altLang="ko-KR" dirty="0"/>
              <a:t>Là một phương thức nhập dữ liệu cơ bản, dữ liệu từ một bảng hoặc dạng xem được nhập vào một bảng khác</a:t>
            </a:r>
          </a:p>
          <a:p>
            <a:pPr lvl="1"/>
            <a:r>
              <a:rPr lang="vi-VN" altLang="ko-KR" dirty="0"/>
              <a:t>Cú pháp cơ bản của câu lệnh </a:t>
            </a:r>
            <a:r>
              <a:rPr lang="vi-VN" altLang="ko-KR" b="1" dirty="0"/>
              <a:t>INSERT</a:t>
            </a:r>
            <a:r>
              <a:rPr lang="vi-VN" altLang="ko-KR" dirty="0"/>
              <a:t> như sau</a:t>
            </a:r>
          </a:p>
          <a:p>
            <a:pPr lvl="1"/>
            <a:endParaRPr lang="vi-VN" altLang="ko-KR" dirty="0"/>
          </a:p>
          <a:p>
            <a:pPr lvl="1"/>
            <a:endParaRPr lang="vi-VN" altLang="ko-KR" dirty="0"/>
          </a:p>
          <a:p>
            <a:pPr lvl="1"/>
            <a:endParaRPr lang="vi-VN" altLang="ko-KR" dirty="0"/>
          </a:p>
          <a:p>
            <a:pPr lvl="1"/>
            <a:r>
              <a:rPr lang="vi-VN" altLang="ko-KR" dirty="0"/>
              <a:t>Cú pháp thêm hàng mà không xóa dữ liệu hiện có cho bảng đích</a:t>
            </a:r>
          </a:p>
          <a:p>
            <a:pPr lvl="1"/>
            <a:endParaRPr lang="vi-VN" altLang="ko-KR" dirty="0"/>
          </a:p>
          <a:p>
            <a:pPr lvl="1"/>
            <a:endParaRPr lang="vi-VN" altLang="ko-KR" dirty="0"/>
          </a:p>
          <a:p>
            <a:pPr lvl="1"/>
            <a:endParaRPr lang="vi-VN" altLang="ko-KR" dirty="0"/>
          </a:p>
          <a:p>
            <a:pPr lvl="1"/>
            <a:r>
              <a:rPr lang="vi-VN" altLang="ko-KR" dirty="0"/>
              <a:t>Ví dụ</a:t>
            </a:r>
            <a:endParaRPr lang="en-US" altLang="ko-KR" dirty="0"/>
          </a:p>
        </p:txBody>
      </p:sp>
      <p:sp>
        <p:nvSpPr>
          <p:cNvPr id="13" name="직사각형 3">
            <a:extLst>
              <a:ext uri="{FF2B5EF4-FFF2-40B4-BE49-F238E27FC236}">
                <a16:creationId xmlns:a16="http://schemas.microsoft.com/office/drawing/2014/main" id="{54554079-6A92-426D-9D51-27B7C1AD8D52}"/>
              </a:ext>
            </a:extLst>
          </p:cNvPr>
          <p:cNvSpPr/>
          <p:nvPr/>
        </p:nvSpPr>
        <p:spPr>
          <a:xfrm>
            <a:off x="725618" y="2986502"/>
            <a:ext cx="7992000" cy="64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300" dirty="0">
                <a:solidFill>
                  <a:srgbClr val="FF0000"/>
                </a:solidFill>
                <a:latin typeface="SamsungOne-400" panose="020B0503030303020204" pitchFamily="34" charset="0"/>
                <a:ea typeface="SamsungOne-400" panose="020B0503030303020204" pitchFamily="34" charset="0"/>
              </a:rPr>
              <a:t>INSERT</a:t>
            </a:r>
            <a:r>
              <a:rPr lang="en" altLang="ko-KR" sz="1300" dirty="0">
                <a:solidFill>
                  <a:srgbClr val="193EB0"/>
                </a:solidFill>
                <a:latin typeface="SamsungOne-400" panose="020B0503030303020204" pitchFamily="34" charset="0"/>
                <a:ea typeface="SamsungOne-400" panose="020B0503030303020204" pitchFamily="34" charset="0"/>
              </a:rPr>
              <a:t> OVERWRITE TABLE </a:t>
            </a:r>
            <a:r>
              <a:rPr lang="en" altLang="ko-KR" sz="1300" dirty="0">
                <a:solidFill>
                  <a:schemeClr val="tx1"/>
                </a:solidFill>
                <a:latin typeface="SamsungOne-400" panose="020B0503030303020204" pitchFamily="34" charset="0"/>
                <a:ea typeface="SamsungOne-400" panose="020B0503030303020204" pitchFamily="34" charset="0"/>
              </a:rPr>
              <a:t>tablename [</a:t>
            </a:r>
            <a:r>
              <a:rPr lang="en" altLang="ko-KR" sz="1300" dirty="0">
                <a:solidFill>
                  <a:srgbClr val="193EB0"/>
                </a:solidFill>
                <a:latin typeface="SamsungOne-400" panose="020B0503030303020204" pitchFamily="34" charset="0"/>
                <a:ea typeface="SamsungOne-400" panose="020B0503030303020204" pitchFamily="34" charset="0"/>
              </a:rPr>
              <a:t>PARTITION</a:t>
            </a:r>
            <a:r>
              <a:rPr lang="en" altLang="ko-KR" sz="1300" dirty="0">
                <a:solidFill>
                  <a:schemeClr val="tx1"/>
                </a:solidFill>
                <a:latin typeface="SamsungOne-400" panose="020B0503030303020204" pitchFamily="34" charset="0"/>
                <a:ea typeface="SamsungOne-400" panose="020B0503030303020204" pitchFamily="34" charset="0"/>
              </a:rPr>
              <a:t> (partcol1=value1, partcol2=value2 ...) [</a:t>
            </a:r>
            <a:r>
              <a:rPr lang="en" altLang="ko-KR" sz="1300" dirty="0">
                <a:solidFill>
                  <a:srgbClr val="193EB0"/>
                </a:solidFill>
                <a:latin typeface="SamsungOne-400" panose="020B0503030303020204" pitchFamily="34" charset="0"/>
                <a:ea typeface="SamsungOne-400" panose="020B0503030303020204" pitchFamily="34" charset="0"/>
              </a:rPr>
              <a:t>IF NOT EXISTS</a:t>
            </a:r>
            <a:r>
              <a:rPr lang="en" altLang="ko-KR" sz="1300" dirty="0">
                <a:solidFill>
                  <a:schemeClr val="tx1"/>
                </a:solidFill>
                <a:latin typeface="SamsungOne-400" panose="020B0503030303020204" pitchFamily="34" charset="0"/>
                <a:ea typeface="SamsungOne-400" panose="020B0503030303020204" pitchFamily="34" charset="0"/>
              </a:rPr>
              <a:t>]] select_statement </a:t>
            </a:r>
            <a:r>
              <a:rPr lang="en" altLang="ko-KR" sz="1300" dirty="0">
                <a:solidFill>
                  <a:srgbClr val="193EB0"/>
                </a:solidFill>
                <a:latin typeface="SamsungOne-400" panose="020B0503030303020204" pitchFamily="34" charset="0"/>
                <a:ea typeface="SamsungOne-400" panose="020B0503030303020204" pitchFamily="34" charset="0"/>
              </a:rPr>
              <a:t>FROM</a:t>
            </a:r>
            <a:r>
              <a:rPr lang="en" altLang="ko-KR" sz="1300" dirty="0">
                <a:solidFill>
                  <a:schemeClr val="tx1"/>
                </a:solidFill>
                <a:latin typeface="SamsungOne-400" panose="020B0503030303020204" pitchFamily="34" charset="0"/>
                <a:ea typeface="SamsungOne-400" panose="020B0503030303020204" pitchFamily="34" charset="0"/>
              </a:rPr>
              <a:t> statement; </a:t>
            </a:r>
          </a:p>
        </p:txBody>
      </p:sp>
      <p:sp>
        <p:nvSpPr>
          <p:cNvPr id="14" name="직사각형 3">
            <a:extLst>
              <a:ext uri="{FF2B5EF4-FFF2-40B4-BE49-F238E27FC236}">
                <a16:creationId xmlns:a16="http://schemas.microsoft.com/office/drawing/2014/main" id="{670788FC-68F7-439C-973A-6735FD77DBE9}"/>
              </a:ext>
            </a:extLst>
          </p:cNvPr>
          <p:cNvSpPr/>
          <p:nvPr/>
        </p:nvSpPr>
        <p:spPr>
          <a:xfrm>
            <a:off x="725618" y="4046372"/>
            <a:ext cx="7992000" cy="64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300" dirty="0">
                <a:solidFill>
                  <a:srgbClr val="FF0000"/>
                </a:solidFill>
                <a:latin typeface="SamsungOne-400" panose="020B0503030303020204" pitchFamily="34" charset="0"/>
                <a:ea typeface="SamsungOne-400" panose="020B0503030303020204" pitchFamily="34" charset="0"/>
              </a:rPr>
              <a:t>INSERT</a:t>
            </a:r>
            <a:r>
              <a:rPr lang="en" altLang="ko-KR" sz="1300" dirty="0">
                <a:solidFill>
                  <a:srgbClr val="193EB0"/>
                </a:solidFill>
                <a:latin typeface="SamsungOne-400" panose="020B0503030303020204" pitchFamily="34" charset="0"/>
                <a:ea typeface="SamsungOne-400" panose="020B0503030303020204" pitchFamily="34" charset="0"/>
              </a:rPr>
              <a:t> INTO TABLE </a:t>
            </a:r>
            <a:r>
              <a:rPr lang="en" altLang="ko-KR" sz="1300" dirty="0">
                <a:solidFill>
                  <a:schemeClr val="tx1"/>
                </a:solidFill>
                <a:latin typeface="SamsungOne-400" panose="020B0503030303020204" pitchFamily="34" charset="0"/>
                <a:ea typeface="SamsungOne-400" panose="020B0503030303020204" pitchFamily="34" charset="0"/>
              </a:rPr>
              <a:t>tablename [</a:t>
            </a:r>
            <a:r>
              <a:rPr lang="en" altLang="ko-KR" sz="1300" dirty="0">
                <a:solidFill>
                  <a:srgbClr val="193EB0"/>
                </a:solidFill>
                <a:latin typeface="SamsungOne-400" panose="020B0503030303020204" pitchFamily="34" charset="0"/>
                <a:ea typeface="SamsungOne-400" panose="020B0503030303020204" pitchFamily="34" charset="0"/>
              </a:rPr>
              <a:t>PARTITION</a:t>
            </a:r>
            <a:r>
              <a:rPr lang="en" altLang="ko-KR" sz="1300" dirty="0">
                <a:solidFill>
                  <a:schemeClr val="tx1"/>
                </a:solidFill>
                <a:latin typeface="SamsungOne-400" panose="020B0503030303020204" pitchFamily="34" charset="0"/>
                <a:ea typeface="SamsungOne-400" panose="020B0503030303020204" pitchFamily="34" charset="0"/>
              </a:rPr>
              <a:t> (partcol1=value1, partcol2=value2 ...)] select_statement </a:t>
            </a:r>
            <a:r>
              <a:rPr lang="en" altLang="ko-KR" sz="1300" dirty="0">
                <a:solidFill>
                  <a:srgbClr val="193EB0"/>
                </a:solidFill>
                <a:latin typeface="SamsungOne-400" panose="020B0503030303020204" pitchFamily="34" charset="0"/>
                <a:ea typeface="SamsungOne-400" panose="020B0503030303020204" pitchFamily="34" charset="0"/>
              </a:rPr>
              <a:t>FROM </a:t>
            </a:r>
            <a:r>
              <a:rPr lang="en" altLang="ko-KR" sz="1300" dirty="0">
                <a:solidFill>
                  <a:schemeClr val="tx1"/>
                </a:solidFill>
                <a:latin typeface="SamsungOne-400" panose="020B0503030303020204" pitchFamily="34" charset="0"/>
                <a:ea typeface="SamsungOne-400" panose="020B0503030303020204" pitchFamily="34" charset="0"/>
              </a:rPr>
              <a:t>statement;</a:t>
            </a:r>
            <a:endParaRPr lang="ko-KR" altLang="en-US" sz="1300" dirty="0">
              <a:solidFill>
                <a:schemeClr val="tx1"/>
              </a:solidFill>
              <a:latin typeface="SamsungOne-400" panose="020B0503030303020204" pitchFamily="34" charset="0"/>
            </a:endParaRPr>
          </a:p>
        </p:txBody>
      </p:sp>
      <p:sp>
        <p:nvSpPr>
          <p:cNvPr id="16" name="직사각형 3">
            <a:extLst>
              <a:ext uri="{FF2B5EF4-FFF2-40B4-BE49-F238E27FC236}">
                <a16:creationId xmlns:a16="http://schemas.microsoft.com/office/drawing/2014/main" id="{55931E6F-A015-4697-8976-B1E4A464A100}"/>
              </a:ext>
            </a:extLst>
          </p:cNvPr>
          <p:cNvSpPr/>
          <p:nvPr/>
        </p:nvSpPr>
        <p:spPr>
          <a:xfrm>
            <a:off x="725618" y="5057110"/>
            <a:ext cx="7992000" cy="86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300" dirty="0">
                <a:solidFill>
                  <a:srgbClr val="FF0000"/>
                </a:solidFill>
                <a:latin typeface="SamsungOne-400" panose="020B0503030303020204" pitchFamily="34" charset="0"/>
                <a:ea typeface="SamsungOne-400" panose="020B0503030303020204" pitchFamily="34" charset="0"/>
              </a:rPr>
              <a:t>INSERT</a:t>
            </a:r>
            <a:r>
              <a:rPr lang="en-US" altLang="ko-KR" sz="1300" dirty="0">
                <a:solidFill>
                  <a:srgbClr val="193EB0"/>
                </a:solidFill>
                <a:latin typeface="SamsungOne-400" panose="020B0503030303020204" pitchFamily="34" charset="0"/>
                <a:ea typeface="SamsungOne-400" panose="020B0503030303020204" pitchFamily="34" charset="0"/>
              </a:rPr>
              <a:t> INTO TABLE </a:t>
            </a:r>
            <a:r>
              <a:rPr lang="en-US" altLang="ko-KR" sz="1300" dirty="0">
                <a:solidFill>
                  <a:schemeClr val="tx1"/>
                </a:solidFill>
                <a:latin typeface="SamsungOne-400" panose="020B0503030303020204" pitchFamily="34" charset="0"/>
                <a:ea typeface="SamsungOne-400" panose="020B0503030303020204" pitchFamily="34" charset="0"/>
              </a:rPr>
              <a:t>new_product</a:t>
            </a:r>
          </a:p>
          <a:p>
            <a:pPr marL="180000"/>
            <a:r>
              <a:rPr lang="en-US" altLang="ko-KR" sz="1300" dirty="0">
                <a:solidFill>
                  <a:srgbClr val="193EB0"/>
                </a:solidFill>
                <a:latin typeface="SamsungOne-400" panose="020B0503030303020204" pitchFamily="34" charset="0"/>
                <a:ea typeface="SamsungOne-400" panose="020B0503030303020204" pitchFamily="34" charset="0"/>
              </a:rPr>
              <a:t>SELECT</a:t>
            </a:r>
            <a:r>
              <a:rPr lang="en-US" altLang="ko-KR" sz="1300" dirty="0">
                <a:solidFill>
                  <a:schemeClr val="tx1"/>
                </a:solidFill>
                <a:latin typeface="SamsungOne-400" panose="020B0503030303020204" pitchFamily="34" charset="0"/>
                <a:ea typeface="SamsungOne-400" panose="020B0503030303020204" pitchFamily="34" charset="0"/>
              </a:rPr>
              <a:t> * </a:t>
            </a:r>
            <a:r>
              <a:rPr lang="en-US" altLang="ko-KR" sz="1300" dirty="0">
                <a:solidFill>
                  <a:srgbClr val="193EB0"/>
                </a:solidFill>
                <a:latin typeface="SamsungOne-400" panose="020B0503030303020204" pitchFamily="34" charset="0"/>
                <a:ea typeface="SamsungOne-400" panose="020B0503030303020204" pitchFamily="34" charset="0"/>
              </a:rPr>
              <a:t>FROM </a:t>
            </a:r>
            <a:r>
              <a:rPr lang="en-US" altLang="ko-KR" sz="1300" dirty="0">
                <a:solidFill>
                  <a:schemeClr val="tx1"/>
                </a:solidFill>
                <a:latin typeface="SamsungOne-400" panose="020B0503030303020204" pitchFamily="34" charset="0"/>
                <a:ea typeface="SamsungOne-400" panose="020B0503030303020204" pitchFamily="34" charset="0"/>
              </a:rPr>
              <a:t>product</a:t>
            </a:r>
          </a:p>
          <a:p>
            <a:pPr marL="180000"/>
            <a:r>
              <a:rPr lang="en-US" altLang="ko-KR" sz="1300" dirty="0">
                <a:solidFill>
                  <a:srgbClr val="193EB0"/>
                </a:solidFill>
                <a:latin typeface="SamsungOne-400" panose="020B0503030303020204" pitchFamily="34" charset="0"/>
                <a:ea typeface="SamsungOne-400" panose="020B0503030303020204" pitchFamily="34" charset="0"/>
              </a:rPr>
              <a:t>WHERE</a:t>
            </a:r>
            <a:r>
              <a:rPr lang="en-US" altLang="ko-KR" sz="1300" dirty="0">
                <a:solidFill>
                  <a:schemeClr val="tx1"/>
                </a:solidFill>
                <a:latin typeface="SamsungOne-400" panose="020B0503030303020204" pitchFamily="34" charset="0"/>
                <a:ea typeface="SamsungOne-400" panose="020B0503030303020204" pitchFamily="34" charset="0"/>
              </a:rPr>
              <a:t>  id &gt; 10 and name = ‘spark’;</a:t>
            </a:r>
          </a:p>
        </p:txBody>
      </p:sp>
    </p:spTree>
    <p:extLst>
      <p:ext uri="{BB962C8B-B14F-4D97-AF65-F5344CB8AC3E}">
        <p14:creationId xmlns:p14="http://schemas.microsoft.com/office/powerpoint/2010/main" val="32839268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CREATE TABLE AS SELECT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solidFill>
                  <a:schemeClr val="tx1"/>
                </a:solidFill>
              </a:rPr>
              <a:t>Câu</a:t>
            </a:r>
            <a:r>
              <a:rPr lang="en-US" altLang="ko-KR" dirty="0">
                <a:solidFill>
                  <a:schemeClr val="tx1"/>
                </a:solidFill>
              </a:rPr>
              <a:t> </a:t>
            </a:r>
            <a:r>
              <a:rPr lang="en-US" altLang="ko-KR" dirty="0" err="1">
                <a:solidFill>
                  <a:schemeClr val="tx1"/>
                </a:solidFill>
              </a:rPr>
              <a:t>lệnh</a:t>
            </a:r>
            <a:r>
              <a:rPr lang="en-US" altLang="ko-KR" dirty="0">
                <a:solidFill>
                  <a:schemeClr val="tx1"/>
                </a:solidFill>
              </a:rPr>
              <a:t> CTAS </a:t>
            </a:r>
            <a:r>
              <a:rPr lang="en-US" altLang="ko-KR" dirty="0" err="1">
                <a:solidFill>
                  <a:schemeClr val="tx1"/>
                </a:solidFill>
              </a:rPr>
              <a:t>điền</a:t>
            </a:r>
            <a:r>
              <a:rPr lang="en-US" altLang="ko-KR" dirty="0">
                <a:solidFill>
                  <a:schemeClr val="tx1"/>
                </a:solidFill>
              </a:rPr>
              <a:t> </a:t>
            </a:r>
            <a:r>
              <a:rPr lang="en-US" altLang="ko-KR" dirty="0" err="1">
                <a:solidFill>
                  <a:schemeClr val="tx1"/>
                </a:solidFill>
              </a:rPr>
              <a:t>dữ</a:t>
            </a:r>
            <a:r>
              <a:rPr lang="en-US" altLang="ko-KR" dirty="0">
                <a:solidFill>
                  <a:schemeClr val="tx1"/>
                </a:solidFill>
              </a:rPr>
              <a:t> </a:t>
            </a:r>
            <a:r>
              <a:rPr lang="en-US" altLang="ko-KR" dirty="0" err="1">
                <a:solidFill>
                  <a:schemeClr val="tx1"/>
                </a:solidFill>
              </a:rPr>
              <a:t>liệu</a:t>
            </a:r>
            <a:r>
              <a:rPr lang="en-US" altLang="ko-KR" dirty="0">
                <a:solidFill>
                  <a:schemeClr val="tx1"/>
                </a:solidFill>
              </a:rPr>
              <a:t> </a:t>
            </a:r>
            <a:r>
              <a:rPr lang="en-US" altLang="ko-KR" dirty="0" err="1">
                <a:solidFill>
                  <a:schemeClr val="tx1"/>
                </a:solidFill>
              </a:rPr>
              <a:t>trong</a:t>
            </a:r>
            <a:r>
              <a:rPr lang="en-US" altLang="ko-KR" dirty="0">
                <a:solidFill>
                  <a:schemeClr val="tx1"/>
                </a:solidFill>
              </a:rPr>
              <a:t> </a:t>
            </a:r>
            <a:r>
              <a:rPr lang="en-US" altLang="ko-KR" dirty="0" err="1">
                <a:solidFill>
                  <a:schemeClr val="tx1"/>
                </a:solidFill>
              </a:rPr>
              <a:t>khi</a:t>
            </a:r>
            <a:r>
              <a:rPr lang="en-US" altLang="ko-KR" dirty="0">
                <a:solidFill>
                  <a:schemeClr val="tx1"/>
                </a:solidFill>
              </a:rPr>
              <a:t> </a:t>
            </a:r>
            <a:r>
              <a:rPr lang="en-US" altLang="ko-KR" dirty="0" err="1">
                <a:solidFill>
                  <a:schemeClr val="tx1"/>
                </a:solidFill>
              </a:rPr>
              <a:t>tạo</a:t>
            </a:r>
            <a:r>
              <a:rPr lang="en-US" altLang="ko-KR" dirty="0">
                <a:solidFill>
                  <a:schemeClr val="tx1"/>
                </a:solidFill>
              </a:rPr>
              <a:t> </a:t>
            </a:r>
            <a:r>
              <a:rPr lang="en-US" altLang="ko-KR" dirty="0" err="1">
                <a:solidFill>
                  <a:schemeClr val="tx1"/>
                </a:solidFill>
              </a:rPr>
              <a:t>bảng</a:t>
            </a:r>
            <a:endParaRPr lang="en-US" altLang="ko-KR" dirty="0">
              <a:solidFill>
                <a:schemeClr val="tx1"/>
              </a:solidFill>
            </a:endParaRPr>
          </a:p>
          <a:p>
            <a:pPr lvl="1"/>
            <a:r>
              <a:rPr lang="en-US" altLang="ko-KR" dirty="0" err="1">
                <a:solidFill>
                  <a:schemeClr val="tx1"/>
                </a:solidFill>
              </a:rPr>
              <a:t>Được</a:t>
            </a:r>
            <a:r>
              <a:rPr lang="en-US" altLang="ko-KR" dirty="0">
                <a:solidFill>
                  <a:schemeClr val="tx1"/>
                </a:solidFill>
              </a:rPr>
              <a:t> </a:t>
            </a:r>
            <a:r>
              <a:rPr lang="en-US" altLang="ko-KR" dirty="0" err="1">
                <a:solidFill>
                  <a:schemeClr val="tx1"/>
                </a:solidFill>
              </a:rPr>
              <a:t>gọi</a:t>
            </a:r>
            <a:r>
              <a:rPr lang="en-US" altLang="ko-KR" dirty="0">
                <a:solidFill>
                  <a:schemeClr val="tx1"/>
                </a:solidFill>
              </a:rPr>
              <a:t> </a:t>
            </a:r>
            <a:r>
              <a:rPr lang="en-US" altLang="ko-KR" dirty="0" err="1">
                <a:solidFill>
                  <a:schemeClr val="tx1"/>
                </a:solidFill>
              </a:rPr>
              <a:t>là</a:t>
            </a:r>
            <a:r>
              <a:rPr lang="en-US" altLang="ko-KR" dirty="0">
                <a:solidFill>
                  <a:schemeClr val="tx1"/>
                </a:solidFill>
              </a:rPr>
              <a:t> </a:t>
            </a:r>
            <a:r>
              <a:rPr lang="en-US" altLang="ko-KR" b="1" dirty="0">
                <a:solidFill>
                  <a:schemeClr val="tx1"/>
                </a:solidFill>
              </a:rPr>
              <a:t>CREATE TABLE AS SELECT </a:t>
            </a:r>
            <a:r>
              <a:rPr lang="en-US" altLang="ko-KR" dirty="0">
                <a:solidFill>
                  <a:schemeClr val="tx1"/>
                </a:solidFill>
              </a:rPr>
              <a:t>(CTAS)</a:t>
            </a:r>
            <a:endParaRPr lang="en-US" altLang="ko-KR" dirty="0"/>
          </a:p>
        </p:txBody>
      </p:sp>
      <p:sp>
        <p:nvSpPr>
          <p:cNvPr id="11" name="직사각형 3">
            <a:extLst>
              <a:ext uri="{FF2B5EF4-FFF2-40B4-BE49-F238E27FC236}">
                <a16:creationId xmlns:a16="http://schemas.microsoft.com/office/drawing/2014/main" id="{809C3A0F-0FC0-4F85-A304-54C3CCD4605E}"/>
              </a:ext>
            </a:extLst>
          </p:cNvPr>
          <p:cNvSpPr/>
          <p:nvPr/>
        </p:nvSpPr>
        <p:spPr>
          <a:xfrm>
            <a:off x="704578" y="2789188"/>
            <a:ext cx="4248422" cy="151811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FF0000"/>
                </a:solidFill>
                <a:latin typeface="SamsungOne-400" panose="020B0503030303020204" pitchFamily="34" charset="0"/>
                <a:ea typeface="SamsungOne-400" panose="020B0503030303020204" pitchFamily="34" charset="0"/>
              </a:rPr>
              <a:t>CREATE TABLE </a:t>
            </a:r>
            <a:r>
              <a:rPr lang="en-US" altLang="ko-KR" sz="1400" dirty="0">
                <a:solidFill>
                  <a:srgbClr val="000000"/>
                </a:solidFill>
                <a:latin typeface="SamsungOne-400" panose="020B0503030303020204" pitchFamily="34" charset="0"/>
                <a:ea typeface="SamsungOne-400" panose="020B0503030303020204" pitchFamily="34" charset="0"/>
              </a:rPr>
              <a:t>new_product</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a:t>
            </a:r>
            <a:r>
              <a:rPr lang="en-US" altLang="ko-KR" sz="1400" dirty="0">
                <a:solidFill>
                  <a:srgbClr val="000000"/>
                </a:solidFill>
                <a:latin typeface="SamsungOne-400" panose="020B0503030303020204" pitchFamily="34" charset="0"/>
                <a:ea typeface="SamsungOne-400" panose="020B0503030303020204" pitchFamily="34" charset="0"/>
              </a:rPr>
              <a:t> ‘,’</a:t>
            </a:r>
          </a:p>
          <a:p>
            <a:pPr marL="180000"/>
            <a:r>
              <a:rPr lang="en-US" altLang="ko-KR" sz="1400" dirty="0">
                <a:solidFill>
                  <a:srgbClr val="FF0000"/>
                </a:solidFill>
                <a:latin typeface="SamsungOne-400" panose="020B0503030303020204" pitchFamily="34" charset="0"/>
                <a:ea typeface="SamsungOne-400" panose="020B0503030303020204" pitchFamily="34" charset="0"/>
              </a:rPr>
              <a:t>AS SELECT </a:t>
            </a:r>
            <a:r>
              <a:rPr lang="en-US" altLang="ko-KR" sz="1400" dirty="0">
                <a:solidFill>
                  <a:srgbClr val="000000"/>
                </a:solidFill>
                <a:latin typeface="SamsungOne-400" panose="020B0503030303020204" pitchFamily="34" charset="0"/>
                <a:ea typeface="SamsungOne-400" panose="020B0503030303020204" pitchFamily="34" charset="0"/>
              </a:rPr>
              <a:t>name, id</a:t>
            </a:r>
          </a:p>
          <a:p>
            <a:pPr marL="180000"/>
            <a:r>
              <a:rPr lang="en-US" altLang="ko-KR" sz="1400" dirty="0">
                <a:solidFill>
                  <a:srgbClr val="193EB0"/>
                </a:solidFill>
                <a:latin typeface="SamsungOne-400" panose="020B0503030303020204" pitchFamily="34" charset="0"/>
                <a:ea typeface="SamsungOne-400" panose="020B0503030303020204" pitchFamily="34" charset="0"/>
              </a:rPr>
              <a:t>FROM </a:t>
            </a:r>
            <a:r>
              <a:rPr lang="en-US" altLang="ko-KR" sz="1400" dirty="0">
                <a:solidFill>
                  <a:srgbClr val="000000"/>
                </a:solidFill>
                <a:latin typeface="SamsungOne-400" panose="020B0503030303020204" pitchFamily="34" charset="0"/>
                <a:ea typeface="SamsungOne-400" panose="020B0503030303020204" pitchFamily="34" charset="0"/>
              </a:rPr>
              <a:t>product</a:t>
            </a:r>
          </a:p>
          <a:p>
            <a:pPr marL="180000"/>
            <a:r>
              <a:rPr lang="en-US" altLang="ko-KR" sz="1400" dirty="0">
                <a:solidFill>
                  <a:srgbClr val="193EB0"/>
                </a:solidFill>
                <a:latin typeface="SamsungOne-400" panose="020B0503030303020204" pitchFamily="34" charset="0"/>
                <a:ea typeface="SamsungOne-400" panose="020B0503030303020204" pitchFamily="34" charset="0"/>
              </a:rPr>
              <a:t>WHERE </a:t>
            </a:r>
            <a:r>
              <a:rPr lang="en-US" altLang="ko-KR" sz="1400" dirty="0">
                <a:solidFill>
                  <a:srgbClr val="000000"/>
                </a:solidFill>
                <a:latin typeface="SamsungOne-400" panose="020B0503030303020204" pitchFamily="34" charset="0"/>
                <a:ea typeface="SamsungOne-400" panose="020B0503030303020204" pitchFamily="34" charset="0"/>
              </a:rPr>
              <a:t>id &gt; 5;</a:t>
            </a:r>
          </a:p>
        </p:txBody>
      </p:sp>
      <p:sp>
        <p:nvSpPr>
          <p:cNvPr id="13" name="직사각형 3">
            <a:extLst>
              <a:ext uri="{FF2B5EF4-FFF2-40B4-BE49-F238E27FC236}">
                <a16:creationId xmlns:a16="http://schemas.microsoft.com/office/drawing/2014/main" id="{6DF0D61C-C4CE-4A88-B053-A3F94650CB75}"/>
              </a:ext>
            </a:extLst>
          </p:cNvPr>
          <p:cNvSpPr/>
          <p:nvPr/>
        </p:nvSpPr>
        <p:spPr>
          <a:xfrm>
            <a:off x="5490484" y="2462029"/>
            <a:ext cx="3729716" cy="369055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chemeClr val="tx1"/>
                </a:solidFill>
                <a:latin typeface="SamsungOne-400" panose="020B0503030303020204" pitchFamily="34" charset="0"/>
                <a:ea typeface="SamsungOne-400" panose="020B0503030303020204" pitchFamily="34" charset="0"/>
              </a:rPr>
              <a:t>0:  jbdc:hive2://&gt; select * from new_product; </a:t>
            </a:r>
          </a:p>
          <a:p>
            <a:pPr marL="180000"/>
            <a:r>
              <a:rPr lang="en-US" altLang="ko-KR" sz="1400" dirty="0">
                <a:solidFill>
                  <a:schemeClr val="tx1"/>
                </a:solidFill>
                <a:latin typeface="SamsungOne-400" panose="020B0503030303020204" pitchFamily="34" charset="0"/>
                <a:ea typeface="SamsungOne-400" panose="020B0503030303020204" pitchFamily="34" charset="0"/>
              </a:rPr>
              <a:t>OK</a:t>
            </a: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chọn</a:t>
            </a:r>
            <a:r>
              <a:rPr lang="en-US" altLang="ko-KR" sz="1400" dirty="0">
                <a:solidFill>
                  <a:schemeClr val="tx1"/>
                </a:solidFill>
                <a:latin typeface="SamsungOne-400" panose="020B0503030303020204" pitchFamily="34" charset="0"/>
                <a:ea typeface="SamsungOne-400" panose="020B0503030303020204" pitchFamily="34" charset="0"/>
              </a:rPr>
              <a:t> 10 </a:t>
            </a:r>
            <a:r>
              <a:rPr lang="en-US" altLang="ko-KR" sz="1400" dirty="0" err="1">
                <a:solidFill>
                  <a:schemeClr val="tx1"/>
                </a:solidFill>
                <a:latin typeface="SamsungOne-400" panose="020B0503030303020204" pitchFamily="34" charset="0"/>
                <a:ea typeface="SamsungOne-400" panose="020B0503030303020204" pitchFamily="34" charset="0"/>
              </a:rPr>
              <a:t>hàng</a:t>
            </a:r>
            <a:r>
              <a:rPr lang="en-US" altLang="ko-KR" sz="1400" dirty="0">
                <a:solidFill>
                  <a:schemeClr val="tx1"/>
                </a:solidFill>
                <a:latin typeface="SamsungOne-400" panose="020B0503030303020204" pitchFamily="34" charset="0"/>
                <a:ea typeface="SamsungOne-400" panose="020B0503030303020204" pitchFamily="34" charset="0"/>
              </a:rPr>
              <a:t> (0,213 </a:t>
            </a:r>
            <a:r>
              <a:rPr lang="en-US" altLang="ko-KR" sz="1400" dirty="0" err="1">
                <a:solidFill>
                  <a:schemeClr val="tx1"/>
                </a:solidFill>
                <a:latin typeface="SamsungOne-400" panose="020B0503030303020204" pitchFamily="34" charset="0"/>
                <a:ea typeface="SamsungOne-400" panose="020B0503030303020204" pitchFamily="34" charset="0"/>
              </a:rPr>
              <a:t>giây</a:t>
            </a:r>
            <a:r>
              <a:rPr lang="en-US" altLang="ko-KR" sz="1400" dirty="0">
                <a:solidFill>
                  <a:schemeClr val="tx1"/>
                </a:solidFill>
                <a:latin typeface="SamsungOne-400" panose="020B0503030303020204" pitchFamily="34" charset="0"/>
                <a:ea typeface="SamsungOne-400" panose="020B0503030303020204" pitchFamily="34" charset="0"/>
              </a:rPr>
              <a:t>)</a:t>
            </a:r>
          </a:p>
        </p:txBody>
      </p:sp>
      <p:graphicFrame>
        <p:nvGraphicFramePr>
          <p:cNvPr id="14" name="표 13">
            <a:extLst>
              <a:ext uri="{FF2B5EF4-FFF2-40B4-BE49-F238E27FC236}">
                <a16:creationId xmlns:a16="http://schemas.microsoft.com/office/drawing/2014/main" id="{486E1645-EF0C-4650-80B1-F75596D8277B}"/>
              </a:ext>
            </a:extLst>
          </p:cNvPr>
          <p:cNvGraphicFramePr>
            <a:graphicFrameLocks noGrp="1"/>
          </p:cNvGraphicFramePr>
          <p:nvPr>
            <p:extLst>
              <p:ext uri="{D42A27DB-BD31-4B8C-83A1-F6EECF244321}">
                <p14:modId xmlns:p14="http://schemas.microsoft.com/office/powerpoint/2010/main" val="1833303458"/>
              </p:ext>
            </p:extLst>
          </p:nvPr>
        </p:nvGraphicFramePr>
        <p:xfrm>
          <a:off x="5773937" y="3140968"/>
          <a:ext cx="3208530" cy="2743200"/>
        </p:xfrm>
        <a:graphic>
          <a:graphicData uri="http://schemas.openxmlformats.org/drawingml/2006/table">
            <a:tbl>
              <a:tblPr firstRow="1" bandRow="1">
                <a:tableStyleId>{5C22544A-7EE6-4342-B048-85BDC9FD1C3A}</a:tableStyleId>
              </a:tblPr>
              <a:tblGrid>
                <a:gridCol w="1604265">
                  <a:extLst>
                    <a:ext uri="{9D8B030D-6E8A-4147-A177-3AD203B41FA5}">
                      <a16:colId xmlns:a16="http://schemas.microsoft.com/office/drawing/2014/main" val="1509844544"/>
                    </a:ext>
                  </a:extLst>
                </a:gridCol>
                <a:gridCol w="1604265">
                  <a:extLst>
                    <a:ext uri="{9D8B030D-6E8A-4147-A177-3AD203B41FA5}">
                      <a16:colId xmlns:a16="http://schemas.microsoft.com/office/drawing/2014/main" val="77149052"/>
                    </a:ext>
                  </a:extLst>
                </a:gridCol>
              </a:tblGrid>
              <a:tr h="329787">
                <a:tc>
                  <a:txBody>
                    <a:bodyPr/>
                    <a:lstStyle/>
                    <a:p>
                      <a:pPr latinLnBrk="1"/>
                      <a:r>
                        <a:rPr kumimoji="1" lang="en-US" altLang="ko-KR" sz="1400" b="0" kern="1200" dirty="0">
                          <a:solidFill>
                            <a:schemeClr val="tx1"/>
                          </a:solidFill>
                          <a:latin typeface="SamsungOne-400" panose="020B0503030303020204" pitchFamily="34" charset="0"/>
                          <a:cs typeface="+mn-cs"/>
                        </a:rPr>
                        <a:t>new_product.name</a:t>
                      </a:r>
                      <a:endParaRPr kumimoji="1" lang="ko-KR" altLang="en-US" sz="1400" b="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b="0" kern="1200" dirty="0">
                          <a:solidFill>
                            <a:schemeClr val="tx1"/>
                          </a:solidFill>
                          <a:latin typeface="SamsungOne-400" panose="020B0503030303020204" pitchFamily="34" charset="0"/>
                          <a:cs typeface="+mn-cs"/>
                        </a:rPr>
                        <a:t>new_product.id</a:t>
                      </a:r>
                      <a:endParaRPr kumimoji="1" lang="ko-KR" altLang="en-US" sz="1400" b="0" kern="1200" dirty="0">
                        <a:solidFill>
                          <a:schemeClr val="tx1"/>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279231846"/>
                  </a:ext>
                </a:extLst>
              </a:tr>
              <a:tr h="1799175">
                <a:tc>
                  <a:txBody>
                    <a:bodyPr/>
                    <a:lstStyle/>
                    <a:p>
                      <a:pPr latinLnBrk="1"/>
                      <a:r>
                        <a:rPr kumimoji="1" lang="en-US" altLang="ko-KR" sz="1400" kern="1200" dirty="0">
                          <a:solidFill>
                            <a:schemeClr val="tx1"/>
                          </a:solidFill>
                          <a:latin typeface="SamsungOne-400" panose="020B0503030303020204" pitchFamily="34" charset="0"/>
                          <a:cs typeface="+mn-cs"/>
                        </a:rPr>
                        <a:t>hdfs</a:t>
                      </a:r>
                    </a:p>
                    <a:p>
                      <a:pPr latinLnBrk="1"/>
                      <a:r>
                        <a:rPr kumimoji="1" lang="en-US" altLang="ko-KR" sz="1400" kern="1200" dirty="0">
                          <a:solidFill>
                            <a:schemeClr val="tx1"/>
                          </a:solidFill>
                          <a:latin typeface="SamsungOne-400" panose="020B0503030303020204" pitchFamily="34" charset="0"/>
                          <a:cs typeface="+mn-cs"/>
                        </a:rPr>
                        <a:t>yarn</a:t>
                      </a:r>
                    </a:p>
                    <a:p>
                      <a:pPr latinLnBrk="1"/>
                      <a:r>
                        <a:rPr kumimoji="1" lang="en-US" altLang="ko-KR" sz="1400" kern="1200" dirty="0">
                          <a:solidFill>
                            <a:schemeClr val="tx1"/>
                          </a:solidFill>
                          <a:latin typeface="SamsungOne-400" panose="020B0503030303020204" pitchFamily="34" charset="0"/>
                          <a:cs typeface="+mn-cs"/>
                        </a:rPr>
                        <a:t>sqoop</a:t>
                      </a:r>
                    </a:p>
                    <a:p>
                      <a:pPr latinLnBrk="1"/>
                      <a:r>
                        <a:rPr kumimoji="1" lang="en-US" altLang="ko-KR" sz="1400" kern="1200" dirty="0">
                          <a:solidFill>
                            <a:schemeClr val="tx1"/>
                          </a:solidFill>
                          <a:latin typeface="SamsungOne-400" panose="020B0503030303020204" pitchFamily="34" charset="0"/>
                          <a:cs typeface="+mn-cs"/>
                        </a:rPr>
                        <a:t>flume</a:t>
                      </a:r>
                    </a:p>
                    <a:p>
                      <a:pPr latinLnBrk="1"/>
                      <a:r>
                        <a:rPr kumimoji="1" lang="en-US" altLang="ko-KR" sz="1400" kern="1200" dirty="0">
                          <a:solidFill>
                            <a:schemeClr val="tx1"/>
                          </a:solidFill>
                          <a:latin typeface="SamsungOne-400" panose="020B0503030303020204" pitchFamily="34" charset="0"/>
                          <a:cs typeface="+mn-cs"/>
                        </a:rPr>
                        <a:t>kafka</a:t>
                      </a:r>
                    </a:p>
                    <a:p>
                      <a:pPr latinLnBrk="1"/>
                      <a:r>
                        <a:rPr kumimoji="1" lang="en-US" altLang="ko-KR" sz="1400" kern="1200" dirty="0">
                          <a:solidFill>
                            <a:schemeClr val="tx1"/>
                          </a:solidFill>
                          <a:latin typeface="SamsungOne-400" panose="020B0503030303020204" pitchFamily="34" charset="0"/>
                          <a:cs typeface="+mn-cs"/>
                        </a:rPr>
                        <a:t>nifi</a:t>
                      </a:r>
                    </a:p>
                    <a:p>
                      <a:pPr latinLnBrk="1"/>
                      <a:r>
                        <a:rPr kumimoji="1" lang="en-US" altLang="ko-KR" sz="1400" kern="1200" dirty="0">
                          <a:solidFill>
                            <a:schemeClr val="tx1"/>
                          </a:solidFill>
                          <a:latin typeface="SamsungOne-400" panose="020B0503030303020204" pitchFamily="34" charset="0"/>
                          <a:cs typeface="+mn-cs"/>
                        </a:rPr>
                        <a:t>hive</a:t>
                      </a:r>
                    </a:p>
                    <a:p>
                      <a:pPr latinLnBrk="1"/>
                      <a:r>
                        <a:rPr kumimoji="1" lang="en-US" altLang="ko-KR" sz="1400" kern="1200" dirty="0">
                          <a:solidFill>
                            <a:schemeClr val="tx1"/>
                          </a:solidFill>
                          <a:latin typeface="SamsungOne-400" panose="020B0503030303020204" pitchFamily="34" charset="0"/>
                          <a:cs typeface="+mn-cs"/>
                        </a:rPr>
                        <a:t>pig</a:t>
                      </a:r>
                    </a:p>
                    <a:p>
                      <a:pPr latinLnBrk="1"/>
                      <a:r>
                        <a:rPr kumimoji="1" lang="en-US" altLang="ko-KR" sz="1400" kern="1200" dirty="0">
                          <a:solidFill>
                            <a:schemeClr val="tx1"/>
                          </a:solidFill>
                          <a:latin typeface="SamsungOne-400" panose="020B0503030303020204" pitchFamily="34" charset="0"/>
                          <a:cs typeface="+mn-cs"/>
                        </a:rPr>
                        <a:t>kudu</a:t>
                      </a:r>
                    </a:p>
                    <a:p>
                      <a:pPr latinLnBrk="1"/>
                      <a:r>
                        <a:rPr kumimoji="1" lang="en-US" altLang="ko-KR" sz="1400" kern="1200" dirty="0">
                          <a:solidFill>
                            <a:schemeClr val="tx1"/>
                          </a:solidFill>
                          <a:latin typeface="SamsungOne-400" panose="020B0503030303020204" pitchFamily="34" charset="0"/>
                          <a:cs typeface="+mn-cs"/>
                        </a:rPr>
                        <a:t>hbase</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400" kern="1200" dirty="0">
                          <a:solidFill>
                            <a:schemeClr val="tx1"/>
                          </a:solidFill>
                          <a:latin typeface="SamsungOne-400" panose="020B0503030303020204" pitchFamily="34" charset="0"/>
                          <a:cs typeface="+mn-cs"/>
                        </a:rPr>
                        <a:t>6</a:t>
                      </a:r>
                    </a:p>
                    <a:p>
                      <a:pPr latinLnBrk="1"/>
                      <a:r>
                        <a:rPr kumimoji="1" lang="en-US" altLang="ko-KR" sz="1400" kern="1200" dirty="0">
                          <a:solidFill>
                            <a:schemeClr val="tx1"/>
                          </a:solidFill>
                          <a:latin typeface="SamsungOne-400" panose="020B0503030303020204" pitchFamily="34" charset="0"/>
                          <a:cs typeface="+mn-cs"/>
                        </a:rPr>
                        <a:t>7</a:t>
                      </a:r>
                    </a:p>
                    <a:p>
                      <a:pPr latinLnBrk="1"/>
                      <a:r>
                        <a:rPr kumimoji="1" lang="en-US" altLang="ko-KR" sz="1400" kern="1200" dirty="0">
                          <a:solidFill>
                            <a:schemeClr val="tx1"/>
                          </a:solidFill>
                          <a:latin typeface="SamsungOne-400" panose="020B0503030303020204" pitchFamily="34" charset="0"/>
                          <a:cs typeface="+mn-cs"/>
                        </a:rPr>
                        <a:t>8</a:t>
                      </a:r>
                    </a:p>
                    <a:p>
                      <a:pPr latinLnBrk="1"/>
                      <a:r>
                        <a:rPr kumimoji="1" lang="en-US" altLang="ko-KR" sz="1400" kern="1200" dirty="0">
                          <a:solidFill>
                            <a:schemeClr val="tx1"/>
                          </a:solidFill>
                          <a:latin typeface="SamsungOne-400" panose="020B0503030303020204" pitchFamily="34" charset="0"/>
                          <a:cs typeface="+mn-cs"/>
                        </a:rPr>
                        <a:t>9</a:t>
                      </a:r>
                    </a:p>
                    <a:p>
                      <a:pPr latinLnBrk="1"/>
                      <a:r>
                        <a:rPr kumimoji="1" lang="en-US" altLang="ko-KR" sz="1400" kern="1200" dirty="0">
                          <a:solidFill>
                            <a:schemeClr val="tx1"/>
                          </a:solidFill>
                          <a:latin typeface="SamsungOne-400" panose="020B0503030303020204" pitchFamily="34" charset="0"/>
                          <a:cs typeface="+mn-cs"/>
                        </a:rPr>
                        <a:t>10</a:t>
                      </a:r>
                    </a:p>
                    <a:p>
                      <a:pPr latinLnBrk="1"/>
                      <a:r>
                        <a:rPr kumimoji="1" lang="en-US" altLang="ko-KR" sz="1400" kern="1200" dirty="0">
                          <a:solidFill>
                            <a:schemeClr val="tx1"/>
                          </a:solidFill>
                          <a:latin typeface="SamsungOne-400" panose="020B0503030303020204" pitchFamily="34" charset="0"/>
                          <a:cs typeface="+mn-cs"/>
                        </a:rPr>
                        <a:t>11</a:t>
                      </a:r>
                    </a:p>
                    <a:p>
                      <a:pPr latinLnBrk="1"/>
                      <a:r>
                        <a:rPr kumimoji="1" lang="en-US" altLang="ko-KR" sz="1400" kern="1200" dirty="0">
                          <a:solidFill>
                            <a:schemeClr val="tx1"/>
                          </a:solidFill>
                          <a:latin typeface="SamsungOne-400" panose="020B0503030303020204" pitchFamily="34" charset="0"/>
                          <a:cs typeface="+mn-cs"/>
                        </a:rPr>
                        <a:t>12</a:t>
                      </a:r>
                    </a:p>
                    <a:p>
                      <a:pPr latinLnBrk="1"/>
                      <a:r>
                        <a:rPr kumimoji="1" lang="en-US" altLang="ko-KR" sz="1400" kern="1200" dirty="0">
                          <a:solidFill>
                            <a:schemeClr val="tx1"/>
                          </a:solidFill>
                          <a:latin typeface="SamsungOne-400" panose="020B0503030303020204" pitchFamily="34" charset="0"/>
                          <a:cs typeface="+mn-cs"/>
                        </a:rPr>
                        <a:t>13</a:t>
                      </a:r>
                    </a:p>
                    <a:p>
                      <a:pPr latinLnBrk="1"/>
                      <a:r>
                        <a:rPr kumimoji="1" lang="en-US" altLang="ko-KR" sz="1400" kern="1200" dirty="0">
                          <a:solidFill>
                            <a:schemeClr val="tx1"/>
                          </a:solidFill>
                          <a:latin typeface="SamsungOne-400" panose="020B0503030303020204" pitchFamily="34" charset="0"/>
                          <a:cs typeface="+mn-cs"/>
                        </a:rPr>
                        <a:t>14</a:t>
                      </a:r>
                    </a:p>
                    <a:p>
                      <a:pPr latinLnBrk="1"/>
                      <a:r>
                        <a:rPr kumimoji="1" lang="en-US" altLang="ko-KR" sz="1400" kern="1200" dirty="0">
                          <a:solidFill>
                            <a:schemeClr val="tx1"/>
                          </a:solidFill>
                          <a:latin typeface="SamsungOne-400" panose="020B0503030303020204" pitchFamily="34" charset="0"/>
                          <a:cs typeface="+mn-cs"/>
                        </a:rPr>
                        <a:t>15</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718558947"/>
                  </a:ext>
                </a:extLst>
              </a:tr>
            </a:tbl>
          </a:graphicData>
        </a:graphic>
      </p:graphicFrame>
    </p:spTree>
    <p:extLst>
      <p:ext uri="{BB962C8B-B14F-4D97-AF65-F5344CB8AC3E}">
        <p14:creationId xmlns:p14="http://schemas.microsoft.com/office/powerpoint/2010/main" val="10933445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Ghi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r>
              <a:rPr lang="en-US" altLang="ko-KR" dirty="0" err="1"/>
              <a:t>vào</a:t>
            </a:r>
            <a:r>
              <a:rPr lang="en-US" altLang="ko-KR" dirty="0"/>
              <a:t> HDFS </a:t>
            </a:r>
            <a:r>
              <a:rPr lang="en-US" altLang="ko-KR" dirty="0" err="1"/>
              <a:t>trong</a:t>
            </a:r>
            <a:r>
              <a:rPr lang="en-US" altLang="ko-KR" dirty="0"/>
              <a:t> Hive (1/3)</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Nó</a:t>
            </a:r>
            <a:r>
              <a:rPr lang="en-US" altLang="ko-KR" dirty="0"/>
              <a:t> </a:t>
            </a:r>
            <a:r>
              <a:rPr lang="en-US" altLang="ko-KR" dirty="0" err="1"/>
              <a:t>đọc</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bảng</a:t>
            </a:r>
            <a:r>
              <a:rPr lang="en-US" altLang="ko-KR" dirty="0"/>
              <a:t> </a:t>
            </a:r>
            <a:r>
              <a:rPr lang="en-US" altLang="ko-KR" dirty="0" err="1"/>
              <a:t>và</a:t>
            </a:r>
            <a:r>
              <a:rPr lang="en-US" altLang="ko-KR" dirty="0"/>
              <a:t> </a:t>
            </a:r>
            <a:r>
              <a:rPr lang="en-US" altLang="ko-KR" dirty="0" err="1"/>
              <a:t>xuất</a:t>
            </a:r>
            <a:r>
              <a:rPr lang="en-US" altLang="ko-KR" dirty="0"/>
              <a:t> </a:t>
            </a:r>
            <a:r>
              <a:rPr lang="en-US" altLang="ko-KR" dirty="0" err="1"/>
              <a:t>một</a:t>
            </a:r>
            <a:r>
              <a:rPr lang="en-US" altLang="ko-KR" dirty="0"/>
              <a:t> </a:t>
            </a:r>
            <a:r>
              <a:rPr lang="en-US" altLang="ko-KR" dirty="0" err="1"/>
              <a:t>tệp</a:t>
            </a:r>
            <a:r>
              <a:rPr lang="en-US" altLang="ko-KR" dirty="0"/>
              <a:t> </a:t>
            </a:r>
            <a:r>
              <a:rPr lang="en-US" altLang="ko-KR" dirty="0" err="1"/>
              <a:t>đến</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đã</a:t>
            </a:r>
            <a:r>
              <a:rPr lang="en-US" altLang="ko-KR" dirty="0"/>
              <a:t> </a:t>
            </a:r>
            <a:r>
              <a:rPr lang="en-US" altLang="ko-KR" dirty="0" err="1"/>
              <a:t>chỉ</a:t>
            </a:r>
            <a:r>
              <a:rPr lang="en-US" altLang="ko-KR" dirty="0"/>
              <a:t> </a:t>
            </a:r>
            <a:r>
              <a:rPr lang="en-US" altLang="ko-KR" dirty="0" err="1"/>
              <a:t>định</a:t>
            </a:r>
            <a:endParaRPr lang="en-US" altLang="ko-KR" dirty="0"/>
          </a:p>
          <a:p>
            <a:pPr lvl="1"/>
            <a:r>
              <a:rPr lang="vi-VN" altLang="ko-KR" dirty="0"/>
              <a:t>Đặt cách lưu dữ liệu bằng </a:t>
            </a:r>
            <a:r>
              <a:rPr lang="vi-VN" altLang="ko-KR" b="1" dirty="0"/>
              <a:t>ROW FORMAT</a:t>
            </a:r>
          </a:p>
          <a:p>
            <a:pPr lvl="1"/>
            <a:r>
              <a:rPr lang="vi-VN" altLang="ko-KR" dirty="0"/>
              <a:t>Cú pháp cơ bản</a:t>
            </a:r>
          </a:p>
          <a:p>
            <a:pPr lvl="1"/>
            <a:endParaRPr lang="vi-VN" altLang="ko-KR" dirty="0"/>
          </a:p>
          <a:p>
            <a:pPr lvl="1"/>
            <a:endParaRPr lang="vi-VN" altLang="ko-KR" dirty="0"/>
          </a:p>
          <a:p>
            <a:pPr lvl="1"/>
            <a:endParaRPr lang="vi-VN" altLang="ko-KR" dirty="0"/>
          </a:p>
          <a:p>
            <a:pPr lvl="1"/>
            <a:endParaRPr lang="vi-VN" altLang="ko-KR" dirty="0"/>
          </a:p>
          <a:p>
            <a:pPr lvl="1"/>
            <a:r>
              <a:rPr lang="vi-VN" altLang="ko-KR" dirty="0"/>
              <a:t>Cú pháp của nhiều lần chèn</a:t>
            </a:r>
            <a:endParaRPr lang="en-US" altLang="ko-KR" dirty="0"/>
          </a:p>
        </p:txBody>
      </p:sp>
      <p:sp>
        <p:nvSpPr>
          <p:cNvPr id="12" name="직사각형 3">
            <a:extLst>
              <a:ext uri="{FF2B5EF4-FFF2-40B4-BE49-F238E27FC236}">
                <a16:creationId xmlns:a16="http://schemas.microsoft.com/office/drawing/2014/main" id="{124D0742-F812-42D0-9247-B8F0083ED2BD}"/>
              </a:ext>
            </a:extLst>
          </p:cNvPr>
          <p:cNvSpPr/>
          <p:nvPr/>
        </p:nvSpPr>
        <p:spPr>
          <a:xfrm>
            <a:off x="704850" y="3016189"/>
            <a:ext cx="8028000" cy="75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ct val="120000"/>
              </a:lnSpc>
            </a:pPr>
            <a:r>
              <a:rPr lang="en" altLang="ko-KR" sz="1300" dirty="0">
                <a:solidFill>
                  <a:srgbClr val="193EB0"/>
                </a:solidFill>
                <a:latin typeface="SamsungOne-400" panose="020B0503030303020204" pitchFamily="34" charset="0"/>
                <a:ea typeface="SamsungOne-400" panose="020B0503030303020204" pitchFamily="34" charset="0"/>
              </a:rPr>
              <a:t>INSERT</a:t>
            </a:r>
            <a:r>
              <a:rPr lang="en" altLang="ko-KR" sz="1300" dirty="0">
                <a:solidFill>
                  <a:schemeClr val="tx1"/>
                </a:solidFill>
                <a:latin typeface="SamsungOne-400" panose="020B0503030303020204" pitchFamily="34" charset="0"/>
                <a:ea typeface="SamsungOne-400" panose="020B0503030303020204" pitchFamily="34" charset="0"/>
              </a:rPr>
              <a:t> </a:t>
            </a:r>
            <a:r>
              <a:rPr lang="en" altLang="ko-KR" sz="1300" dirty="0">
                <a:solidFill>
                  <a:srgbClr val="193EB0"/>
                </a:solidFill>
                <a:latin typeface="SamsungOne-400" panose="020B0503030303020204" pitchFamily="34" charset="0"/>
                <a:ea typeface="SamsungOne-400" panose="020B0503030303020204" pitchFamily="34" charset="0"/>
              </a:rPr>
              <a:t>OVERWRITE </a:t>
            </a:r>
            <a:r>
              <a:rPr lang="en" altLang="ko-KR" sz="1300" dirty="0">
                <a:solidFill>
                  <a:schemeClr val="tx1"/>
                </a:solidFill>
                <a:latin typeface="SamsungOne-400" panose="020B0503030303020204" pitchFamily="34" charset="0"/>
                <a:ea typeface="SamsungOne-400" panose="020B0503030303020204" pitchFamily="34" charset="0"/>
              </a:rPr>
              <a:t>[</a:t>
            </a:r>
            <a:r>
              <a:rPr lang="en" altLang="ko-KR" sz="1300" dirty="0">
                <a:solidFill>
                  <a:srgbClr val="193EB0"/>
                </a:solidFill>
                <a:latin typeface="SamsungOne-400" panose="020B0503030303020204" pitchFamily="34" charset="0"/>
                <a:ea typeface="SamsungOne-400" panose="020B0503030303020204" pitchFamily="34" charset="0"/>
              </a:rPr>
              <a:t>LOCAL</a:t>
            </a:r>
            <a:r>
              <a:rPr lang="en" altLang="ko-KR" sz="1300" dirty="0">
                <a:solidFill>
                  <a:schemeClr val="tx1"/>
                </a:solidFill>
                <a:latin typeface="SamsungOne-400" panose="020B0503030303020204" pitchFamily="34" charset="0"/>
                <a:ea typeface="SamsungOne-400" panose="020B0503030303020204" pitchFamily="34" charset="0"/>
              </a:rPr>
              <a:t>] </a:t>
            </a:r>
            <a:r>
              <a:rPr lang="en" altLang="ko-KR" sz="1300" dirty="0">
                <a:solidFill>
                  <a:srgbClr val="193EB0"/>
                </a:solidFill>
                <a:latin typeface="SamsungOne-400" panose="020B0503030303020204" pitchFamily="34" charset="0"/>
                <a:ea typeface="SamsungOne-400" panose="020B0503030303020204" pitchFamily="34" charset="0"/>
              </a:rPr>
              <a:t>DIRECTORY</a:t>
            </a:r>
            <a:r>
              <a:rPr lang="en" altLang="ko-KR" sz="1300" dirty="0">
                <a:solidFill>
                  <a:schemeClr val="tx1"/>
                </a:solidFill>
                <a:latin typeface="SamsungOne-400" panose="020B0503030303020204" pitchFamily="34" charset="0"/>
                <a:ea typeface="SamsungOne-400" panose="020B0503030303020204" pitchFamily="34" charset="0"/>
              </a:rPr>
              <a:t> directory [</a:t>
            </a:r>
            <a:r>
              <a:rPr lang="en" altLang="ko-KR" sz="1300" dirty="0">
                <a:solidFill>
                  <a:srgbClr val="193EB0"/>
                </a:solidFill>
                <a:latin typeface="SamsungOne-400" panose="020B0503030303020204" pitchFamily="34" charset="0"/>
                <a:ea typeface="SamsungOne-400" panose="020B0503030303020204" pitchFamily="34" charset="0"/>
              </a:rPr>
              <a:t>ROW FORMAT</a:t>
            </a:r>
            <a:r>
              <a:rPr lang="en" altLang="ko-KR" sz="1300" dirty="0">
                <a:solidFill>
                  <a:schemeClr val="tx1"/>
                </a:solidFill>
                <a:latin typeface="SamsungOne-400" panose="020B0503030303020204" pitchFamily="34" charset="0"/>
                <a:ea typeface="SamsungOne-400" panose="020B0503030303020204" pitchFamily="34" charset="0"/>
              </a:rPr>
              <a:t> row_format] [</a:t>
            </a:r>
            <a:r>
              <a:rPr lang="en" altLang="ko-KR" sz="1300" dirty="0">
                <a:solidFill>
                  <a:srgbClr val="193EB0"/>
                </a:solidFill>
                <a:latin typeface="SamsungOne-400" panose="020B0503030303020204" pitchFamily="34" charset="0"/>
                <a:ea typeface="SamsungOne-400" panose="020B0503030303020204" pitchFamily="34" charset="0"/>
              </a:rPr>
              <a:t>STORED AS </a:t>
            </a:r>
            <a:r>
              <a:rPr lang="en" altLang="ko-KR" sz="1300" dirty="0">
                <a:solidFill>
                  <a:schemeClr val="tx1"/>
                </a:solidFill>
                <a:latin typeface="SamsungOne-400" panose="020B0503030303020204" pitchFamily="34" charset="0"/>
                <a:ea typeface="SamsungOne-400" panose="020B0503030303020204" pitchFamily="34" charset="0"/>
              </a:rPr>
              <a:t>file_format] </a:t>
            </a:r>
            <a:r>
              <a:rPr lang="en" altLang="ko-KR" sz="1300" dirty="0">
                <a:solidFill>
                  <a:srgbClr val="193EB0"/>
                </a:solidFill>
                <a:latin typeface="SamsungOne-400" panose="020B0503030303020204" pitchFamily="34" charset="0"/>
                <a:ea typeface="SamsungOne-400" panose="020B0503030303020204" pitchFamily="34" charset="0"/>
              </a:rPr>
              <a:t>SELECT</a:t>
            </a:r>
            <a:r>
              <a:rPr lang="en" altLang="ko-KR" sz="1300" dirty="0">
                <a:solidFill>
                  <a:schemeClr val="tx1"/>
                </a:solidFill>
                <a:latin typeface="SamsungOne-400" panose="020B0503030303020204" pitchFamily="34" charset="0"/>
                <a:ea typeface="SamsungOne-400" panose="020B0503030303020204" pitchFamily="34" charset="0"/>
              </a:rPr>
              <a:t> ... </a:t>
            </a:r>
            <a:r>
              <a:rPr lang="en" altLang="ko-KR" sz="1300" dirty="0">
                <a:solidFill>
                  <a:srgbClr val="193EB0"/>
                </a:solidFill>
                <a:latin typeface="SamsungOne-400" panose="020B0503030303020204" pitchFamily="34" charset="0"/>
                <a:ea typeface="SamsungOne-400" panose="020B0503030303020204" pitchFamily="34" charset="0"/>
              </a:rPr>
              <a:t>FROM</a:t>
            </a:r>
            <a:r>
              <a:rPr lang="en" altLang="ko-KR" sz="1300" dirty="0">
                <a:solidFill>
                  <a:schemeClr val="tx1"/>
                </a:solidFill>
                <a:latin typeface="SamsungOne-400" panose="020B0503030303020204" pitchFamily="34" charset="0"/>
                <a:ea typeface="SamsungOne-400" panose="020B0503030303020204" pitchFamily="34" charset="0"/>
              </a:rPr>
              <a:t> ... </a:t>
            </a:r>
          </a:p>
        </p:txBody>
      </p:sp>
      <p:sp>
        <p:nvSpPr>
          <p:cNvPr id="13" name="직사각형 3">
            <a:extLst>
              <a:ext uri="{FF2B5EF4-FFF2-40B4-BE49-F238E27FC236}">
                <a16:creationId xmlns:a16="http://schemas.microsoft.com/office/drawing/2014/main" id="{D2F9EE1D-2B2A-43E4-83D3-2386F72D362F}"/>
              </a:ext>
            </a:extLst>
          </p:cNvPr>
          <p:cNvSpPr/>
          <p:nvPr/>
        </p:nvSpPr>
        <p:spPr>
          <a:xfrm>
            <a:off x="704850" y="4311589"/>
            <a:ext cx="8028000" cy="13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ct val="120000"/>
              </a:lnSpc>
            </a:pPr>
            <a:r>
              <a:rPr lang="en" altLang="ko-KR" sz="1300" dirty="0">
                <a:solidFill>
                  <a:srgbClr val="193EB0"/>
                </a:solidFill>
                <a:latin typeface="SamsungOne-400" panose="020B0503030303020204" pitchFamily="34" charset="0"/>
                <a:ea typeface="SamsungOne-400" panose="020B0503030303020204" pitchFamily="34" charset="0"/>
              </a:rPr>
              <a:t>FROM</a:t>
            </a:r>
            <a:r>
              <a:rPr lang="en" altLang="ko-KR" sz="1300" dirty="0">
                <a:solidFill>
                  <a:schemeClr val="tx1"/>
                </a:solidFill>
                <a:latin typeface="SamsungOne-400" panose="020B0503030303020204" pitchFamily="34" charset="0"/>
                <a:ea typeface="SamsungOne-400" panose="020B0503030303020204" pitchFamily="34" charset="0"/>
              </a:rPr>
              <a:t> from_statement </a:t>
            </a:r>
          </a:p>
          <a:p>
            <a:pPr marL="180000">
              <a:lnSpc>
                <a:spcPct val="120000"/>
              </a:lnSpc>
            </a:pPr>
            <a:r>
              <a:rPr lang="en" altLang="ko-KR" sz="1300" dirty="0">
                <a:solidFill>
                  <a:srgbClr val="193EB0"/>
                </a:solidFill>
                <a:latin typeface="SamsungOne-400" panose="020B0503030303020204" pitchFamily="34" charset="0"/>
                <a:ea typeface="SamsungOne-400" panose="020B0503030303020204" pitchFamily="34" charset="0"/>
              </a:rPr>
              <a:t>INSERT OVERWRITE</a:t>
            </a:r>
            <a:r>
              <a:rPr lang="en" altLang="ko-KR" sz="1300" dirty="0">
                <a:solidFill>
                  <a:schemeClr val="tx1"/>
                </a:solidFill>
                <a:latin typeface="SamsungOne-400" panose="020B0503030303020204" pitchFamily="34" charset="0"/>
                <a:ea typeface="SamsungOne-400" panose="020B0503030303020204" pitchFamily="34" charset="0"/>
              </a:rPr>
              <a:t> [</a:t>
            </a:r>
            <a:r>
              <a:rPr lang="en" altLang="ko-KR" sz="1300" dirty="0">
                <a:solidFill>
                  <a:srgbClr val="193EB0"/>
                </a:solidFill>
                <a:latin typeface="SamsungOne-400" panose="020B0503030303020204" pitchFamily="34" charset="0"/>
                <a:ea typeface="SamsungOne-400" panose="020B0503030303020204" pitchFamily="34" charset="0"/>
              </a:rPr>
              <a:t>LOCAL] DIRECTORY </a:t>
            </a:r>
            <a:r>
              <a:rPr lang="en" altLang="ko-KR" sz="1300" dirty="0">
                <a:solidFill>
                  <a:schemeClr val="tx1"/>
                </a:solidFill>
                <a:latin typeface="SamsungOne-400" panose="020B0503030303020204" pitchFamily="34" charset="0"/>
                <a:ea typeface="SamsungOne-400" panose="020B0503030303020204" pitchFamily="34" charset="0"/>
              </a:rPr>
              <a:t>directory1 select_statement 1</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a:t>
            </a:r>
            <a:r>
              <a:rPr lang="en" altLang="ko-KR" sz="1300" dirty="0">
                <a:solidFill>
                  <a:srgbClr val="193EB0"/>
                </a:solidFill>
                <a:latin typeface="SamsungOne-400" panose="020B0503030303020204" pitchFamily="34" charset="0"/>
                <a:ea typeface="SamsungOne-400" panose="020B0503030303020204" pitchFamily="34" charset="0"/>
              </a:rPr>
              <a:t>INSERT OVERWRITE [LOCAL</a:t>
            </a:r>
            <a:r>
              <a:rPr lang="en" altLang="ko-KR" sz="1300" dirty="0">
                <a:solidFill>
                  <a:schemeClr val="tx1"/>
                </a:solidFill>
                <a:latin typeface="SamsungOne-400" panose="020B0503030303020204" pitchFamily="34" charset="0"/>
                <a:ea typeface="SamsungOne-400" panose="020B0503030303020204" pitchFamily="34" charset="0"/>
              </a:rPr>
              <a:t>] </a:t>
            </a:r>
            <a:r>
              <a:rPr lang="en" altLang="ko-KR" sz="1300" dirty="0">
                <a:solidFill>
                  <a:srgbClr val="193EB0"/>
                </a:solidFill>
                <a:latin typeface="SamsungOne-400" panose="020B0503030303020204" pitchFamily="34" charset="0"/>
                <a:ea typeface="SamsungOne-400" panose="020B0503030303020204" pitchFamily="34" charset="0"/>
              </a:rPr>
              <a:t>DIRECTORY</a:t>
            </a:r>
            <a:r>
              <a:rPr lang="en" altLang="ko-KR" sz="1300" dirty="0">
                <a:solidFill>
                  <a:schemeClr val="tx1"/>
                </a:solidFill>
                <a:latin typeface="SamsungOne-400" panose="020B0503030303020204" pitchFamily="34" charset="0"/>
                <a:ea typeface="SamsungOne-400" panose="020B0503030303020204" pitchFamily="34" charset="0"/>
              </a:rPr>
              <a:t> directory2 select_statement2] ... row_format </a:t>
            </a:r>
            <a:r>
              <a:rPr lang="en" altLang="ko-KR" sz="1300" dirty="0">
                <a:solidFill>
                  <a:srgbClr val="193EB0"/>
                </a:solidFill>
                <a:latin typeface="SamsungOne-400" panose="020B0503030303020204" pitchFamily="34" charset="0"/>
                <a:ea typeface="SamsungOne-400" panose="020B0503030303020204" pitchFamily="34" charset="0"/>
              </a:rPr>
              <a:t>: DELIMITED </a:t>
            </a:r>
            <a:r>
              <a:rPr lang="en" altLang="ko-KR" sz="1300" dirty="0">
                <a:solidFill>
                  <a:schemeClr val="tx1"/>
                </a:solidFill>
                <a:latin typeface="SamsungOne-400" panose="020B0503030303020204" pitchFamily="34" charset="0"/>
                <a:ea typeface="SamsungOne-400" panose="020B0503030303020204" pitchFamily="34" charset="0"/>
              </a:rPr>
              <a:t>[</a:t>
            </a:r>
            <a:r>
              <a:rPr lang="en" altLang="ko-KR" sz="1300" dirty="0">
                <a:solidFill>
                  <a:srgbClr val="193EB0"/>
                </a:solidFill>
                <a:latin typeface="SamsungOne-400" panose="020B0503030303020204" pitchFamily="34" charset="0"/>
                <a:ea typeface="SamsungOne-400" panose="020B0503030303020204" pitchFamily="34" charset="0"/>
              </a:rPr>
              <a:t>FIELDS TERMINATED BY </a:t>
            </a:r>
            <a:r>
              <a:rPr lang="en" altLang="ko-KR" sz="1300" dirty="0">
                <a:solidFill>
                  <a:schemeClr val="tx1"/>
                </a:solidFill>
                <a:latin typeface="SamsungOne-400" panose="020B0503030303020204" pitchFamily="34" charset="0"/>
                <a:ea typeface="SamsungOne-400" panose="020B0503030303020204" pitchFamily="34" charset="0"/>
              </a:rPr>
              <a:t>char</a:t>
            </a:r>
          </a:p>
        </p:txBody>
      </p:sp>
    </p:spTree>
    <p:extLst>
      <p:ext uri="{BB962C8B-B14F-4D97-AF65-F5344CB8AC3E}">
        <p14:creationId xmlns:p14="http://schemas.microsoft.com/office/powerpoint/2010/main" val="3416756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sz="2800" dirty="0" err="1"/>
              <a:t>Các</a:t>
            </a:r>
            <a:r>
              <a:rPr lang="en-US" altLang="ko-KR" sz="2800" dirty="0"/>
              <a:t> </a:t>
            </a:r>
            <a:r>
              <a:rPr lang="en-US" altLang="ko-KR" sz="2800" dirty="0" err="1"/>
              <a:t>tính</a:t>
            </a:r>
            <a:r>
              <a:rPr lang="en-US" altLang="ko-KR" sz="2800" dirty="0"/>
              <a:t> </a:t>
            </a:r>
            <a:r>
              <a:rPr lang="en-US" altLang="ko-KR" sz="2800" dirty="0" err="1"/>
              <a:t>năng</a:t>
            </a:r>
            <a:r>
              <a:rPr lang="en-US" altLang="ko-KR" sz="2800" dirty="0"/>
              <a:t> </a:t>
            </a:r>
            <a:r>
              <a:rPr lang="en-US" altLang="ko-KR" sz="2800" dirty="0" err="1"/>
              <a:t>của</a:t>
            </a:r>
            <a:r>
              <a:rPr lang="en-US" altLang="ko-KR" sz="2800" dirty="0"/>
              <a:t> RDBMS (CSDL </a:t>
            </a:r>
            <a:r>
              <a:rPr lang="en-US" altLang="ko-KR" sz="2800" dirty="0" err="1"/>
              <a:t>quan</a:t>
            </a:r>
            <a:r>
              <a:rPr lang="en-US" altLang="ko-KR" sz="2800" dirty="0"/>
              <a:t> </a:t>
            </a:r>
            <a:r>
              <a:rPr lang="en-US" altLang="ko-KR" sz="2800" dirty="0" err="1"/>
              <a:t>hệ</a:t>
            </a:r>
            <a:r>
              <a:rPr lang="en-US" altLang="ko-KR" sz="2800" dirty="0"/>
              <a:t>) (2/2)</a:t>
            </a:r>
            <a:endParaRPr lang="ko-KR" altLang="en-US" sz="2800"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8932128" cy="914400"/>
          </a:xfrm>
        </p:spPr>
        <p:txBody>
          <a:bodyPr/>
          <a:lstStyle/>
          <a:p>
            <a:r>
              <a:rPr lang="vi-VN" altLang="ko-KR" dirty="0"/>
              <a:t>DataBase - cơ sở dữ liệu là một loại lưu trữ dữ liệu.</a:t>
            </a:r>
            <a:endParaRPr lang="en-US" altLang="ko-KR" dirty="0"/>
          </a:p>
          <a:p>
            <a:pPr lvl="1">
              <a:spcBef>
                <a:spcPts val="400"/>
              </a:spcBef>
            </a:pPr>
            <a:r>
              <a:rPr lang="vi-VN" altLang="ko-KR" dirty="0"/>
              <a:t>Một kho lưu trữ thông tin được sắp xếp thành các hình đơn giản, thông thường</a:t>
            </a:r>
          </a:p>
          <a:p>
            <a:pPr lvl="1">
              <a:spcBef>
                <a:spcPts val="400"/>
              </a:spcBef>
            </a:pPr>
            <a:r>
              <a:rPr lang="vi-VN" altLang="ko-KR" dirty="0"/>
              <a:t>Giống như một bảng trong Excel, nó bao gồm các bảng và mỗi bảng bao gồm các hàng và cột.</a:t>
            </a:r>
          </a:p>
          <a:p>
            <a:pPr lvl="1">
              <a:spcBef>
                <a:spcPts val="400"/>
              </a:spcBef>
            </a:pPr>
            <a:r>
              <a:rPr lang="vi-VN" altLang="ko-KR" dirty="0"/>
              <a:t>Mỗi hàng được gọi là một bản ghi và các bản ghi được tạo thành từ một số phần thông tin, trong đó các phần là các cột.</a:t>
            </a:r>
            <a:endParaRPr lang="en-US" altLang="ko-KR" dirty="0"/>
          </a:p>
          <a:p>
            <a:r>
              <a:rPr lang="en-US" altLang="ko-KR" dirty="0"/>
              <a:t>Management System </a:t>
            </a:r>
            <a:r>
              <a:rPr lang="en-US" altLang="ko-KR" dirty="0" err="1"/>
              <a:t>là</a:t>
            </a:r>
            <a:r>
              <a:rPr lang="en-US" altLang="ko-KR" dirty="0"/>
              <a:t> </a:t>
            </a:r>
            <a:r>
              <a:rPr lang="en-US" altLang="ko-KR" dirty="0" err="1"/>
              <a:t>phần</a:t>
            </a:r>
            <a:r>
              <a:rPr lang="en-US" altLang="ko-KR" dirty="0"/>
              <a:t> </a:t>
            </a:r>
            <a:r>
              <a:rPr lang="en-US" altLang="ko-KR" dirty="0" err="1"/>
              <a:t>mềm</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bạn</a:t>
            </a:r>
            <a:r>
              <a:rPr lang="en-US" altLang="ko-KR" dirty="0"/>
              <a:t> </a:t>
            </a:r>
            <a:r>
              <a:rPr lang="en-US" altLang="ko-KR" dirty="0" err="1"/>
              <a:t>chèn</a:t>
            </a:r>
            <a:r>
              <a:rPr lang="en-US" altLang="ko-KR" dirty="0"/>
              <a:t> (insert), </a:t>
            </a:r>
            <a:r>
              <a:rPr lang="en-US" altLang="ko-KR" dirty="0" err="1"/>
              <a:t>tìm</a:t>
            </a:r>
            <a:r>
              <a:rPr lang="en-US" altLang="ko-KR" dirty="0"/>
              <a:t> </a:t>
            </a:r>
            <a:r>
              <a:rPr lang="en-US" altLang="ko-KR" dirty="0" err="1"/>
              <a:t>kiếm</a:t>
            </a:r>
            <a:r>
              <a:rPr lang="en-US" altLang="ko-KR" dirty="0"/>
              <a:t> (select), </a:t>
            </a:r>
            <a:r>
              <a:rPr lang="en-US" altLang="ko-KR" dirty="0" err="1"/>
              <a:t>sửa</a:t>
            </a:r>
            <a:r>
              <a:rPr lang="en-US" altLang="ko-KR" dirty="0"/>
              <a:t> </a:t>
            </a:r>
            <a:r>
              <a:rPr lang="en-US" altLang="ko-KR" dirty="0" err="1"/>
              <a:t>đổi</a:t>
            </a:r>
            <a:r>
              <a:rPr lang="en-US" altLang="ko-KR" dirty="0"/>
              <a:t> (update), </a:t>
            </a:r>
            <a:r>
              <a:rPr lang="en-US" altLang="ko-KR" dirty="0" err="1"/>
              <a:t>và</a:t>
            </a:r>
            <a:r>
              <a:rPr lang="en-US" altLang="ko-KR" dirty="0"/>
              <a:t> </a:t>
            </a:r>
            <a:r>
              <a:rPr lang="en-US" altLang="ko-KR" dirty="0" err="1"/>
              <a:t>xóa</a:t>
            </a:r>
            <a:r>
              <a:rPr lang="en-US" altLang="ko-KR" dirty="0"/>
              <a:t> (delete)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trong</a:t>
            </a:r>
            <a:r>
              <a:rPr lang="en-US" altLang="ko-KR" dirty="0"/>
              <a:t> CSDL.</a:t>
            </a:r>
          </a:p>
          <a:p>
            <a:pPr lvl="1">
              <a:spcBef>
                <a:spcPts val="400"/>
              </a:spcBef>
            </a:pPr>
            <a:r>
              <a:rPr lang="en-US" altLang="ko-KR" dirty="0" err="1"/>
              <a:t>Khả</a:t>
            </a:r>
            <a:r>
              <a:rPr lang="en-US" altLang="ko-KR" dirty="0"/>
              <a:t> </a:t>
            </a:r>
            <a:r>
              <a:rPr lang="en-US" altLang="ko-KR" dirty="0" err="1"/>
              <a:t>năng</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endParaRPr lang="en-US" altLang="ko-KR" dirty="0"/>
          </a:p>
          <a:p>
            <a:pPr lvl="1">
              <a:spcBef>
                <a:spcPts val="400"/>
              </a:spcBef>
            </a:pPr>
            <a:r>
              <a:rPr lang="en-US" altLang="ko-KR" dirty="0" err="1"/>
              <a:t>Nhiều</a:t>
            </a:r>
            <a:r>
              <a:rPr lang="en-US" altLang="ko-KR" dirty="0"/>
              <a:t> DBMS </a:t>
            </a:r>
            <a:r>
              <a:rPr lang="en-US" altLang="ko-KR" dirty="0" err="1"/>
              <a:t>thực</a:t>
            </a:r>
            <a:r>
              <a:rPr lang="en-US" altLang="ko-KR" dirty="0"/>
              <a:t> </a:t>
            </a:r>
            <a:r>
              <a:rPr lang="en-US" altLang="ko-KR" dirty="0" err="1"/>
              <a:t>hiện</a:t>
            </a:r>
            <a:r>
              <a:rPr lang="en-US" altLang="ko-KR" dirty="0"/>
              <a:t> </a:t>
            </a:r>
            <a:r>
              <a:rPr lang="en-US" altLang="ko-KR" dirty="0" err="1"/>
              <a:t>điều</a:t>
            </a:r>
            <a:r>
              <a:rPr lang="en-US" altLang="ko-KR" dirty="0"/>
              <a:t> </a:t>
            </a:r>
            <a:r>
              <a:rPr lang="en-US" altLang="ko-KR" dirty="0" err="1"/>
              <a:t>này</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hỗ</a:t>
            </a:r>
            <a:r>
              <a:rPr lang="en-US" altLang="ko-KR" dirty="0"/>
              <a:t> </a:t>
            </a:r>
            <a:r>
              <a:rPr lang="en-US" altLang="ko-KR" dirty="0" err="1"/>
              <a:t>trợ</a:t>
            </a:r>
            <a:r>
              <a:rPr lang="en-US" altLang="ko-KR" dirty="0"/>
              <a:t> SQL (</a:t>
            </a:r>
            <a:r>
              <a:rPr lang="en-US" altLang="ko-KR" dirty="0" err="1"/>
              <a:t>Ngôn</a:t>
            </a:r>
            <a:r>
              <a:rPr lang="en-US" altLang="ko-KR" dirty="0"/>
              <a:t> </a:t>
            </a:r>
            <a:r>
              <a:rPr lang="en-US" altLang="ko-KR" dirty="0" err="1"/>
              <a:t>ngữ</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có</a:t>
            </a:r>
            <a:r>
              <a:rPr lang="en-US" altLang="ko-KR" dirty="0"/>
              <a:t> </a:t>
            </a:r>
            <a:r>
              <a:rPr lang="en-US" altLang="ko-KR" dirty="0" err="1"/>
              <a:t>cấu</a:t>
            </a:r>
            <a:r>
              <a:rPr lang="en-US" altLang="ko-KR" dirty="0"/>
              <a:t> </a:t>
            </a:r>
            <a:r>
              <a:rPr lang="en-US" altLang="ko-KR" dirty="0" err="1"/>
              <a:t>trúc</a:t>
            </a:r>
            <a:r>
              <a:rPr lang="en-US" altLang="ko-KR" dirty="0"/>
              <a:t>).</a:t>
            </a:r>
            <a:endParaRPr lang="ko-KR" altLang="en-US" dirty="0"/>
          </a:p>
        </p:txBody>
      </p:sp>
    </p:spTree>
    <p:extLst>
      <p:ext uri="{BB962C8B-B14F-4D97-AF65-F5344CB8AC3E}">
        <p14:creationId xmlns:p14="http://schemas.microsoft.com/office/powerpoint/2010/main" val="10655884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Ghi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r>
              <a:rPr lang="en-US" altLang="ko-KR" dirty="0" err="1"/>
              <a:t>vào</a:t>
            </a:r>
            <a:r>
              <a:rPr lang="en-US" altLang="ko-KR" dirty="0"/>
              <a:t> HDFS </a:t>
            </a:r>
            <a:r>
              <a:rPr lang="en-US" altLang="ko-KR" dirty="0" err="1"/>
              <a:t>trong</a:t>
            </a:r>
            <a:r>
              <a:rPr lang="en-US" altLang="ko-KR" dirty="0"/>
              <a:t> Hive (2/3)</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Hive cũng lưu đầu ra vào một thư mục trong HDFS</a:t>
            </a:r>
          </a:p>
          <a:p>
            <a:endParaRPr lang="vi-VN" altLang="ko-KR" dirty="0"/>
          </a:p>
          <a:p>
            <a:endParaRPr lang="vi-VN" altLang="ko-KR" dirty="0"/>
          </a:p>
          <a:p>
            <a:endParaRPr lang="vi-VN" altLang="ko-KR" dirty="0"/>
          </a:p>
          <a:p>
            <a:r>
              <a:rPr lang="vi-VN" altLang="ko-KR" dirty="0"/>
              <a:t>Hiển thị kết quả trong /user/student/product</a:t>
            </a:r>
            <a:endParaRPr lang="en-US" altLang="ko-KR" dirty="0"/>
          </a:p>
        </p:txBody>
      </p:sp>
      <p:sp>
        <p:nvSpPr>
          <p:cNvPr id="10" name="직사각형 3">
            <a:extLst>
              <a:ext uri="{FF2B5EF4-FFF2-40B4-BE49-F238E27FC236}">
                <a16:creationId xmlns:a16="http://schemas.microsoft.com/office/drawing/2014/main" id="{5AD761AD-4041-4A47-89CB-CCB55A439571}"/>
              </a:ext>
            </a:extLst>
          </p:cNvPr>
          <p:cNvSpPr/>
          <p:nvPr/>
        </p:nvSpPr>
        <p:spPr>
          <a:xfrm>
            <a:off x="704850" y="2551368"/>
            <a:ext cx="7812000" cy="104527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0:  jbdc:hive://&gt; insert overwrite directory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 altLang="ko-KR" sz="1300" dirty="0">
                <a:solidFill>
                  <a:schemeClr val="tx1"/>
                </a:solidFill>
                <a:latin typeface="SamsungOne-400" panose="020B0503030303020204" pitchFamily="34" charset="0"/>
                <a:ea typeface="SamsungOne-400" panose="020B0503030303020204" pitchFamily="34" charset="0"/>
              </a:rPr>
              <a:t>/user/student/product/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endParaRPr lang="en" altLang="ko-KR" sz="1300" dirty="0">
              <a:solidFill>
                <a:schemeClr val="tx1"/>
              </a:solidFill>
              <a:latin typeface="SamsungOne-400" panose="020B0503030303020204" pitchFamily="34" charset="0"/>
              <a:ea typeface="SamsungOne-400" panose="020B0503030303020204" pitchFamily="34" charset="0"/>
            </a:endParaRP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   .   .   .   .   .   . &gt; row format delimited fields terminated by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 altLang="ko-KR" sz="1300" dirty="0">
                <a:solidFill>
                  <a:schemeClr val="tx1"/>
                </a:solidFill>
                <a:latin typeface="SamsungOne-400" panose="020B0503030303020204" pitchFamily="34" charset="0"/>
                <a:ea typeface="SamsungOne-400" panose="020B0503030303020204" pitchFamily="34" charset="0"/>
              </a:rPr>
              <a:t>/t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endParaRPr lang="en" altLang="ko-KR" sz="1300" dirty="0">
              <a:solidFill>
                <a:schemeClr val="tx1"/>
              </a:solidFill>
              <a:latin typeface="SamsungOne-400" panose="020B0503030303020204" pitchFamily="34" charset="0"/>
              <a:ea typeface="SamsungOne-400" panose="020B0503030303020204" pitchFamily="34" charset="0"/>
            </a:endParaRP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   .   .   .   .   .   . &gt; select * from new_product</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   .   .   .   .   .   . &gt; where id &gt;= 10;</a:t>
            </a:r>
          </a:p>
        </p:txBody>
      </p:sp>
      <p:sp>
        <p:nvSpPr>
          <p:cNvPr id="11" name="직사각형 3">
            <a:extLst>
              <a:ext uri="{FF2B5EF4-FFF2-40B4-BE49-F238E27FC236}">
                <a16:creationId xmlns:a16="http://schemas.microsoft.com/office/drawing/2014/main" id="{EBFF4D82-F12A-472D-9A29-493D57265B96}"/>
              </a:ext>
            </a:extLst>
          </p:cNvPr>
          <p:cNvSpPr/>
          <p:nvPr/>
        </p:nvSpPr>
        <p:spPr>
          <a:xfrm>
            <a:off x="704850" y="3887120"/>
            <a:ext cx="7812000" cy="248868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[student@localhost ~]$ hdfs dfs -ls product</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Found 1 items</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-rw-r--r--           1  student  student		49  2021-07-25  18:42  product/000000_0</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[student@localhost ~]$ </a:t>
            </a:r>
            <a:r>
              <a:rPr lang="en" altLang="ko-KR" sz="1300" dirty="0">
                <a:solidFill>
                  <a:schemeClr val="tx1"/>
                </a:solidFill>
                <a:latin typeface="SamsungOne-400" panose="020B0503030303020204" pitchFamily="34" charset="0"/>
              </a:rPr>
              <a:t>hdfs</a:t>
            </a:r>
            <a:r>
              <a:rPr lang="en" altLang="ko-KR" sz="1300" dirty="0">
                <a:solidFill>
                  <a:schemeClr val="tx1"/>
                </a:solidFill>
                <a:latin typeface="SamsungOne-400" panose="020B0503030303020204" pitchFamily="34" charset="0"/>
                <a:ea typeface="SamsungOne-400" panose="020B0503030303020204" pitchFamily="34" charset="0"/>
              </a:rPr>
              <a:t> dfs -cat product/000000_0</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kafka	10</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nifi	11</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hive	12</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pig	13</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kude	14</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hbase	15</a:t>
            </a:r>
          </a:p>
        </p:txBody>
      </p:sp>
    </p:spTree>
    <p:extLst>
      <p:ext uri="{BB962C8B-B14F-4D97-AF65-F5344CB8AC3E}">
        <p14:creationId xmlns:p14="http://schemas.microsoft.com/office/powerpoint/2010/main" val="27927771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Ghi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xuất</a:t>
            </a:r>
            <a:r>
              <a:rPr lang="en-US" altLang="ko-KR" dirty="0"/>
              <a:t> </a:t>
            </a:r>
            <a:r>
              <a:rPr lang="en-US" altLang="ko-KR" dirty="0" err="1"/>
              <a:t>vào</a:t>
            </a:r>
            <a:r>
              <a:rPr lang="en-US" altLang="ko-KR" dirty="0"/>
              <a:t> HDFS </a:t>
            </a:r>
            <a:r>
              <a:rPr lang="en-US" altLang="ko-KR" dirty="0" err="1"/>
              <a:t>trong</a:t>
            </a:r>
            <a:r>
              <a:rPr lang="en-US" altLang="ko-KR" dirty="0"/>
              <a:t> Hive (3/3)</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Truy vấn sau đây tạo ra kết quả tương tự cho sản phẩm</a:t>
            </a:r>
            <a:endParaRPr lang="en-US" altLang="ko-KR" dirty="0"/>
          </a:p>
        </p:txBody>
      </p:sp>
      <p:sp>
        <p:nvSpPr>
          <p:cNvPr id="10" name="직사각형 3">
            <a:extLst>
              <a:ext uri="{FF2B5EF4-FFF2-40B4-BE49-F238E27FC236}">
                <a16:creationId xmlns:a16="http://schemas.microsoft.com/office/drawing/2014/main" id="{324298EA-C753-46CB-9146-8FF3FD0206B2}"/>
              </a:ext>
            </a:extLst>
          </p:cNvPr>
          <p:cNvSpPr/>
          <p:nvPr/>
        </p:nvSpPr>
        <p:spPr>
          <a:xfrm>
            <a:off x="705894" y="2528888"/>
            <a:ext cx="7812000" cy="13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300" dirty="0">
                <a:solidFill>
                  <a:srgbClr val="193EB0"/>
                </a:solidFill>
                <a:latin typeface="SamsungOne-400" panose="020B0503030303020204" pitchFamily="34" charset="0"/>
                <a:ea typeface="SamsungOne-400" panose="020B0503030303020204" pitchFamily="34" charset="0"/>
              </a:rPr>
              <a:t>﻿FROM </a:t>
            </a:r>
            <a:r>
              <a:rPr lang="en-US" altLang="ko-KR" sz="1300" dirty="0">
                <a:solidFill>
                  <a:srgbClr val="000000"/>
                </a:solidFill>
                <a:latin typeface="SamsungOne-400" panose="020B0503030303020204" pitchFamily="34" charset="0"/>
                <a:ea typeface="SamsungOne-400" panose="020B0503030303020204" pitchFamily="34" charset="0"/>
              </a:rPr>
              <a:t>product p</a:t>
            </a:r>
          </a:p>
          <a:p>
            <a:pPr marL="180000"/>
            <a:r>
              <a:rPr lang="en-US" altLang="ko-KR" sz="1300" dirty="0">
                <a:solidFill>
                  <a:srgbClr val="193EB0"/>
                </a:solidFill>
                <a:latin typeface="SamsungOne-400" panose="020B0503030303020204" pitchFamily="34" charset="0"/>
                <a:ea typeface="SamsungOne-400" panose="020B0503030303020204" pitchFamily="34" charset="0"/>
              </a:rPr>
              <a:t>INSERT OVERWRITE DIRECTORY </a:t>
            </a:r>
            <a:r>
              <a:rPr lang="en-US" altLang="ko-KR" sz="1300" dirty="0">
                <a:solidFill>
                  <a:srgbClr val="000000"/>
                </a:solidFill>
                <a:latin typeface="SamsungOne-400" panose="020B0503030303020204" pitchFamily="34" charset="0"/>
                <a:ea typeface="SamsungOne-400" panose="020B0503030303020204" pitchFamily="34" charset="0"/>
              </a:rPr>
              <a:t>'product_from'</a:t>
            </a:r>
          </a:p>
          <a:p>
            <a:pPr marL="180000"/>
            <a:r>
              <a:rPr lang="en-US" altLang="ko-KR" sz="13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300" dirty="0">
                <a:solidFill>
                  <a:srgbClr val="000000"/>
                </a:solidFill>
                <a:latin typeface="SamsungOne-400" panose="020B0503030303020204" pitchFamily="34" charset="0"/>
                <a:ea typeface="SamsungOne-400" panose="020B0503030303020204" pitchFamily="34" charset="0"/>
              </a:rPr>
              <a:t>'\t'</a:t>
            </a:r>
          </a:p>
          <a:p>
            <a:pPr marL="180000"/>
            <a:r>
              <a:rPr lang="en-US" altLang="ko-KR" sz="1300" dirty="0">
                <a:solidFill>
                  <a:srgbClr val="193EB0"/>
                </a:solidFill>
                <a:latin typeface="SamsungOne-400" panose="020B0503030303020204" pitchFamily="34" charset="0"/>
                <a:ea typeface="SamsungOne-400" panose="020B0503030303020204" pitchFamily="34" charset="0"/>
              </a:rPr>
              <a:t>SELECT</a:t>
            </a:r>
            <a:r>
              <a:rPr lang="en-US" altLang="ko-KR" sz="1300" dirty="0">
                <a:solidFill>
                  <a:srgbClr val="000000"/>
                </a:solidFill>
                <a:latin typeface="SamsungOne-400" panose="020B0503030303020204" pitchFamily="34" charset="0"/>
                <a:ea typeface="SamsungOne-400" panose="020B0503030303020204" pitchFamily="34" charset="0"/>
              </a:rPr>
              <a:t> name, id</a:t>
            </a:r>
          </a:p>
          <a:p>
            <a:pPr marL="180000"/>
            <a:r>
              <a:rPr lang="en-US" altLang="ko-KR" sz="1300" dirty="0">
                <a:solidFill>
                  <a:srgbClr val="193EB0"/>
                </a:solidFill>
                <a:latin typeface="SamsungOne-400" panose="020B0503030303020204" pitchFamily="34" charset="0"/>
                <a:ea typeface="SamsungOne-400" panose="020B0503030303020204" pitchFamily="34" charset="0"/>
              </a:rPr>
              <a:t>WHERE</a:t>
            </a:r>
            <a:r>
              <a:rPr lang="en-US" altLang="ko-KR" sz="1300" dirty="0">
                <a:solidFill>
                  <a:srgbClr val="000000"/>
                </a:solidFill>
                <a:latin typeface="SamsungOne-400" panose="020B0503030303020204" pitchFamily="34" charset="0"/>
                <a:ea typeface="SamsungOne-400" panose="020B0503030303020204" pitchFamily="34" charset="0"/>
              </a:rPr>
              <a:t> id &gt;= 10;</a:t>
            </a:r>
          </a:p>
        </p:txBody>
      </p:sp>
      <p:sp>
        <p:nvSpPr>
          <p:cNvPr id="12" name="직사각형 3">
            <a:extLst>
              <a:ext uri="{FF2B5EF4-FFF2-40B4-BE49-F238E27FC236}">
                <a16:creationId xmlns:a16="http://schemas.microsoft.com/office/drawing/2014/main" id="{51DC41F6-D5DE-4391-A577-628F38C5E318}"/>
              </a:ext>
            </a:extLst>
          </p:cNvPr>
          <p:cNvSpPr/>
          <p:nvPr/>
        </p:nvSpPr>
        <p:spPr>
          <a:xfrm>
            <a:off x="704850" y="3921439"/>
            <a:ext cx="7812000" cy="248868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[student@localhost ~]$ hdfs dfs -ls product</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Found 1 items</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-rw-r--r--           1  student  student		49  2021-07-25  18:42  product/000000_0</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[student@localhost ~]$ hdfs dfs -cat product/000000_0</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kafka	10</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nifi	11</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hive	12</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pig	13</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kude	14</a:t>
            </a:r>
          </a:p>
          <a:p>
            <a:pPr marL="180000">
              <a:lnSpc>
                <a:spcPct val="120000"/>
              </a:lnSpc>
            </a:pPr>
            <a:r>
              <a:rPr lang="en" altLang="ko-KR" sz="1300" dirty="0">
                <a:solidFill>
                  <a:schemeClr val="tx1"/>
                </a:solidFill>
                <a:latin typeface="SamsungOne-400" panose="020B0503030303020204" pitchFamily="34" charset="0"/>
                <a:ea typeface="SamsungOne-400" panose="020B0503030303020204" pitchFamily="34" charset="0"/>
              </a:rPr>
              <a:t>hbase	15</a:t>
            </a:r>
          </a:p>
        </p:txBody>
      </p:sp>
    </p:spTree>
    <p:extLst>
      <p:ext uri="{BB962C8B-B14F-4D97-AF65-F5344CB8AC3E}">
        <p14:creationId xmlns:p14="http://schemas.microsoft.com/office/powerpoint/2010/main" val="20191238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vi-VN" altLang="ko-KR" dirty="0"/>
              <a:t>Lưu vào nhiều thư mục</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Trích</a:t>
            </a:r>
            <a:r>
              <a:rPr lang="en-US" altLang="ko-KR" dirty="0"/>
              <a:t> </a:t>
            </a:r>
            <a:r>
              <a:rPr lang="en-US" altLang="ko-KR" dirty="0" err="1"/>
              <a:t>xuất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ra</a:t>
            </a:r>
            <a:r>
              <a:rPr lang="en-US" altLang="ko-KR" dirty="0"/>
              <a:t> </a:t>
            </a:r>
            <a:r>
              <a:rPr lang="en-US" altLang="ko-KR" dirty="0" err="1"/>
              <a:t>nhiều</a:t>
            </a:r>
            <a:r>
              <a:rPr lang="en-US" altLang="ko-KR" dirty="0"/>
              <a:t> </a:t>
            </a:r>
            <a:r>
              <a:rPr lang="en-US" altLang="ko-KR" dirty="0" err="1"/>
              <a:t>tệp</a:t>
            </a:r>
            <a:endParaRPr lang="en-US" altLang="ko-KR" dirty="0"/>
          </a:p>
          <a:p>
            <a:pPr lvl="1"/>
            <a:r>
              <a:rPr lang="vi-VN" altLang="ko-KR" dirty="0"/>
              <a:t>Kết quả là hai thư mục trong HDFS</a:t>
            </a:r>
          </a:p>
          <a:p>
            <a:pPr lvl="1"/>
            <a:endParaRPr lang="vi-VN" altLang="ko-KR" dirty="0"/>
          </a:p>
          <a:p>
            <a:pPr lvl="1"/>
            <a:endParaRPr lang="vi-VN" altLang="ko-KR" dirty="0"/>
          </a:p>
          <a:p>
            <a:pPr lvl="1"/>
            <a:endParaRPr lang="vi-VN" altLang="ko-KR" dirty="0"/>
          </a:p>
          <a:p>
            <a:pPr lvl="1"/>
            <a:endParaRPr lang="vi-VN" altLang="ko-KR" dirty="0"/>
          </a:p>
          <a:p>
            <a:pPr lvl="1"/>
            <a:endParaRPr lang="vi-VN" altLang="ko-KR" dirty="0"/>
          </a:p>
          <a:p>
            <a:pPr lvl="1"/>
            <a:endParaRPr lang="vi-VN" altLang="ko-KR" dirty="0"/>
          </a:p>
          <a:p>
            <a:pPr lvl="1"/>
            <a:endParaRPr lang="vi-VN" altLang="ko-KR" dirty="0"/>
          </a:p>
          <a:p>
            <a:pPr lvl="1"/>
            <a:endParaRPr lang="vi-VN" altLang="ko-KR" dirty="0"/>
          </a:p>
          <a:p>
            <a:pPr lvl="1"/>
            <a:endParaRPr lang="vi-VN" altLang="ko-KR" dirty="0"/>
          </a:p>
          <a:p>
            <a:pPr lvl="1"/>
            <a:endParaRPr lang="vi-VN" altLang="ko-KR" dirty="0"/>
          </a:p>
          <a:p>
            <a:pPr lvl="1"/>
            <a:r>
              <a:rPr lang="vi-VN" altLang="ko-KR" dirty="0"/>
              <a:t>Hive có thể tạo hai kết quả thư mục bằng một truy vấn duy nhất, hiệu quả hơn so với sử dụng nhiều truy vấn.</a:t>
            </a:r>
            <a:endParaRPr lang="en-US" altLang="ko-KR" dirty="0"/>
          </a:p>
        </p:txBody>
      </p:sp>
      <p:sp>
        <p:nvSpPr>
          <p:cNvPr id="11" name="직사각형 3">
            <a:extLst>
              <a:ext uri="{FF2B5EF4-FFF2-40B4-BE49-F238E27FC236}">
                <a16:creationId xmlns:a16="http://schemas.microsoft.com/office/drawing/2014/main" id="{8FDF4A9A-C727-4DE0-8B82-7E362A591F8A}"/>
              </a:ext>
            </a:extLst>
          </p:cNvPr>
          <p:cNvSpPr/>
          <p:nvPr/>
        </p:nvSpPr>
        <p:spPr>
          <a:xfrm>
            <a:off x="712585" y="2784307"/>
            <a:ext cx="7812000" cy="241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﻿FROM </a:t>
            </a:r>
            <a:r>
              <a:rPr lang="en-US" altLang="ko-KR" sz="1400" dirty="0">
                <a:solidFill>
                  <a:srgbClr val="000000"/>
                </a:solidFill>
                <a:latin typeface="SamsungOne-400" panose="020B0503030303020204" pitchFamily="34" charset="0"/>
                <a:ea typeface="SamsungOne-400" panose="020B0503030303020204" pitchFamily="34" charset="0"/>
              </a:rPr>
              <a:t>product p</a:t>
            </a:r>
          </a:p>
          <a:p>
            <a:pPr marL="180000"/>
            <a:r>
              <a:rPr lang="en-US" altLang="ko-KR" sz="1400" dirty="0">
                <a:solidFill>
                  <a:srgbClr val="193EB0"/>
                </a:solidFill>
                <a:latin typeface="SamsungOne-400" panose="020B0503030303020204" pitchFamily="34" charset="0"/>
                <a:ea typeface="SamsungOne-400" panose="020B0503030303020204" pitchFamily="34" charset="0"/>
              </a:rPr>
              <a:t>INSERT OVERWRITE DIRECTORY</a:t>
            </a:r>
            <a:r>
              <a:rPr lang="en-US" altLang="ko-KR" sz="1400" dirty="0">
                <a:solidFill>
                  <a:srgbClr val="000000"/>
                </a:solidFill>
                <a:latin typeface="SamsungOne-400" panose="020B0503030303020204" pitchFamily="34" charset="0"/>
                <a:ea typeface="SamsungOne-400" panose="020B0503030303020204" pitchFamily="34" charset="0"/>
              </a:rPr>
              <a:t> 'product_name'</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'\t'</a:t>
            </a:r>
          </a:p>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name</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id &lt; 10</a:t>
            </a:r>
          </a:p>
          <a:p>
            <a:pPr marL="180000"/>
            <a:r>
              <a:rPr lang="en-US" altLang="ko-KR" sz="1400" dirty="0">
                <a:solidFill>
                  <a:srgbClr val="193EB0"/>
                </a:solidFill>
                <a:latin typeface="SamsungOne-400" panose="020B0503030303020204" pitchFamily="34" charset="0"/>
                <a:ea typeface="SamsungOne-400" panose="020B0503030303020204" pitchFamily="34" charset="0"/>
              </a:rPr>
              <a:t>INSERT OVERWRITE DIRECTORY </a:t>
            </a:r>
            <a:r>
              <a:rPr lang="en-US" altLang="ko-KR" sz="1400" dirty="0">
                <a:solidFill>
                  <a:srgbClr val="000000"/>
                </a:solidFill>
                <a:latin typeface="SamsungOne-400" panose="020B0503030303020204" pitchFamily="34" charset="0"/>
                <a:ea typeface="SamsungOne-400" panose="020B0503030303020204" pitchFamily="34" charset="0"/>
              </a:rPr>
              <a:t>'product_id'</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SELECT </a:t>
            </a:r>
            <a:r>
              <a:rPr lang="en-US" altLang="ko-KR" sz="1400" dirty="0">
                <a:solidFill>
                  <a:srgbClr val="000000"/>
                </a:solidFill>
                <a:latin typeface="SamsungOne-400" panose="020B0503030303020204" pitchFamily="34" charset="0"/>
                <a:ea typeface="SamsungOne-400" panose="020B0503030303020204" pitchFamily="34" charset="0"/>
              </a:rPr>
              <a:t>count(id), id</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id &gt;= 10</a:t>
            </a:r>
          </a:p>
          <a:p>
            <a:pPr marL="180000"/>
            <a:r>
              <a:rPr lang="en-US" altLang="ko-KR" sz="1400" dirty="0">
                <a:solidFill>
                  <a:srgbClr val="193EB0"/>
                </a:solidFill>
                <a:latin typeface="SamsungOne-400" panose="020B0503030303020204" pitchFamily="34" charset="0"/>
                <a:ea typeface="SamsungOne-400" panose="020B0503030303020204" pitchFamily="34" charset="0"/>
              </a:rPr>
              <a:t>GROUP BY </a:t>
            </a:r>
            <a:r>
              <a:rPr lang="en-US" altLang="ko-KR" sz="1400" dirty="0">
                <a:solidFill>
                  <a:srgbClr val="000000"/>
                </a:solidFill>
                <a:latin typeface="SamsungOne-400" panose="020B0503030303020204" pitchFamily="34" charset="0"/>
                <a:ea typeface="SamsungOne-400" panose="020B0503030303020204" pitchFamily="34" charset="0"/>
              </a:rPr>
              <a:t>id;</a:t>
            </a:r>
          </a:p>
        </p:txBody>
      </p:sp>
    </p:spTree>
    <p:extLst>
      <p:ext uri="{BB962C8B-B14F-4D97-AF65-F5344CB8AC3E}">
        <p14:creationId xmlns:p14="http://schemas.microsoft.com/office/powerpoint/2010/main" val="19845142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Tạo</a:t>
            </a:r>
            <a:r>
              <a:rPr lang="en-US" altLang="ko-KR" dirty="0"/>
              <a:t> </a:t>
            </a:r>
            <a:r>
              <a:rPr lang="en-US" altLang="ko-KR" dirty="0" err="1"/>
              <a:t>và</a:t>
            </a:r>
            <a:r>
              <a:rPr lang="en-US" altLang="ko-KR" dirty="0"/>
              <a:t> </a:t>
            </a:r>
            <a:r>
              <a:rPr lang="en-US" altLang="ko-KR" dirty="0" err="1"/>
              <a:t>xóa</a:t>
            </a:r>
            <a:r>
              <a:rPr lang="en-US" altLang="ko-KR" dirty="0"/>
              <a:t> View (</a:t>
            </a:r>
            <a:r>
              <a:rPr lang="en-US" altLang="ko-KR" dirty="0" err="1"/>
              <a:t>Dạng</a:t>
            </a:r>
            <a:r>
              <a:rPr lang="en-US" altLang="ko-KR" dirty="0"/>
              <a:t> </a:t>
            </a:r>
            <a:r>
              <a:rPr lang="en-US" altLang="ko-KR" dirty="0" err="1"/>
              <a:t>xem</a:t>
            </a:r>
            <a:r>
              <a:rPr lang="en-US" altLang="ko-KR" dirty="0"/>
              <a: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Tạo</a:t>
            </a:r>
            <a:r>
              <a:rPr lang="en-US" altLang="ko-KR" dirty="0"/>
              <a:t> view </a:t>
            </a:r>
            <a:r>
              <a:rPr lang="en-US" altLang="ko-KR" dirty="0" err="1"/>
              <a:t>tại</a:t>
            </a:r>
            <a:r>
              <a:rPr lang="en-US" altLang="ko-KR" dirty="0"/>
              <a:t> </a:t>
            </a:r>
            <a:r>
              <a:rPr lang="en-US" altLang="ko-KR" dirty="0" err="1"/>
              <a:t>thời</a:t>
            </a:r>
            <a:r>
              <a:rPr lang="en-US" altLang="ko-KR" dirty="0"/>
              <a:t> </a:t>
            </a:r>
            <a:r>
              <a:rPr lang="en-US" altLang="ko-KR" dirty="0" err="1"/>
              <a:t>điểm</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câu</a:t>
            </a:r>
            <a:r>
              <a:rPr lang="en-US" altLang="ko-KR" dirty="0"/>
              <a:t> </a:t>
            </a:r>
            <a:r>
              <a:rPr lang="en-US" altLang="ko-KR" dirty="0" err="1"/>
              <a:t>lệnh</a:t>
            </a:r>
            <a:r>
              <a:rPr lang="en-US" altLang="ko-KR" dirty="0"/>
              <a:t> </a:t>
            </a:r>
            <a:r>
              <a:rPr lang="en-US" altLang="ko-KR" b="1" dirty="0"/>
              <a:t>SELECT</a:t>
            </a:r>
            <a:endParaRPr lang="en" altLang="ko-KR" b="1" dirty="0"/>
          </a:p>
          <a:p>
            <a:pPr lvl="1"/>
            <a:r>
              <a:rPr lang="en-US" altLang="ko-KR" dirty="0"/>
              <a:t>C</a:t>
            </a:r>
            <a:r>
              <a:rPr lang="en" altLang="ko-KR" dirty="0"/>
              <a:t>ú pháp</a:t>
            </a:r>
          </a:p>
          <a:p>
            <a:endParaRPr lang="en" altLang="ko-KR" dirty="0"/>
          </a:p>
          <a:p>
            <a:endParaRPr lang="en" altLang="ko-KR" dirty="0"/>
          </a:p>
          <a:p>
            <a:r>
              <a:rPr lang="en-US" altLang="ko-KR" dirty="0"/>
              <a:t>View </a:t>
            </a:r>
            <a:r>
              <a:rPr lang="vi-VN" altLang="ko-KR" dirty="0"/>
              <a:t>là bảng lưu trữ tạm thời và truy vấn đã lưu trên bảng hoặc tập hợp bảng</a:t>
            </a:r>
            <a:endParaRPr lang="en-US" altLang="ko-KR" dirty="0"/>
          </a:p>
          <a:p>
            <a:endParaRPr lang="en-US" altLang="ko-KR" dirty="0"/>
          </a:p>
          <a:p>
            <a:endParaRPr lang="en-US" altLang="ko-KR" dirty="0"/>
          </a:p>
          <a:p>
            <a:endParaRPr lang="en-US" altLang="ko-KR" dirty="0"/>
          </a:p>
          <a:p>
            <a:endParaRPr lang="en-US" altLang="ko-KR" dirty="0"/>
          </a:p>
          <a:p>
            <a:r>
              <a:rPr lang="en-US" altLang="ko-KR" dirty="0"/>
              <a:t>XÓA VIEW</a:t>
            </a:r>
          </a:p>
        </p:txBody>
      </p:sp>
      <p:sp>
        <p:nvSpPr>
          <p:cNvPr id="11" name="직사각형 3">
            <a:extLst>
              <a:ext uri="{FF2B5EF4-FFF2-40B4-BE49-F238E27FC236}">
                <a16:creationId xmlns:a16="http://schemas.microsoft.com/office/drawing/2014/main" id="{3AC89190-6897-4593-A355-9491DC06449C}"/>
              </a:ext>
            </a:extLst>
          </p:cNvPr>
          <p:cNvSpPr/>
          <p:nvPr/>
        </p:nvSpPr>
        <p:spPr>
          <a:xfrm>
            <a:off x="722743" y="2770809"/>
            <a:ext cx="7812000" cy="68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400" dirty="0">
                <a:solidFill>
                  <a:srgbClr val="193EB0"/>
                </a:solidFill>
                <a:latin typeface="SamsungOne-400" panose="020B0503030303020204" pitchFamily="34" charset="0"/>
                <a:ea typeface="SamsungOne-400" panose="020B0503030303020204" pitchFamily="34" charset="0"/>
              </a:rPr>
              <a:t>CREATE VIEW</a:t>
            </a:r>
            <a:r>
              <a:rPr lang="en" altLang="ko-KR" sz="1400" dirty="0">
                <a:solidFill>
                  <a:schemeClr val="tx1"/>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IF NOT EXISTS</a:t>
            </a:r>
            <a:r>
              <a:rPr lang="en" altLang="ko-KR" sz="1400" dirty="0">
                <a:solidFill>
                  <a:schemeClr val="tx1"/>
                </a:solidFill>
                <a:latin typeface="SamsungOne-400" panose="020B0503030303020204" pitchFamily="34" charset="0"/>
                <a:ea typeface="SamsungOne-400" panose="020B0503030303020204" pitchFamily="34" charset="0"/>
              </a:rPr>
              <a:t>] view_name [(column_name [</a:t>
            </a:r>
            <a:r>
              <a:rPr lang="en" altLang="ko-KR" sz="1400" dirty="0">
                <a:solidFill>
                  <a:srgbClr val="193EB0"/>
                </a:solidFill>
                <a:latin typeface="SamsungOne-400" panose="020B0503030303020204" pitchFamily="34" charset="0"/>
                <a:ea typeface="SamsungOne-400" panose="020B0503030303020204" pitchFamily="34" charset="0"/>
              </a:rPr>
              <a:t>COMMENT </a:t>
            </a:r>
            <a:r>
              <a:rPr lang="en" altLang="ko-KR" sz="1400" dirty="0">
                <a:solidFill>
                  <a:schemeClr val="tx1"/>
                </a:solidFill>
                <a:latin typeface="SamsungOne-400" panose="020B0503030303020204" pitchFamily="34" charset="0"/>
                <a:ea typeface="SamsungOne-400" panose="020B0503030303020204" pitchFamily="34" charset="0"/>
              </a:rPr>
              <a:t>column_comment], ...)] </a:t>
            </a:r>
            <a:br>
              <a:rPr lang="en" altLang="ko-KR" sz="1400" dirty="0">
                <a:solidFill>
                  <a:schemeClr val="tx1"/>
                </a:solidFill>
                <a:latin typeface="SamsungOne-400" panose="020B0503030303020204" pitchFamily="34" charset="0"/>
                <a:ea typeface="SamsungOne-400" panose="020B0503030303020204" pitchFamily="34" charset="0"/>
              </a:rPr>
            </a:br>
            <a:r>
              <a:rPr lang="en" altLang="ko-KR" sz="1400" dirty="0">
                <a:solidFill>
                  <a:schemeClr val="tx1"/>
                </a:solidFill>
                <a:latin typeface="SamsungOne-400" panose="020B0503030303020204" pitchFamily="34" charset="0"/>
                <a:ea typeface="SamsungOne-400" panose="020B0503030303020204" pitchFamily="34" charset="0"/>
              </a:rPr>
              <a:t>[</a:t>
            </a:r>
            <a:r>
              <a:rPr lang="en" altLang="ko-KR" sz="1400" dirty="0">
                <a:solidFill>
                  <a:srgbClr val="193EB0"/>
                </a:solidFill>
                <a:latin typeface="SamsungOne-400" panose="020B0503030303020204" pitchFamily="34" charset="0"/>
                <a:ea typeface="SamsungOne-400" panose="020B0503030303020204" pitchFamily="34" charset="0"/>
              </a:rPr>
              <a:t>COMMENT</a:t>
            </a:r>
            <a:r>
              <a:rPr lang="en" altLang="ko-KR" sz="1400" dirty="0">
                <a:solidFill>
                  <a:schemeClr val="tx1"/>
                </a:solidFill>
                <a:latin typeface="SamsungOne-400" panose="020B0503030303020204" pitchFamily="34" charset="0"/>
                <a:ea typeface="SamsungOne-400" panose="020B0503030303020204" pitchFamily="34" charset="0"/>
              </a:rPr>
              <a:t> table_comment] </a:t>
            </a:r>
            <a:r>
              <a:rPr lang="en" altLang="ko-KR" sz="1400" dirty="0">
                <a:solidFill>
                  <a:srgbClr val="193EB0"/>
                </a:solidFill>
                <a:latin typeface="SamsungOne-400" panose="020B0503030303020204" pitchFamily="34" charset="0"/>
                <a:ea typeface="SamsungOne-400" panose="020B0503030303020204" pitchFamily="34" charset="0"/>
              </a:rPr>
              <a:t>AS SELECT</a:t>
            </a:r>
            <a:r>
              <a:rPr lang="en" altLang="ko-KR" sz="1400" dirty="0">
                <a:solidFill>
                  <a:schemeClr val="tx1"/>
                </a:solidFill>
                <a:latin typeface="SamsungOne-400" panose="020B0503030303020204" pitchFamily="34" charset="0"/>
                <a:ea typeface="SamsungOne-400" panose="020B0503030303020204" pitchFamily="34" charset="0"/>
              </a:rPr>
              <a:t> ...</a:t>
            </a:r>
            <a:endParaRPr lang="ko-KR" altLang="en-US" sz="1400" dirty="0">
              <a:solidFill>
                <a:schemeClr val="tx1"/>
              </a:solidFill>
              <a:latin typeface="SamsungOne-400" panose="020B0503030303020204" pitchFamily="34" charset="0"/>
            </a:endParaRPr>
          </a:p>
        </p:txBody>
      </p:sp>
      <p:sp>
        <p:nvSpPr>
          <p:cNvPr id="13" name="직사각형 3">
            <a:extLst>
              <a:ext uri="{FF2B5EF4-FFF2-40B4-BE49-F238E27FC236}">
                <a16:creationId xmlns:a16="http://schemas.microsoft.com/office/drawing/2014/main" id="{D29040B4-06FF-475D-B8E7-E99CEBDB48D8}"/>
              </a:ext>
            </a:extLst>
          </p:cNvPr>
          <p:cNvSpPr/>
          <p:nvPr/>
        </p:nvSpPr>
        <p:spPr>
          <a:xfrm>
            <a:off x="722743" y="3874170"/>
            <a:ext cx="7812000" cy="122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VIEW </a:t>
            </a:r>
            <a:r>
              <a:rPr lang="en-US" altLang="ko-KR" sz="1400" dirty="0">
                <a:solidFill>
                  <a:schemeClr val="tx1"/>
                </a:solidFill>
                <a:latin typeface="SamsungOne-400" panose="020B0503030303020204" pitchFamily="34" charset="0"/>
                <a:ea typeface="SamsungOne-400" panose="020B0503030303020204" pitchFamily="34" charset="0"/>
              </a:rPr>
              <a:t>author_100 AS</a:t>
            </a:r>
          </a:p>
          <a:p>
            <a:pPr marL="180000"/>
            <a:r>
              <a:rPr lang="en-US" altLang="ko-KR" sz="1400" dirty="0">
                <a:solidFill>
                  <a:srgbClr val="193EB0"/>
                </a:solidFill>
                <a:latin typeface="SamsungOne-400" panose="020B0503030303020204" pitchFamily="34" charset="0"/>
                <a:ea typeface="SamsungOne-400" panose="020B0503030303020204" pitchFamily="34" charset="0"/>
              </a:rPr>
              <a:t>SELECT </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chemeClr val="tx1"/>
                </a:solidFill>
                <a:latin typeface="SamsungOne-400" panose="020B0503030303020204" pitchFamily="34" charset="0"/>
                <a:ea typeface="SamsungOne-400" panose="020B0503030303020204" pitchFamily="34" charset="0"/>
              </a:rPr>
              <a:t> authors</a:t>
            </a:r>
          </a:p>
          <a:p>
            <a:pPr marL="180000"/>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chemeClr val="tx1"/>
                </a:solidFill>
                <a:latin typeface="SamsungOne-400" panose="020B0503030303020204" pitchFamily="34" charset="0"/>
                <a:ea typeface="SamsungOne-400" panose="020B0503030303020204" pitchFamily="34" charset="0"/>
              </a:rPr>
              <a:t> id &lt; 101;</a:t>
            </a:r>
          </a:p>
          <a:p>
            <a:pPr marL="180000"/>
            <a:endParaRPr lang="en-US" altLang="ko-KR" sz="1400" dirty="0">
              <a:solidFill>
                <a:schemeClr val="tx1"/>
              </a:solidFill>
              <a:latin typeface="SamsungOne-400" panose="020B0503030303020204" pitchFamily="34" charset="0"/>
              <a:ea typeface="SamsungOne-400" panose="020B0503030303020204" pitchFamily="34" charset="0"/>
            </a:endParaRPr>
          </a:p>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chemeClr val="tx1"/>
                </a:solidFill>
                <a:latin typeface="SamsungOne-400" panose="020B0503030303020204" pitchFamily="34" charset="0"/>
                <a:ea typeface="SamsungOne-400" panose="020B0503030303020204" pitchFamily="34" charset="0"/>
              </a:rPr>
              <a:t> author_100;</a:t>
            </a:r>
          </a:p>
        </p:txBody>
      </p:sp>
      <p:sp>
        <p:nvSpPr>
          <p:cNvPr id="15" name="직사각형 3">
            <a:extLst>
              <a:ext uri="{FF2B5EF4-FFF2-40B4-BE49-F238E27FC236}">
                <a16:creationId xmlns:a16="http://schemas.microsoft.com/office/drawing/2014/main" id="{62F1CC7C-7367-4344-837C-24F4C09E731C}"/>
              </a:ext>
            </a:extLst>
          </p:cNvPr>
          <p:cNvSpPr/>
          <p:nvPr/>
        </p:nvSpPr>
        <p:spPr>
          <a:xfrm>
            <a:off x="722743" y="5631611"/>
            <a:ext cx="7812000" cy="49513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DROP VIEW </a:t>
            </a:r>
            <a:r>
              <a:rPr lang="en-US" altLang="ko-KR" sz="1400" dirty="0">
                <a:solidFill>
                  <a:schemeClr val="tx1"/>
                </a:solidFill>
                <a:latin typeface="SamsungOne-400" panose="020B0503030303020204" pitchFamily="34" charset="0"/>
                <a:ea typeface="SamsungOne-400" panose="020B0503030303020204" pitchFamily="34" charset="0"/>
              </a:rPr>
              <a:t>author_100;</a:t>
            </a:r>
            <a:endParaRPr lang="ko-KR" altLang="en-US" sz="14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9561847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Quản</a:t>
            </a:r>
            <a:r>
              <a:rPr lang="en-US" altLang="ko-KR" dirty="0"/>
              <a:t> </a:t>
            </a:r>
            <a:r>
              <a:rPr lang="en-US" altLang="ko-KR" dirty="0" err="1"/>
              <a:t>lý</a:t>
            </a:r>
            <a:r>
              <a:rPr lang="en-US" altLang="ko-KR" dirty="0"/>
              <a:t> View (1/2)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Liệt</a:t>
            </a:r>
            <a:r>
              <a:rPr lang="en-US" altLang="ko-KR" dirty="0"/>
              <a:t> </a:t>
            </a:r>
            <a:r>
              <a:rPr lang="en-US" altLang="ko-KR" dirty="0" err="1"/>
              <a:t>kê</a:t>
            </a:r>
            <a:r>
              <a:rPr lang="en-US" altLang="ko-KR" dirty="0"/>
              <a:t> </a:t>
            </a:r>
            <a:r>
              <a:rPr lang="en-US" altLang="ko-KR" dirty="0" err="1"/>
              <a:t>một</a:t>
            </a:r>
            <a:r>
              <a:rPr lang="en-US" altLang="ko-KR" dirty="0"/>
              <a:t> view</a:t>
            </a:r>
          </a:p>
          <a:p>
            <a:pPr lvl="1"/>
            <a:endParaRPr lang="en-US" altLang="ko-KR" dirty="0"/>
          </a:p>
          <a:p>
            <a:pPr marL="0" indent="0">
              <a:buNone/>
            </a:pPr>
            <a:endParaRPr lang="en-US" altLang="ko-KR" dirty="0"/>
          </a:p>
          <a:p>
            <a:r>
              <a:rPr lang="vi-VN" altLang="ko-KR" dirty="0"/>
              <a:t>Xem truy vấn cơ bản của </a:t>
            </a:r>
            <a:r>
              <a:rPr lang="en-US" altLang="ko-KR" dirty="0"/>
              <a:t>view</a:t>
            </a:r>
          </a:p>
          <a:p>
            <a:pPr lvl="1"/>
            <a:endParaRPr lang="en-US" altLang="ko-KR" dirty="0"/>
          </a:p>
          <a:p>
            <a:pPr marL="0" indent="0">
              <a:buNone/>
            </a:pPr>
            <a:endParaRPr lang="en-US" altLang="ko-KR" dirty="0"/>
          </a:p>
          <a:p>
            <a:r>
              <a:rPr lang="en-US" altLang="ko-KR" dirty="0" err="1"/>
              <a:t>Để</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một</a:t>
            </a:r>
            <a:r>
              <a:rPr lang="en-US" altLang="ko-KR" dirty="0"/>
              <a:t> </a:t>
            </a:r>
            <a:r>
              <a:rPr lang="en-US" altLang="ko-KR" dirty="0" err="1"/>
              <a:t>câu</a:t>
            </a:r>
            <a:r>
              <a:rPr lang="en-US" altLang="ko-KR" dirty="0"/>
              <a:t> </a:t>
            </a:r>
            <a:r>
              <a:rPr lang="en-US" altLang="ko-KR" dirty="0" err="1"/>
              <a:t>lệnh</a:t>
            </a:r>
            <a:r>
              <a:rPr lang="en-US" altLang="ko-KR" dirty="0"/>
              <a:t> </a:t>
            </a:r>
            <a:r>
              <a:rPr lang="en-US" altLang="ko-KR" dirty="0" err="1"/>
              <a:t>để</a:t>
            </a:r>
            <a:r>
              <a:rPr lang="en-US" altLang="ko-KR" dirty="0"/>
              <a:t> </a:t>
            </a:r>
            <a:r>
              <a:rPr lang="en-US" altLang="ko-KR" dirty="0" err="1"/>
              <a:t>tạo</a:t>
            </a:r>
            <a:r>
              <a:rPr lang="en-US" altLang="ko-KR" dirty="0"/>
              <a:t> view</a:t>
            </a:r>
          </a:p>
        </p:txBody>
      </p:sp>
      <p:sp>
        <p:nvSpPr>
          <p:cNvPr id="12" name="직사각형 3">
            <a:extLst>
              <a:ext uri="{FF2B5EF4-FFF2-40B4-BE49-F238E27FC236}">
                <a16:creationId xmlns:a16="http://schemas.microsoft.com/office/drawing/2014/main" id="{029664AA-4606-4311-9915-0F235EAF01A6}"/>
              </a:ext>
            </a:extLst>
          </p:cNvPr>
          <p:cNvSpPr/>
          <p:nvPr/>
        </p:nvSpPr>
        <p:spPr>
          <a:xfrm>
            <a:off x="713897" y="2536277"/>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SHOW TABLES</a:t>
            </a:r>
            <a:r>
              <a:rPr lang="en-US" altLang="ko-KR" sz="1400" dirty="0">
                <a:solidFill>
                  <a:srgbClr val="000000"/>
                </a:solidFill>
                <a:latin typeface="SamsungOne-400" panose="020B0503030303020204" pitchFamily="34" charset="0"/>
                <a:ea typeface="SamsungOne-400" panose="020B0503030303020204" pitchFamily="34" charset="0"/>
              </a:rPr>
              <a:t>;</a:t>
            </a:r>
          </a:p>
        </p:txBody>
      </p:sp>
      <p:sp>
        <p:nvSpPr>
          <p:cNvPr id="14" name="직사각형 3">
            <a:extLst>
              <a:ext uri="{FF2B5EF4-FFF2-40B4-BE49-F238E27FC236}">
                <a16:creationId xmlns:a16="http://schemas.microsoft.com/office/drawing/2014/main" id="{987D4D0E-998C-48CE-9E2C-5B645C192ED4}"/>
              </a:ext>
            </a:extLst>
          </p:cNvPr>
          <p:cNvSpPr/>
          <p:nvPr/>
        </p:nvSpPr>
        <p:spPr>
          <a:xfrm>
            <a:off x="713897" y="3497619"/>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DESCRIBE FORMATTED </a:t>
            </a:r>
            <a:r>
              <a:rPr lang="en-US" altLang="ko-KR" sz="1400" dirty="0">
                <a:solidFill>
                  <a:srgbClr val="000000"/>
                </a:solidFill>
                <a:latin typeface="SamsungOne-400" panose="020B0503030303020204" pitchFamily="34" charset="0"/>
                <a:ea typeface="SamsungOne-400" panose="020B0503030303020204" pitchFamily="34" charset="0"/>
              </a:rPr>
              <a:t>author_100;</a:t>
            </a:r>
          </a:p>
        </p:txBody>
      </p:sp>
      <p:sp>
        <p:nvSpPr>
          <p:cNvPr id="15" name="직사각형 3">
            <a:extLst>
              <a:ext uri="{FF2B5EF4-FFF2-40B4-BE49-F238E27FC236}">
                <a16:creationId xmlns:a16="http://schemas.microsoft.com/office/drawing/2014/main" id="{EA5DF310-E1BA-460B-AC41-E41E304695A5}"/>
              </a:ext>
            </a:extLst>
          </p:cNvPr>
          <p:cNvSpPr/>
          <p:nvPr/>
        </p:nvSpPr>
        <p:spPr>
          <a:xfrm>
            <a:off x="713897" y="4463528"/>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SHOW CREATE TABLE </a:t>
            </a:r>
            <a:r>
              <a:rPr lang="en" altLang="ko-KR" sz="1400" dirty="0">
                <a:solidFill>
                  <a:srgbClr val="000000"/>
                </a:solidFill>
                <a:latin typeface="SamsungOne-400" panose="020B0503030303020204" pitchFamily="34" charset="0"/>
              </a:rPr>
              <a:t>author_100;</a:t>
            </a:r>
          </a:p>
        </p:txBody>
      </p:sp>
      <p:sp>
        <p:nvSpPr>
          <p:cNvPr id="10" name="직사각형 3">
            <a:extLst>
              <a:ext uri="{FF2B5EF4-FFF2-40B4-BE49-F238E27FC236}">
                <a16:creationId xmlns:a16="http://schemas.microsoft.com/office/drawing/2014/main" id="{A58DFBAF-6713-4921-BA1F-029643E9FAE8}"/>
              </a:ext>
            </a:extLst>
          </p:cNvPr>
          <p:cNvSpPr/>
          <p:nvPr/>
        </p:nvSpPr>
        <p:spPr>
          <a:xfrm>
            <a:off x="713897" y="5082948"/>
            <a:ext cx="7812000" cy="132717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300" dirty="0">
                <a:solidFill>
                  <a:srgbClr val="000000"/>
                </a:solidFill>
                <a:latin typeface="SamsungOne-400" panose="020B0503030303020204" pitchFamily="34" charset="0"/>
              </a:rPr>
              <a:t>0:  jdbc:hive2://&gt; show create table author 100;</a:t>
            </a:r>
          </a:p>
          <a:p>
            <a:pPr marL="180000"/>
            <a:r>
              <a:rPr lang="en" altLang="ko-KR" sz="1300" dirty="0">
                <a:solidFill>
                  <a:srgbClr val="000000"/>
                </a:solidFill>
                <a:latin typeface="SamsungOne-400" panose="020B0503030303020204" pitchFamily="34" charset="0"/>
              </a:rPr>
              <a:t>OK</a:t>
            </a:r>
          </a:p>
          <a:p>
            <a:pPr marL="180000"/>
            <a:endParaRPr lang="en" altLang="ko-KR" sz="1300" dirty="0">
              <a:solidFill>
                <a:srgbClr val="000000"/>
              </a:solidFill>
              <a:latin typeface="SamsungOne-400" panose="020B0503030303020204" pitchFamily="34" charset="0"/>
            </a:endParaRPr>
          </a:p>
          <a:p>
            <a:pPr marL="180000"/>
            <a:endParaRPr lang="en" altLang="ko-KR" sz="1300" dirty="0">
              <a:solidFill>
                <a:srgbClr val="000000"/>
              </a:solidFill>
              <a:latin typeface="SamsungOne-400" panose="020B0503030303020204" pitchFamily="34" charset="0"/>
            </a:endParaRPr>
          </a:p>
          <a:p>
            <a:pPr marL="180000"/>
            <a:endParaRPr lang="en" altLang="ko-KR" sz="1300" dirty="0">
              <a:solidFill>
                <a:srgbClr val="000000"/>
              </a:solidFill>
              <a:latin typeface="SamsungOne-400" panose="020B0503030303020204" pitchFamily="34" charset="0"/>
            </a:endParaRPr>
          </a:p>
          <a:p>
            <a:pPr marL="180000"/>
            <a:endParaRPr lang="en" altLang="ko-KR" sz="1300" dirty="0">
              <a:solidFill>
                <a:srgbClr val="000000"/>
              </a:solidFill>
              <a:latin typeface="SamsungOne-400" panose="020B0503030303020204" pitchFamily="34" charset="0"/>
            </a:endParaRPr>
          </a:p>
        </p:txBody>
      </p:sp>
      <p:graphicFrame>
        <p:nvGraphicFramePr>
          <p:cNvPr id="11" name="표 10">
            <a:extLst>
              <a:ext uri="{FF2B5EF4-FFF2-40B4-BE49-F238E27FC236}">
                <a16:creationId xmlns:a16="http://schemas.microsoft.com/office/drawing/2014/main" id="{EF35C95E-4FB8-42B0-960F-FC330551C84E}"/>
              </a:ext>
            </a:extLst>
          </p:cNvPr>
          <p:cNvGraphicFramePr>
            <a:graphicFrameLocks noGrp="1"/>
          </p:cNvGraphicFramePr>
          <p:nvPr>
            <p:extLst>
              <p:ext uri="{D42A27DB-BD31-4B8C-83A1-F6EECF244321}">
                <p14:modId xmlns:p14="http://schemas.microsoft.com/office/powerpoint/2010/main" val="3936660875"/>
              </p:ext>
            </p:extLst>
          </p:nvPr>
        </p:nvGraphicFramePr>
        <p:xfrm>
          <a:off x="963993" y="5561110"/>
          <a:ext cx="7075107" cy="792574"/>
        </p:xfrm>
        <a:graphic>
          <a:graphicData uri="http://schemas.openxmlformats.org/drawingml/2006/table">
            <a:tbl>
              <a:tblPr firstRow="1" bandRow="1">
                <a:tableStyleId>{5C22544A-7EE6-4342-B048-85BDC9FD1C3A}</a:tableStyleId>
              </a:tblPr>
              <a:tblGrid>
                <a:gridCol w="7075107">
                  <a:extLst>
                    <a:ext uri="{9D8B030D-6E8A-4147-A177-3AD203B41FA5}">
                      <a16:colId xmlns:a16="http://schemas.microsoft.com/office/drawing/2014/main" val="3426661151"/>
                    </a:ext>
                  </a:extLst>
                </a:gridCol>
              </a:tblGrid>
              <a:tr h="124806">
                <a:tc>
                  <a:txBody>
                    <a:bodyPr/>
                    <a:lstStyle/>
                    <a:p>
                      <a:pPr algn="ctr" latinLnBrk="1"/>
                      <a:r>
                        <a:rPr kumimoji="1" lang="en-US" altLang="ko-KR" sz="1300" b="0" kern="1200" dirty="0">
                          <a:solidFill>
                            <a:srgbClr val="000000"/>
                          </a:solidFill>
                          <a:latin typeface="SamsungOne-400" panose="020B0503030303020204" pitchFamily="34" charset="0"/>
                          <a:cs typeface="+mn-cs"/>
                        </a:rPr>
                        <a:t>createtab_stmt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503014">
                <a:tc>
                  <a:txBody>
                    <a:bodyPr/>
                    <a:lstStyle/>
                    <a:p>
                      <a:pPr latinLnBrk="1"/>
                      <a:r>
                        <a:rPr kumimoji="1" lang="en-US" altLang="ko-KR" sz="1300" kern="1200" dirty="0">
                          <a:solidFill>
                            <a:srgbClr val="000000"/>
                          </a:solidFill>
                          <a:latin typeface="SamsungOne-400" panose="020B0503030303020204" pitchFamily="34" charset="0"/>
                          <a:cs typeface="+mn-cs"/>
                        </a:rPr>
                        <a:t>CREATE VIEW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author_100</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 AS select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kumimoji="1" lang="en-US" altLang="ko-KR" sz="1300" kern="1200" dirty="0">
                          <a:solidFill>
                            <a:srgbClr val="000000"/>
                          </a:solidFill>
                          <a:latin typeface="SamsungOne-400" panose="020B0503030303020204" pitchFamily="34" charset="0"/>
                          <a:cs typeface="+mn-cs"/>
                        </a:rPr>
                        <a:t>authors</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kumimoji="1" lang="en-US" altLang="ko-KR" sz="1300" kern="1200" dirty="0">
                          <a:solidFill>
                            <a:srgbClr val="000000"/>
                          </a:solidFill>
                          <a:latin typeface="SamsungOne-400" panose="020B0503030303020204" pitchFamily="34" charset="0"/>
                          <a:cs typeface="+mn-cs"/>
                        </a:rPr>
                        <a: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id</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authors</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first_name</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authors</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 '</a:t>
                      </a:r>
                      <a:r>
                        <a:rPr kumimoji="1" lang="en-US" altLang="ko-KR" sz="1300" kern="1200" dirty="0">
                          <a:solidFill>
                            <a:srgbClr val="000000"/>
                          </a:solidFill>
                          <a:latin typeface="SamsungOne-400" panose="020B0503030303020204" pitchFamily="34" charset="0"/>
                          <a:cs typeface="+mn-cs"/>
                        </a:rPr>
                        <a:t>last_name</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authors</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email</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 where </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authors</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id</a:t>
                      </a:r>
                      <a:r>
                        <a:rPr kumimoji="1" lang="en-US" altLang="ko-KR" sz="1300" b="0" i="0" u="none" strike="noStrike" kern="1200" cap="none" spc="0" normalizeH="0" baseline="0" noProof="0" dirty="0">
                          <a:ln>
                            <a:noFill/>
                          </a:ln>
                          <a:solidFill>
                            <a:srgbClr val="000000"/>
                          </a:solidFill>
                          <a:effectLst/>
                          <a:uLnTx/>
                          <a:uFillTx/>
                          <a:latin typeface="SamsungOne-400" panose="020B0503030303020204" pitchFamily="34" charset="0"/>
                          <a:ea typeface="+mn-ea"/>
                          <a:cs typeface="+mn-cs"/>
                        </a:rPr>
                        <a:t>'</a:t>
                      </a:r>
                      <a:r>
                        <a:rPr kumimoji="1" lang="en-US" altLang="ko-KR" sz="1300" kern="1200" dirty="0">
                          <a:solidFill>
                            <a:srgbClr val="000000"/>
                          </a:solidFill>
                          <a:latin typeface="SamsungOne-400" panose="020B0503030303020204" pitchFamily="34" charset="0"/>
                          <a:cs typeface="+mn-cs"/>
                        </a:rPr>
                        <a:t> &lt; 101</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11275712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Quản</a:t>
            </a:r>
            <a:r>
              <a:rPr lang="en-US" altLang="ko-KR" dirty="0"/>
              <a:t> </a:t>
            </a:r>
            <a:r>
              <a:rPr lang="en-US" altLang="ko-KR" dirty="0" err="1"/>
              <a:t>lý</a:t>
            </a:r>
            <a:r>
              <a:rPr lang="en-US" altLang="ko-KR" dirty="0"/>
              <a:t> View (2/2)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Thay đổi truy vấn cơ bản</a:t>
            </a:r>
            <a:endParaRPr lang="en-US" altLang="ko-KR" dirty="0"/>
          </a:p>
          <a:p>
            <a:pPr lvl="1"/>
            <a:endParaRPr lang="en-US" altLang="ko-KR" dirty="0"/>
          </a:p>
          <a:p>
            <a:pPr lvl="1"/>
            <a:endParaRPr lang="en-US" altLang="ko-KR" dirty="0"/>
          </a:p>
          <a:p>
            <a:pPr marL="0" indent="0">
              <a:buNone/>
            </a:pPr>
            <a:endParaRPr lang="en-US" altLang="ko-KR" dirty="0"/>
          </a:p>
          <a:p>
            <a:r>
              <a:rPr lang="en-US" altLang="ko-KR" dirty="0" err="1"/>
              <a:t>Để</a:t>
            </a:r>
            <a:r>
              <a:rPr lang="en-US" altLang="ko-KR" dirty="0"/>
              <a:t> </a:t>
            </a:r>
            <a:r>
              <a:rPr lang="en-US" altLang="ko-KR" dirty="0" err="1"/>
              <a:t>đổi</a:t>
            </a:r>
            <a:r>
              <a:rPr lang="en-US" altLang="ko-KR" dirty="0"/>
              <a:t> </a:t>
            </a:r>
            <a:r>
              <a:rPr lang="en-US" altLang="ko-KR" dirty="0" err="1"/>
              <a:t>tên</a:t>
            </a:r>
            <a:r>
              <a:rPr lang="en-US" altLang="ko-KR" dirty="0"/>
              <a:t> </a:t>
            </a:r>
            <a:r>
              <a:rPr lang="en-US" altLang="ko-KR" dirty="0" err="1"/>
              <a:t>một</a:t>
            </a:r>
            <a:r>
              <a:rPr lang="en-US" altLang="ko-KR" dirty="0"/>
              <a:t> view</a:t>
            </a:r>
          </a:p>
          <a:p>
            <a:endParaRPr lang="en-US" altLang="ko-KR" dirty="0"/>
          </a:p>
          <a:p>
            <a:pPr marL="0" indent="0">
              <a:buNone/>
            </a:pPr>
            <a:endParaRPr lang="en-US" altLang="ko-KR" dirty="0"/>
          </a:p>
          <a:p>
            <a:r>
              <a:rPr lang="en-US" altLang="ko-KR" dirty="0" err="1"/>
              <a:t>Để</a:t>
            </a:r>
            <a:r>
              <a:rPr lang="en-US" altLang="ko-KR" dirty="0"/>
              <a:t> </a:t>
            </a:r>
            <a:r>
              <a:rPr lang="en-US" altLang="ko-KR" dirty="0" err="1"/>
              <a:t>xóa</a:t>
            </a:r>
            <a:r>
              <a:rPr lang="en-US" altLang="ko-KR" dirty="0"/>
              <a:t> view</a:t>
            </a:r>
          </a:p>
        </p:txBody>
      </p:sp>
      <p:sp>
        <p:nvSpPr>
          <p:cNvPr id="14" name="직사각형 3">
            <a:extLst>
              <a:ext uri="{FF2B5EF4-FFF2-40B4-BE49-F238E27FC236}">
                <a16:creationId xmlns:a16="http://schemas.microsoft.com/office/drawing/2014/main" id="{A9462236-2238-4B1C-95EF-6E1932152BFC}"/>
              </a:ext>
            </a:extLst>
          </p:cNvPr>
          <p:cNvSpPr/>
          <p:nvPr/>
        </p:nvSpPr>
        <p:spPr>
          <a:xfrm>
            <a:off x="707425" y="2525043"/>
            <a:ext cx="7812000" cy="64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VIEW </a:t>
            </a:r>
            <a:r>
              <a:rPr lang="en-US" altLang="ko-KR" sz="1400" dirty="0">
                <a:solidFill>
                  <a:srgbClr val="000000"/>
                </a:solidFill>
                <a:latin typeface="SamsungOne-400" panose="020B0503030303020204" pitchFamily="34" charset="0"/>
                <a:ea typeface="SamsungOne-400" panose="020B0503030303020204" pitchFamily="34" charset="0"/>
              </a:rPr>
              <a:t>author_100 </a:t>
            </a:r>
          </a:p>
          <a:p>
            <a:pPr marL="180000"/>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select id, first_name, email, birthdate from authors;</a:t>
            </a:r>
          </a:p>
        </p:txBody>
      </p:sp>
      <p:sp>
        <p:nvSpPr>
          <p:cNvPr id="15" name="직사각형 3">
            <a:extLst>
              <a:ext uri="{FF2B5EF4-FFF2-40B4-BE49-F238E27FC236}">
                <a16:creationId xmlns:a16="http://schemas.microsoft.com/office/drawing/2014/main" id="{A55D2126-9996-4A74-B11B-9973FFC9FB27}"/>
              </a:ext>
            </a:extLst>
          </p:cNvPr>
          <p:cNvSpPr/>
          <p:nvPr/>
        </p:nvSpPr>
        <p:spPr>
          <a:xfrm>
            <a:off x="707425" y="3765119"/>
            <a:ext cx="7812000" cy="64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VIEW </a:t>
            </a:r>
            <a:r>
              <a:rPr lang="en-US" altLang="ko-KR" sz="1400" dirty="0">
                <a:solidFill>
                  <a:srgbClr val="000000"/>
                </a:solidFill>
                <a:latin typeface="SamsungOne-400" panose="020B0503030303020204" pitchFamily="34" charset="0"/>
                <a:ea typeface="SamsungOne-400" panose="020B0503030303020204" pitchFamily="34" charset="0"/>
              </a:rPr>
              <a:t>author_100</a:t>
            </a:r>
          </a:p>
          <a:p>
            <a:pPr marL="180000"/>
            <a:r>
              <a:rPr lang="en-US" altLang="ko-KR" sz="1400" dirty="0">
                <a:solidFill>
                  <a:srgbClr val="193EB0"/>
                </a:solidFill>
                <a:latin typeface="SamsungOne-400" panose="020B0503030303020204" pitchFamily="34" charset="0"/>
                <a:ea typeface="SamsungOne-400" panose="020B0503030303020204" pitchFamily="34" charset="0"/>
              </a:rPr>
              <a:t>RENAME TO </a:t>
            </a:r>
            <a:r>
              <a:rPr lang="en-US" altLang="ko-KR" sz="1400" dirty="0">
                <a:solidFill>
                  <a:srgbClr val="000000"/>
                </a:solidFill>
                <a:latin typeface="SamsungOne-400" panose="020B0503030303020204" pitchFamily="34" charset="0"/>
                <a:ea typeface="SamsungOne-400" panose="020B0503030303020204" pitchFamily="34" charset="0"/>
              </a:rPr>
              <a:t>author_hundred;</a:t>
            </a:r>
          </a:p>
        </p:txBody>
      </p:sp>
      <p:sp>
        <p:nvSpPr>
          <p:cNvPr id="16" name="직사각형 3">
            <a:extLst>
              <a:ext uri="{FF2B5EF4-FFF2-40B4-BE49-F238E27FC236}">
                <a16:creationId xmlns:a16="http://schemas.microsoft.com/office/drawing/2014/main" id="{ABD032B7-3D7C-4DDA-A70C-902997079BC1}"/>
              </a:ext>
            </a:extLst>
          </p:cNvPr>
          <p:cNvSpPr/>
          <p:nvPr/>
        </p:nvSpPr>
        <p:spPr>
          <a:xfrm>
            <a:off x="707425" y="4986086"/>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DROP VIEW </a:t>
            </a:r>
            <a:r>
              <a:rPr lang="en-US" altLang="ko-KR" sz="1400" dirty="0">
                <a:solidFill>
                  <a:srgbClr val="000000"/>
                </a:solidFill>
                <a:latin typeface="SamsungOne-400" panose="020B0503030303020204" pitchFamily="34" charset="0"/>
                <a:ea typeface="SamsungOne-400" panose="020B0503030303020204" pitchFamily="34" charset="0"/>
              </a:rPr>
              <a:t>author_hundred;</a:t>
            </a:r>
          </a:p>
        </p:txBody>
      </p:sp>
    </p:spTree>
    <p:extLst>
      <p:ext uri="{BB962C8B-B14F-4D97-AF65-F5344CB8AC3E}">
        <p14:creationId xmlns:p14="http://schemas.microsoft.com/office/powerpoint/2010/main" val="1531039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3.1.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Hive </a:t>
            </a:r>
            <a:r>
              <a:rPr lang="en-US" altLang="ko-KR" dirty="0" err="1"/>
              <a:t>và</a:t>
            </a:r>
            <a:r>
              <a:rPr lang="en-US" altLang="ko-KR" dirty="0"/>
              <a:t> Impala</a:t>
            </a:r>
            <a:endParaRPr lang="ko-KR" altLang="en-US"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Materialized View </a:t>
            </a:r>
            <a:r>
              <a:rPr lang="en-US" altLang="ko-KR" dirty="0" err="1"/>
              <a:t>trong</a:t>
            </a:r>
            <a:r>
              <a:rPr lang="en-US" altLang="ko-KR" dirty="0"/>
              <a:t> Hive</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Materialized view </a:t>
            </a:r>
            <a:r>
              <a:rPr lang="en-US" altLang="ko-KR" dirty="0" err="1"/>
              <a:t>duy</a:t>
            </a:r>
            <a:r>
              <a:rPr lang="en-US" altLang="ko-KR" dirty="0"/>
              <a:t> </a:t>
            </a:r>
            <a:r>
              <a:rPr lang="en-US" altLang="ko-KR" dirty="0" err="1"/>
              <a:t>trì</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để</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không</a:t>
            </a:r>
            <a:r>
              <a:rPr lang="en-US" altLang="ko-KR" dirty="0"/>
              <a:t> </a:t>
            </a:r>
            <a:r>
              <a:rPr lang="en-US" altLang="ko-KR" dirty="0" err="1"/>
              <a:t>chạy</a:t>
            </a:r>
            <a:r>
              <a:rPr lang="en-US" altLang="ko-KR" dirty="0"/>
              <a:t> </a:t>
            </a:r>
            <a:r>
              <a:rPr lang="en-US" altLang="ko-KR" dirty="0" err="1"/>
              <a:t>mỗi</a:t>
            </a:r>
            <a:r>
              <a:rPr lang="en-US" altLang="ko-KR" dirty="0"/>
              <a:t> </a:t>
            </a:r>
            <a:r>
              <a:rPr lang="en-US" altLang="ko-KR" dirty="0" err="1"/>
              <a:t>lần</a:t>
            </a:r>
            <a:endParaRPr lang="en-US" altLang="ko-KR" dirty="0"/>
          </a:p>
          <a:p>
            <a:pPr lvl="1"/>
            <a:r>
              <a:rPr lang="en-US" altLang="ko-KR" dirty="0" err="1"/>
              <a:t>Có</a:t>
            </a:r>
            <a:r>
              <a:rPr lang="en-US" altLang="ko-KR" dirty="0"/>
              <a:t> </a:t>
            </a:r>
            <a:r>
              <a:rPr lang="en-US" altLang="ko-KR" dirty="0" err="1"/>
              <a:t>sẵn</a:t>
            </a:r>
            <a:r>
              <a:rPr lang="en-US" altLang="ko-KR" dirty="0"/>
              <a:t> </a:t>
            </a:r>
            <a:r>
              <a:rPr lang="en-US" altLang="ko-KR" dirty="0" err="1"/>
              <a:t>trong</a:t>
            </a:r>
            <a:r>
              <a:rPr lang="en-US" altLang="ko-KR" dirty="0"/>
              <a:t> Hive 3.0</a:t>
            </a:r>
          </a:p>
          <a:p>
            <a:r>
              <a:rPr lang="vi-VN" altLang="ko-KR" dirty="0"/>
              <a:t>Để cho phép viết lại truy vấn bằng cách sử dụng các </a:t>
            </a:r>
            <a:r>
              <a:rPr lang="en-US" altLang="ko-KR" dirty="0"/>
              <a:t>Materialized view</a:t>
            </a:r>
            <a:r>
              <a:rPr lang="vi-VN" altLang="ko-KR" dirty="0"/>
              <a:t>, cần có thuộc tính toàn cầu:</a:t>
            </a:r>
            <a:endParaRPr lang="en-US" altLang="ko-KR" dirty="0"/>
          </a:p>
        </p:txBody>
      </p:sp>
      <p:sp>
        <p:nvSpPr>
          <p:cNvPr id="12" name="직사각형 3">
            <a:extLst>
              <a:ext uri="{FF2B5EF4-FFF2-40B4-BE49-F238E27FC236}">
                <a16:creationId xmlns:a16="http://schemas.microsoft.com/office/drawing/2014/main" id="{A6F39B25-00D3-43D9-A864-91CE9F1110BD}"/>
              </a:ext>
            </a:extLst>
          </p:cNvPr>
          <p:cNvSpPr/>
          <p:nvPr/>
        </p:nvSpPr>
        <p:spPr>
          <a:xfrm>
            <a:off x="713218" y="3191768"/>
            <a:ext cx="7812000" cy="55481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SET</a:t>
            </a:r>
            <a:r>
              <a:rPr lang="en-US" altLang="ko-KR" sz="1400" dirty="0">
                <a:solidFill>
                  <a:srgbClr val="000000"/>
                </a:solidFill>
                <a:latin typeface="SamsungOne-400" panose="020B0503030303020204" pitchFamily="34" charset="0"/>
                <a:ea typeface="SamsungOne-400" panose="020B0503030303020204" pitchFamily="34" charset="0"/>
              </a:rPr>
              <a:t> hive.materializedview.rewriting=true;.</a:t>
            </a:r>
          </a:p>
        </p:txBody>
      </p:sp>
      <p:sp>
        <p:nvSpPr>
          <p:cNvPr id="13" name="모서리가 둥근 직사각형 67">
            <a:extLst>
              <a:ext uri="{FF2B5EF4-FFF2-40B4-BE49-F238E27FC236}">
                <a16:creationId xmlns:a16="http://schemas.microsoft.com/office/drawing/2014/main" id="{D599A0EF-AD2D-44D6-BFF7-6BCC3E603FD7}"/>
              </a:ext>
            </a:extLst>
          </p:cNvPr>
          <p:cNvSpPr/>
          <p:nvPr/>
        </p:nvSpPr>
        <p:spPr>
          <a:xfrm>
            <a:off x="3098076" y="4045749"/>
            <a:ext cx="3709847" cy="1400959"/>
          </a:xfrm>
          <a:prstGeom prst="roundRect">
            <a:avLst>
              <a:gd name="adj" fmla="val 8896"/>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 name="그룹 13">
            <a:extLst>
              <a:ext uri="{FF2B5EF4-FFF2-40B4-BE49-F238E27FC236}">
                <a16:creationId xmlns:a16="http://schemas.microsoft.com/office/drawing/2014/main" id="{01213C77-51E0-4EC5-BD55-A8B032A4C863}"/>
              </a:ext>
            </a:extLst>
          </p:cNvPr>
          <p:cNvGrpSpPr/>
          <p:nvPr/>
        </p:nvGrpSpPr>
        <p:grpSpPr>
          <a:xfrm>
            <a:off x="3574653" y="4360543"/>
            <a:ext cx="1195658" cy="1058365"/>
            <a:chOff x="1749218" y="3930033"/>
            <a:chExt cx="1423158" cy="1204832"/>
          </a:xfrm>
          <a:solidFill>
            <a:srgbClr val="66A1FE"/>
          </a:solidFill>
        </p:grpSpPr>
        <p:sp>
          <p:nvSpPr>
            <p:cNvPr id="29" name="Snip Diagonal Corner Rectangle 19">
              <a:extLst>
                <a:ext uri="{FF2B5EF4-FFF2-40B4-BE49-F238E27FC236}">
                  <a16:creationId xmlns:a16="http://schemas.microsoft.com/office/drawing/2014/main" id="{99C56713-086F-4565-A271-9CA5F8A5C516}"/>
                </a:ext>
              </a:extLst>
            </p:cNvPr>
            <p:cNvSpPr/>
            <p:nvPr/>
          </p:nvSpPr>
          <p:spPr bwMode="auto">
            <a:xfrm>
              <a:off x="1749218" y="3930033"/>
              <a:ext cx="990194" cy="564316"/>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chemeClr val="bg1"/>
                  </a:solidFill>
                  <a:effectLst/>
                  <a:uLnTx/>
                  <a:uFillTx/>
                  <a:latin typeface="SamsungOne-700" panose="020B0803030303020204" pitchFamily="34" charset="0"/>
                  <a:ea typeface="SamsungOne-700" panose="020B0803030303020204" pitchFamily="34" charset="0"/>
                </a:rPr>
                <a:t>Bảng</a:t>
              </a:r>
              <a:r>
                <a:rPr kumimoji="0" lang="en-US" sz="1200" u="none" strike="noStrike" kern="1200" cap="none" spc="0" normalizeH="0" noProof="0" dirty="0">
                  <a:ln>
                    <a:noFill/>
                  </a:ln>
                  <a:solidFill>
                    <a:schemeClr val="bg1"/>
                  </a:solidFill>
                  <a:effectLst/>
                  <a:uLnTx/>
                  <a:uFillTx/>
                  <a:latin typeface="SamsungOne-700" panose="020B0803030303020204" pitchFamily="34" charset="0"/>
                  <a:ea typeface="SamsungOne-700" panose="020B0803030303020204" pitchFamily="34" charset="0"/>
                </a:rPr>
                <a:t> 1</a:t>
              </a: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amsungOne-700" panose="020B0803030303020204" pitchFamily="34" charset="0"/>
                <a:ea typeface="SamsungOne-700" panose="020B0803030303020204" pitchFamily="34" charset="0"/>
              </a:endParaRPr>
            </a:p>
          </p:txBody>
        </p:sp>
        <p:sp>
          <p:nvSpPr>
            <p:cNvPr id="30" name="Snip Diagonal Corner Rectangle 19">
              <a:extLst>
                <a:ext uri="{FF2B5EF4-FFF2-40B4-BE49-F238E27FC236}">
                  <a16:creationId xmlns:a16="http://schemas.microsoft.com/office/drawing/2014/main" id="{C49A28C0-7F44-4058-BF1E-20C3B5960A78}"/>
                </a:ext>
              </a:extLst>
            </p:cNvPr>
            <p:cNvSpPr/>
            <p:nvPr/>
          </p:nvSpPr>
          <p:spPr bwMode="auto">
            <a:xfrm>
              <a:off x="1999465" y="4250291"/>
              <a:ext cx="990194" cy="564316"/>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chemeClr val="bg1"/>
                  </a:solidFill>
                  <a:latin typeface="SamsungOne-700" panose="020B0803030303020204" pitchFamily="34" charset="0"/>
                  <a:ea typeface="SamsungOne-700" panose="020B0803030303020204" pitchFamily="34" charset="0"/>
                </a:rPr>
                <a:t>Bảng</a:t>
              </a:r>
              <a:r>
                <a:rPr kumimoji="0" lang="en-US" sz="1200" u="none" strike="noStrike" kern="1200" cap="none" spc="0" normalizeH="0" noProof="0" dirty="0">
                  <a:ln>
                    <a:noFill/>
                  </a:ln>
                  <a:solidFill>
                    <a:schemeClr val="bg1"/>
                  </a:solidFill>
                  <a:effectLst/>
                  <a:uLnTx/>
                  <a:uFillTx/>
                  <a:latin typeface="SamsungOne-700" panose="020B0803030303020204" pitchFamily="34" charset="0"/>
                  <a:ea typeface="SamsungOne-700" panose="020B0803030303020204" pitchFamily="34" charset="0"/>
                </a:rPr>
                <a:t> 2</a:t>
              </a: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amsungOne-700" panose="020B0803030303020204" pitchFamily="34" charset="0"/>
                <a:ea typeface="SamsungOne-700" panose="020B0803030303020204" pitchFamily="34" charset="0"/>
              </a:endParaRPr>
            </a:p>
          </p:txBody>
        </p:sp>
        <p:sp>
          <p:nvSpPr>
            <p:cNvPr id="31" name="Snip Diagonal Corner Rectangle 19">
              <a:extLst>
                <a:ext uri="{FF2B5EF4-FFF2-40B4-BE49-F238E27FC236}">
                  <a16:creationId xmlns:a16="http://schemas.microsoft.com/office/drawing/2014/main" id="{2CC8DAED-B66F-4193-8B02-83A1CD6ED3A5}"/>
                </a:ext>
              </a:extLst>
            </p:cNvPr>
            <p:cNvSpPr/>
            <p:nvPr/>
          </p:nvSpPr>
          <p:spPr bwMode="auto">
            <a:xfrm>
              <a:off x="2182182" y="4570549"/>
              <a:ext cx="990194" cy="564316"/>
            </a:xfrm>
            <a:prstGeom prst="roundRect">
              <a:avLst/>
            </a:prstGeom>
            <a:grp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lvl="0" algn="ctr" defTabSz="632853" fontAlgn="auto" latinLnBrk="0">
                <a:spcBef>
                  <a:spcPts val="0"/>
                </a:spcBef>
                <a:spcAft>
                  <a:spcPts val="0"/>
                </a:spcAft>
                <a:defRPr/>
              </a:pPr>
              <a:r>
                <a:rPr kumimoji="0" lang="en-US" sz="1200" dirty="0" err="1">
                  <a:solidFill>
                    <a:schemeClr val="bg1"/>
                  </a:solidFill>
                  <a:latin typeface="SamsungOne-700" panose="020B0803030303020204" pitchFamily="34" charset="0"/>
                  <a:ea typeface="SamsungOne-700" panose="020B0803030303020204" pitchFamily="34" charset="0"/>
                </a:rPr>
                <a:t>Bảng</a:t>
              </a:r>
              <a:r>
                <a:rPr kumimoji="0" lang="en-US" sz="1200" u="none" strike="noStrike" kern="1200" cap="none" spc="0" normalizeH="0" noProof="0" dirty="0">
                  <a:ln>
                    <a:noFill/>
                  </a:ln>
                  <a:solidFill>
                    <a:schemeClr val="bg1"/>
                  </a:solidFill>
                  <a:effectLst/>
                  <a:uLnTx/>
                  <a:uFillTx/>
                  <a:latin typeface="SamsungOne-700" panose="020B0803030303020204" pitchFamily="34" charset="0"/>
                  <a:ea typeface="SamsungOne-700" panose="020B0803030303020204" pitchFamily="34" charset="0"/>
                </a:rPr>
                <a:t> 3</a:t>
              </a: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amsungOne-700" panose="020B0803030303020204" pitchFamily="34" charset="0"/>
                <a:ea typeface="SamsungOne-700" panose="020B0803030303020204" pitchFamily="34" charset="0"/>
              </a:endParaRPr>
            </a:p>
          </p:txBody>
        </p:sp>
      </p:grpSp>
      <p:sp>
        <p:nvSpPr>
          <p:cNvPr id="27" name="Snip Diagonal Corner Rectangle 19">
            <a:extLst>
              <a:ext uri="{FF2B5EF4-FFF2-40B4-BE49-F238E27FC236}">
                <a16:creationId xmlns:a16="http://schemas.microsoft.com/office/drawing/2014/main" id="{7B8DBE2B-9852-42C0-AE27-78797EAF1760}"/>
              </a:ext>
            </a:extLst>
          </p:cNvPr>
          <p:cNvSpPr/>
          <p:nvPr/>
        </p:nvSpPr>
        <p:spPr bwMode="auto">
          <a:xfrm>
            <a:off x="5499443" y="4351430"/>
            <a:ext cx="942726" cy="495714"/>
          </a:xfrm>
          <a:prstGeom prst="roundRect">
            <a:avLst/>
          </a:prstGeom>
          <a:solidFill>
            <a:srgbClr val="193EB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dirty="0">
                <a:solidFill>
                  <a:schemeClr val="bg1"/>
                </a:solidFill>
                <a:latin typeface="SamsungOne-700" panose="020B0803030303020204" pitchFamily="34" charset="0"/>
                <a:ea typeface="SamsungOne-700" panose="020B0803030303020204" pitchFamily="34" charset="0"/>
              </a:rPr>
              <a:t>View</a:t>
            </a:r>
            <a:r>
              <a:rPr kumimoji="0" lang="en-US" sz="1200" u="none" strike="noStrike" kern="1200" cap="none" spc="0" normalizeH="0" noProof="0" dirty="0">
                <a:ln>
                  <a:noFill/>
                </a:ln>
                <a:solidFill>
                  <a:schemeClr val="bg1"/>
                </a:solidFill>
                <a:effectLst/>
                <a:uLnTx/>
                <a:uFillTx/>
                <a:latin typeface="SamsungOne-700" panose="020B0803030303020204" pitchFamily="34" charset="0"/>
                <a:ea typeface="SamsungOne-700" panose="020B0803030303020204" pitchFamily="34" charset="0"/>
              </a:rPr>
              <a:t> 1</a:t>
            </a:r>
          </a:p>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chemeClr val="bg1"/>
              </a:solidFill>
              <a:effectLst/>
              <a:uLnTx/>
              <a:uFillTx/>
              <a:latin typeface="SamsungOne-700" panose="020B0803030303020204" pitchFamily="34" charset="0"/>
              <a:ea typeface="SamsungOne-700" panose="020B0803030303020204" pitchFamily="34" charset="0"/>
            </a:endParaRPr>
          </a:p>
        </p:txBody>
      </p:sp>
      <p:sp>
        <p:nvSpPr>
          <p:cNvPr id="28" name="Snip Diagonal Corner Rectangle 19">
            <a:extLst>
              <a:ext uri="{FF2B5EF4-FFF2-40B4-BE49-F238E27FC236}">
                <a16:creationId xmlns:a16="http://schemas.microsoft.com/office/drawing/2014/main" id="{518B4439-6EF3-49F1-9725-B087F0F1C217}"/>
              </a:ext>
            </a:extLst>
          </p:cNvPr>
          <p:cNvSpPr/>
          <p:nvPr/>
        </p:nvSpPr>
        <p:spPr bwMode="auto">
          <a:xfrm>
            <a:off x="5713037" y="4641868"/>
            <a:ext cx="918283" cy="495714"/>
          </a:xfrm>
          <a:prstGeom prst="roundRect">
            <a:avLst/>
          </a:prstGeom>
          <a:solidFill>
            <a:srgbClr val="193EB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algn="ctr" defTabSz="632853" fontAlgn="auto" latinLnBrk="0">
              <a:spcBef>
                <a:spcPts val="0"/>
              </a:spcBef>
              <a:spcAft>
                <a:spcPts val="0"/>
              </a:spcAft>
              <a:defRPr/>
            </a:pPr>
            <a:r>
              <a:rPr kumimoji="0" lang="en-US" altLang="ko-KR" sz="1000" dirty="0">
                <a:solidFill>
                  <a:schemeClr val="bg1"/>
                </a:solidFill>
                <a:latin typeface="SamsungOne-700" panose="020B0803030303020204" pitchFamily="34" charset="0"/>
                <a:ea typeface="SamsungOne-700" panose="020B0803030303020204" pitchFamily="34" charset="0"/>
              </a:rPr>
              <a:t>Materialized</a:t>
            </a:r>
          </a:p>
          <a:p>
            <a:pPr algn="ctr" defTabSz="632853" fontAlgn="auto" latinLnBrk="0">
              <a:spcBef>
                <a:spcPts val="0"/>
              </a:spcBef>
              <a:spcAft>
                <a:spcPts val="0"/>
              </a:spcAft>
              <a:defRPr/>
            </a:pPr>
            <a:r>
              <a:rPr kumimoji="0" lang="en-US" altLang="ko-KR" sz="1200" dirty="0">
                <a:solidFill>
                  <a:schemeClr val="bg1"/>
                </a:solidFill>
                <a:latin typeface="SamsungOne-700" panose="020B0803030303020204" pitchFamily="34" charset="0"/>
                <a:ea typeface="SamsungOne-700" panose="020B0803030303020204" pitchFamily="34" charset="0"/>
              </a:rPr>
              <a:t>View</a:t>
            </a:r>
            <a:r>
              <a:rPr kumimoji="0" lang="en-US" sz="1200" u="none" strike="noStrike" kern="1200" cap="none" spc="0" normalizeH="0" noProof="0" dirty="0">
                <a:ln>
                  <a:noFill/>
                </a:ln>
                <a:solidFill>
                  <a:schemeClr val="bg1"/>
                </a:solidFill>
                <a:effectLst/>
                <a:uLnTx/>
                <a:uFillTx/>
                <a:latin typeface="SamsungOne-700" panose="020B0803030303020204" pitchFamily="34" charset="0"/>
                <a:ea typeface="SamsungOne-700" panose="020B0803030303020204" pitchFamily="34" charset="0"/>
              </a:rPr>
              <a:t> 2</a:t>
            </a:r>
          </a:p>
        </p:txBody>
      </p:sp>
      <p:sp>
        <p:nvSpPr>
          <p:cNvPr id="16" name="TextBox 15">
            <a:extLst>
              <a:ext uri="{FF2B5EF4-FFF2-40B4-BE49-F238E27FC236}">
                <a16:creationId xmlns:a16="http://schemas.microsoft.com/office/drawing/2014/main" id="{B46EE3BE-EB3B-40A9-9F05-E001393D4AAE}"/>
              </a:ext>
            </a:extLst>
          </p:cNvPr>
          <p:cNvSpPr txBox="1"/>
          <p:nvPr/>
        </p:nvSpPr>
        <p:spPr>
          <a:xfrm>
            <a:off x="4338562" y="3960586"/>
            <a:ext cx="1228874" cy="193899"/>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90000"/>
              </a:lnSpc>
              <a:spcBef>
                <a:spcPct val="20000"/>
              </a:spcBef>
              <a:spcAft>
                <a:spcPts val="0"/>
              </a:spcAft>
              <a:buClrTx/>
              <a:buSzPct val="80000"/>
              <a:buFontTx/>
              <a:buNone/>
              <a:tabLst/>
              <a:defRPr/>
            </a:pPr>
            <a:r>
              <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rPr>
              <a:t>Hive</a:t>
            </a:r>
            <a:r>
              <a:rPr kumimoji="0" lang="en-US" sz="1400" u="none" strike="noStrike" kern="1200" cap="none" spc="0" normalizeH="0" noProof="0" dirty="0">
                <a:ln>
                  <a:noFill/>
                </a:ln>
                <a:solidFill>
                  <a:srgbClr val="1F45BC"/>
                </a:solidFill>
                <a:effectLst/>
                <a:uLnTx/>
                <a:uFillTx/>
                <a:latin typeface="SamsungOne-700" panose="020B0803030303020204" pitchFamily="34" charset="0"/>
                <a:ea typeface="SamsungOne-700" panose="020B0803030303020204" pitchFamily="34" charset="0"/>
              </a:rPr>
              <a:t> Metastore</a:t>
            </a:r>
            <a:endParaRPr kumimoji="0" lang="en-US" sz="14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17" name="Snip Diagonal Corner Rectangle 19">
            <a:extLst>
              <a:ext uri="{FF2B5EF4-FFF2-40B4-BE49-F238E27FC236}">
                <a16:creationId xmlns:a16="http://schemas.microsoft.com/office/drawing/2014/main" id="{00CCE4D6-D818-45DF-82A5-4BD7E82DA909}"/>
              </a:ext>
            </a:extLst>
          </p:cNvPr>
          <p:cNvSpPr/>
          <p:nvPr/>
        </p:nvSpPr>
        <p:spPr bwMode="auto">
          <a:xfrm>
            <a:off x="4312067" y="5761502"/>
            <a:ext cx="1520321" cy="368360"/>
          </a:xfrm>
          <a:prstGeom prst="roundRect">
            <a:avLst/>
          </a:prstGeom>
          <a:solidFill>
            <a:srgbClr val="66A1FE"/>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r>
              <a:rPr kumimoji="0" lang="en-US" sz="1200" dirty="0">
                <a:solidFill>
                  <a:schemeClr val="bg1"/>
                </a:solidFill>
                <a:latin typeface="SamsungOne-700" panose="020B0803030303020204" pitchFamily="34" charset="0"/>
                <a:ea typeface="SamsungOne-700" panose="020B0803030303020204" pitchFamily="34" charset="0"/>
              </a:rPr>
              <a:t>Kho </a:t>
            </a:r>
            <a:r>
              <a:rPr kumimoji="0" lang="en-US" sz="1200" dirty="0" err="1">
                <a:solidFill>
                  <a:schemeClr val="bg1"/>
                </a:solidFill>
                <a:latin typeface="SamsungOne-700" panose="020B0803030303020204" pitchFamily="34" charset="0"/>
                <a:ea typeface="SamsungOne-700" panose="020B0803030303020204" pitchFamily="34" charset="0"/>
              </a:rPr>
              <a:t>lưu</a:t>
            </a:r>
            <a:r>
              <a:rPr kumimoji="0" lang="en-US" sz="1200" dirty="0">
                <a:solidFill>
                  <a:schemeClr val="bg1"/>
                </a:solidFill>
                <a:latin typeface="SamsungOne-700" panose="020B0803030303020204" pitchFamily="34" charset="0"/>
                <a:ea typeface="SamsungOne-700" panose="020B0803030303020204" pitchFamily="34" charset="0"/>
              </a:rPr>
              <a:t> </a:t>
            </a:r>
            <a:r>
              <a:rPr kumimoji="0" lang="en-US" sz="1200" dirty="0" err="1">
                <a:solidFill>
                  <a:schemeClr val="bg1"/>
                </a:solidFill>
                <a:latin typeface="SamsungOne-700" panose="020B0803030303020204" pitchFamily="34" charset="0"/>
                <a:ea typeface="SamsungOne-700" panose="020B0803030303020204" pitchFamily="34" charset="0"/>
              </a:rPr>
              <a:t>trữ</a:t>
            </a:r>
            <a:r>
              <a:rPr kumimoji="0" lang="en-US" sz="1200" dirty="0">
                <a:solidFill>
                  <a:schemeClr val="bg1"/>
                </a:solidFill>
                <a:latin typeface="SamsungOne-700" panose="020B0803030303020204" pitchFamily="34" charset="0"/>
                <a:ea typeface="SamsungOne-700" panose="020B0803030303020204" pitchFamily="34" charset="0"/>
              </a:rPr>
              <a:t> </a:t>
            </a:r>
            <a:r>
              <a:rPr kumimoji="0" lang="en-US" sz="1200" dirty="0" err="1">
                <a:solidFill>
                  <a:schemeClr val="bg1"/>
                </a:solidFill>
                <a:latin typeface="SamsungOne-700" panose="020B0803030303020204" pitchFamily="34" charset="0"/>
                <a:ea typeface="SamsungOne-700" panose="020B0803030303020204" pitchFamily="34" charset="0"/>
              </a:rPr>
              <a:t>dữ</a:t>
            </a:r>
            <a:r>
              <a:rPr kumimoji="0" lang="en-US" sz="1200" dirty="0">
                <a:solidFill>
                  <a:schemeClr val="bg1"/>
                </a:solidFill>
                <a:latin typeface="SamsungOne-700" panose="020B0803030303020204" pitchFamily="34" charset="0"/>
                <a:ea typeface="SamsungOne-700" panose="020B0803030303020204" pitchFamily="34" charset="0"/>
              </a:rPr>
              <a:t> </a:t>
            </a:r>
            <a:r>
              <a:rPr kumimoji="0" lang="en-US" sz="1200" dirty="0" err="1">
                <a:solidFill>
                  <a:schemeClr val="bg1"/>
                </a:solidFill>
                <a:latin typeface="SamsungOne-700" panose="020B0803030303020204" pitchFamily="34" charset="0"/>
                <a:ea typeface="SamsungOne-700" panose="020B0803030303020204" pitchFamily="34" charset="0"/>
              </a:rPr>
              <a:t>liệu</a:t>
            </a:r>
            <a:endParaRPr kumimoji="0" lang="en-US" sz="1200" u="none" strike="noStrike" kern="1200" cap="none" spc="0" normalizeH="0" noProof="0" dirty="0">
              <a:ln>
                <a:noFill/>
              </a:ln>
              <a:solidFill>
                <a:schemeClr val="bg1"/>
              </a:solidFill>
              <a:effectLst/>
              <a:uLnTx/>
              <a:uFillTx/>
              <a:latin typeface="SamsungOne-700" panose="020B0803030303020204" pitchFamily="34" charset="0"/>
              <a:ea typeface="SamsungOne-700" panose="020B0803030303020204" pitchFamily="34" charset="0"/>
            </a:endParaRPr>
          </a:p>
        </p:txBody>
      </p:sp>
      <p:grpSp>
        <p:nvGrpSpPr>
          <p:cNvPr id="19" name="그룹 18">
            <a:extLst>
              <a:ext uri="{FF2B5EF4-FFF2-40B4-BE49-F238E27FC236}">
                <a16:creationId xmlns:a16="http://schemas.microsoft.com/office/drawing/2014/main" id="{CDC17915-E756-4404-919F-857DD22603A9}"/>
              </a:ext>
            </a:extLst>
          </p:cNvPr>
          <p:cNvGrpSpPr/>
          <p:nvPr/>
        </p:nvGrpSpPr>
        <p:grpSpPr>
          <a:xfrm>
            <a:off x="4406559" y="4600036"/>
            <a:ext cx="1765620" cy="1345646"/>
            <a:chOff x="3970443" y="4440791"/>
            <a:chExt cx="1861640" cy="1531869"/>
          </a:xfrm>
        </p:grpSpPr>
        <p:cxnSp>
          <p:nvCxnSpPr>
            <p:cNvPr id="20" name="직선 화살표 연결선 19">
              <a:extLst>
                <a:ext uri="{FF2B5EF4-FFF2-40B4-BE49-F238E27FC236}">
                  <a16:creationId xmlns:a16="http://schemas.microsoft.com/office/drawing/2014/main" id="{CC717D0C-2F9A-417E-9101-20FAAEAF5F28}"/>
                </a:ext>
              </a:extLst>
            </p:cNvPr>
            <p:cNvCxnSpPr/>
            <p:nvPr/>
          </p:nvCxnSpPr>
          <p:spPr>
            <a:xfrm flipH="1">
              <a:off x="3970443" y="4440791"/>
              <a:ext cx="115585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83969DF-287F-45D1-90AE-21A3799D4664}"/>
                </a:ext>
              </a:extLst>
            </p:cNvPr>
            <p:cNvCxnSpPr/>
            <p:nvPr/>
          </p:nvCxnSpPr>
          <p:spPr>
            <a:xfrm>
              <a:off x="4192120" y="4770574"/>
              <a:ext cx="115585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2BD019F3-BF3B-4CC6-BE12-18B227011FDC}"/>
                </a:ext>
              </a:extLst>
            </p:cNvPr>
            <p:cNvCxnSpPr>
              <a:cxnSpLocks/>
              <a:stCxn id="31" idx="3"/>
              <a:endCxn id="28" idx="1"/>
            </p:cNvCxnSpPr>
            <p:nvPr/>
          </p:nvCxnSpPr>
          <p:spPr>
            <a:xfrm flipV="1">
              <a:off x="4353977" y="4770573"/>
              <a:ext cx="993994" cy="320259"/>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E4ECB808-42F4-4B4E-BE04-574BB508F97B}"/>
                </a:ext>
              </a:extLst>
            </p:cNvPr>
            <p:cNvCxnSpPr>
              <a:cxnSpLocks/>
              <a:stCxn id="28" idx="2"/>
              <a:endCxn id="17" idx="3"/>
            </p:cNvCxnSpPr>
            <p:nvPr/>
          </p:nvCxnSpPr>
          <p:spPr>
            <a:xfrm flipH="1">
              <a:off x="5473813" y="5052728"/>
              <a:ext cx="358270" cy="91993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연결선: 꺾임 31">
            <a:extLst>
              <a:ext uri="{FF2B5EF4-FFF2-40B4-BE49-F238E27FC236}">
                <a16:creationId xmlns:a16="http://schemas.microsoft.com/office/drawing/2014/main" id="{6B7DC54B-E29A-4877-BD1F-7BB94E6E7FDC}"/>
              </a:ext>
            </a:extLst>
          </p:cNvPr>
          <p:cNvCxnSpPr>
            <a:cxnSpLocks/>
          </p:cNvCxnSpPr>
          <p:nvPr/>
        </p:nvCxnSpPr>
        <p:spPr>
          <a:xfrm rot="16200000" flipH="1">
            <a:off x="3351497" y="5035565"/>
            <a:ext cx="1240462" cy="680680"/>
          </a:xfrm>
          <a:prstGeom prst="bentConnector3">
            <a:avLst>
              <a:gd name="adj1" fmla="val 100781"/>
            </a:avLst>
          </a:prstGeom>
          <a:ln w="28575">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246DB0EC-4B89-4B81-A7EF-6BBAB63EDCC4}"/>
              </a:ext>
            </a:extLst>
          </p:cNvPr>
          <p:cNvCxnSpPr>
            <a:cxnSpLocks/>
            <a:endCxn id="17" idx="1"/>
          </p:cNvCxnSpPr>
          <p:nvPr/>
        </p:nvCxnSpPr>
        <p:spPr>
          <a:xfrm rot="16200000" flipH="1">
            <a:off x="3619042" y="5252657"/>
            <a:ext cx="889058" cy="496991"/>
          </a:xfrm>
          <a:prstGeom prst="bentConnector2">
            <a:avLst/>
          </a:prstGeom>
          <a:ln w="28575">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연결선: 꺾임 44">
            <a:extLst>
              <a:ext uri="{FF2B5EF4-FFF2-40B4-BE49-F238E27FC236}">
                <a16:creationId xmlns:a16="http://schemas.microsoft.com/office/drawing/2014/main" id="{AA136141-397D-490F-B2C2-2258BE5F442A}"/>
              </a:ext>
            </a:extLst>
          </p:cNvPr>
          <p:cNvCxnSpPr>
            <a:cxnSpLocks/>
          </p:cNvCxnSpPr>
          <p:nvPr/>
        </p:nvCxnSpPr>
        <p:spPr>
          <a:xfrm rot="16200000" flipH="1">
            <a:off x="3938648" y="5470865"/>
            <a:ext cx="429631" cy="325714"/>
          </a:xfrm>
          <a:prstGeom prst="bentConnector3">
            <a:avLst>
              <a:gd name="adj1" fmla="val 102026"/>
            </a:avLst>
          </a:prstGeom>
          <a:ln w="28575">
            <a:solidFill>
              <a:srgbClr val="66A1F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606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F26E430B-E04C-4FBD-9F35-2CB46D5C7F5E}"/>
              </a:ext>
            </a:extLst>
          </p:cNvPr>
          <p:cNvSpPr>
            <a:spLocks noGrp="1"/>
          </p:cNvSpPr>
          <p:nvPr>
            <p:ph type="body" sz="quarter" idx="10"/>
          </p:nvPr>
        </p:nvSpPr>
        <p:spPr/>
        <p:txBody>
          <a:bodyPr/>
          <a:lstStyle/>
          <a:p>
            <a:r>
              <a:rPr lang="vi-VN" altLang="ko-KR" dirty="0"/>
              <a:t>Phân tích tương tác</a:t>
            </a:r>
            <a:endParaRPr lang="ko-KR" altLang="en-US" dirty="0"/>
          </a:p>
        </p:txBody>
      </p:sp>
      <p:sp>
        <p:nvSpPr>
          <p:cNvPr id="7" name="텍스트 개체 틀 6">
            <a:extLst>
              <a:ext uri="{FF2B5EF4-FFF2-40B4-BE49-F238E27FC236}">
                <a16:creationId xmlns:a16="http://schemas.microsoft.com/office/drawing/2014/main" id="{F359E68A-AEED-4110-A88C-EC15FDACC94D}"/>
              </a:ext>
            </a:extLst>
          </p:cNvPr>
          <p:cNvSpPr>
            <a:spLocks noGrp="1"/>
          </p:cNvSpPr>
          <p:nvPr>
            <p:ph type="body" sz="quarter" idx="11"/>
          </p:nvPr>
        </p:nvSpPr>
        <p:spPr/>
        <p:txBody>
          <a:bodyPr/>
          <a:lstStyle/>
          <a:p>
            <a:r>
              <a:rPr lang="en-US" altLang="ko-KR" dirty="0" err="1"/>
              <a:t>Bài</a:t>
            </a:r>
            <a:r>
              <a:rPr lang="en-US" altLang="ko-KR" dirty="0"/>
              <a:t> 3</a:t>
            </a:r>
            <a:endParaRPr lang="ko-KR" altLang="en-US" dirty="0"/>
          </a:p>
        </p:txBody>
      </p:sp>
      <p:sp>
        <p:nvSpPr>
          <p:cNvPr id="8" name="직사각형 7">
            <a:extLst>
              <a:ext uri="{FF2B5EF4-FFF2-40B4-BE49-F238E27FC236}">
                <a16:creationId xmlns:a16="http://schemas.microsoft.com/office/drawing/2014/main" id="{C0700E27-9D06-45D2-B161-1C5870798E1E}"/>
              </a:ext>
            </a:extLst>
          </p:cNvPr>
          <p:cNvSpPr/>
          <p:nvPr/>
        </p:nvSpPr>
        <p:spPr>
          <a:xfrm>
            <a:off x="1234522" y="4512267"/>
            <a:ext cx="77991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3.2. </a:t>
            </a:r>
            <a:r>
              <a:rPr lang="en-US" altLang="ko-KR" dirty="0" err="1">
                <a:solidFill>
                  <a:schemeClr val="tx1">
                    <a:lumMod val="75000"/>
                    <a:lumOff val="25000"/>
                  </a:schemeClr>
                </a:solidFill>
                <a:latin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liệu</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phức</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tạp</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và</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phân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tích</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liệu</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quan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hệ</a:t>
            </a:r>
            <a:endParaRPr lang="en-US" altLang="ko-KR" dirty="0">
              <a:solidFill>
                <a:schemeClr val="tx1">
                  <a:lumMod val="75000"/>
                  <a:lumOff val="25000"/>
                </a:schemeClr>
              </a:solidFill>
              <a:latin typeface="SamsungOne-700" panose="020B0803030303020204" pitchFamily="34" charset="0"/>
            </a:endParaRPr>
          </a:p>
        </p:txBody>
      </p:sp>
      <p:sp>
        <p:nvSpPr>
          <p:cNvPr id="9" name="직사각형 8">
            <a:extLst>
              <a:ext uri="{FF2B5EF4-FFF2-40B4-BE49-F238E27FC236}">
                <a16:creationId xmlns:a16="http://schemas.microsoft.com/office/drawing/2014/main" id="{51BB0D26-C25B-471F-877E-5248195D6C3F}"/>
              </a:ext>
            </a:extLst>
          </p:cNvPr>
          <p:cNvSpPr/>
          <p:nvPr/>
        </p:nvSpPr>
        <p:spPr>
          <a:xfrm>
            <a:off x="1234523" y="4052737"/>
            <a:ext cx="779911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3.1. </a:t>
            </a:r>
            <a:r>
              <a:rPr lang="en-US" altLang="ko-KR" dirty="0" err="1">
                <a:solidFill>
                  <a:schemeClr val="bg1">
                    <a:lumMod val="65000"/>
                  </a:schemeClr>
                </a:solidFill>
                <a:latin typeface="SamsungOne-400" panose="020B0503030303020204" pitchFamily="34" charset="0"/>
              </a:rPr>
              <a:t>Quản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lý</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dữ</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liệu</a:t>
            </a:r>
            <a:r>
              <a:rPr lang="en-US" altLang="ko-KR" dirty="0">
                <a:solidFill>
                  <a:schemeClr val="bg1">
                    <a:lumMod val="65000"/>
                  </a:schemeClr>
                </a:solidFill>
                <a:latin typeface="SamsungOne-400" panose="020B0503030303020204" pitchFamily="34" charset="0"/>
              </a:rPr>
              <a:t> Hive </a:t>
            </a:r>
            <a:r>
              <a:rPr lang="en-US" altLang="ko-KR" dirty="0" err="1">
                <a:solidFill>
                  <a:schemeClr val="bg1">
                    <a:lumMod val="65000"/>
                  </a:schemeClr>
                </a:solidFill>
                <a:latin typeface="SamsungOne-400" panose="020B0503030303020204" pitchFamily="34" charset="0"/>
              </a:rPr>
              <a:t>và</a:t>
            </a:r>
            <a:r>
              <a:rPr lang="en-US" altLang="ko-KR" dirty="0">
                <a:solidFill>
                  <a:schemeClr val="bg1">
                    <a:lumMod val="65000"/>
                  </a:schemeClr>
                </a:solidFill>
                <a:latin typeface="SamsungOne-400" panose="020B0503030303020204" pitchFamily="34" charset="0"/>
              </a:rPr>
              <a:t> Impala</a:t>
            </a:r>
          </a:p>
        </p:txBody>
      </p:sp>
      <p:sp>
        <p:nvSpPr>
          <p:cNvPr id="10" name="직사각형 9">
            <a:extLst>
              <a:ext uri="{FF2B5EF4-FFF2-40B4-BE49-F238E27FC236}">
                <a16:creationId xmlns:a16="http://schemas.microsoft.com/office/drawing/2014/main" id="{26CB58BB-5B39-4701-9932-C4B884888193}"/>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1" name="직사각형 44">
            <a:extLst>
              <a:ext uri="{FF2B5EF4-FFF2-40B4-BE49-F238E27FC236}">
                <a16:creationId xmlns:a16="http://schemas.microsoft.com/office/drawing/2014/main" id="{BE4DA450-3720-4F9B-8662-EB6F6AB22281}"/>
              </a:ext>
            </a:extLst>
          </p:cNvPr>
          <p:cNvSpPr/>
          <p:nvPr/>
        </p:nvSpPr>
        <p:spPr>
          <a:xfrm>
            <a:off x="1062152" y="405254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25753580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vùng</a:t>
            </a:r>
            <a:r>
              <a:rPr lang="en-US" altLang="ko-KR" dirty="0"/>
              <a:t> </a:t>
            </a:r>
            <a:r>
              <a:rPr lang="en-US" altLang="ko-KR" dirty="0" err="1"/>
              <a:t>bảng</a:t>
            </a:r>
            <a:r>
              <a:rPr lang="en-US" altLang="ko-KR" dirty="0"/>
              <a:t> (1/4)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Phân vùng lưu trữ dữ liệu được tách thành các thư mục</a:t>
            </a:r>
            <a:endParaRPr lang="en-US" altLang="ko-KR" dirty="0"/>
          </a:p>
          <a:p>
            <a:pPr lvl="1"/>
            <a:r>
              <a:rPr lang="vi-VN" altLang="ko-KR" dirty="0"/>
              <a:t>Các bảng dựa trên tệp như Hive về cơ bản đọc tất cả thông tin hàng trong bảng, vì vậy chúng chậm lại khi có nhiều dữ liệu</a:t>
            </a:r>
          </a:p>
          <a:p>
            <a:pPr lvl="1"/>
            <a:r>
              <a:rPr lang="vi-VN" altLang="ko-KR" dirty="0"/>
              <a:t>Một cột phân vùng có thể được sử dụng giống như một cột trong điều kiện where, do đó, nó làm giảm dữ liệu đọc lúc đầu và cải thiện tốc độ xử lý</a:t>
            </a:r>
            <a:endParaRPr lang="en-US" altLang="ko-KR" dirty="0"/>
          </a:p>
          <a:p>
            <a:r>
              <a:rPr lang="vi-VN" altLang="ko-KR" dirty="0"/>
              <a:t>Cú pháp cơ bản để tạo phân vùng cho bảng là</a:t>
            </a:r>
            <a:endParaRPr lang="en-US" altLang="ko-KR" dirty="0"/>
          </a:p>
        </p:txBody>
      </p:sp>
      <p:sp>
        <p:nvSpPr>
          <p:cNvPr id="11" name="직사각형 3">
            <a:extLst>
              <a:ext uri="{FF2B5EF4-FFF2-40B4-BE49-F238E27FC236}">
                <a16:creationId xmlns:a16="http://schemas.microsoft.com/office/drawing/2014/main" id="{64177856-6D64-48C5-AACB-73E76F761D49}"/>
              </a:ext>
            </a:extLst>
          </p:cNvPr>
          <p:cNvSpPr/>
          <p:nvPr/>
        </p:nvSpPr>
        <p:spPr>
          <a:xfrm>
            <a:off x="697343" y="3848100"/>
            <a:ext cx="7812000" cy="158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 </a:t>
            </a:r>
            <a:r>
              <a:rPr lang="en-US" altLang="ko-KR" sz="1400" dirty="0">
                <a:solidFill>
                  <a:srgbClr val="000000"/>
                </a:solidFill>
                <a:latin typeface="SamsungOne-400" panose="020B0503030303020204" pitchFamily="34" charset="0"/>
                <a:ea typeface="SamsungOne-400" panose="020B0503030303020204" pitchFamily="34" charset="0"/>
              </a:rPr>
              <a:t>author hundred (</a:t>
            </a:r>
          </a:p>
          <a:p>
            <a:pPr marL="180000"/>
            <a:r>
              <a:rPr lang="en-US" altLang="ko-KR" sz="1400" dirty="0">
                <a:solidFill>
                  <a:srgbClr val="000000"/>
                </a:solidFill>
                <a:latin typeface="SamsungOne-400" panose="020B0503030303020204" pitchFamily="34" charset="0"/>
                <a:ea typeface="SamsungOne-400" panose="020B0503030303020204" pitchFamily="34" charset="0"/>
              </a:rPr>
              <a:t>	column type,</a:t>
            </a:r>
          </a:p>
          <a:p>
            <a:pPr marL="180000"/>
            <a:r>
              <a:rPr lang="en-US" altLang="ko-KR" sz="1400" dirty="0">
                <a:solidFill>
                  <a:srgbClr val="000000"/>
                </a:solidFill>
                <a:latin typeface="SamsungOne-400" panose="020B0503030303020204" pitchFamily="34" charset="0"/>
                <a:ea typeface="SamsungOne-400" panose="020B0503030303020204" pitchFamily="34" charset="0"/>
              </a:rPr>
              <a:t>	...</a:t>
            </a:r>
          </a:p>
          <a:p>
            <a:pPr marL="180000"/>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PARTITIONED BY</a:t>
            </a:r>
            <a:r>
              <a:rPr lang="en-US" altLang="ko-KR" sz="1400" dirty="0">
                <a:solidFill>
                  <a:srgbClr val="000000"/>
                </a:solidFill>
                <a:latin typeface="SamsungOne-400" panose="020B0503030303020204" pitchFamily="34" charset="0"/>
                <a:ea typeface="SamsungOne-400" panose="020B0503030303020204" pitchFamily="34" charset="0"/>
              </a:rPr>
              <a:t>  (column type)</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FIEDLS TERMINATED BY </a:t>
            </a:r>
            <a:r>
              <a:rPr lang="en-US" altLang="ko-KR" sz="1400" dirty="0">
                <a:solidFill>
                  <a:srgbClr val="000000"/>
                </a:solidFill>
                <a:latin typeface="SamsungOne-400" panose="020B0503030303020204" pitchFamily="34" charset="0"/>
                <a:ea typeface="SamsungOne-400" panose="020B0503030303020204" pitchFamily="34" charset="0"/>
              </a:rPr>
              <a:t>‘\t’;</a:t>
            </a:r>
          </a:p>
        </p:txBody>
      </p:sp>
    </p:spTree>
    <p:extLst>
      <p:ext uri="{BB962C8B-B14F-4D97-AF65-F5344CB8AC3E}">
        <p14:creationId xmlns:p14="http://schemas.microsoft.com/office/powerpoint/2010/main" val="19064056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vùng</a:t>
            </a:r>
            <a:r>
              <a:rPr lang="en-US" altLang="ko-KR" dirty="0"/>
              <a:t> </a:t>
            </a:r>
            <a:r>
              <a:rPr lang="en-US" altLang="ko-KR" dirty="0" err="1"/>
              <a:t>bảng</a:t>
            </a:r>
            <a:r>
              <a:rPr lang="en-US" altLang="ko-KR" dirty="0"/>
              <a:t> (2/4)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product_category là một bảng không được phân vùng</a:t>
            </a:r>
            <a:endParaRPr lang="en-US" altLang="ko-KR" dirty="0"/>
          </a:p>
        </p:txBody>
      </p:sp>
      <p:sp>
        <p:nvSpPr>
          <p:cNvPr id="12" name="직사각형 3">
            <a:extLst>
              <a:ext uri="{FF2B5EF4-FFF2-40B4-BE49-F238E27FC236}">
                <a16:creationId xmlns:a16="http://schemas.microsoft.com/office/drawing/2014/main" id="{3A2F84E1-6F2D-4A6D-AFDA-987A5D3BE95A}"/>
              </a:ext>
            </a:extLst>
          </p:cNvPr>
          <p:cNvSpPr/>
          <p:nvPr/>
        </p:nvSpPr>
        <p:spPr>
          <a:xfrm>
            <a:off x="724079" y="2539392"/>
            <a:ext cx="7812000" cy="22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 </a:t>
            </a:r>
            <a:r>
              <a:rPr lang="en-US" altLang="ko-KR" sz="1400" dirty="0">
                <a:solidFill>
                  <a:srgbClr val="000000"/>
                </a:solidFill>
                <a:latin typeface="SamsungOne-400" panose="020B0503030303020204" pitchFamily="34" charset="0"/>
                <a:ea typeface="SamsungOne-400" panose="020B0503030303020204" pitchFamily="34" charset="0"/>
              </a:rPr>
              <a:t>product_category (</a:t>
            </a:r>
          </a:p>
          <a:p>
            <a:pPr marL="180000"/>
            <a:r>
              <a:rPr lang="en-US" altLang="ko-KR" sz="1400" dirty="0">
                <a:solidFill>
                  <a:srgbClr val="000000"/>
                </a:solidFill>
                <a:latin typeface="SamsungOne-400" panose="020B0503030303020204" pitchFamily="34" charset="0"/>
                <a:ea typeface="SamsungOne-400" panose="020B0503030303020204" pitchFamily="34" charset="0"/>
              </a:rPr>
              <a:t>	id integer, </a:t>
            </a:r>
          </a:p>
          <a:p>
            <a:pPr marL="180000"/>
            <a:r>
              <a:rPr lang="en-US" altLang="ko-KR" sz="1400" dirty="0">
                <a:solidFill>
                  <a:srgbClr val="000000"/>
                </a:solidFill>
                <a:latin typeface="SamsungOne-400" panose="020B0503030303020204" pitchFamily="34" charset="0"/>
                <a:ea typeface="SamsungOne-400" panose="020B0503030303020204" pitchFamily="34" charset="0"/>
              </a:rPr>
              <a:t>	name string,</a:t>
            </a:r>
          </a:p>
          <a:p>
            <a:pPr marL="180000"/>
            <a:r>
              <a:rPr lang="en-US" altLang="ko-KR" sz="1400" dirty="0">
                <a:solidFill>
                  <a:srgbClr val="000000"/>
                </a:solidFill>
                <a:latin typeface="SamsungOne-400" panose="020B0503030303020204" pitchFamily="34" charset="0"/>
                <a:ea typeface="SamsungOne-400" panose="020B0503030303020204" pitchFamily="34" charset="0"/>
              </a:rPr>
              <a:t>	category string</a:t>
            </a:r>
          </a:p>
          <a:p>
            <a:pPr marL="180000"/>
            <a:endParaRPr lang="en-US" altLang="ko-KR" sz="1400" dirty="0">
              <a:solidFill>
                <a:srgbClr val="000000"/>
              </a:solidFill>
              <a:latin typeface="SamsungOne-400" panose="020B0503030303020204" pitchFamily="34" charset="0"/>
              <a:ea typeface="SamsungOne-400" panose="020B0503030303020204" pitchFamily="34" charset="0"/>
            </a:endParaRPr>
          </a:p>
          <a:p>
            <a:pPr marL="180000"/>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‘\t’</a:t>
            </a:r>
          </a:p>
          <a:p>
            <a:pPr marL="180000"/>
            <a:r>
              <a:rPr lang="en-US" altLang="ko-KR" sz="1400" dirty="0">
                <a:solidFill>
                  <a:srgbClr val="193EB0"/>
                </a:solidFill>
                <a:latin typeface="SamsungOne-400" panose="020B0503030303020204" pitchFamily="34" charset="0"/>
                <a:ea typeface="SamsungOne-400" panose="020B0503030303020204" pitchFamily="34" charset="0"/>
              </a:rPr>
              <a:t>LOCATION</a:t>
            </a:r>
            <a:r>
              <a:rPr lang="en-US" altLang="ko-KR" sz="1400" dirty="0">
                <a:solidFill>
                  <a:srgbClr val="000000"/>
                </a:solidFill>
                <a:latin typeface="SamsungOne-400" panose="020B0503030303020204" pitchFamily="34" charset="0"/>
                <a:ea typeface="SamsungOne-400" panose="020B0503030303020204" pitchFamily="34" charset="0"/>
              </a:rPr>
              <a:t> ‘/user/student/data2’;</a:t>
            </a:r>
          </a:p>
        </p:txBody>
      </p:sp>
    </p:spTree>
    <p:extLst>
      <p:ext uri="{BB962C8B-B14F-4D97-AF65-F5344CB8AC3E}">
        <p14:creationId xmlns:p14="http://schemas.microsoft.com/office/powerpoint/2010/main" val="98605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Thiết kế cơ sở dữ liệu (1/4)</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95" name="양쪽 모서리가 둥근 사각형 102">
            <a:extLst>
              <a:ext uri="{FF2B5EF4-FFF2-40B4-BE49-F238E27FC236}">
                <a16:creationId xmlns:a16="http://schemas.microsoft.com/office/drawing/2014/main" id="{90FAE428-748A-4110-BC12-AD9D8DC70240}"/>
              </a:ext>
            </a:extLst>
          </p:cNvPr>
          <p:cNvSpPr/>
          <p:nvPr/>
        </p:nvSpPr>
        <p:spPr>
          <a:xfrm>
            <a:off x="3969224" y="2775974"/>
            <a:ext cx="460798" cy="216000"/>
          </a:xfrm>
          <a:prstGeom prst="round2SameRect">
            <a:avLst/>
          </a:prstGeom>
          <a:solidFill>
            <a:srgbClr val="193EB0"/>
          </a:solidFill>
          <a:ln w="6350">
            <a:noFill/>
          </a:ln>
        </p:spPr>
        <p:txBody>
          <a:bodyPr wrap="none" anchor="ctr">
            <a:noAutofit/>
          </a:bodyPr>
          <a:lstStyle/>
          <a:p>
            <a:pPr algn="ctr"/>
            <a:r>
              <a:rPr lang="en-US" altLang="ko-KR" sz="900" dirty="0">
                <a:solidFill>
                  <a:schemeClr val="bg1"/>
                </a:solidFill>
                <a:latin typeface="SamsungOne-700" panose="020B0803030303020204" pitchFamily="34" charset="0"/>
                <a:ea typeface="SamsungOne-700" panose="020B0803030303020204" pitchFamily="34" charset="0"/>
              </a:rPr>
              <a:t>Entity</a:t>
            </a: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01" name="모서리가 둥근 직사각형 41">
            <a:extLst>
              <a:ext uri="{FF2B5EF4-FFF2-40B4-BE49-F238E27FC236}">
                <a16:creationId xmlns:a16="http://schemas.microsoft.com/office/drawing/2014/main" id="{801D7E27-3197-4EB4-BA74-CA9F3D07C7D3}"/>
              </a:ext>
            </a:extLst>
          </p:cNvPr>
          <p:cNvSpPr/>
          <p:nvPr/>
        </p:nvSpPr>
        <p:spPr>
          <a:xfrm>
            <a:off x="6369882" y="6104257"/>
            <a:ext cx="683228" cy="255389"/>
          </a:xfrm>
          <a:prstGeom prst="roundRect">
            <a:avLst/>
          </a:prstGeom>
          <a:solidFill>
            <a:srgbClr val="193EB0"/>
          </a:solidFill>
          <a:ln w="12700">
            <a:solidFill>
              <a:srgbClr val="193EB0"/>
            </a:solidFill>
          </a:ln>
        </p:spPr>
        <p:txBody>
          <a:bodyPr wrap="none">
            <a:spAutoFit/>
          </a:bodyPr>
          <a:lstStyle/>
          <a:p>
            <a:pPr algn="ctr"/>
            <a:r>
              <a:rPr lang="en-US" altLang="ko-KR" sz="900" dirty="0">
                <a:solidFill>
                  <a:schemeClr val="bg1"/>
                </a:solidFill>
                <a:latin typeface="SamsungOne-700" panose="020B0803030303020204" pitchFamily="34" charset="0"/>
                <a:ea typeface="SamsungOne-700" panose="020B0803030303020204" pitchFamily="34" charset="0"/>
              </a:rPr>
              <a:t>Attribute</a:t>
            </a:r>
            <a:endParaRPr lang="ko-KR" altLang="en-US" sz="900" dirty="0">
              <a:solidFill>
                <a:schemeClr val="bg1"/>
              </a:solidFill>
              <a:latin typeface="SamsungOne-700" panose="020B0803030303020204" pitchFamily="34" charset="0"/>
              <a:ea typeface="SamsungOneKorean 400" panose="020B0503030303020204" pitchFamily="50" charset="-127"/>
            </a:endParaRPr>
          </a:p>
        </p:txBody>
      </p:sp>
      <p:sp>
        <p:nvSpPr>
          <p:cNvPr id="45" name="양쪽 모서리가 둥근 사각형 102">
            <a:extLst>
              <a:ext uri="{FF2B5EF4-FFF2-40B4-BE49-F238E27FC236}">
                <a16:creationId xmlns:a16="http://schemas.microsoft.com/office/drawing/2014/main" id="{5AB2C8F3-4C43-47A6-8888-761D27B09BFF}"/>
              </a:ext>
            </a:extLst>
          </p:cNvPr>
          <p:cNvSpPr/>
          <p:nvPr/>
        </p:nvSpPr>
        <p:spPr>
          <a:xfrm>
            <a:off x="3969224" y="4589402"/>
            <a:ext cx="460798" cy="216000"/>
          </a:xfrm>
          <a:prstGeom prst="round2SameRect">
            <a:avLst/>
          </a:prstGeom>
          <a:solidFill>
            <a:srgbClr val="193EB0"/>
          </a:solidFill>
          <a:ln w="6350">
            <a:noFill/>
          </a:ln>
        </p:spPr>
        <p:txBody>
          <a:bodyPr wrap="none" anchor="ctr">
            <a:noAutofit/>
          </a:bodyPr>
          <a:lstStyle/>
          <a:p>
            <a:pPr algn="ctr"/>
            <a:r>
              <a:rPr lang="en-US" altLang="ko-KR" sz="900" dirty="0">
                <a:solidFill>
                  <a:schemeClr val="bg1"/>
                </a:solidFill>
                <a:latin typeface="SamsungOne-700" panose="020B0803030303020204" pitchFamily="34" charset="0"/>
                <a:ea typeface="SamsungOne-700" panose="020B0803030303020204" pitchFamily="34" charset="0"/>
              </a:rPr>
              <a:t>Entity</a:t>
            </a:r>
            <a:endParaRPr lang="ko-KR" altLang="en-US" sz="900" dirty="0">
              <a:solidFill>
                <a:schemeClr val="bg1"/>
              </a:solidFill>
              <a:latin typeface="SamsungOne-700" panose="020B0803030303020204" pitchFamily="34" charset="0"/>
              <a:ea typeface="SamsungOneKorean 400" panose="020B0503030303020204" pitchFamily="50" charset="-127"/>
            </a:endParaRPr>
          </a:p>
        </p:txBody>
      </p:sp>
      <p:sp>
        <p:nvSpPr>
          <p:cNvPr id="56" name="양쪽 모서리가 둥근 사각형 102">
            <a:extLst>
              <a:ext uri="{FF2B5EF4-FFF2-40B4-BE49-F238E27FC236}">
                <a16:creationId xmlns:a16="http://schemas.microsoft.com/office/drawing/2014/main" id="{E43B77BF-9F0B-4E0A-B809-9CDA0EEB5DAD}"/>
              </a:ext>
            </a:extLst>
          </p:cNvPr>
          <p:cNvSpPr/>
          <p:nvPr/>
        </p:nvSpPr>
        <p:spPr>
          <a:xfrm>
            <a:off x="8113820" y="2775974"/>
            <a:ext cx="460798" cy="216000"/>
          </a:xfrm>
          <a:prstGeom prst="round2SameRect">
            <a:avLst/>
          </a:prstGeom>
          <a:solidFill>
            <a:srgbClr val="193EB0"/>
          </a:solidFill>
          <a:ln w="6350">
            <a:noFill/>
          </a:ln>
        </p:spPr>
        <p:txBody>
          <a:bodyPr wrap="none" anchor="ctr">
            <a:noAutofit/>
          </a:bodyPr>
          <a:lstStyle/>
          <a:p>
            <a:pPr algn="ctr"/>
            <a:r>
              <a:rPr lang="en-US" altLang="ko-KR" sz="900" dirty="0">
                <a:solidFill>
                  <a:schemeClr val="bg1"/>
                </a:solidFill>
                <a:latin typeface="SamsungOne-700" panose="020B0803030303020204" pitchFamily="34" charset="0"/>
                <a:ea typeface="SamsungOne-700" panose="020B0803030303020204" pitchFamily="34" charset="0"/>
              </a:rPr>
              <a:t>Entity</a:t>
            </a:r>
            <a:endParaRPr lang="ko-KR" altLang="en-US" sz="900" dirty="0">
              <a:solidFill>
                <a:schemeClr val="bg1"/>
              </a:solidFill>
              <a:latin typeface="SamsungOne-700" panose="020B0803030303020204" pitchFamily="34" charset="0"/>
              <a:ea typeface="SamsungOneKorean 400" panose="020B0503030303020204" pitchFamily="50" charset="-127"/>
            </a:endParaRPr>
          </a:p>
        </p:txBody>
      </p:sp>
      <p:sp>
        <p:nvSpPr>
          <p:cNvPr id="57" name="양쪽 모서리가 둥근 사각형 102">
            <a:extLst>
              <a:ext uri="{FF2B5EF4-FFF2-40B4-BE49-F238E27FC236}">
                <a16:creationId xmlns:a16="http://schemas.microsoft.com/office/drawing/2014/main" id="{94D52ADC-06F5-464E-92ED-F71DB33B1942}"/>
              </a:ext>
            </a:extLst>
          </p:cNvPr>
          <p:cNvSpPr/>
          <p:nvPr/>
        </p:nvSpPr>
        <p:spPr>
          <a:xfrm>
            <a:off x="8113820" y="4131659"/>
            <a:ext cx="460798" cy="216000"/>
          </a:xfrm>
          <a:prstGeom prst="round2SameRect">
            <a:avLst/>
          </a:prstGeom>
          <a:solidFill>
            <a:srgbClr val="193EB0"/>
          </a:solidFill>
          <a:ln w="6350">
            <a:noFill/>
          </a:ln>
        </p:spPr>
        <p:txBody>
          <a:bodyPr wrap="none" anchor="t">
            <a:noAutofit/>
          </a:bodyPr>
          <a:lstStyle/>
          <a:p>
            <a:pPr algn="ctr"/>
            <a:r>
              <a:rPr lang="en-US" altLang="ko-KR" sz="900" dirty="0">
                <a:solidFill>
                  <a:schemeClr val="bg1"/>
                </a:solidFill>
                <a:latin typeface="SamsungOne-700" panose="020B0803030303020204" pitchFamily="34" charset="0"/>
                <a:ea typeface="SamsungOne-700" panose="020B0803030303020204" pitchFamily="34" charset="0"/>
              </a:rPr>
              <a:t>Entity</a:t>
            </a:r>
            <a:endParaRPr lang="ko-KR" altLang="en-US" sz="900" dirty="0">
              <a:solidFill>
                <a:schemeClr val="bg1"/>
              </a:solidFill>
              <a:latin typeface="SamsungOne-700" panose="020B0803030303020204" pitchFamily="34" charset="0"/>
              <a:ea typeface="SamsungOneKorean 400" panose="020B0503030303020204" pitchFamily="50" charset="-127"/>
            </a:endParaRPr>
          </a:p>
        </p:txBody>
      </p:sp>
      <p:sp>
        <p:nvSpPr>
          <p:cNvPr id="58" name="양쪽 모서리가 둥근 사각형 102">
            <a:extLst>
              <a:ext uri="{FF2B5EF4-FFF2-40B4-BE49-F238E27FC236}">
                <a16:creationId xmlns:a16="http://schemas.microsoft.com/office/drawing/2014/main" id="{6B66F83D-BD96-4B19-B2D7-B14C1656675F}"/>
              </a:ext>
            </a:extLst>
          </p:cNvPr>
          <p:cNvSpPr/>
          <p:nvPr/>
        </p:nvSpPr>
        <p:spPr>
          <a:xfrm>
            <a:off x="8113820" y="5054139"/>
            <a:ext cx="460798" cy="216000"/>
          </a:xfrm>
          <a:prstGeom prst="round2SameRect">
            <a:avLst/>
          </a:prstGeom>
          <a:solidFill>
            <a:srgbClr val="193EB0"/>
          </a:solidFill>
          <a:ln w="6350">
            <a:noFill/>
          </a:ln>
        </p:spPr>
        <p:txBody>
          <a:bodyPr wrap="none" anchor="ctr">
            <a:noAutofit/>
          </a:bodyPr>
          <a:lstStyle/>
          <a:p>
            <a:pPr algn="ctr"/>
            <a:r>
              <a:rPr lang="en-US" altLang="ko-KR" sz="900" dirty="0">
                <a:solidFill>
                  <a:schemeClr val="bg1"/>
                </a:solidFill>
                <a:latin typeface="SamsungOne-700" panose="020B0803030303020204" pitchFamily="34" charset="0"/>
                <a:ea typeface="SamsungOne-700" panose="020B0803030303020204" pitchFamily="34" charset="0"/>
              </a:rPr>
              <a:t>Entity</a:t>
            </a:r>
            <a:endParaRPr lang="ko-KR" altLang="en-US" sz="900" dirty="0">
              <a:solidFill>
                <a:schemeClr val="bg1"/>
              </a:solidFill>
              <a:latin typeface="SamsungOne-700" panose="020B0803030303020204" pitchFamily="34" charset="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8796528" cy="490362"/>
          </a:xfrm>
        </p:spPr>
        <p:txBody>
          <a:bodyPr/>
          <a:lstStyle/>
          <a:p>
            <a:r>
              <a:rPr lang="en-US" altLang="ko-KR" dirty="0" err="1"/>
              <a:t>Mô</a:t>
            </a:r>
            <a:r>
              <a:rPr lang="en-US" altLang="ko-KR" dirty="0"/>
              <a:t> </a:t>
            </a:r>
            <a:r>
              <a:rPr lang="en-US" altLang="ko-KR" dirty="0" err="1"/>
              <a:t>hình</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thực</a:t>
            </a:r>
            <a:r>
              <a:rPr lang="en-US" altLang="ko-KR" dirty="0"/>
              <a:t> </a:t>
            </a:r>
            <a:r>
              <a:rPr lang="en-US" altLang="ko-KR" dirty="0" err="1"/>
              <a:t>thể</a:t>
            </a:r>
            <a:endParaRPr lang="en-US" altLang="ko-KR" dirty="0"/>
          </a:p>
          <a:p>
            <a:pPr lvl="1"/>
            <a:r>
              <a:rPr lang="vi-VN" altLang="ko-KR" dirty="0"/>
              <a:t>Sơ đồ ER được tạo dựa trên ba khái niệm cơ bản: Thực thể</a:t>
            </a:r>
            <a:r>
              <a:rPr lang="en-US" altLang="ko-KR" dirty="0"/>
              <a:t> (</a:t>
            </a:r>
            <a:r>
              <a:rPr lang="en-US" altLang="ko-KR" dirty="0" err="1"/>
              <a:t>Enity</a:t>
            </a:r>
            <a:r>
              <a:rPr lang="en-US" altLang="ko-KR" dirty="0"/>
              <a:t>)</a:t>
            </a:r>
            <a:r>
              <a:rPr lang="vi-VN" altLang="ko-KR" dirty="0"/>
              <a:t>, Thuộc tính</a:t>
            </a:r>
            <a:r>
              <a:rPr lang="en-US" altLang="ko-KR" dirty="0"/>
              <a:t> (Attributes)</a:t>
            </a:r>
            <a:r>
              <a:rPr lang="vi-VN" altLang="ko-KR" dirty="0"/>
              <a:t> và Quan hệ</a:t>
            </a:r>
            <a:r>
              <a:rPr lang="en-US" altLang="ko-KR" dirty="0"/>
              <a:t> (Relations)</a:t>
            </a:r>
            <a:endParaRPr lang="ko-KR" altLang="en-US" dirty="0">
              <a:latin typeface="SamsungOne-700" panose="020B0803030303020204" pitchFamily="34" charset="0"/>
            </a:endParaRPr>
          </a:p>
        </p:txBody>
      </p:sp>
      <p:cxnSp>
        <p:nvCxnSpPr>
          <p:cNvPr id="110" name="연결선: 꺾임 109">
            <a:extLst>
              <a:ext uri="{FF2B5EF4-FFF2-40B4-BE49-F238E27FC236}">
                <a16:creationId xmlns:a16="http://schemas.microsoft.com/office/drawing/2014/main" id="{E561EB54-D486-4602-A452-62B3D25EE696}"/>
              </a:ext>
            </a:extLst>
          </p:cNvPr>
          <p:cNvCxnSpPr>
            <a:cxnSpLocks/>
          </p:cNvCxnSpPr>
          <p:nvPr/>
        </p:nvCxnSpPr>
        <p:spPr>
          <a:xfrm rot="5400000" flipV="1">
            <a:off x="6310226" y="5539684"/>
            <a:ext cx="12700" cy="792000"/>
          </a:xfrm>
          <a:prstGeom prst="bentConnector3">
            <a:avLst>
              <a:gd name="adj1" fmla="val 1441402"/>
            </a:avLst>
          </a:prstGeom>
          <a:ln>
            <a:solidFill>
              <a:srgbClr val="193EB0"/>
            </a:solidFill>
            <a:prstDash val="dash"/>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43556DAC-4E6D-463F-8FC5-CAEFC13299E6}"/>
              </a:ext>
            </a:extLst>
          </p:cNvPr>
          <p:cNvCxnSpPr>
            <a:cxnSpLocks/>
          </p:cNvCxnSpPr>
          <p:nvPr/>
        </p:nvCxnSpPr>
        <p:spPr>
          <a:xfrm rot="5400000" flipV="1">
            <a:off x="7353146" y="5287684"/>
            <a:ext cx="12700" cy="1296000"/>
          </a:xfrm>
          <a:prstGeom prst="bentConnector3">
            <a:avLst>
              <a:gd name="adj1" fmla="val 1357677"/>
            </a:avLst>
          </a:prstGeom>
          <a:ln>
            <a:solidFill>
              <a:srgbClr val="193EB0"/>
            </a:solidFill>
            <a:prstDash val="dash"/>
            <a:headEnd type="arrow" w="sm" len="sm"/>
            <a:tailEnd type="arrow" w="sm" len="sm"/>
          </a:ln>
        </p:spPr>
        <p:style>
          <a:lnRef idx="1">
            <a:schemeClr val="accent1"/>
          </a:lnRef>
          <a:fillRef idx="0">
            <a:schemeClr val="accent1"/>
          </a:fillRef>
          <a:effectRef idx="0">
            <a:schemeClr val="accent1"/>
          </a:effectRef>
          <a:fontRef idx="minor">
            <a:schemeClr val="tx1"/>
          </a:fontRef>
        </p:style>
      </p:cxnSp>
      <p:graphicFrame>
        <p:nvGraphicFramePr>
          <p:cNvPr id="82" name="표 81">
            <a:extLst>
              <a:ext uri="{FF2B5EF4-FFF2-40B4-BE49-F238E27FC236}">
                <a16:creationId xmlns:a16="http://schemas.microsoft.com/office/drawing/2014/main" id="{34C8F17C-F941-4591-852E-40ED26133A96}"/>
              </a:ext>
            </a:extLst>
          </p:cNvPr>
          <p:cNvGraphicFramePr>
            <a:graphicFrameLocks noGrp="1"/>
          </p:cNvGraphicFramePr>
          <p:nvPr/>
        </p:nvGraphicFramePr>
        <p:xfrm>
          <a:off x="1622022" y="4809654"/>
          <a:ext cx="2808000" cy="1472129"/>
        </p:xfrm>
        <a:graphic>
          <a:graphicData uri="http://schemas.openxmlformats.org/drawingml/2006/table">
            <a:tbl>
              <a:tblPr/>
              <a:tblGrid>
                <a:gridCol w="468000">
                  <a:extLst>
                    <a:ext uri="{9D8B030D-6E8A-4147-A177-3AD203B41FA5}">
                      <a16:colId xmlns:a16="http://schemas.microsoft.com/office/drawing/2014/main" val="394888715"/>
                    </a:ext>
                  </a:extLst>
                </a:gridCol>
                <a:gridCol w="1476000">
                  <a:extLst>
                    <a:ext uri="{9D8B030D-6E8A-4147-A177-3AD203B41FA5}">
                      <a16:colId xmlns:a16="http://schemas.microsoft.com/office/drawing/2014/main" val="148328333"/>
                    </a:ext>
                  </a:extLst>
                </a:gridCol>
                <a:gridCol w="864000">
                  <a:extLst>
                    <a:ext uri="{9D8B030D-6E8A-4147-A177-3AD203B41FA5}">
                      <a16:colId xmlns:a16="http://schemas.microsoft.com/office/drawing/2014/main" val="2552908983"/>
                    </a:ext>
                  </a:extLst>
                </a:gridCol>
              </a:tblGrid>
              <a:tr h="176129">
                <a:tc gridSpan="3">
                  <a:txBody>
                    <a:bodyPr/>
                    <a:lstStyle/>
                    <a:p>
                      <a:pPr marL="0" algn="l" defTabSz="844083" rtl="0" eaLnBrk="1" latinLnBrk="1" hangingPunct="1">
                        <a:lnSpc>
                          <a:spcPct val="100000"/>
                        </a:lnSpc>
                      </a:pPr>
                      <a:r>
                        <a:rPr lang="en-US" altLang="ko-KR" sz="9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Corona_case_local</a:t>
                      </a:r>
                      <a:endParaRPr lang="ko-KR" altLang="en-US" sz="900" kern="1200" dirty="0">
                        <a:solidFill>
                          <a:schemeClr val="tx1">
                            <a:lumMod val="75000"/>
                            <a:lumOff val="25000"/>
                          </a:schemeClr>
                        </a:solidFill>
                        <a:latin typeface="SamsungOne-400" panose="020B0503030303020204" pitchFamily="34" charset="0"/>
                        <a:cs typeface="+mn-cs"/>
                      </a:endParaRPr>
                    </a:p>
                  </a:txBody>
                  <a:tcPr marT="0" marB="0" anchor="ctr">
                    <a:lnL w="12700" cmpd="sng">
                      <a:noFill/>
                      <a:prstDash val="soli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extLst>
                  <a:ext uri="{0D108BD9-81ED-4DB2-BD59-A6C34878D82A}">
                    <a16:rowId xmlns:a16="http://schemas.microsoft.com/office/drawing/2014/main" val="1561383975"/>
                  </a:ext>
                </a:extLst>
              </a:tr>
              <a:tr h="162000">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FK</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Date</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DATE</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287875"/>
                  </a:ext>
                </a:extLst>
              </a:tr>
              <a:tr h="162000">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FK</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Region_id</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Occuring_infected</a:t>
                      </a: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62000">
                <a:tc>
                  <a:txBody>
                    <a:bodyPr/>
                    <a:lstStyle/>
                    <a:p>
                      <a:pPr marL="0" algn="l" defTabSz="844083" rtl="0" eaLnBrk="1" latinLnBrk="1" hangingPunct="1">
                        <a:lnSpc>
                          <a:spcPct val="100000"/>
                        </a:lnSpc>
                      </a:pP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Accumulation_infected</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Death</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300399"/>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Increasing_rate</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6011727"/>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Overseas_inflow</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9943258"/>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Rate_per_10mil</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NUMERIC</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0020830"/>
                  </a:ext>
                </a:extLst>
              </a:tr>
            </a:tbl>
          </a:graphicData>
        </a:graphic>
      </p:graphicFrame>
      <p:graphicFrame>
        <p:nvGraphicFramePr>
          <p:cNvPr id="81" name="표 80">
            <a:extLst>
              <a:ext uri="{FF2B5EF4-FFF2-40B4-BE49-F238E27FC236}">
                <a16:creationId xmlns:a16="http://schemas.microsoft.com/office/drawing/2014/main" id="{D200D223-7F34-4C75-ADEF-7686F2EC1B65}"/>
              </a:ext>
            </a:extLst>
          </p:cNvPr>
          <p:cNvGraphicFramePr>
            <a:graphicFrameLocks noGrp="1"/>
          </p:cNvGraphicFramePr>
          <p:nvPr/>
        </p:nvGraphicFramePr>
        <p:xfrm>
          <a:off x="1622022" y="2994846"/>
          <a:ext cx="2808000" cy="1474762"/>
        </p:xfrm>
        <a:graphic>
          <a:graphicData uri="http://schemas.openxmlformats.org/drawingml/2006/table">
            <a:tbl>
              <a:tblPr/>
              <a:tblGrid>
                <a:gridCol w="468000">
                  <a:extLst>
                    <a:ext uri="{9D8B030D-6E8A-4147-A177-3AD203B41FA5}">
                      <a16:colId xmlns:a16="http://schemas.microsoft.com/office/drawing/2014/main" val="394888715"/>
                    </a:ext>
                  </a:extLst>
                </a:gridCol>
                <a:gridCol w="1476000">
                  <a:extLst>
                    <a:ext uri="{9D8B030D-6E8A-4147-A177-3AD203B41FA5}">
                      <a16:colId xmlns:a16="http://schemas.microsoft.com/office/drawing/2014/main" val="148328333"/>
                    </a:ext>
                  </a:extLst>
                </a:gridCol>
                <a:gridCol w="864000">
                  <a:extLst>
                    <a:ext uri="{9D8B030D-6E8A-4147-A177-3AD203B41FA5}">
                      <a16:colId xmlns:a16="http://schemas.microsoft.com/office/drawing/2014/main" val="2552908983"/>
                    </a:ext>
                  </a:extLst>
                </a:gridCol>
              </a:tblGrid>
              <a:tr h="178762">
                <a:tc gridSpan="3">
                  <a:txBody>
                    <a:bodyPr/>
                    <a:lstStyle/>
                    <a:p>
                      <a:pPr algn="l">
                        <a:lnSpc>
                          <a:spcPct val="100000"/>
                        </a:lnSpc>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Corona_case</a:t>
                      </a:r>
                      <a:endParaRPr lang="ko-KR" altLang="en-US" sz="9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extLst>
                  <a:ext uri="{0D108BD9-81ED-4DB2-BD59-A6C34878D82A}">
                    <a16:rowId xmlns:a16="http://schemas.microsoft.com/office/drawing/2014/main" val="1561383975"/>
                  </a:ext>
                </a:extLst>
              </a:tr>
              <a:tr h="162000">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PK</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Date</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DATE</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287875"/>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Confirmed_local</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Overseas_inflow</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62000">
                <a:tc>
                  <a:txBody>
                    <a:bodyPr/>
                    <a:lstStyle/>
                    <a:p>
                      <a:pPr marL="0" algn="l" defTabSz="844083" rtl="0" eaLnBrk="1" latinLnBrk="1" hangingPunct="1">
                        <a:lnSpc>
                          <a:spcPct val="100000"/>
                        </a:lnSpc>
                      </a:pP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Confirmed_daily</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Death_deaily</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300399"/>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Confirmed_total</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6011727"/>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Death_total</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9943258"/>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Critical_rate</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NUMERIC</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0020830"/>
                  </a:ext>
                </a:extLst>
              </a:tr>
            </a:tbl>
          </a:graphicData>
        </a:graphic>
      </p:graphicFrame>
      <p:graphicFrame>
        <p:nvGraphicFramePr>
          <p:cNvPr id="83" name="표 82">
            <a:extLst>
              <a:ext uri="{FF2B5EF4-FFF2-40B4-BE49-F238E27FC236}">
                <a16:creationId xmlns:a16="http://schemas.microsoft.com/office/drawing/2014/main" id="{925AA654-D774-4117-87BA-27263C68B980}"/>
              </a:ext>
            </a:extLst>
          </p:cNvPr>
          <p:cNvGraphicFramePr>
            <a:graphicFrameLocks noGrp="1"/>
          </p:cNvGraphicFramePr>
          <p:nvPr/>
        </p:nvGraphicFramePr>
        <p:xfrm>
          <a:off x="5766618" y="2994846"/>
          <a:ext cx="2808000" cy="828000"/>
        </p:xfrm>
        <a:graphic>
          <a:graphicData uri="http://schemas.openxmlformats.org/drawingml/2006/table">
            <a:tbl>
              <a:tblPr/>
              <a:tblGrid>
                <a:gridCol w="468000">
                  <a:extLst>
                    <a:ext uri="{9D8B030D-6E8A-4147-A177-3AD203B41FA5}">
                      <a16:colId xmlns:a16="http://schemas.microsoft.com/office/drawing/2014/main" val="394888715"/>
                    </a:ext>
                  </a:extLst>
                </a:gridCol>
                <a:gridCol w="1476000">
                  <a:extLst>
                    <a:ext uri="{9D8B030D-6E8A-4147-A177-3AD203B41FA5}">
                      <a16:colId xmlns:a16="http://schemas.microsoft.com/office/drawing/2014/main" val="148328333"/>
                    </a:ext>
                  </a:extLst>
                </a:gridCol>
                <a:gridCol w="864000">
                  <a:extLst>
                    <a:ext uri="{9D8B030D-6E8A-4147-A177-3AD203B41FA5}">
                      <a16:colId xmlns:a16="http://schemas.microsoft.com/office/drawing/2014/main" val="2552908983"/>
                    </a:ext>
                  </a:extLst>
                </a:gridCol>
              </a:tblGrid>
              <a:tr h="180000">
                <a:tc gridSpan="3">
                  <a:txBody>
                    <a:bodyPr/>
                    <a:lstStyle/>
                    <a:p>
                      <a:pPr algn="l">
                        <a:lnSpc>
                          <a:spcPct val="100000"/>
                        </a:lnSpc>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Region</a:t>
                      </a: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extLst>
                  <a:ext uri="{0D108BD9-81ED-4DB2-BD59-A6C34878D82A}">
                    <a16:rowId xmlns:a16="http://schemas.microsoft.com/office/drawing/2014/main" val="1561383975"/>
                  </a:ext>
                </a:extLst>
              </a:tr>
              <a:tr h="162000">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PK</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Region_id</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287875"/>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Region_name</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VARCHAR(30)</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62000">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FK</a:t>
                      </a: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Country_id</a:t>
                      </a: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62000">
                <a:tc>
                  <a:txBody>
                    <a:bodyPr/>
                    <a:lstStyle/>
                    <a:p>
                      <a:pPr marL="0" algn="l" defTabSz="844083" rtl="0" eaLnBrk="1" latinLnBrk="1" hangingPunct="1">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FK</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Continent_id </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bl>
          </a:graphicData>
        </a:graphic>
      </p:graphicFrame>
      <p:graphicFrame>
        <p:nvGraphicFramePr>
          <p:cNvPr id="84" name="표 83">
            <a:extLst>
              <a:ext uri="{FF2B5EF4-FFF2-40B4-BE49-F238E27FC236}">
                <a16:creationId xmlns:a16="http://schemas.microsoft.com/office/drawing/2014/main" id="{05F1F47D-C207-455B-A55C-A1AB128181FE}"/>
              </a:ext>
            </a:extLst>
          </p:cNvPr>
          <p:cNvGraphicFramePr>
            <a:graphicFrameLocks noGrp="1"/>
          </p:cNvGraphicFramePr>
          <p:nvPr/>
        </p:nvGraphicFramePr>
        <p:xfrm>
          <a:off x="5766618" y="4354422"/>
          <a:ext cx="2808000" cy="504000"/>
        </p:xfrm>
        <a:graphic>
          <a:graphicData uri="http://schemas.openxmlformats.org/drawingml/2006/table">
            <a:tbl>
              <a:tblPr/>
              <a:tblGrid>
                <a:gridCol w="468000">
                  <a:extLst>
                    <a:ext uri="{9D8B030D-6E8A-4147-A177-3AD203B41FA5}">
                      <a16:colId xmlns:a16="http://schemas.microsoft.com/office/drawing/2014/main" val="394888715"/>
                    </a:ext>
                  </a:extLst>
                </a:gridCol>
                <a:gridCol w="1476000">
                  <a:extLst>
                    <a:ext uri="{9D8B030D-6E8A-4147-A177-3AD203B41FA5}">
                      <a16:colId xmlns:a16="http://schemas.microsoft.com/office/drawing/2014/main" val="148328333"/>
                    </a:ext>
                  </a:extLst>
                </a:gridCol>
                <a:gridCol w="864000">
                  <a:extLst>
                    <a:ext uri="{9D8B030D-6E8A-4147-A177-3AD203B41FA5}">
                      <a16:colId xmlns:a16="http://schemas.microsoft.com/office/drawing/2014/main" val="2552908983"/>
                    </a:ext>
                  </a:extLst>
                </a:gridCol>
              </a:tblGrid>
              <a:tr h="180000">
                <a:tc gridSpan="3">
                  <a:txBody>
                    <a:bodyPr/>
                    <a:lstStyle/>
                    <a:p>
                      <a:pPr algn="l">
                        <a:lnSpc>
                          <a:spcPct val="100000"/>
                        </a:lnSpc>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Continent</a:t>
                      </a:r>
                      <a:endParaRPr lang="ko-KR" altLang="en-US" sz="9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extLst>
                  <a:ext uri="{0D108BD9-81ED-4DB2-BD59-A6C34878D82A}">
                    <a16:rowId xmlns:a16="http://schemas.microsoft.com/office/drawing/2014/main" val="1561383975"/>
                  </a:ext>
                </a:extLst>
              </a:tr>
              <a:tr h="162000">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PK</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kern="12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cs typeface="+mn-cs"/>
                        </a:rPr>
                        <a:t>Continent_id </a:t>
                      </a:r>
                      <a:endParaRPr lang="ko-KR" altLang="en-US" sz="800" kern="1200" dirty="0">
                        <a:solidFill>
                          <a:schemeClr val="tx1">
                            <a:lumMod val="75000"/>
                            <a:lumOff val="25000"/>
                          </a:schemeClr>
                        </a:solidFill>
                        <a:highlight>
                          <a:srgbClr val="FFFF00"/>
                        </a:highlight>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287875"/>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Continent_</a:t>
                      </a: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name</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VARCHAR(30)</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bl>
          </a:graphicData>
        </a:graphic>
      </p:graphicFrame>
      <p:graphicFrame>
        <p:nvGraphicFramePr>
          <p:cNvPr id="85" name="표 84">
            <a:extLst>
              <a:ext uri="{FF2B5EF4-FFF2-40B4-BE49-F238E27FC236}">
                <a16:creationId xmlns:a16="http://schemas.microsoft.com/office/drawing/2014/main" id="{90A4F547-9076-4176-B7ED-D405A0069D0F}"/>
              </a:ext>
            </a:extLst>
          </p:cNvPr>
          <p:cNvGraphicFramePr>
            <a:graphicFrameLocks noGrp="1"/>
          </p:cNvGraphicFramePr>
          <p:nvPr/>
        </p:nvGraphicFramePr>
        <p:xfrm>
          <a:off x="5766618" y="5276034"/>
          <a:ext cx="2808000" cy="666000"/>
        </p:xfrm>
        <a:graphic>
          <a:graphicData uri="http://schemas.openxmlformats.org/drawingml/2006/table">
            <a:tbl>
              <a:tblPr/>
              <a:tblGrid>
                <a:gridCol w="468000">
                  <a:extLst>
                    <a:ext uri="{9D8B030D-6E8A-4147-A177-3AD203B41FA5}">
                      <a16:colId xmlns:a16="http://schemas.microsoft.com/office/drawing/2014/main" val="394888715"/>
                    </a:ext>
                  </a:extLst>
                </a:gridCol>
                <a:gridCol w="1476000">
                  <a:extLst>
                    <a:ext uri="{9D8B030D-6E8A-4147-A177-3AD203B41FA5}">
                      <a16:colId xmlns:a16="http://schemas.microsoft.com/office/drawing/2014/main" val="148328333"/>
                    </a:ext>
                  </a:extLst>
                </a:gridCol>
                <a:gridCol w="864000">
                  <a:extLst>
                    <a:ext uri="{9D8B030D-6E8A-4147-A177-3AD203B41FA5}">
                      <a16:colId xmlns:a16="http://schemas.microsoft.com/office/drawing/2014/main" val="2552908983"/>
                    </a:ext>
                  </a:extLst>
                </a:gridCol>
              </a:tblGrid>
              <a:tr h="180000">
                <a:tc gridSpan="3">
                  <a:txBody>
                    <a:bodyPr/>
                    <a:lstStyle/>
                    <a:p>
                      <a:pPr algn="l">
                        <a:lnSpc>
                          <a:spcPct val="100000"/>
                        </a:lnSpc>
                      </a:pPr>
                      <a:r>
                        <a:rPr lang="en-US" altLang="ko-KR" sz="900" dirty="0">
                          <a:solidFill>
                            <a:schemeClr val="tx1">
                              <a:lumMod val="75000"/>
                              <a:lumOff val="25000"/>
                            </a:schemeClr>
                          </a:solidFill>
                          <a:latin typeface="SamsungOne-400" panose="020B0503030303020204" pitchFamily="34" charset="0"/>
                          <a:ea typeface="SamsungOne-400" panose="020B0503030303020204" pitchFamily="34" charset="0"/>
                        </a:rPr>
                        <a:t>Country</a:t>
                      </a:r>
                      <a:endParaRPr lang="ko-KR" altLang="en-US" sz="9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extLst>
                  <a:ext uri="{0D108BD9-81ED-4DB2-BD59-A6C34878D82A}">
                    <a16:rowId xmlns:a16="http://schemas.microsoft.com/office/drawing/2014/main" val="1561383975"/>
                  </a:ext>
                </a:extLst>
              </a:tr>
              <a:tr h="162000">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PK</a:t>
                      </a: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8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Continent_id </a:t>
                      </a:r>
                      <a:endParaRPr lang="ko-KR" altLang="en-US" sz="800" kern="1200" dirty="0">
                        <a:solidFill>
                          <a:schemeClr val="tx1">
                            <a:lumMod val="75000"/>
                            <a:lumOff val="25000"/>
                          </a:schemeClr>
                        </a:solidFill>
                        <a:latin typeface="SamsungOne-400" panose="020B0503030303020204" pitchFamily="34" charset="0"/>
                        <a:ea typeface="+mn-ea"/>
                        <a:cs typeface="+mn-cs"/>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287875"/>
                  </a:ext>
                </a:extLst>
              </a:tr>
              <a:tr h="162000">
                <a:tc>
                  <a:txBody>
                    <a:bodyPr/>
                    <a:lstStyle/>
                    <a:p>
                      <a:pPr>
                        <a:lnSpc>
                          <a:spcPct val="100000"/>
                        </a:lnSpc>
                      </a:pPr>
                      <a:endParaRPr lang="ko-KR" altLang="en-US" sz="800" dirty="0">
                        <a:solidFill>
                          <a:schemeClr val="tx1">
                            <a:lumMod val="75000"/>
                            <a:lumOff val="25000"/>
                          </a:schemeClr>
                        </a:solidFill>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80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Continent_</a:t>
                      </a: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name</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latin typeface="SamsungOne-400" panose="020B0503030303020204" pitchFamily="34" charset="0"/>
                          <a:ea typeface="SamsungOne-400" panose="020B0503030303020204" pitchFamily="34" charset="0"/>
                        </a:rPr>
                        <a:t>VARCHAR(30)</a:t>
                      </a:r>
                      <a:endParaRPr lang="ko-KR" altLang="en-US" sz="800" dirty="0">
                        <a:solidFill>
                          <a:schemeClr val="tx1">
                            <a:lumMod val="75000"/>
                            <a:lumOff val="25000"/>
                          </a:schemeClr>
                        </a:solidFill>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62000">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FK</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kern="12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cs typeface="+mn-cs"/>
                        </a:rPr>
                        <a:t>Continent_</a:t>
                      </a: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id</a:t>
                      </a:r>
                    </a:p>
                  </a:txBody>
                  <a:tcPr marT="0"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80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INTEGER</a:t>
                      </a:r>
                      <a:endParaRPr lang="ko-KR" altLang="en-US" sz="800" dirty="0">
                        <a:solidFill>
                          <a:schemeClr val="tx1">
                            <a:lumMod val="75000"/>
                            <a:lumOff val="25000"/>
                          </a:schemeClr>
                        </a:solidFill>
                        <a:highlight>
                          <a:srgbClr val="FFFF00"/>
                        </a:highlight>
                        <a:latin typeface="SamsungOne-400" panose="020B0503030303020204" pitchFamily="34" charset="0"/>
                      </a:endParaRPr>
                    </a:p>
                  </a:txBody>
                  <a:tcPr marT="0"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bl>
          </a:graphicData>
        </a:graphic>
      </p:graphicFrame>
      <p:cxnSp>
        <p:nvCxnSpPr>
          <p:cNvPr id="21" name="연결선: 꺾임 20">
            <a:extLst>
              <a:ext uri="{FF2B5EF4-FFF2-40B4-BE49-F238E27FC236}">
                <a16:creationId xmlns:a16="http://schemas.microsoft.com/office/drawing/2014/main" id="{FF78AF85-2075-4364-9BF2-BDF604426C8C}"/>
              </a:ext>
            </a:extLst>
          </p:cNvPr>
          <p:cNvCxnSpPr>
            <a:cxnSpLocks/>
          </p:cNvCxnSpPr>
          <p:nvPr/>
        </p:nvCxnSpPr>
        <p:spPr>
          <a:xfrm rot="10800000" flipV="1">
            <a:off x="1622022" y="3241477"/>
            <a:ext cx="12700" cy="1908000"/>
          </a:xfrm>
          <a:prstGeom prst="bentConnector3">
            <a:avLst>
              <a:gd name="adj1" fmla="val 3540000"/>
            </a:avLst>
          </a:prstGeom>
          <a:ln w="9525">
            <a:solidFill>
              <a:srgbClr val="193EB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59" name="그룹 58">
            <a:extLst>
              <a:ext uri="{FF2B5EF4-FFF2-40B4-BE49-F238E27FC236}">
                <a16:creationId xmlns:a16="http://schemas.microsoft.com/office/drawing/2014/main" id="{50DBF943-A20F-48F3-9B27-337266C2C1FD}"/>
              </a:ext>
            </a:extLst>
          </p:cNvPr>
          <p:cNvGrpSpPr/>
          <p:nvPr/>
        </p:nvGrpSpPr>
        <p:grpSpPr>
          <a:xfrm>
            <a:off x="829939" y="4033477"/>
            <a:ext cx="720000" cy="324000"/>
            <a:chOff x="829939" y="4033477"/>
            <a:chExt cx="720000" cy="324000"/>
          </a:xfrm>
        </p:grpSpPr>
        <p:sp>
          <p:nvSpPr>
            <p:cNvPr id="44" name="모서리가 둥근 직사각형 96">
              <a:extLst>
                <a:ext uri="{FF2B5EF4-FFF2-40B4-BE49-F238E27FC236}">
                  <a16:creationId xmlns:a16="http://schemas.microsoft.com/office/drawing/2014/main" id="{D74FE804-B330-41DB-AE2E-235E4DD77476}"/>
                </a:ext>
              </a:extLst>
            </p:cNvPr>
            <p:cNvSpPr/>
            <p:nvPr/>
          </p:nvSpPr>
          <p:spPr>
            <a:xfrm>
              <a:off x="829939" y="4033477"/>
              <a:ext cx="720000" cy="324000"/>
            </a:xfrm>
            <a:prstGeom prst="flowChartDecision">
              <a:avLst/>
            </a:prstGeom>
            <a:solidFill>
              <a:srgbClr val="193E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00" dirty="0">
                <a:latin typeface="SamsungOne-400" panose="020B0503030303020204" pitchFamily="34" charset="0"/>
              </a:endParaRPr>
            </a:p>
          </p:txBody>
        </p:sp>
        <p:sp>
          <p:nvSpPr>
            <p:cNvPr id="106" name="모서리가 둥근 직사각형 96">
              <a:extLst>
                <a:ext uri="{FF2B5EF4-FFF2-40B4-BE49-F238E27FC236}">
                  <a16:creationId xmlns:a16="http://schemas.microsoft.com/office/drawing/2014/main" id="{07A0B006-445A-4339-834E-020688559429}"/>
                </a:ext>
              </a:extLst>
            </p:cNvPr>
            <p:cNvSpPr/>
            <p:nvPr/>
          </p:nvSpPr>
          <p:spPr>
            <a:xfrm>
              <a:off x="883939" y="4076078"/>
              <a:ext cx="612000" cy="23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bg1"/>
                  </a:solidFill>
                  <a:latin typeface="SamsungOne-400" panose="020B0503030303020204" pitchFamily="34" charset="0"/>
                  <a:ea typeface="SamsungOne-400" panose="020B0503030303020204" pitchFamily="34" charset="0"/>
                </a:rPr>
                <a:t>Relation</a:t>
              </a:r>
              <a:endParaRPr kumimoji="1" lang="ko-KR" altLang="en-US" sz="900" dirty="0">
                <a:solidFill>
                  <a:schemeClr val="bg1"/>
                </a:solidFill>
                <a:latin typeface="SamsungOne-400" panose="020B0503030303020204" pitchFamily="34" charset="0"/>
              </a:endParaRPr>
            </a:p>
          </p:txBody>
        </p:sp>
      </p:grpSp>
      <p:cxnSp>
        <p:nvCxnSpPr>
          <p:cNvPr id="61" name="연결선: 꺾임 60">
            <a:extLst>
              <a:ext uri="{FF2B5EF4-FFF2-40B4-BE49-F238E27FC236}">
                <a16:creationId xmlns:a16="http://schemas.microsoft.com/office/drawing/2014/main" id="{12CFB751-3876-45B1-89CA-4486E2798922}"/>
              </a:ext>
            </a:extLst>
          </p:cNvPr>
          <p:cNvCxnSpPr>
            <a:cxnSpLocks/>
          </p:cNvCxnSpPr>
          <p:nvPr/>
        </p:nvCxnSpPr>
        <p:spPr>
          <a:xfrm rot="10800000" flipV="1">
            <a:off x="4430022" y="3259047"/>
            <a:ext cx="1336596" cy="1872000"/>
          </a:xfrm>
          <a:prstGeom prst="bentConnector3">
            <a:avLst>
              <a:gd name="adj1" fmla="val 50000"/>
            </a:avLst>
          </a:prstGeom>
          <a:ln w="9525">
            <a:solidFill>
              <a:srgbClr val="193EB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2C22C8E0-5DD7-4F32-AB4B-80930DC8913F}"/>
              </a:ext>
            </a:extLst>
          </p:cNvPr>
          <p:cNvGrpSpPr/>
          <p:nvPr/>
        </p:nvGrpSpPr>
        <p:grpSpPr>
          <a:xfrm>
            <a:off x="4754022" y="3850629"/>
            <a:ext cx="720000" cy="324000"/>
            <a:chOff x="1046659" y="4475110"/>
            <a:chExt cx="720000" cy="324000"/>
          </a:xfrm>
        </p:grpSpPr>
        <p:sp>
          <p:nvSpPr>
            <p:cNvPr id="65" name="모서리가 둥근 직사각형 96">
              <a:extLst>
                <a:ext uri="{FF2B5EF4-FFF2-40B4-BE49-F238E27FC236}">
                  <a16:creationId xmlns:a16="http://schemas.microsoft.com/office/drawing/2014/main" id="{3C104E67-0B1B-4D0C-9A7F-3E920876D1CF}"/>
                </a:ext>
              </a:extLst>
            </p:cNvPr>
            <p:cNvSpPr/>
            <p:nvPr/>
          </p:nvSpPr>
          <p:spPr>
            <a:xfrm>
              <a:off x="1046659" y="4475110"/>
              <a:ext cx="720000" cy="324000"/>
            </a:xfrm>
            <a:prstGeom prst="flowChartDecision">
              <a:avLst/>
            </a:prstGeom>
            <a:solidFill>
              <a:srgbClr val="193E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00" dirty="0">
                <a:latin typeface="SamsungOne-400" panose="020B0503030303020204" pitchFamily="34" charset="0"/>
              </a:endParaRPr>
            </a:p>
          </p:txBody>
        </p:sp>
        <p:sp>
          <p:nvSpPr>
            <p:cNvPr id="66" name="모서리가 둥근 직사각형 96">
              <a:extLst>
                <a:ext uri="{FF2B5EF4-FFF2-40B4-BE49-F238E27FC236}">
                  <a16:creationId xmlns:a16="http://schemas.microsoft.com/office/drawing/2014/main" id="{6A70E0AA-D687-44D3-99B9-DE3E49B9C8E1}"/>
                </a:ext>
              </a:extLst>
            </p:cNvPr>
            <p:cNvSpPr/>
            <p:nvPr/>
          </p:nvSpPr>
          <p:spPr>
            <a:xfrm>
              <a:off x="1046659" y="4573661"/>
              <a:ext cx="720000" cy="126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bg1"/>
                  </a:solidFill>
                  <a:latin typeface="SamsungOne-400" panose="020B0503030303020204" pitchFamily="34" charset="0"/>
                  <a:ea typeface="SamsungOne-400" panose="020B0503030303020204" pitchFamily="34" charset="0"/>
                </a:rPr>
                <a:t>Relation</a:t>
              </a:r>
              <a:endParaRPr kumimoji="1" lang="ko-KR" altLang="en-US" sz="900" dirty="0">
                <a:solidFill>
                  <a:schemeClr val="bg1"/>
                </a:solidFill>
                <a:latin typeface="SamsungOne-400" panose="020B0503030303020204" pitchFamily="34" charset="0"/>
              </a:endParaRPr>
            </a:p>
          </p:txBody>
        </p:sp>
      </p:grpSp>
      <p:cxnSp>
        <p:nvCxnSpPr>
          <p:cNvPr id="69" name="연결선: 꺾임 68">
            <a:extLst>
              <a:ext uri="{FF2B5EF4-FFF2-40B4-BE49-F238E27FC236}">
                <a16:creationId xmlns:a16="http://schemas.microsoft.com/office/drawing/2014/main" id="{6BE48ADF-601D-4844-B02A-C816F6F175FF}"/>
              </a:ext>
            </a:extLst>
          </p:cNvPr>
          <p:cNvCxnSpPr>
            <a:cxnSpLocks/>
          </p:cNvCxnSpPr>
          <p:nvPr/>
        </p:nvCxnSpPr>
        <p:spPr>
          <a:xfrm rot="10800000" flipV="1">
            <a:off x="5749246" y="4623414"/>
            <a:ext cx="12700" cy="1242000"/>
          </a:xfrm>
          <a:prstGeom prst="bentConnector3">
            <a:avLst>
              <a:gd name="adj1" fmla="val 2940000"/>
            </a:avLst>
          </a:prstGeom>
          <a:ln w="9525">
            <a:solidFill>
              <a:srgbClr val="193EB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71" name="그룹 70">
            <a:extLst>
              <a:ext uri="{FF2B5EF4-FFF2-40B4-BE49-F238E27FC236}">
                <a16:creationId xmlns:a16="http://schemas.microsoft.com/office/drawing/2014/main" id="{2563380B-4225-41F9-8EFC-E922808C4732}"/>
              </a:ext>
            </a:extLst>
          </p:cNvPr>
          <p:cNvGrpSpPr/>
          <p:nvPr/>
        </p:nvGrpSpPr>
        <p:grpSpPr>
          <a:xfrm>
            <a:off x="5035595" y="5121066"/>
            <a:ext cx="720000" cy="324000"/>
            <a:chOff x="1046659" y="4475110"/>
            <a:chExt cx="720000" cy="324000"/>
          </a:xfrm>
        </p:grpSpPr>
        <p:sp>
          <p:nvSpPr>
            <p:cNvPr id="72" name="모서리가 둥근 직사각형 96">
              <a:extLst>
                <a:ext uri="{FF2B5EF4-FFF2-40B4-BE49-F238E27FC236}">
                  <a16:creationId xmlns:a16="http://schemas.microsoft.com/office/drawing/2014/main" id="{DC04A785-5826-4489-A315-668234A60993}"/>
                </a:ext>
              </a:extLst>
            </p:cNvPr>
            <p:cNvSpPr/>
            <p:nvPr/>
          </p:nvSpPr>
          <p:spPr>
            <a:xfrm>
              <a:off x="1046659" y="4475110"/>
              <a:ext cx="720000" cy="324000"/>
            </a:xfrm>
            <a:prstGeom prst="flowChartDecision">
              <a:avLst/>
            </a:prstGeom>
            <a:solidFill>
              <a:srgbClr val="193E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00" dirty="0">
                <a:latin typeface="SamsungOne-400" panose="020B0503030303020204" pitchFamily="34" charset="0"/>
              </a:endParaRPr>
            </a:p>
          </p:txBody>
        </p:sp>
        <p:sp>
          <p:nvSpPr>
            <p:cNvPr id="73" name="모서리가 둥근 직사각형 96">
              <a:extLst>
                <a:ext uri="{FF2B5EF4-FFF2-40B4-BE49-F238E27FC236}">
                  <a16:creationId xmlns:a16="http://schemas.microsoft.com/office/drawing/2014/main" id="{C2FE8FD8-48AB-4141-81C9-CC662EF5C8B2}"/>
                </a:ext>
              </a:extLst>
            </p:cNvPr>
            <p:cNvSpPr/>
            <p:nvPr/>
          </p:nvSpPr>
          <p:spPr>
            <a:xfrm>
              <a:off x="1060629" y="4524927"/>
              <a:ext cx="692060" cy="224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bg1"/>
                  </a:solidFill>
                  <a:latin typeface="SamsungOne-400" panose="020B0503030303020204" pitchFamily="34" charset="0"/>
                  <a:ea typeface="SamsungOne-400" panose="020B0503030303020204" pitchFamily="34" charset="0"/>
                </a:rPr>
                <a:t>Relation</a:t>
              </a:r>
              <a:endParaRPr kumimoji="1" lang="ko-KR" altLang="en-US" sz="900"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16457394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vùng</a:t>
            </a:r>
            <a:r>
              <a:rPr lang="en-US" altLang="ko-KR" dirty="0"/>
              <a:t> </a:t>
            </a:r>
            <a:r>
              <a:rPr lang="en-US" altLang="ko-KR" dirty="0" err="1"/>
              <a:t>bảng</a:t>
            </a:r>
            <a:r>
              <a:rPr lang="en-US" altLang="ko-KR" dirty="0"/>
              <a:t> (3/4)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Các tệp của Product_category được lưu trữ trong một thư mục duy nhất, “/user/student/data2”</a:t>
            </a:r>
          </a:p>
          <a:p>
            <a:r>
              <a:rPr lang="vi-VN" altLang="ko-KR" dirty="0"/>
              <a:t>Tất cả các tệp được quét để truy vấn</a:t>
            </a:r>
            <a:endParaRPr lang="en-US" altLang="ko-KR" dirty="0"/>
          </a:p>
        </p:txBody>
      </p:sp>
      <p:grpSp>
        <p:nvGrpSpPr>
          <p:cNvPr id="16" name="그룹 15">
            <a:extLst>
              <a:ext uri="{FF2B5EF4-FFF2-40B4-BE49-F238E27FC236}">
                <a16:creationId xmlns:a16="http://schemas.microsoft.com/office/drawing/2014/main" id="{A7854B1B-660D-4598-8552-1C19494A1224}"/>
              </a:ext>
            </a:extLst>
          </p:cNvPr>
          <p:cNvGrpSpPr/>
          <p:nvPr/>
        </p:nvGrpSpPr>
        <p:grpSpPr>
          <a:xfrm>
            <a:off x="1991972" y="2928167"/>
            <a:ext cx="5897994" cy="3345633"/>
            <a:chOff x="2399496" y="3023578"/>
            <a:chExt cx="5922056" cy="3345633"/>
          </a:xfrm>
        </p:grpSpPr>
        <p:grpSp>
          <p:nvGrpSpPr>
            <p:cNvPr id="18" name="그룹 17">
              <a:extLst>
                <a:ext uri="{FF2B5EF4-FFF2-40B4-BE49-F238E27FC236}">
                  <a16:creationId xmlns:a16="http://schemas.microsoft.com/office/drawing/2014/main" id="{B972F5F0-864F-4876-8421-63C9679140E3}"/>
                </a:ext>
              </a:extLst>
            </p:cNvPr>
            <p:cNvGrpSpPr/>
            <p:nvPr/>
          </p:nvGrpSpPr>
          <p:grpSpPr>
            <a:xfrm>
              <a:off x="2399496" y="3741787"/>
              <a:ext cx="3478193" cy="2627423"/>
              <a:chOff x="2399496" y="3741787"/>
              <a:chExt cx="3478193" cy="2627423"/>
            </a:xfrm>
          </p:grpSpPr>
          <p:sp>
            <p:nvSpPr>
              <p:cNvPr id="26" name="모서리가 둥근 직사각형 21">
                <a:extLst>
                  <a:ext uri="{FF2B5EF4-FFF2-40B4-BE49-F238E27FC236}">
                    <a16:creationId xmlns:a16="http://schemas.microsoft.com/office/drawing/2014/main" id="{A047D055-B20E-4AC3-BB8D-ABEDE660C19D}"/>
                  </a:ext>
                </a:extLst>
              </p:cNvPr>
              <p:cNvSpPr/>
              <p:nvPr/>
            </p:nvSpPr>
            <p:spPr>
              <a:xfrm>
                <a:off x="2399496" y="3957527"/>
                <a:ext cx="3478193" cy="2411683"/>
              </a:xfrm>
              <a:prstGeom prst="roundRect">
                <a:avLst>
                  <a:gd name="adj" fmla="val 4471"/>
                </a:avLst>
              </a:prstGeom>
              <a:solidFill>
                <a:srgbClr val="E9F2FC"/>
              </a:solidFill>
              <a:ln>
                <a:solidFill>
                  <a:srgbClr val="193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ko-KR" sz="1300" dirty="0">
                  <a:solidFill>
                    <a:srgbClr val="193EB0"/>
                  </a:solidFill>
                  <a:latin typeface="SamsungOne-400" panose="020B0503030303020204" pitchFamily="34" charset="0"/>
                  <a:ea typeface="SamsungOne-400" panose="020B0503030303020204" pitchFamily="34" charset="0"/>
                </a:endParaRPr>
              </a:p>
              <a:p>
                <a:r>
                  <a:rPr lang="en" altLang="ko-KR" sz="1300" dirty="0">
                    <a:solidFill>
                      <a:srgbClr val="193EB0"/>
                    </a:solidFill>
                    <a:latin typeface="SamsungOne-400" panose="020B0503030303020204" pitchFamily="34" charset="0"/>
                    <a:ea typeface="SamsungOne-400" panose="020B0503030303020204" pitchFamily="34" charset="0"/>
                  </a:rPr>
                  <a:t>1       hadoop  hadoop</a:t>
                </a:r>
              </a:p>
              <a:p>
                <a:r>
                  <a:rPr lang="en" altLang="ko-KR" sz="1300" dirty="0">
                    <a:solidFill>
                      <a:srgbClr val="193EB0"/>
                    </a:solidFill>
                    <a:latin typeface="SamsungOne-400" panose="020B0503030303020204" pitchFamily="34" charset="0"/>
                    <a:ea typeface="SamsungOne-400" panose="020B0503030303020204" pitchFamily="34" charset="0"/>
                  </a:rPr>
                  <a:t>2       spark   spark</a:t>
                </a:r>
              </a:p>
              <a:p>
                <a:r>
                  <a:rPr lang="en" altLang="ko-KR" sz="1300" dirty="0">
                    <a:solidFill>
                      <a:srgbClr val="193EB0"/>
                    </a:solidFill>
                    <a:latin typeface="SamsungOne-400" panose="020B0503030303020204" pitchFamily="34" charset="0"/>
                    <a:ea typeface="SamsungOne-400" panose="020B0503030303020204" pitchFamily="34" charset="0"/>
                  </a:rPr>
                  <a:t>3       zookeeper       hadoop</a:t>
                </a:r>
              </a:p>
              <a:p>
                <a:r>
                  <a:rPr lang="en" altLang="ko-KR" sz="1300" dirty="0">
                    <a:solidFill>
                      <a:srgbClr val="193EB0"/>
                    </a:solidFill>
                    <a:latin typeface="SamsungOne-400" panose="020B0503030303020204" pitchFamily="34" charset="0"/>
                    <a:ea typeface="SamsungOne-400" panose="020B0503030303020204" pitchFamily="34" charset="0"/>
                  </a:rPr>
                  <a:t>4       impala  spark</a:t>
                </a:r>
              </a:p>
              <a:p>
                <a:r>
                  <a:rPr lang="en" altLang="ko-KR" sz="1300" dirty="0">
                    <a:solidFill>
                      <a:srgbClr val="193EB0"/>
                    </a:solidFill>
                    <a:latin typeface="SamsungOne-400" panose="020B0503030303020204" pitchFamily="34" charset="0"/>
                    <a:ea typeface="SamsungOne-400" panose="020B0503030303020204" pitchFamily="34" charset="0"/>
                  </a:rPr>
                  <a:t>5       kudu    spark</a:t>
                </a:r>
              </a:p>
              <a:p>
                <a:r>
                  <a:rPr lang="en" altLang="ko-KR" sz="1300" dirty="0">
                    <a:solidFill>
                      <a:srgbClr val="193EB0"/>
                    </a:solidFill>
                    <a:latin typeface="SamsungOne-400" panose="020B0503030303020204" pitchFamily="34" charset="0"/>
                    <a:ea typeface="SamsungOne-400" panose="020B0503030303020204" pitchFamily="34" charset="0"/>
                  </a:rPr>
                  <a:t>6       hdfs    spark</a:t>
                </a:r>
              </a:p>
              <a:p>
                <a:r>
                  <a:rPr lang="en" altLang="ko-KR" sz="1300" dirty="0">
                    <a:solidFill>
                      <a:srgbClr val="193EB0"/>
                    </a:solidFill>
                    <a:latin typeface="SamsungOne-400" panose="020B0503030303020204" pitchFamily="34" charset="0"/>
                    <a:ea typeface="SamsungOne-400" panose="020B0503030303020204" pitchFamily="34" charset="0"/>
                  </a:rPr>
                  <a:t>7       yarn    hadoop</a:t>
                </a:r>
              </a:p>
              <a:p>
                <a:r>
                  <a:rPr lang="en" altLang="ko-KR" sz="1300" dirty="0">
                    <a:solidFill>
                      <a:srgbClr val="193EB0"/>
                    </a:solidFill>
                    <a:latin typeface="SamsungOne-400" panose="020B0503030303020204" pitchFamily="34" charset="0"/>
                    <a:ea typeface="SamsungOne-400" panose="020B0503030303020204" pitchFamily="34" charset="0"/>
                  </a:rPr>
                  <a:t>8       sqoop   hadoop</a:t>
                </a:r>
              </a:p>
              <a:p>
                <a:r>
                  <a:rPr lang="en" altLang="ko-KR" sz="1300" dirty="0">
                    <a:solidFill>
                      <a:srgbClr val="193EB0"/>
                    </a:solidFill>
                    <a:latin typeface="SamsungOne-400" panose="020B0503030303020204" pitchFamily="34" charset="0"/>
                    <a:ea typeface="SamsungOne-400" panose="020B0503030303020204" pitchFamily="34" charset="0"/>
                  </a:rPr>
                  <a:t>9       flume   hadoop</a:t>
                </a:r>
              </a:p>
              <a:p>
                <a:pPr marL="342900" indent="-342900">
                  <a:buAutoNum type="arabicPlain" startAt="10"/>
                </a:pPr>
                <a:r>
                  <a:rPr lang="en" altLang="ko-KR" sz="1300" dirty="0">
                    <a:solidFill>
                      <a:srgbClr val="193EB0"/>
                    </a:solidFill>
                    <a:latin typeface="SamsungOne-400" panose="020B0503030303020204" pitchFamily="34" charset="0"/>
                    <a:ea typeface="SamsungOne-400" panose="020B0503030303020204" pitchFamily="34" charset="0"/>
                  </a:rPr>
                  <a:t>kafka   Hadoop</a:t>
                </a:r>
              </a:p>
              <a:p>
                <a:r>
                  <a:rPr lang="en" altLang="ko-KR" sz="1300" dirty="0">
                    <a:solidFill>
                      <a:srgbClr val="193EB0"/>
                    </a:solidFill>
                    <a:latin typeface="SamsungOne-400" panose="020B0503030303020204" pitchFamily="34" charset="0"/>
                    <a:ea typeface="SamsungOne-400" panose="020B0503030303020204" pitchFamily="34" charset="0"/>
                  </a:rPr>
                  <a:t>...</a:t>
                </a:r>
              </a:p>
            </p:txBody>
          </p:sp>
          <p:sp>
            <p:nvSpPr>
              <p:cNvPr id="27" name="양쪽 모서리가 둥근 사각형 23">
                <a:extLst>
                  <a:ext uri="{FF2B5EF4-FFF2-40B4-BE49-F238E27FC236}">
                    <a16:creationId xmlns:a16="http://schemas.microsoft.com/office/drawing/2014/main" id="{BB6C2525-B7C7-464C-B536-10AA826AFB48}"/>
                  </a:ext>
                </a:extLst>
              </p:cNvPr>
              <p:cNvSpPr/>
              <p:nvPr/>
            </p:nvSpPr>
            <p:spPr>
              <a:xfrm>
                <a:off x="2573058" y="3741787"/>
                <a:ext cx="1080120" cy="215740"/>
              </a:xfrm>
              <a:prstGeom prst="round2SameRect">
                <a:avLst>
                  <a:gd name="adj1" fmla="val 32261"/>
                  <a:gd name="adj2"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Tệp</a:t>
                </a:r>
                <a:r>
                  <a:rPr lang="en-US" altLang="ko-KR" sz="1400" dirty="0">
                    <a:solidFill>
                      <a:srgbClr val="193EB0"/>
                    </a:solidFill>
                    <a:latin typeface="SamsungOne-700" panose="020B0803030303020204" pitchFamily="34" charset="0"/>
                    <a:ea typeface="SamsungOne-700" panose="020B0803030303020204" pitchFamily="34" charset="0"/>
                  </a:rPr>
                  <a:t> 1</a:t>
                </a:r>
                <a:endParaRPr lang="ko-KR" altLang="en-US" sz="1400" dirty="0">
                  <a:solidFill>
                    <a:srgbClr val="193EB0"/>
                  </a:solidFill>
                  <a:latin typeface="SamsungOne-700" panose="020B0803030303020204" pitchFamily="34" charset="0"/>
                </a:endParaRPr>
              </a:p>
            </p:txBody>
          </p:sp>
        </p:grpSp>
        <p:grpSp>
          <p:nvGrpSpPr>
            <p:cNvPr id="19" name="그룹 18">
              <a:extLst>
                <a:ext uri="{FF2B5EF4-FFF2-40B4-BE49-F238E27FC236}">
                  <a16:creationId xmlns:a16="http://schemas.microsoft.com/office/drawing/2014/main" id="{616201C8-C07A-4589-AB2C-6E72FA50F1C8}"/>
                </a:ext>
              </a:extLst>
            </p:cNvPr>
            <p:cNvGrpSpPr/>
            <p:nvPr/>
          </p:nvGrpSpPr>
          <p:grpSpPr>
            <a:xfrm>
              <a:off x="4843359" y="3741787"/>
              <a:ext cx="3478193" cy="2627424"/>
              <a:chOff x="4843359" y="3741787"/>
              <a:chExt cx="3478193" cy="2627424"/>
            </a:xfrm>
          </p:grpSpPr>
          <p:sp>
            <p:nvSpPr>
              <p:cNvPr id="24" name="모서리가 둥근 직사각형 22">
                <a:extLst>
                  <a:ext uri="{FF2B5EF4-FFF2-40B4-BE49-F238E27FC236}">
                    <a16:creationId xmlns:a16="http://schemas.microsoft.com/office/drawing/2014/main" id="{029BFD48-E872-4260-A6A0-0D30BC9BFF6F}"/>
                  </a:ext>
                </a:extLst>
              </p:cNvPr>
              <p:cNvSpPr/>
              <p:nvPr/>
            </p:nvSpPr>
            <p:spPr>
              <a:xfrm>
                <a:off x="4843359" y="3957527"/>
                <a:ext cx="3478193" cy="2411684"/>
              </a:xfrm>
              <a:prstGeom prst="roundRect">
                <a:avLst>
                  <a:gd name="adj" fmla="val 4471"/>
                </a:avLst>
              </a:prstGeom>
              <a:solidFill>
                <a:srgbClr val="E9F2FC"/>
              </a:solidFill>
              <a:ln>
                <a:solidFill>
                  <a:srgbClr val="193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ko-KR" sz="1300" dirty="0">
                    <a:solidFill>
                      <a:srgbClr val="193EB0"/>
                    </a:solidFill>
                    <a:latin typeface="SamsungOne-400" panose="020B0503030303020204" pitchFamily="34" charset="0"/>
                    <a:ea typeface="SamsungOne-400" panose="020B0503030303020204" pitchFamily="34" charset="0"/>
                  </a:rPr>
                  <a:t>﻿100     hadoop  hadoop</a:t>
                </a:r>
              </a:p>
              <a:p>
                <a:r>
                  <a:rPr lang="en" altLang="ko-KR" sz="1300" dirty="0">
                    <a:solidFill>
                      <a:srgbClr val="193EB0"/>
                    </a:solidFill>
                    <a:latin typeface="SamsungOne-400" panose="020B0503030303020204" pitchFamily="34" charset="0"/>
                    <a:ea typeface="SamsungOne-400" panose="020B0503030303020204" pitchFamily="34" charset="0"/>
                  </a:rPr>
                  <a:t>200     spark   spark</a:t>
                </a:r>
              </a:p>
              <a:p>
                <a:r>
                  <a:rPr lang="en" altLang="ko-KR" sz="1300" dirty="0">
                    <a:solidFill>
                      <a:srgbClr val="193EB0"/>
                    </a:solidFill>
                    <a:latin typeface="SamsungOne-400" panose="020B0503030303020204" pitchFamily="34" charset="0"/>
                    <a:ea typeface="SamsungOne-400" panose="020B0503030303020204" pitchFamily="34" charset="0"/>
                  </a:rPr>
                  <a:t>300     zookeeper       hadoop</a:t>
                </a:r>
              </a:p>
              <a:p>
                <a:r>
                  <a:rPr lang="en" altLang="ko-KR" sz="1300" dirty="0">
                    <a:solidFill>
                      <a:srgbClr val="193EB0"/>
                    </a:solidFill>
                    <a:latin typeface="SamsungOne-400" panose="020B0503030303020204" pitchFamily="34" charset="0"/>
                    <a:ea typeface="SamsungOne-400" panose="020B0503030303020204" pitchFamily="34" charset="0"/>
                  </a:rPr>
                  <a:t>400     impala  spark</a:t>
                </a:r>
              </a:p>
              <a:p>
                <a:r>
                  <a:rPr lang="en" altLang="ko-KR" sz="1300" dirty="0">
                    <a:solidFill>
                      <a:srgbClr val="193EB0"/>
                    </a:solidFill>
                    <a:latin typeface="SamsungOne-400" panose="020B0503030303020204" pitchFamily="34" charset="0"/>
                    <a:ea typeface="SamsungOne-400" panose="020B0503030303020204" pitchFamily="34" charset="0"/>
                  </a:rPr>
                  <a:t>500     kudu    spark</a:t>
                </a:r>
              </a:p>
              <a:p>
                <a:r>
                  <a:rPr lang="en" altLang="ko-KR" sz="1300" dirty="0">
                    <a:solidFill>
                      <a:srgbClr val="193EB0"/>
                    </a:solidFill>
                    <a:latin typeface="SamsungOne-400" panose="020B0503030303020204" pitchFamily="34" charset="0"/>
                    <a:ea typeface="SamsungOne-400" panose="020B0503030303020204" pitchFamily="34" charset="0"/>
                  </a:rPr>
                  <a:t>600     hdfs    spark</a:t>
                </a:r>
              </a:p>
              <a:p>
                <a:r>
                  <a:rPr lang="en" altLang="ko-KR" sz="1300" dirty="0">
                    <a:solidFill>
                      <a:srgbClr val="193EB0"/>
                    </a:solidFill>
                    <a:latin typeface="SamsungOne-400" panose="020B0503030303020204" pitchFamily="34" charset="0"/>
                    <a:ea typeface="SamsungOne-400" panose="020B0503030303020204" pitchFamily="34" charset="0"/>
                  </a:rPr>
                  <a:t>700     yarn    hadoop</a:t>
                </a:r>
              </a:p>
              <a:p>
                <a:r>
                  <a:rPr lang="en" altLang="ko-KR" sz="1300" dirty="0">
                    <a:solidFill>
                      <a:srgbClr val="193EB0"/>
                    </a:solidFill>
                    <a:latin typeface="SamsungOne-400" panose="020B0503030303020204" pitchFamily="34" charset="0"/>
                    <a:ea typeface="SamsungOne-400" panose="020B0503030303020204" pitchFamily="34" charset="0"/>
                  </a:rPr>
                  <a:t>800     sqoop   hadoop</a:t>
                </a:r>
              </a:p>
              <a:p>
                <a:r>
                  <a:rPr lang="en" altLang="ko-KR" sz="1300" dirty="0">
                    <a:solidFill>
                      <a:srgbClr val="193EB0"/>
                    </a:solidFill>
                    <a:latin typeface="SamsungOne-400" panose="020B0503030303020204" pitchFamily="34" charset="0"/>
                    <a:ea typeface="SamsungOne-400" panose="020B0503030303020204" pitchFamily="34" charset="0"/>
                  </a:rPr>
                  <a:t>900     flume   hadoop</a:t>
                </a:r>
              </a:p>
              <a:p>
                <a:r>
                  <a:rPr lang="en" altLang="ko-KR" sz="1300" dirty="0">
                    <a:solidFill>
                      <a:srgbClr val="193EB0"/>
                    </a:solidFill>
                    <a:latin typeface="SamsungOne-400" panose="020B0503030303020204" pitchFamily="34" charset="0"/>
                    <a:ea typeface="SamsungOne-400" panose="020B0503030303020204" pitchFamily="34" charset="0"/>
                  </a:rPr>
                  <a:t>1000    kafka   hadoop</a:t>
                </a:r>
              </a:p>
            </p:txBody>
          </p:sp>
          <p:sp>
            <p:nvSpPr>
              <p:cNvPr id="25" name="양쪽 모서리가 둥근 사각형 24">
                <a:extLst>
                  <a:ext uri="{FF2B5EF4-FFF2-40B4-BE49-F238E27FC236}">
                    <a16:creationId xmlns:a16="http://schemas.microsoft.com/office/drawing/2014/main" id="{3F16F486-72EE-4D40-A3C2-7FD74EFE28D7}"/>
                  </a:ext>
                </a:extLst>
              </p:cNvPr>
              <p:cNvSpPr/>
              <p:nvPr/>
            </p:nvSpPr>
            <p:spPr>
              <a:xfrm>
                <a:off x="4971131" y="3741787"/>
                <a:ext cx="1080120" cy="215740"/>
              </a:xfrm>
              <a:prstGeom prst="round2SameRect">
                <a:avLst>
                  <a:gd name="adj1" fmla="val 32261"/>
                  <a:gd name="adj2" fmla="val 0"/>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Tệp</a:t>
                </a:r>
                <a:r>
                  <a:rPr lang="en-US" altLang="ko-KR" sz="1400" dirty="0">
                    <a:solidFill>
                      <a:srgbClr val="193EB0"/>
                    </a:solidFill>
                    <a:latin typeface="SamsungOne-700" panose="020B0803030303020204" pitchFamily="34" charset="0"/>
                    <a:ea typeface="SamsungOne-700" panose="020B0803030303020204" pitchFamily="34" charset="0"/>
                  </a:rPr>
                  <a:t> 2</a:t>
                </a:r>
                <a:endParaRPr lang="ko-KR" altLang="en-US" sz="1400" dirty="0">
                  <a:solidFill>
                    <a:srgbClr val="193EB0"/>
                  </a:solidFill>
                  <a:latin typeface="SamsungOne-700" panose="020B0803030303020204" pitchFamily="34" charset="0"/>
                </a:endParaRPr>
              </a:p>
            </p:txBody>
          </p:sp>
        </p:grpSp>
        <p:grpSp>
          <p:nvGrpSpPr>
            <p:cNvPr id="21" name="그룹 20">
              <a:extLst>
                <a:ext uri="{FF2B5EF4-FFF2-40B4-BE49-F238E27FC236}">
                  <a16:creationId xmlns:a16="http://schemas.microsoft.com/office/drawing/2014/main" id="{BB4A7607-B675-495B-AD54-573DE12149CF}"/>
                </a:ext>
              </a:extLst>
            </p:cNvPr>
            <p:cNvGrpSpPr/>
            <p:nvPr/>
          </p:nvGrpSpPr>
          <p:grpSpPr>
            <a:xfrm>
              <a:off x="2435024" y="3023578"/>
              <a:ext cx="2219525" cy="603726"/>
              <a:chOff x="5711570" y="2758133"/>
              <a:chExt cx="1808419" cy="603726"/>
            </a:xfrm>
          </p:grpSpPr>
          <p:sp>
            <p:nvSpPr>
              <p:cNvPr id="22" name="직사각형 21">
                <a:extLst>
                  <a:ext uri="{FF2B5EF4-FFF2-40B4-BE49-F238E27FC236}">
                    <a16:creationId xmlns:a16="http://schemas.microsoft.com/office/drawing/2014/main" id="{515ABEA2-6F3B-4FF7-BA30-C4CCBA91AD55}"/>
                  </a:ext>
                </a:extLst>
              </p:cNvPr>
              <p:cNvSpPr/>
              <p:nvPr/>
            </p:nvSpPr>
            <p:spPr>
              <a:xfrm>
                <a:off x="5711571" y="2895550"/>
                <a:ext cx="1808418" cy="466309"/>
              </a:xfrm>
              <a:prstGeom prst="rect">
                <a:avLst/>
              </a:prstGeom>
              <a:solidFill>
                <a:srgbClr val="193E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/user/student/data2</a:t>
                </a:r>
                <a:endParaRPr lang="ko-KR" altLang="en-US" sz="1400" dirty="0">
                  <a:solidFill>
                    <a:schemeClr val="bg1"/>
                  </a:solidFill>
                  <a:latin typeface="SamsungOne-700" panose="020B0803030303020204" pitchFamily="34" charset="0"/>
                </a:endParaRPr>
              </a:p>
            </p:txBody>
          </p:sp>
          <p:sp>
            <p:nvSpPr>
              <p:cNvPr id="23" name="양쪽 모서리가 둥근 사각형 25">
                <a:extLst>
                  <a:ext uri="{FF2B5EF4-FFF2-40B4-BE49-F238E27FC236}">
                    <a16:creationId xmlns:a16="http://schemas.microsoft.com/office/drawing/2014/main" id="{5462268E-0EC8-4BC2-A21A-6FC9E002C6B0}"/>
                  </a:ext>
                </a:extLst>
              </p:cNvPr>
              <p:cNvSpPr/>
              <p:nvPr/>
            </p:nvSpPr>
            <p:spPr>
              <a:xfrm>
                <a:off x="5711570" y="2758133"/>
                <a:ext cx="642174" cy="158729"/>
              </a:xfrm>
              <a:prstGeom prst="round2SameRect">
                <a:avLst>
                  <a:gd name="adj1" fmla="val 50000"/>
                  <a:gd name="adj2" fmla="val 0"/>
                </a:avLst>
              </a:prstGeom>
              <a:solidFill>
                <a:srgbClr val="193E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ndParaRPr>
              </a:p>
            </p:txBody>
          </p:sp>
        </p:grpSp>
      </p:grpSp>
    </p:spTree>
    <p:extLst>
      <p:ext uri="{BB962C8B-B14F-4D97-AF65-F5344CB8AC3E}">
        <p14:creationId xmlns:p14="http://schemas.microsoft.com/office/powerpoint/2010/main" val="32507659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vùng</a:t>
            </a:r>
            <a:r>
              <a:rPr lang="en-US" altLang="ko-KR" dirty="0"/>
              <a:t> </a:t>
            </a:r>
            <a:r>
              <a:rPr lang="en-US" altLang="ko-KR" dirty="0" err="1"/>
              <a:t>bảng</a:t>
            </a:r>
            <a:r>
              <a:rPr lang="en-US" altLang="ko-KR" dirty="0"/>
              <a:t> (4/4)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Các bảng được phân vùng lưu trữ dữ liệu trong các thư mục con</a:t>
            </a:r>
            <a:endParaRPr lang="en-US" altLang="ko-KR" dirty="0"/>
          </a:p>
        </p:txBody>
      </p:sp>
      <p:sp>
        <p:nvSpPr>
          <p:cNvPr id="11" name="직사각형 3">
            <a:extLst>
              <a:ext uri="{FF2B5EF4-FFF2-40B4-BE49-F238E27FC236}">
                <a16:creationId xmlns:a16="http://schemas.microsoft.com/office/drawing/2014/main" id="{D02EBA57-83FA-4798-9849-B4BC6B8163E8}"/>
              </a:ext>
            </a:extLst>
          </p:cNvPr>
          <p:cNvSpPr/>
          <p:nvPr/>
        </p:nvSpPr>
        <p:spPr>
          <a:xfrm>
            <a:off x="722743" y="2538069"/>
            <a:ext cx="7812000" cy="157673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a:t>
            </a:r>
            <a:r>
              <a:rPr lang="en-US" altLang="ko-KR" sz="1400" dirty="0">
                <a:solidFill>
                  <a:srgbClr val="000000"/>
                </a:solidFill>
                <a:latin typeface="SamsungOne-400" panose="020B0503030303020204" pitchFamily="34" charset="0"/>
                <a:ea typeface="SamsungOne-400" panose="020B0503030303020204" pitchFamily="34" charset="0"/>
              </a:rPr>
              <a:t> product_by_category (</a:t>
            </a:r>
          </a:p>
          <a:p>
            <a:pPr marL="180000"/>
            <a:r>
              <a:rPr lang="en-US" altLang="ko-KR" sz="1400" dirty="0">
                <a:solidFill>
                  <a:srgbClr val="000000"/>
                </a:solidFill>
                <a:latin typeface="SamsungOne-400" panose="020B0503030303020204" pitchFamily="34" charset="0"/>
                <a:ea typeface="SamsungOne-400" panose="020B0503030303020204" pitchFamily="34" charset="0"/>
              </a:rPr>
              <a:t>  id integer, </a:t>
            </a:r>
          </a:p>
          <a:p>
            <a:pPr marL="180000"/>
            <a:r>
              <a:rPr lang="en-US" altLang="ko-KR" sz="1400" dirty="0">
                <a:solidFill>
                  <a:srgbClr val="000000"/>
                </a:solidFill>
                <a:latin typeface="SamsungOne-400" panose="020B0503030303020204" pitchFamily="34" charset="0"/>
                <a:ea typeface="SamsungOne-400" panose="020B0503030303020204" pitchFamily="34" charset="0"/>
              </a:rPr>
              <a:t>  name string</a:t>
            </a:r>
          </a:p>
          <a:p>
            <a:pPr marL="180000"/>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PARTITIONED BY </a:t>
            </a:r>
            <a:r>
              <a:rPr lang="en-US" altLang="ko-KR" sz="1400" dirty="0">
                <a:solidFill>
                  <a:srgbClr val="000000"/>
                </a:solidFill>
                <a:latin typeface="SamsungOne-400" panose="020B0503030303020204" pitchFamily="34" charset="0"/>
                <a:ea typeface="SamsungOne-400" panose="020B0503030303020204" pitchFamily="34" charset="0"/>
              </a:rPr>
              <a:t>(category string)</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a:t>
            </a:r>
            <a:r>
              <a:rPr lang="en-US" altLang="ko-KR" sz="1400" dirty="0">
                <a:solidFill>
                  <a:srgbClr val="000000"/>
                </a:solidFill>
                <a:latin typeface="SamsungOne-400" panose="020B0503030303020204" pitchFamily="34" charset="0"/>
                <a:ea typeface="SamsungOne-400" panose="020B0503030303020204" pitchFamily="34" charset="0"/>
              </a:rPr>
              <a:t> '\t’</a:t>
            </a:r>
          </a:p>
          <a:p>
            <a:pPr marL="180000"/>
            <a:r>
              <a:rPr lang="en-US" altLang="ko-KR" sz="1400" dirty="0">
                <a:solidFill>
                  <a:srgbClr val="193EB0"/>
                </a:solidFill>
                <a:latin typeface="SamsungOne-400" panose="020B0503030303020204" pitchFamily="34" charset="0"/>
                <a:ea typeface="SamsungOne-400" panose="020B0503030303020204" pitchFamily="34" charset="0"/>
              </a:rPr>
              <a:t>LOCATION</a:t>
            </a:r>
            <a:r>
              <a:rPr lang="en-US" altLang="ko-KR" sz="1400" dirty="0">
                <a:solidFill>
                  <a:srgbClr val="000000"/>
                </a:solidFill>
                <a:latin typeface="SamsungOne-400" panose="020B0503030303020204" pitchFamily="34" charset="0"/>
                <a:ea typeface="SamsungOne-400" panose="020B0503030303020204" pitchFamily="34" charset="0"/>
              </a:rPr>
              <a:t> '/user/student/product_by_category';</a:t>
            </a:r>
          </a:p>
        </p:txBody>
      </p:sp>
      <p:sp>
        <p:nvSpPr>
          <p:cNvPr id="13" name="직사각형 3">
            <a:extLst>
              <a:ext uri="{FF2B5EF4-FFF2-40B4-BE49-F238E27FC236}">
                <a16:creationId xmlns:a16="http://schemas.microsoft.com/office/drawing/2014/main" id="{21BAD8B8-C238-413F-A225-3E041899153F}"/>
              </a:ext>
            </a:extLst>
          </p:cNvPr>
          <p:cNvSpPr/>
          <p:nvPr/>
        </p:nvSpPr>
        <p:spPr>
          <a:xfrm>
            <a:off x="722743" y="4237587"/>
            <a:ext cx="7812000" cy="203258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300" dirty="0">
                <a:solidFill>
                  <a:schemeClr val="tx1"/>
                </a:solidFill>
                <a:latin typeface="SamsungOne-400" panose="020B0503030303020204" pitchFamily="34" charset="0"/>
                <a:ea typeface="SamsungOne-400" panose="020B0503030303020204" pitchFamily="34" charset="0"/>
              </a:rPr>
              <a:t>hive&gt; desc product_by_category;</a:t>
            </a:r>
          </a:p>
          <a:p>
            <a:pPr marL="180000"/>
            <a:r>
              <a:rPr lang="en-US" altLang="ko-KR" sz="1300" dirty="0">
                <a:solidFill>
                  <a:schemeClr val="tx1"/>
                </a:solidFill>
                <a:latin typeface="SamsungOne-400" panose="020B0503030303020204" pitchFamily="34" charset="0"/>
                <a:ea typeface="SamsungOne-400" panose="020B0503030303020204" pitchFamily="34" charset="0"/>
              </a:rPr>
              <a:t>OK</a:t>
            </a:r>
          </a:p>
          <a:p>
            <a:pPr marL="180000"/>
            <a:r>
              <a:rPr lang="en-US" altLang="ko-KR" sz="1300" dirty="0">
                <a:solidFill>
                  <a:schemeClr val="tx1"/>
                </a:solidFill>
                <a:latin typeface="SamsungOne-400" panose="020B0503030303020204" pitchFamily="34" charset="0"/>
                <a:ea typeface="SamsungOne-400" panose="020B0503030303020204" pitchFamily="34" charset="0"/>
              </a:rPr>
              <a:t>id	int</a:t>
            </a:r>
          </a:p>
          <a:p>
            <a:pPr marL="180000"/>
            <a:r>
              <a:rPr lang="en-US" altLang="ko-KR" sz="1300" dirty="0">
                <a:solidFill>
                  <a:schemeClr val="tx1"/>
                </a:solidFill>
                <a:latin typeface="SamsungOne-400" panose="020B0503030303020204" pitchFamily="34" charset="0"/>
                <a:ea typeface="SamsungOne-400" panose="020B0503030303020204" pitchFamily="34" charset="0"/>
              </a:rPr>
              <a:t>name	string</a:t>
            </a:r>
          </a:p>
          <a:p>
            <a:pPr marL="180000"/>
            <a:r>
              <a:rPr lang="en-US" altLang="ko-KR" sz="1300" dirty="0">
                <a:solidFill>
                  <a:schemeClr val="tx1"/>
                </a:solidFill>
                <a:latin typeface="SamsungOne-400" panose="020B0503030303020204" pitchFamily="34" charset="0"/>
                <a:ea typeface="SamsungOne-400" panose="020B0503030303020204" pitchFamily="34" charset="0"/>
              </a:rPr>
              <a:t>category	string</a:t>
            </a:r>
          </a:p>
          <a:p>
            <a:pPr marL="180000"/>
            <a:endParaRPr lang="en-US" altLang="ko-KR" sz="1300" dirty="0">
              <a:solidFill>
                <a:schemeClr val="tx1"/>
              </a:solidFill>
              <a:latin typeface="SamsungOne-400" panose="020B0503030303020204" pitchFamily="34" charset="0"/>
              <a:ea typeface="SamsungOne-400" panose="020B0503030303020204" pitchFamily="34" charset="0"/>
            </a:endParaRPr>
          </a:p>
          <a:p>
            <a:pPr marL="180000"/>
            <a:r>
              <a:rPr lang="en-US" altLang="ko-KR" sz="1300" dirty="0">
                <a:solidFill>
                  <a:schemeClr val="tx1"/>
                </a:solidFill>
                <a:latin typeface="SamsungOne-400" panose="020B0503030303020204" pitchFamily="34" charset="0"/>
                <a:ea typeface="SamsungOne-400" panose="020B0503030303020204" pitchFamily="34" charset="0"/>
              </a:rPr>
              <a:t># Partition Information</a:t>
            </a:r>
          </a:p>
          <a:p>
            <a:pPr marL="180000"/>
            <a:r>
              <a:rPr lang="en-US" altLang="ko-KR" sz="1300" dirty="0">
                <a:solidFill>
                  <a:schemeClr val="tx1"/>
                </a:solidFill>
                <a:latin typeface="SamsungOne-400" panose="020B0503030303020204" pitchFamily="34" charset="0"/>
                <a:ea typeface="SamsungOne-400" panose="020B0503030303020204" pitchFamily="34" charset="0"/>
              </a:rPr>
              <a:t># col_name	data_type		comment</a:t>
            </a:r>
          </a:p>
          <a:p>
            <a:pPr marL="180000"/>
            <a:r>
              <a:rPr lang="en-US" altLang="ko-KR" sz="1300" dirty="0">
                <a:solidFill>
                  <a:schemeClr val="tx1"/>
                </a:solidFill>
                <a:latin typeface="SamsungOne-400" panose="020B0503030303020204" pitchFamily="34" charset="0"/>
                <a:ea typeface="SamsungOne-400" panose="020B0503030303020204" pitchFamily="34" charset="0"/>
              </a:rPr>
              <a:t>category		string</a:t>
            </a:r>
          </a:p>
          <a:p>
            <a:pPr marL="180000"/>
            <a:r>
              <a:rPr lang="en-US" altLang="ko-KR" sz="1300" dirty="0">
                <a:solidFill>
                  <a:schemeClr val="tx1"/>
                </a:solidFill>
                <a:latin typeface="SamsungOne-400" panose="020B0503030303020204" pitchFamily="34" charset="0"/>
                <a:ea typeface="SamsungOne-400" panose="020B0503030303020204" pitchFamily="34" charset="0"/>
              </a:rPr>
              <a:t>Time taken: 0.446 seconds, Fetched: 7 row(s)</a:t>
            </a:r>
          </a:p>
        </p:txBody>
      </p:sp>
      <p:sp>
        <p:nvSpPr>
          <p:cNvPr id="14" name="직사각형 13">
            <a:extLst>
              <a:ext uri="{FF2B5EF4-FFF2-40B4-BE49-F238E27FC236}">
                <a16:creationId xmlns:a16="http://schemas.microsoft.com/office/drawing/2014/main" id="{49B97B8E-BF82-41BC-901D-FD7A832BBEB9}"/>
              </a:ext>
            </a:extLst>
          </p:cNvPr>
          <p:cNvSpPr/>
          <p:nvPr/>
        </p:nvSpPr>
        <p:spPr>
          <a:xfrm>
            <a:off x="898195" y="5480398"/>
            <a:ext cx="4813962" cy="575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222428176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Loại</a:t>
            </a:r>
            <a:r>
              <a:rPr lang="en-US" altLang="ko-KR" dirty="0"/>
              <a:t> </a:t>
            </a:r>
            <a:r>
              <a:rPr lang="en-US" altLang="ko-KR" dirty="0" err="1"/>
              <a:t>phân</a:t>
            </a:r>
            <a:r>
              <a:rPr lang="en-US" altLang="ko-KR" dirty="0"/>
              <a:t> </a:t>
            </a:r>
            <a:r>
              <a:rPr lang="en-US" altLang="ko-KR" dirty="0" err="1"/>
              <a:t>vùng</a:t>
            </a:r>
            <a:r>
              <a:rPr lang="en-US" altLang="ko-KR" dirty="0"/>
              <a:t> (1/4)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Có</a:t>
            </a:r>
            <a:r>
              <a:rPr lang="en-US" altLang="ko-KR" dirty="0"/>
              <a:t> </a:t>
            </a:r>
            <a:r>
              <a:rPr lang="en-US" altLang="ko-KR" dirty="0" err="1"/>
              <a:t>hai</a:t>
            </a:r>
            <a:r>
              <a:rPr lang="en-US" altLang="ko-KR" dirty="0"/>
              <a:t> </a:t>
            </a:r>
            <a:r>
              <a:rPr lang="en-US" altLang="ko-KR" dirty="0" err="1"/>
              <a:t>loại</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động</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tĩnh</a:t>
            </a:r>
            <a:endParaRPr lang="en-US" altLang="ko-KR" dirty="0"/>
          </a:p>
          <a:p>
            <a:pPr lvl="1"/>
            <a:r>
              <a:rPr lang="vi-VN" altLang="ko-KR" dirty="0"/>
              <a:t>Phân vùng tĩnh: Dữ liệu đầu vào sử dụng phân vùng tĩnh được nhập bằng cách chuyển thông tin phân vùng dưới dạng giá trị cố định cho câu lệnh INSERT</a:t>
            </a:r>
          </a:p>
          <a:p>
            <a:pPr lvl="1"/>
            <a:r>
              <a:rPr lang="vi-VN" altLang="ko-KR" dirty="0"/>
              <a:t>Phân vùng động: Dữ liệu đầu vào sử dụng phân vùng động được nhập bằng cách chuyển một cột để truy vấn thông tin phân vùng tới câu lệnh INSERT</a:t>
            </a:r>
            <a:endParaRPr lang="en-US" altLang="ko-KR" dirty="0"/>
          </a:p>
          <a:p>
            <a:r>
              <a:rPr lang="en-US" altLang="ko-KR" dirty="0" err="1"/>
              <a:t>Phân</a:t>
            </a:r>
            <a:r>
              <a:rPr lang="en-US" altLang="ko-KR" dirty="0"/>
              <a:t> </a:t>
            </a:r>
            <a:r>
              <a:rPr lang="en-US" altLang="ko-KR" dirty="0" err="1"/>
              <a:t>vùng</a:t>
            </a:r>
            <a:r>
              <a:rPr lang="en-US" altLang="ko-KR" dirty="0"/>
              <a:t> </a:t>
            </a:r>
            <a:r>
              <a:rPr lang="en-US" altLang="ko-KR" dirty="0" err="1"/>
              <a:t>tĩnh</a:t>
            </a:r>
            <a:endParaRPr lang="en-US" altLang="ko-KR" dirty="0"/>
          </a:p>
          <a:p>
            <a:pPr lvl="1"/>
            <a:r>
              <a:rPr lang="vi-VN" altLang="ko-KR" dirty="0"/>
              <a:t>Khi tải dữ liệu, bạn chỉ định phân vùng nào sẽ lưu trữ dữ liệu đó</a:t>
            </a:r>
          </a:p>
          <a:p>
            <a:pPr lvl="1"/>
            <a:r>
              <a:rPr lang="vi-VN" altLang="ko-KR" dirty="0"/>
              <a:t>Ví dụ</a:t>
            </a:r>
            <a:endParaRPr lang="en-US" altLang="ko-KR" dirty="0"/>
          </a:p>
          <a:p>
            <a:pPr lvl="1"/>
            <a:endParaRPr lang="en-US" altLang="ko-KR" dirty="0"/>
          </a:p>
        </p:txBody>
      </p:sp>
      <p:sp>
        <p:nvSpPr>
          <p:cNvPr id="11" name="직사각형 3">
            <a:extLst>
              <a:ext uri="{FF2B5EF4-FFF2-40B4-BE49-F238E27FC236}">
                <a16:creationId xmlns:a16="http://schemas.microsoft.com/office/drawing/2014/main" id="{AA245843-0D3E-4C96-A9FE-2CCAAF96675B}"/>
              </a:ext>
            </a:extLst>
          </p:cNvPr>
          <p:cNvSpPr/>
          <p:nvPr/>
        </p:nvSpPr>
        <p:spPr>
          <a:xfrm>
            <a:off x="707688" y="4368472"/>
            <a:ext cx="7812000" cy="181404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TABLE </a:t>
            </a:r>
            <a:r>
              <a:rPr lang="en-US" altLang="ko-KR" sz="1400" dirty="0">
                <a:solidFill>
                  <a:srgbClr val="000000"/>
                </a:solidFill>
                <a:latin typeface="SamsungOne-400" panose="020B0503030303020204" pitchFamily="34" charset="0"/>
                <a:ea typeface="SamsungOne-400" panose="020B0503030303020204" pitchFamily="34" charset="0"/>
              </a:rPr>
              <a:t>product_by_category </a:t>
            </a:r>
          </a:p>
          <a:p>
            <a:pPr marL="180000"/>
            <a:r>
              <a:rPr lang="en-US" altLang="ko-KR" sz="1400" dirty="0">
                <a:solidFill>
                  <a:srgbClr val="193EB0"/>
                </a:solidFill>
                <a:latin typeface="SamsungOne-400" panose="020B0503030303020204" pitchFamily="34" charset="0"/>
                <a:ea typeface="SamsungOne-400" panose="020B0503030303020204" pitchFamily="34" charset="0"/>
              </a:rPr>
              <a:t>ADD PARTITION</a:t>
            </a:r>
            <a:r>
              <a:rPr lang="en-US" altLang="ko-KR" sz="1400" dirty="0">
                <a:solidFill>
                  <a:srgbClr val="000000"/>
                </a:solidFill>
                <a:latin typeface="SamsungOne-400" panose="020B0503030303020204" pitchFamily="34" charset="0"/>
                <a:ea typeface="SamsungOne-400" panose="020B0503030303020204" pitchFamily="34" charset="0"/>
              </a:rPr>
              <a:t> (category=‘hadoop’);</a:t>
            </a:r>
          </a:p>
          <a:p>
            <a:pPr marL="180000"/>
            <a:r>
              <a:rPr lang="en-US" altLang="ko-KR" sz="1400" dirty="0">
                <a:solidFill>
                  <a:srgbClr val="000000"/>
                </a:solidFill>
                <a:latin typeface="SamsungOne-400" panose="020B0503030303020204" pitchFamily="34" charset="0"/>
                <a:ea typeface="SamsungOne-400" panose="020B0503030303020204" pitchFamily="34" charset="0"/>
              </a:rPr>
              <a:t> </a:t>
            </a:r>
          </a:p>
          <a:p>
            <a:pPr marL="180000"/>
            <a:r>
              <a:rPr lang="en-US" altLang="ko-KR" sz="1400" dirty="0">
                <a:solidFill>
                  <a:srgbClr val="193EB0"/>
                </a:solidFill>
                <a:latin typeface="SamsungOne-400" panose="020B0503030303020204" pitchFamily="34" charset="0"/>
                <a:ea typeface="SamsungOne-400" panose="020B0503030303020204" pitchFamily="34" charset="0"/>
              </a:rPr>
              <a:t>INSERT OVERWRITE </a:t>
            </a:r>
            <a:r>
              <a:rPr lang="en-US" altLang="ko-KR" sz="1400" dirty="0">
                <a:solidFill>
                  <a:srgbClr val="000000"/>
                </a:solidFill>
                <a:latin typeface="SamsungOne-400" panose="020B0503030303020204" pitchFamily="34" charset="0"/>
                <a:ea typeface="SamsungOne-400" panose="020B0503030303020204" pitchFamily="34" charset="0"/>
              </a:rPr>
              <a:t>table product_by_category</a:t>
            </a:r>
          </a:p>
          <a:p>
            <a:pPr marL="180000"/>
            <a:r>
              <a:rPr lang="en-US" altLang="ko-KR" sz="1400" dirty="0">
                <a:solidFill>
                  <a:srgbClr val="193EB0"/>
                </a:solidFill>
                <a:latin typeface="SamsungOne-400" panose="020B0503030303020204" pitchFamily="34" charset="0"/>
                <a:ea typeface="SamsungOne-400" panose="020B0503030303020204" pitchFamily="34" charset="0"/>
              </a:rPr>
              <a:t> PARTITION</a:t>
            </a:r>
            <a:r>
              <a:rPr lang="en-US" altLang="ko-KR" sz="1400" dirty="0">
                <a:solidFill>
                  <a:srgbClr val="000000"/>
                </a:solidFill>
                <a:latin typeface="SamsungOne-400" panose="020B0503030303020204" pitchFamily="34" charset="0"/>
                <a:ea typeface="SamsungOne-400" panose="020B0503030303020204" pitchFamily="34" charset="0"/>
              </a:rPr>
              <a:t>(category=‘hadoop’)</a:t>
            </a:r>
          </a:p>
          <a:p>
            <a:pPr marL="180000"/>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id, name from product_category</a:t>
            </a:r>
          </a:p>
          <a:p>
            <a:pPr marL="180000"/>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WHERE</a:t>
            </a:r>
            <a:r>
              <a:rPr lang="en-US" altLang="ko-KR" sz="1400" dirty="0">
                <a:solidFill>
                  <a:srgbClr val="000000"/>
                </a:solidFill>
                <a:latin typeface="SamsungOne-400" panose="020B0503030303020204" pitchFamily="34" charset="0"/>
                <a:ea typeface="SamsungOne-400" panose="020B0503030303020204" pitchFamily="34" charset="0"/>
              </a:rPr>
              <a:t> category = ‘hadoop’;</a:t>
            </a:r>
          </a:p>
        </p:txBody>
      </p:sp>
    </p:spTree>
    <p:extLst>
      <p:ext uri="{BB962C8B-B14F-4D97-AF65-F5344CB8AC3E}">
        <p14:creationId xmlns:p14="http://schemas.microsoft.com/office/powerpoint/2010/main" val="76943771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Loại</a:t>
            </a:r>
            <a:r>
              <a:rPr lang="en-US" altLang="ko-KR" dirty="0"/>
              <a:t> </a:t>
            </a:r>
            <a:r>
              <a:rPr lang="en-US" altLang="ko-KR" dirty="0" err="1"/>
              <a:t>phân</a:t>
            </a:r>
            <a:r>
              <a:rPr lang="en-US" altLang="ko-KR" dirty="0"/>
              <a:t> </a:t>
            </a:r>
            <a:r>
              <a:rPr lang="en-US" altLang="ko-KR" dirty="0" err="1"/>
              <a:t>vùng</a:t>
            </a:r>
            <a:r>
              <a:rPr lang="en-US" altLang="ko-KR" dirty="0"/>
              <a:t> (2/4)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Nếu lệnh slide trước được thực thi, thư mục sau được tạo trong hdfs và dữ liệu được nhập</a:t>
            </a:r>
            <a:endParaRPr lang="en-US" altLang="ko-KR" dirty="0"/>
          </a:p>
          <a:p>
            <a:pPr lvl="1"/>
            <a:r>
              <a:rPr lang="vi-VN" altLang="ko-KR" dirty="0"/>
              <a:t>Thư mục HDFS: /user/student/product_by_category/category=hadoop/</a:t>
            </a:r>
            <a:endParaRPr lang="en-US" altLang="ko-KR" dirty="0"/>
          </a:p>
        </p:txBody>
      </p:sp>
      <p:sp>
        <p:nvSpPr>
          <p:cNvPr id="10" name="직사각형 3">
            <a:extLst>
              <a:ext uri="{FF2B5EF4-FFF2-40B4-BE49-F238E27FC236}">
                <a16:creationId xmlns:a16="http://schemas.microsoft.com/office/drawing/2014/main" id="{0D52E3DE-319F-4211-B6FB-8312D6B82465}"/>
              </a:ext>
            </a:extLst>
          </p:cNvPr>
          <p:cNvSpPr/>
          <p:nvPr/>
        </p:nvSpPr>
        <p:spPr>
          <a:xfrm>
            <a:off x="707688" y="2745412"/>
            <a:ext cx="6432252" cy="271050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100" dirty="0">
                <a:solidFill>
                  <a:srgbClr val="000000"/>
                </a:solidFill>
                <a:latin typeface="SamsungOne-400" panose="020B0503030303020204" pitchFamily="34" charset="0"/>
                <a:ea typeface="SamsungOne-400" panose="020B0503030303020204" pitchFamily="34" charset="0"/>
              </a:rPr>
              <a:t>[student@localhost ~] hdfs dfs -cat product_by_category/category=Hadoop/000000_0</a:t>
            </a:r>
          </a:p>
          <a:p>
            <a:pPr marL="180000"/>
            <a:r>
              <a:rPr lang="en-US" altLang="ko-KR" sz="1100" dirty="0">
                <a:solidFill>
                  <a:srgbClr val="000000"/>
                </a:solidFill>
                <a:latin typeface="SamsungOne-400" panose="020B0503030303020204" pitchFamily="34" charset="0"/>
                <a:ea typeface="SamsungOne-400" panose="020B0503030303020204" pitchFamily="34" charset="0"/>
              </a:rPr>
              <a:t>1	Hadoop</a:t>
            </a:r>
          </a:p>
          <a:p>
            <a:pPr marL="180000"/>
            <a:r>
              <a:rPr lang="en-US" altLang="ko-KR" sz="1100" dirty="0">
                <a:solidFill>
                  <a:srgbClr val="000000"/>
                </a:solidFill>
                <a:latin typeface="SamsungOne-400" panose="020B0503030303020204" pitchFamily="34" charset="0"/>
                <a:ea typeface="SamsungOne-400" panose="020B0503030303020204" pitchFamily="34" charset="0"/>
              </a:rPr>
              <a:t>3	zookeeper</a:t>
            </a:r>
          </a:p>
          <a:p>
            <a:pPr marL="180000"/>
            <a:r>
              <a:rPr lang="en-US" altLang="ko-KR" sz="1100" dirty="0">
                <a:solidFill>
                  <a:srgbClr val="000000"/>
                </a:solidFill>
                <a:latin typeface="SamsungOne-400" panose="020B0503030303020204" pitchFamily="34" charset="0"/>
                <a:ea typeface="SamsungOne-400" panose="020B0503030303020204" pitchFamily="34" charset="0"/>
              </a:rPr>
              <a:t>7	yarn</a:t>
            </a:r>
          </a:p>
          <a:p>
            <a:pPr marL="180000"/>
            <a:r>
              <a:rPr lang="en-US" altLang="ko-KR" sz="1100" dirty="0">
                <a:solidFill>
                  <a:srgbClr val="000000"/>
                </a:solidFill>
                <a:latin typeface="SamsungOne-400" panose="020B0503030303020204" pitchFamily="34" charset="0"/>
                <a:ea typeface="SamsungOne-400" panose="020B0503030303020204" pitchFamily="34" charset="0"/>
              </a:rPr>
              <a:t>8	sqoop</a:t>
            </a:r>
          </a:p>
          <a:p>
            <a:pPr marL="180000"/>
            <a:r>
              <a:rPr lang="en-US" altLang="ko-KR" sz="1100" dirty="0">
                <a:solidFill>
                  <a:srgbClr val="000000"/>
                </a:solidFill>
                <a:latin typeface="SamsungOne-400" panose="020B0503030303020204" pitchFamily="34" charset="0"/>
                <a:ea typeface="SamsungOne-400" panose="020B0503030303020204" pitchFamily="34" charset="0"/>
              </a:rPr>
              <a:t>9	flume</a:t>
            </a:r>
          </a:p>
          <a:p>
            <a:pPr marL="180000"/>
            <a:r>
              <a:rPr lang="en-US" altLang="ko-KR" sz="1100" dirty="0">
                <a:solidFill>
                  <a:srgbClr val="000000"/>
                </a:solidFill>
                <a:latin typeface="SamsungOne-400" panose="020B0503030303020204" pitchFamily="34" charset="0"/>
                <a:ea typeface="SamsungOne-400" panose="020B0503030303020204" pitchFamily="34" charset="0"/>
              </a:rPr>
              <a:t>10	kafka</a:t>
            </a:r>
          </a:p>
          <a:p>
            <a:pPr marL="180000"/>
            <a:r>
              <a:rPr lang="en-US" altLang="ko-KR" sz="1100" dirty="0">
                <a:solidFill>
                  <a:srgbClr val="000000"/>
                </a:solidFill>
                <a:latin typeface="SamsungOne-400" panose="020B0503030303020204" pitchFamily="34" charset="0"/>
                <a:ea typeface="SamsungOne-400" panose="020B0503030303020204" pitchFamily="34" charset="0"/>
              </a:rPr>
              <a:t>11	nifi</a:t>
            </a:r>
          </a:p>
          <a:p>
            <a:pPr marL="180000"/>
            <a:r>
              <a:rPr lang="en-US" altLang="ko-KR" sz="1100" dirty="0">
                <a:solidFill>
                  <a:srgbClr val="000000"/>
                </a:solidFill>
                <a:latin typeface="SamsungOne-400" panose="020B0503030303020204" pitchFamily="34" charset="0"/>
                <a:ea typeface="SamsungOne-400" panose="020B0503030303020204" pitchFamily="34" charset="0"/>
              </a:rPr>
              <a:t>12	hive</a:t>
            </a:r>
          </a:p>
          <a:p>
            <a:pPr marL="180000"/>
            <a:r>
              <a:rPr lang="en-US" altLang="ko-KR" sz="1100" dirty="0">
                <a:solidFill>
                  <a:srgbClr val="000000"/>
                </a:solidFill>
                <a:latin typeface="SamsungOne-400" panose="020B0503030303020204" pitchFamily="34" charset="0"/>
                <a:ea typeface="SamsungOne-400" panose="020B0503030303020204" pitchFamily="34" charset="0"/>
              </a:rPr>
              <a:t>100	Hadoop</a:t>
            </a:r>
          </a:p>
          <a:p>
            <a:pPr marL="180000"/>
            <a:r>
              <a:rPr lang="en-US" altLang="ko-KR" sz="1100" dirty="0">
                <a:solidFill>
                  <a:srgbClr val="000000"/>
                </a:solidFill>
                <a:latin typeface="SamsungOne-400" panose="020B0503030303020204" pitchFamily="34" charset="0"/>
                <a:ea typeface="SamsungOne-400" panose="020B0503030303020204" pitchFamily="34" charset="0"/>
              </a:rPr>
              <a:t>300	zookeeper</a:t>
            </a:r>
          </a:p>
          <a:p>
            <a:pPr marL="180000"/>
            <a:r>
              <a:rPr lang="en-US" altLang="ko-KR" sz="1100" dirty="0">
                <a:solidFill>
                  <a:srgbClr val="000000"/>
                </a:solidFill>
                <a:latin typeface="SamsungOne-400" panose="020B0503030303020204" pitchFamily="34" charset="0"/>
                <a:ea typeface="SamsungOne-400" panose="020B0503030303020204" pitchFamily="34" charset="0"/>
              </a:rPr>
              <a:t>700	yarn</a:t>
            </a:r>
          </a:p>
          <a:p>
            <a:pPr marL="180000"/>
            <a:r>
              <a:rPr lang="en-US" altLang="ko-KR" sz="1100" dirty="0">
                <a:solidFill>
                  <a:srgbClr val="000000"/>
                </a:solidFill>
                <a:latin typeface="SamsungOne-400" panose="020B0503030303020204" pitchFamily="34" charset="0"/>
                <a:ea typeface="SamsungOne-400" panose="020B0503030303020204" pitchFamily="34" charset="0"/>
              </a:rPr>
              <a:t>800	sqoop</a:t>
            </a:r>
          </a:p>
          <a:p>
            <a:pPr marL="180000"/>
            <a:r>
              <a:rPr lang="en-US" altLang="ko-KR" sz="1100" dirty="0">
                <a:solidFill>
                  <a:srgbClr val="000000"/>
                </a:solidFill>
                <a:latin typeface="SamsungOne-400" panose="020B0503030303020204" pitchFamily="34" charset="0"/>
                <a:ea typeface="SamsungOne-400" panose="020B0503030303020204" pitchFamily="34" charset="0"/>
              </a:rPr>
              <a:t>900	flume</a:t>
            </a:r>
          </a:p>
          <a:p>
            <a:pPr marL="180000"/>
            <a:r>
              <a:rPr lang="en-US" altLang="ko-KR" sz="1100" dirty="0">
                <a:solidFill>
                  <a:srgbClr val="000000"/>
                </a:solidFill>
                <a:latin typeface="SamsungOne-400" panose="020B0503030303020204" pitchFamily="34" charset="0"/>
                <a:ea typeface="SamsungOne-400" panose="020B0503030303020204" pitchFamily="34" charset="0"/>
              </a:rPr>
              <a:t>10000	kafka</a:t>
            </a:r>
          </a:p>
          <a:p>
            <a:pPr marL="180000"/>
            <a:r>
              <a:rPr lang="en-US" altLang="ko-KR" sz="1100" dirty="0">
                <a:solidFill>
                  <a:srgbClr val="000000"/>
                </a:solidFill>
                <a:latin typeface="SamsungOne-400" panose="020B0503030303020204" pitchFamily="34" charset="0"/>
                <a:ea typeface="SamsungOne-400" panose="020B0503030303020204" pitchFamily="34" charset="0"/>
              </a:rPr>
              <a:t>[student@localhost ~] </a:t>
            </a:r>
          </a:p>
        </p:txBody>
      </p:sp>
      <p:sp>
        <p:nvSpPr>
          <p:cNvPr id="11" name="직사각형 3">
            <a:extLst>
              <a:ext uri="{FF2B5EF4-FFF2-40B4-BE49-F238E27FC236}">
                <a16:creationId xmlns:a16="http://schemas.microsoft.com/office/drawing/2014/main" id="{6D2FB302-902A-49B5-89D6-E76078B31703}"/>
              </a:ext>
            </a:extLst>
          </p:cNvPr>
          <p:cNvSpPr/>
          <p:nvPr/>
        </p:nvSpPr>
        <p:spPr>
          <a:xfrm>
            <a:off x="2639748" y="3140968"/>
            <a:ext cx="6432252" cy="3008372"/>
          </a:xfrm>
          <a:prstGeom prst="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050" dirty="0">
                <a:solidFill>
                  <a:srgbClr val="000000"/>
                </a:solidFill>
                <a:latin typeface="SamsungOne-400" panose="020B0503030303020204" pitchFamily="34" charset="0"/>
                <a:ea typeface="SamsungOne-400" panose="020B0503030303020204" pitchFamily="34" charset="0"/>
              </a:rPr>
              <a:t>0:  jbdc:hive2://&gt; select * from product_by_category;</a:t>
            </a:r>
          </a:p>
          <a:p>
            <a:pPr marL="180000"/>
            <a:r>
              <a:rPr lang="en-US" altLang="ko-KR" sz="1050" dirty="0">
                <a:solidFill>
                  <a:srgbClr val="000000"/>
                </a:solidFill>
                <a:latin typeface="SamsungOne-400" panose="020B0503030303020204" pitchFamily="34" charset="0"/>
                <a:ea typeface="SamsungOne-400" panose="020B0503030303020204" pitchFamily="34" charset="0"/>
              </a:rPr>
              <a:t>OK</a:t>
            </a: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p:txBody>
      </p:sp>
      <p:graphicFrame>
        <p:nvGraphicFramePr>
          <p:cNvPr id="12" name="표 11">
            <a:extLst>
              <a:ext uri="{FF2B5EF4-FFF2-40B4-BE49-F238E27FC236}">
                <a16:creationId xmlns:a16="http://schemas.microsoft.com/office/drawing/2014/main" id="{9994F4DC-A194-4197-A26D-842FA533858C}"/>
              </a:ext>
            </a:extLst>
          </p:cNvPr>
          <p:cNvGraphicFramePr>
            <a:graphicFrameLocks noGrp="1"/>
          </p:cNvGraphicFramePr>
          <p:nvPr>
            <p:extLst>
              <p:ext uri="{D42A27DB-BD31-4B8C-83A1-F6EECF244321}">
                <p14:modId xmlns:p14="http://schemas.microsoft.com/office/powerpoint/2010/main" val="541040222"/>
              </p:ext>
            </p:extLst>
          </p:nvPr>
        </p:nvGraphicFramePr>
        <p:xfrm>
          <a:off x="2755090" y="3536524"/>
          <a:ext cx="6201567" cy="2568294"/>
        </p:xfrm>
        <a:graphic>
          <a:graphicData uri="http://schemas.openxmlformats.org/drawingml/2006/table">
            <a:tbl>
              <a:tblPr firstRow="1" bandRow="1">
                <a:tableStyleId>{5C22544A-7EE6-4342-B048-85BDC9FD1C3A}</a:tableStyleId>
              </a:tblPr>
              <a:tblGrid>
                <a:gridCol w="2067189">
                  <a:extLst>
                    <a:ext uri="{9D8B030D-6E8A-4147-A177-3AD203B41FA5}">
                      <a16:colId xmlns:a16="http://schemas.microsoft.com/office/drawing/2014/main" val="3426661151"/>
                    </a:ext>
                  </a:extLst>
                </a:gridCol>
                <a:gridCol w="2028101">
                  <a:extLst>
                    <a:ext uri="{9D8B030D-6E8A-4147-A177-3AD203B41FA5}">
                      <a16:colId xmlns:a16="http://schemas.microsoft.com/office/drawing/2014/main" val="4123245814"/>
                    </a:ext>
                  </a:extLst>
                </a:gridCol>
                <a:gridCol w="2106277">
                  <a:extLst>
                    <a:ext uri="{9D8B030D-6E8A-4147-A177-3AD203B41FA5}">
                      <a16:colId xmlns:a16="http://schemas.microsoft.com/office/drawing/2014/main" val="3521090184"/>
                    </a:ext>
                  </a:extLst>
                </a:gridCol>
              </a:tblGrid>
              <a:tr h="343254">
                <a:tc>
                  <a:txBody>
                    <a:bodyPr/>
                    <a:lstStyle/>
                    <a:p>
                      <a:pPr algn="ctr" latinLnBrk="1"/>
                      <a:r>
                        <a:rPr kumimoji="1" lang="en-US" altLang="ko-KR" sz="1000" b="0" kern="1200" dirty="0">
                          <a:solidFill>
                            <a:srgbClr val="000000"/>
                          </a:solidFill>
                          <a:latin typeface="SamsungOne-400" panose="020B0503030303020204" pitchFamily="34" charset="0"/>
                          <a:cs typeface="+mn-cs"/>
                        </a:rPr>
                        <a:t>product_by_category.id</a:t>
                      </a:r>
                      <a:endParaRPr kumimoji="1" lang="ko-KR" altLang="en-US" sz="10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lgDash"/>
                      <a:round/>
                      <a:headEnd type="none" w="med" len="med"/>
                      <a:tailEnd type="none" w="med" len="med"/>
                    </a:lnB>
                    <a:no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kumimoji="1" lang="en-US" altLang="ko-KR" sz="1000" b="0" kern="1200" dirty="0">
                          <a:solidFill>
                            <a:srgbClr val="000000"/>
                          </a:solidFill>
                          <a:latin typeface="SamsungOne-400" panose="020B0503030303020204" pitchFamily="34" charset="0"/>
                          <a:cs typeface="+mn-cs"/>
                        </a:rPr>
                        <a:t>product_by_category.name</a:t>
                      </a:r>
                      <a:endParaRPr kumimoji="1" lang="ko-KR" altLang="en-US" sz="1000" b="0" kern="1200" dirty="0">
                        <a:solidFill>
                          <a:srgbClr val="000000"/>
                        </a:solidFill>
                        <a:latin typeface="SamsungOne-400" panose="020B0503030303020204" pitchFamily="34" charset="0"/>
                        <a:cs typeface="+mn-cs"/>
                      </a:endParaRPr>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kumimoji="1" lang="en-US" altLang="ko-KR" sz="1000" b="0" kern="1200" dirty="0">
                          <a:solidFill>
                            <a:srgbClr val="000000"/>
                          </a:solidFill>
                          <a:latin typeface="SamsungOne-400" panose="020B0503030303020204" pitchFamily="34" charset="0"/>
                          <a:cs typeface="+mn-cs"/>
                        </a:rPr>
                        <a:t>product_by_category.category</a:t>
                      </a:r>
                      <a:endParaRPr kumimoji="1" lang="ko-KR" altLang="en-US" sz="1000" b="0" kern="1200" dirty="0">
                        <a:solidFill>
                          <a:srgbClr val="000000"/>
                        </a:solidFill>
                        <a:latin typeface="SamsungOne-400" panose="020B0503030303020204" pitchFamily="34" charset="0"/>
                        <a:cs typeface="+mn-cs"/>
                      </a:endParaRPr>
                    </a:p>
                  </a:txBody>
                  <a:tcPr>
                    <a:lnL w="12700" cap="flat" cmpd="sng" algn="ctr">
                      <a:solidFill>
                        <a:schemeClr val="tx1"/>
                      </a:solidFill>
                      <a:prstDash val="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503014">
                <a:tc>
                  <a:txBody>
                    <a:bodyPr/>
                    <a:lstStyle/>
                    <a:p>
                      <a:pPr latinLnBrk="1"/>
                      <a:r>
                        <a:rPr kumimoji="1" lang="en-US" altLang="ko-KR" sz="1000" kern="1200" dirty="0">
                          <a:solidFill>
                            <a:srgbClr val="000000"/>
                          </a:solidFill>
                          <a:latin typeface="SamsungOne-400" panose="020B0503030303020204" pitchFamily="34" charset="0"/>
                          <a:cs typeface="+mn-cs"/>
                        </a:rPr>
                        <a:t>1</a:t>
                      </a:r>
                    </a:p>
                    <a:p>
                      <a:pPr latinLnBrk="1"/>
                      <a:r>
                        <a:rPr kumimoji="1" lang="en-US" altLang="ko-KR" sz="1000" kern="1200" dirty="0">
                          <a:solidFill>
                            <a:srgbClr val="000000"/>
                          </a:solidFill>
                          <a:latin typeface="SamsungOne-400" panose="020B0503030303020204" pitchFamily="34" charset="0"/>
                          <a:cs typeface="+mn-cs"/>
                        </a:rPr>
                        <a:t>3</a:t>
                      </a:r>
                    </a:p>
                    <a:p>
                      <a:pPr latinLnBrk="1"/>
                      <a:r>
                        <a:rPr kumimoji="1" lang="en-US" altLang="ko-KR" sz="1000" kern="1200" dirty="0">
                          <a:solidFill>
                            <a:srgbClr val="000000"/>
                          </a:solidFill>
                          <a:latin typeface="SamsungOne-400" panose="020B0503030303020204" pitchFamily="34" charset="0"/>
                          <a:cs typeface="+mn-cs"/>
                        </a:rPr>
                        <a:t>7</a:t>
                      </a:r>
                      <a:br>
                        <a:rPr kumimoji="1" lang="en-US" altLang="ko-KR" sz="1000" kern="1200" dirty="0">
                          <a:solidFill>
                            <a:srgbClr val="000000"/>
                          </a:solidFill>
                          <a:latin typeface="SamsungOne-400" panose="020B0503030303020204" pitchFamily="34" charset="0"/>
                          <a:cs typeface="+mn-cs"/>
                        </a:rPr>
                      </a:br>
                      <a:r>
                        <a:rPr kumimoji="1" lang="en-US" altLang="ko-KR" sz="1000" kern="1200" dirty="0">
                          <a:solidFill>
                            <a:srgbClr val="000000"/>
                          </a:solidFill>
                          <a:latin typeface="SamsungOne-400" panose="020B0503030303020204" pitchFamily="34" charset="0"/>
                          <a:cs typeface="+mn-cs"/>
                        </a:rPr>
                        <a:t>8</a:t>
                      </a:r>
                    </a:p>
                    <a:p>
                      <a:pPr latinLnBrk="1"/>
                      <a:r>
                        <a:rPr kumimoji="1" lang="en-US" altLang="ko-KR" sz="1000" kern="1200" dirty="0">
                          <a:solidFill>
                            <a:srgbClr val="000000"/>
                          </a:solidFill>
                          <a:latin typeface="SamsungOne-400" panose="020B0503030303020204" pitchFamily="34" charset="0"/>
                          <a:cs typeface="+mn-cs"/>
                        </a:rPr>
                        <a:t>9</a:t>
                      </a:r>
                    </a:p>
                    <a:p>
                      <a:pPr latinLnBrk="1"/>
                      <a:r>
                        <a:rPr kumimoji="1" lang="en-US" altLang="ko-KR" sz="1000" kern="1200" dirty="0">
                          <a:solidFill>
                            <a:srgbClr val="000000"/>
                          </a:solidFill>
                          <a:latin typeface="SamsungOne-400" panose="020B0503030303020204" pitchFamily="34" charset="0"/>
                          <a:cs typeface="+mn-cs"/>
                        </a:rPr>
                        <a:t>10</a:t>
                      </a:r>
                    </a:p>
                    <a:p>
                      <a:pPr latinLnBrk="1"/>
                      <a:r>
                        <a:rPr kumimoji="1" lang="en-US" altLang="ko-KR" sz="1000" kern="1200" dirty="0">
                          <a:solidFill>
                            <a:srgbClr val="000000"/>
                          </a:solidFill>
                          <a:latin typeface="SamsungOne-400" panose="020B0503030303020204" pitchFamily="34" charset="0"/>
                          <a:cs typeface="+mn-cs"/>
                        </a:rPr>
                        <a:t>11</a:t>
                      </a:r>
                    </a:p>
                    <a:p>
                      <a:pPr latinLnBrk="1"/>
                      <a:r>
                        <a:rPr kumimoji="1" lang="en-US" altLang="ko-KR" sz="1000" kern="1200" dirty="0">
                          <a:solidFill>
                            <a:srgbClr val="000000"/>
                          </a:solidFill>
                          <a:latin typeface="SamsungOne-400" panose="020B0503030303020204" pitchFamily="34" charset="0"/>
                          <a:cs typeface="+mn-cs"/>
                        </a:rPr>
                        <a:t>12</a:t>
                      </a:r>
                    </a:p>
                    <a:p>
                      <a:pPr latinLnBrk="1"/>
                      <a:r>
                        <a:rPr kumimoji="1" lang="en-US" altLang="ko-KR" sz="1000" kern="1200" dirty="0">
                          <a:solidFill>
                            <a:srgbClr val="000000"/>
                          </a:solidFill>
                          <a:latin typeface="SamsungOne-400" panose="020B0503030303020204" pitchFamily="34" charset="0"/>
                          <a:cs typeface="+mn-cs"/>
                        </a:rPr>
                        <a:t>100</a:t>
                      </a:r>
                    </a:p>
                    <a:p>
                      <a:pPr latinLnBrk="1"/>
                      <a:r>
                        <a:rPr kumimoji="1" lang="en-US" altLang="ko-KR" sz="1000" kern="1200" dirty="0">
                          <a:solidFill>
                            <a:srgbClr val="000000"/>
                          </a:solidFill>
                          <a:latin typeface="SamsungOne-400" panose="020B0503030303020204" pitchFamily="34" charset="0"/>
                          <a:cs typeface="+mn-cs"/>
                        </a:rPr>
                        <a:t>300</a:t>
                      </a:r>
                    </a:p>
                    <a:p>
                      <a:pPr latinLnBrk="1"/>
                      <a:r>
                        <a:rPr kumimoji="1" lang="en-US" altLang="ko-KR" sz="1000" kern="1200" dirty="0">
                          <a:solidFill>
                            <a:srgbClr val="000000"/>
                          </a:solidFill>
                          <a:latin typeface="SamsungOne-400" panose="020B0503030303020204" pitchFamily="34" charset="0"/>
                          <a:cs typeface="+mn-cs"/>
                        </a:rPr>
                        <a:t>700</a:t>
                      </a:r>
                    </a:p>
                    <a:p>
                      <a:pPr latinLnBrk="1"/>
                      <a:r>
                        <a:rPr kumimoji="1" lang="en-US" altLang="ko-KR" sz="1000" kern="1200" dirty="0">
                          <a:solidFill>
                            <a:srgbClr val="000000"/>
                          </a:solidFill>
                          <a:latin typeface="SamsungOne-400" panose="020B0503030303020204" pitchFamily="34" charset="0"/>
                          <a:cs typeface="+mn-cs"/>
                        </a:rPr>
                        <a:t>800</a:t>
                      </a:r>
                    </a:p>
                    <a:p>
                      <a:pPr latinLnBrk="1"/>
                      <a:r>
                        <a:rPr kumimoji="1" lang="en-US" altLang="ko-KR" sz="1000" kern="1200" dirty="0">
                          <a:solidFill>
                            <a:srgbClr val="000000"/>
                          </a:solidFill>
                          <a:latin typeface="SamsungOne-400" panose="020B0503030303020204" pitchFamily="34" charset="0"/>
                          <a:cs typeface="+mn-cs"/>
                        </a:rPr>
                        <a:t>900</a:t>
                      </a:r>
                    </a:p>
                    <a:p>
                      <a:pPr latinLnBrk="1"/>
                      <a:r>
                        <a:rPr kumimoji="1" lang="en-US" altLang="ko-KR" sz="1000" kern="1200" dirty="0">
                          <a:solidFill>
                            <a:srgbClr val="000000"/>
                          </a:solidFill>
                          <a:latin typeface="SamsungOne-400" panose="020B0503030303020204" pitchFamily="34" charset="0"/>
                          <a:cs typeface="+mn-cs"/>
                        </a:rPr>
                        <a:t>1000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000" kern="1200" dirty="0">
                          <a:solidFill>
                            <a:srgbClr val="000000"/>
                          </a:solidFill>
                          <a:latin typeface="SamsungOne-400" panose="020B0503030303020204" pitchFamily="34" charset="0"/>
                          <a:cs typeface="+mn-cs"/>
                        </a:rPr>
                        <a:t>hadoop</a:t>
                      </a:r>
                    </a:p>
                    <a:p>
                      <a:pPr latinLnBrk="1"/>
                      <a:r>
                        <a:rPr kumimoji="1" lang="en-US" altLang="ko-KR" sz="1000" kern="1200" dirty="0">
                          <a:solidFill>
                            <a:srgbClr val="000000"/>
                          </a:solidFill>
                          <a:latin typeface="SamsungOne-400" panose="020B0503030303020204" pitchFamily="34" charset="0"/>
                          <a:cs typeface="+mn-cs"/>
                        </a:rPr>
                        <a:t>zookeeper</a:t>
                      </a:r>
                    </a:p>
                    <a:p>
                      <a:pPr latinLnBrk="1"/>
                      <a:r>
                        <a:rPr kumimoji="1" lang="en-US" altLang="ko-KR" sz="1000" kern="1200" dirty="0">
                          <a:solidFill>
                            <a:srgbClr val="000000"/>
                          </a:solidFill>
                          <a:latin typeface="SamsungOne-400" panose="020B0503030303020204" pitchFamily="34" charset="0"/>
                          <a:cs typeface="+mn-cs"/>
                        </a:rPr>
                        <a:t>yarn</a:t>
                      </a:r>
                    </a:p>
                    <a:p>
                      <a:pPr latinLnBrk="1"/>
                      <a:r>
                        <a:rPr kumimoji="1" lang="en-US" altLang="ko-KR" sz="1000" kern="1200" dirty="0">
                          <a:solidFill>
                            <a:srgbClr val="000000"/>
                          </a:solidFill>
                          <a:latin typeface="SamsungOne-400" panose="020B0503030303020204" pitchFamily="34" charset="0"/>
                          <a:cs typeface="+mn-cs"/>
                        </a:rPr>
                        <a:t>sqoop</a:t>
                      </a:r>
                    </a:p>
                    <a:p>
                      <a:pPr latinLnBrk="1"/>
                      <a:r>
                        <a:rPr kumimoji="1" lang="en-US" altLang="ko-KR" sz="1000" kern="1200" dirty="0">
                          <a:solidFill>
                            <a:srgbClr val="000000"/>
                          </a:solidFill>
                          <a:latin typeface="SamsungOne-400" panose="020B0503030303020204" pitchFamily="34" charset="0"/>
                          <a:cs typeface="+mn-cs"/>
                        </a:rPr>
                        <a:t>flume</a:t>
                      </a:r>
                    </a:p>
                    <a:p>
                      <a:pPr latinLnBrk="1"/>
                      <a:r>
                        <a:rPr kumimoji="1" lang="en-US" altLang="ko-KR" sz="1000" kern="1200" dirty="0">
                          <a:solidFill>
                            <a:srgbClr val="000000"/>
                          </a:solidFill>
                          <a:latin typeface="SamsungOne-400" panose="020B0503030303020204" pitchFamily="34" charset="0"/>
                          <a:cs typeface="+mn-cs"/>
                        </a:rPr>
                        <a:t>kafka</a:t>
                      </a:r>
                    </a:p>
                    <a:p>
                      <a:pPr latinLnBrk="1"/>
                      <a:r>
                        <a:rPr kumimoji="1" lang="en-US" altLang="ko-KR" sz="1000" kern="1200" dirty="0">
                          <a:solidFill>
                            <a:srgbClr val="000000"/>
                          </a:solidFill>
                          <a:latin typeface="SamsungOne-400" panose="020B0503030303020204" pitchFamily="34" charset="0"/>
                          <a:cs typeface="+mn-cs"/>
                        </a:rPr>
                        <a:t>nifi</a:t>
                      </a:r>
                    </a:p>
                    <a:p>
                      <a:pPr latinLnBrk="1"/>
                      <a:r>
                        <a:rPr kumimoji="1" lang="en-US" altLang="ko-KR" sz="1000" kern="1200" dirty="0">
                          <a:solidFill>
                            <a:srgbClr val="000000"/>
                          </a:solidFill>
                          <a:latin typeface="SamsungOne-400" panose="020B0503030303020204" pitchFamily="34" charset="0"/>
                          <a:cs typeface="+mn-cs"/>
                        </a:rPr>
                        <a:t>hive</a:t>
                      </a:r>
                    </a:p>
                    <a:p>
                      <a:pPr latinLnBrk="1"/>
                      <a:r>
                        <a:rPr kumimoji="1" lang="en-US" altLang="ko-KR" sz="1000" kern="1200" dirty="0">
                          <a:solidFill>
                            <a:srgbClr val="000000"/>
                          </a:solidFill>
                          <a:latin typeface="SamsungOne-400" panose="020B0503030303020204" pitchFamily="34" charset="0"/>
                          <a:cs typeface="+mn-cs"/>
                        </a:rPr>
                        <a:t>hadoop</a:t>
                      </a:r>
                    </a:p>
                    <a:p>
                      <a:pPr latinLnBrk="1"/>
                      <a:r>
                        <a:rPr kumimoji="1" lang="en-US" altLang="ko-KR" sz="1000" kern="1200" dirty="0">
                          <a:solidFill>
                            <a:srgbClr val="000000"/>
                          </a:solidFill>
                          <a:latin typeface="SamsungOne-400" panose="020B0503030303020204" pitchFamily="34" charset="0"/>
                          <a:cs typeface="+mn-cs"/>
                        </a:rPr>
                        <a:t>zookeeper</a:t>
                      </a:r>
                    </a:p>
                    <a:p>
                      <a:pPr latinLnBrk="1"/>
                      <a:r>
                        <a:rPr kumimoji="1" lang="en-US" altLang="ko-KR" sz="1000" kern="1200" dirty="0">
                          <a:solidFill>
                            <a:srgbClr val="000000"/>
                          </a:solidFill>
                          <a:latin typeface="SamsungOne-400" panose="020B0503030303020204" pitchFamily="34" charset="0"/>
                          <a:cs typeface="+mn-cs"/>
                        </a:rPr>
                        <a:t>yarn</a:t>
                      </a:r>
                    </a:p>
                    <a:p>
                      <a:pPr latinLnBrk="1"/>
                      <a:r>
                        <a:rPr kumimoji="1" lang="en-US" altLang="ko-KR" sz="1000" kern="1200" dirty="0">
                          <a:solidFill>
                            <a:srgbClr val="000000"/>
                          </a:solidFill>
                          <a:latin typeface="SamsungOne-400" panose="020B0503030303020204" pitchFamily="34" charset="0"/>
                          <a:cs typeface="+mn-cs"/>
                        </a:rPr>
                        <a:t>sqoop</a:t>
                      </a:r>
                    </a:p>
                    <a:p>
                      <a:pPr latinLnBrk="1"/>
                      <a:r>
                        <a:rPr kumimoji="1" lang="en-US" altLang="ko-KR" sz="1000" kern="1200" dirty="0">
                          <a:solidFill>
                            <a:srgbClr val="000000"/>
                          </a:solidFill>
                          <a:latin typeface="SamsungOne-400" panose="020B0503030303020204" pitchFamily="34" charset="0"/>
                          <a:cs typeface="+mn-cs"/>
                        </a:rPr>
                        <a:t>flume</a:t>
                      </a:r>
                    </a:p>
                    <a:p>
                      <a:pPr latinLnBrk="1"/>
                      <a:r>
                        <a:rPr kumimoji="1" lang="en-US" altLang="ko-KR" sz="1000" kern="1200" dirty="0">
                          <a:solidFill>
                            <a:srgbClr val="000000"/>
                          </a:solidFill>
                          <a:latin typeface="SamsungOne-400" panose="020B0503030303020204" pitchFamily="34" charset="0"/>
                          <a:cs typeface="+mn-cs"/>
                        </a:rPr>
                        <a:t>kafka</a:t>
                      </a:r>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000" kern="1200" dirty="0">
                          <a:solidFill>
                            <a:srgbClr val="000000"/>
                          </a:solidFill>
                          <a:latin typeface="SamsungOne-400" panose="020B0503030303020204" pitchFamily="34" charset="0"/>
                          <a:cs typeface="+mn-cs"/>
                        </a:rPr>
                        <a:t>hadoop</a:t>
                      </a:r>
                    </a:p>
                  </a:txBody>
                  <a:tcPr>
                    <a:lnL w="12700" cap="flat" cmpd="sng" algn="ctr">
                      <a:solidFill>
                        <a:schemeClr val="tx1"/>
                      </a:solidFill>
                      <a:prstDash val="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19309448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Loại</a:t>
            </a:r>
            <a:r>
              <a:rPr lang="en-US" altLang="ko-KR" dirty="0"/>
              <a:t> </a:t>
            </a:r>
            <a:r>
              <a:rPr lang="en-US" altLang="ko-KR" dirty="0" err="1"/>
              <a:t>phân</a:t>
            </a:r>
            <a:r>
              <a:rPr lang="en-US" altLang="ko-KR" dirty="0"/>
              <a:t> </a:t>
            </a:r>
            <a:r>
              <a:rPr lang="en-US" altLang="ko-KR" dirty="0" err="1"/>
              <a:t>vùng</a:t>
            </a:r>
            <a:r>
              <a:rPr lang="en-US" altLang="ko-KR" dirty="0"/>
              <a:t> (3/4)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Phân</a:t>
            </a:r>
            <a:r>
              <a:rPr lang="en-US" altLang="ko-KR" dirty="0"/>
              <a:t> </a:t>
            </a:r>
            <a:r>
              <a:rPr lang="en-US" altLang="ko-KR" dirty="0" err="1"/>
              <a:t>vùng</a:t>
            </a:r>
            <a:r>
              <a:rPr lang="en-US" altLang="ko-KR" dirty="0"/>
              <a:t> </a:t>
            </a:r>
            <a:r>
              <a:rPr lang="en-US" altLang="ko-KR" dirty="0" err="1"/>
              <a:t>động</a:t>
            </a:r>
            <a:endParaRPr lang="en-US" altLang="ko-KR" dirty="0"/>
          </a:p>
          <a:p>
            <a:pPr lvl="1"/>
            <a:r>
              <a:rPr lang="vi-VN" altLang="ko-KR" dirty="0"/>
              <a:t>Sử dụng câu lệnh INSERT để tải dữ liệu</a:t>
            </a:r>
          </a:p>
          <a:p>
            <a:pPr lvl="1"/>
            <a:r>
              <a:rPr lang="vi-VN" altLang="ko-KR" dirty="0"/>
              <a:t>Cột phân vùng phải được chỉ định cuối cùng trong cột SELECT</a:t>
            </a:r>
          </a:p>
          <a:p>
            <a:pPr lvl="1"/>
            <a:r>
              <a:rPr lang="vi-VN" altLang="ko-KR" dirty="0"/>
              <a:t>Hive không khuyến nghị chỉ sử dụng phân vùng động theo mặc định</a:t>
            </a:r>
          </a:p>
          <a:p>
            <a:pPr lvl="1"/>
            <a:r>
              <a:rPr lang="vi-VN" altLang="ko-KR" dirty="0"/>
              <a:t>Đặt hive.exec.dynamic.partition.mode=nonstrict</a:t>
            </a:r>
          </a:p>
          <a:p>
            <a:pPr lvl="1"/>
            <a:r>
              <a:rPr lang="vi-VN" altLang="ko-KR" dirty="0"/>
              <a:t>Ví dụ</a:t>
            </a:r>
            <a:endParaRPr lang="en-US" altLang="ko-KR" dirty="0"/>
          </a:p>
        </p:txBody>
      </p:sp>
      <p:sp>
        <p:nvSpPr>
          <p:cNvPr id="11" name="직사각형 3">
            <a:extLst>
              <a:ext uri="{FF2B5EF4-FFF2-40B4-BE49-F238E27FC236}">
                <a16:creationId xmlns:a16="http://schemas.microsoft.com/office/drawing/2014/main" id="{81B5C58E-76B9-42B2-9977-13C2A8F36099}"/>
              </a:ext>
            </a:extLst>
          </p:cNvPr>
          <p:cNvSpPr/>
          <p:nvPr/>
        </p:nvSpPr>
        <p:spPr>
          <a:xfrm>
            <a:off x="704850" y="3776916"/>
            <a:ext cx="7812000" cy="144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SET</a:t>
            </a:r>
            <a:r>
              <a:rPr lang="en-US" altLang="ko-KR" sz="1400" dirty="0">
                <a:solidFill>
                  <a:srgbClr val="000000"/>
                </a:solidFill>
                <a:latin typeface="SamsungOne-400" panose="020B0503030303020204" pitchFamily="34" charset="0"/>
                <a:ea typeface="SamsungOne-400" panose="020B0503030303020204" pitchFamily="34" charset="0"/>
              </a:rPr>
              <a:t> hive.exec.dynamic.partition.mode=nostrict;</a:t>
            </a:r>
          </a:p>
          <a:p>
            <a:pPr marL="180000"/>
            <a:endParaRPr lang="en-US" altLang="ko-KR" sz="1400" dirty="0">
              <a:solidFill>
                <a:srgbClr val="000000"/>
              </a:solidFill>
              <a:latin typeface="SamsungOne-400" panose="020B0503030303020204" pitchFamily="34" charset="0"/>
              <a:ea typeface="SamsungOne-400" panose="020B0503030303020204" pitchFamily="34" charset="0"/>
            </a:endParaRPr>
          </a:p>
          <a:p>
            <a:pPr marL="180000"/>
            <a:r>
              <a:rPr lang="en-US" altLang="ko-KR" sz="1400" dirty="0">
                <a:solidFill>
                  <a:srgbClr val="193EB0"/>
                </a:solidFill>
                <a:latin typeface="SamsungOne-400" panose="020B0503030303020204" pitchFamily="34" charset="0"/>
                <a:ea typeface="SamsungOne-400" panose="020B0503030303020204" pitchFamily="34" charset="0"/>
              </a:rPr>
              <a:t>INSERT OVERWRITE TABLE</a:t>
            </a:r>
            <a:r>
              <a:rPr lang="en-US" altLang="ko-KR" sz="1400" dirty="0">
                <a:solidFill>
                  <a:srgbClr val="000000"/>
                </a:solidFill>
                <a:latin typeface="SamsungOne-400" panose="020B0503030303020204" pitchFamily="34" charset="0"/>
                <a:ea typeface="SamsungOne-400" panose="020B0503030303020204" pitchFamily="34" charset="0"/>
              </a:rPr>
              <a:t> product_by_category</a:t>
            </a:r>
          </a:p>
          <a:p>
            <a:pPr marL="180000"/>
            <a:r>
              <a:rPr lang="en-US" altLang="ko-KR" sz="1400" dirty="0">
                <a:solidFill>
                  <a:srgbClr val="193EB0"/>
                </a:solidFill>
                <a:latin typeface="SamsungOne-400" panose="020B0503030303020204" pitchFamily="34" charset="0"/>
                <a:ea typeface="SamsungOne-400" panose="020B0503030303020204" pitchFamily="34" charset="0"/>
              </a:rPr>
              <a:t>PATRITION</a:t>
            </a:r>
            <a:r>
              <a:rPr lang="en-US" altLang="ko-KR" sz="1400" dirty="0">
                <a:solidFill>
                  <a:srgbClr val="000000"/>
                </a:solidFill>
                <a:latin typeface="SamsungOne-400" panose="020B0503030303020204" pitchFamily="34" charset="0"/>
                <a:ea typeface="SamsungOne-400" panose="020B0503030303020204" pitchFamily="34" charset="0"/>
              </a:rPr>
              <a:t>(category)</a:t>
            </a:r>
          </a:p>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name, id, category from product_category;</a:t>
            </a:r>
          </a:p>
        </p:txBody>
      </p:sp>
    </p:spTree>
    <p:extLst>
      <p:ext uri="{BB962C8B-B14F-4D97-AF65-F5344CB8AC3E}">
        <p14:creationId xmlns:p14="http://schemas.microsoft.com/office/powerpoint/2010/main" val="35365550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Loại</a:t>
            </a:r>
            <a:r>
              <a:rPr lang="en-US" altLang="ko-KR" dirty="0"/>
              <a:t> </a:t>
            </a:r>
            <a:r>
              <a:rPr lang="en-US" altLang="ko-KR" dirty="0" err="1"/>
              <a:t>phân</a:t>
            </a:r>
            <a:r>
              <a:rPr lang="en-US" altLang="ko-KR" dirty="0"/>
              <a:t> </a:t>
            </a:r>
            <a:r>
              <a:rPr lang="en-US" altLang="ko-KR" dirty="0" err="1"/>
              <a:t>vùng</a:t>
            </a:r>
            <a:r>
              <a:rPr lang="en-US" altLang="ko-KR" dirty="0"/>
              <a:t> (4/4)</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Nếu lệnh slide trước được thực thi, thư mục sau được tạo trong hdfs và dữ liệu được nhập</a:t>
            </a:r>
            <a:endParaRPr lang="en-US" altLang="ko-KR" dirty="0"/>
          </a:p>
          <a:p>
            <a:pPr lvl="1"/>
            <a:r>
              <a:rPr lang="en-US" altLang="ko-KR" dirty="0" err="1"/>
              <a:t>Thư</a:t>
            </a:r>
            <a:r>
              <a:rPr lang="en-US" altLang="ko-KR" dirty="0"/>
              <a:t> </a:t>
            </a:r>
            <a:r>
              <a:rPr lang="en-US" altLang="ko-KR" dirty="0" err="1"/>
              <a:t>mục</a:t>
            </a:r>
            <a:r>
              <a:rPr lang="en-US" altLang="ko-KR" dirty="0"/>
              <a:t> HDFS: /user/student/</a:t>
            </a:r>
            <a:r>
              <a:rPr lang="en-US" altLang="ko-KR" dirty="0" err="1"/>
              <a:t>product_by_category</a:t>
            </a:r>
            <a:r>
              <a:rPr lang="en-US" altLang="ko-KR" dirty="0"/>
              <a:t>/category=</a:t>
            </a:r>
            <a:r>
              <a:rPr lang="en-US" altLang="ko-KR" dirty="0" err="1"/>
              <a:t>hadoop</a:t>
            </a:r>
            <a:r>
              <a:rPr lang="en-US" altLang="ko-KR" dirty="0"/>
              <a:t>/</a:t>
            </a:r>
          </a:p>
          <a:p>
            <a:pPr lvl="1"/>
            <a:r>
              <a:rPr lang="en-US" altLang="ko-KR" dirty="0" err="1"/>
              <a:t>Thư</a:t>
            </a:r>
            <a:r>
              <a:rPr lang="en-US" altLang="ko-KR" dirty="0"/>
              <a:t> </a:t>
            </a:r>
            <a:r>
              <a:rPr lang="en-US" altLang="ko-KR" dirty="0" err="1"/>
              <a:t>mục</a:t>
            </a:r>
            <a:r>
              <a:rPr lang="en-US" altLang="ko-KR" dirty="0"/>
              <a:t> HDFS: /user/student/</a:t>
            </a:r>
            <a:r>
              <a:rPr lang="en-US" altLang="ko-KR" dirty="0" err="1"/>
              <a:t>product_by_category</a:t>
            </a:r>
            <a:r>
              <a:rPr lang="en-US" altLang="ko-KR" dirty="0"/>
              <a:t>/category=spark/</a:t>
            </a:r>
          </a:p>
        </p:txBody>
      </p:sp>
      <p:grpSp>
        <p:nvGrpSpPr>
          <p:cNvPr id="12" name="그룹 11">
            <a:extLst>
              <a:ext uri="{FF2B5EF4-FFF2-40B4-BE49-F238E27FC236}">
                <a16:creationId xmlns:a16="http://schemas.microsoft.com/office/drawing/2014/main" id="{1A072C44-D3FC-499F-AD01-DA915FD01E1F}"/>
              </a:ext>
            </a:extLst>
          </p:cNvPr>
          <p:cNvGrpSpPr/>
          <p:nvPr/>
        </p:nvGrpSpPr>
        <p:grpSpPr>
          <a:xfrm>
            <a:off x="977900" y="3857799"/>
            <a:ext cx="3262836" cy="2235297"/>
            <a:chOff x="927100" y="4000403"/>
            <a:chExt cx="3262836" cy="2235297"/>
          </a:xfrm>
        </p:grpSpPr>
        <p:cxnSp>
          <p:nvCxnSpPr>
            <p:cNvPr id="25" name="직선 연결선 24">
              <a:extLst>
                <a:ext uri="{FF2B5EF4-FFF2-40B4-BE49-F238E27FC236}">
                  <a16:creationId xmlns:a16="http://schemas.microsoft.com/office/drawing/2014/main" id="{B5C80E30-DA27-4A31-AFCF-297EAAE054F1}"/>
                </a:ext>
              </a:extLst>
            </p:cNvPr>
            <p:cNvCxnSpPr/>
            <p:nvPr/>
          </p:nvCxnSpPr>
          <p:spPr>
            <a:xfrm>
              <a:off x="927100" y="4000403"/>
              <a:ext cx="0" cy="2235297"/>
            </a:xfrm>
            <a:prstGeom prst="line">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597000CA-E7A5-4B18-88E5-D1D137AC2A02}"/>
                </a:ext>
              </a:extLst>
            </p:cNvPr>
            <p:cNvCxnSpPr/>
            <p:nvPr/>
          </p:nvCxnSpPr>
          <p:spPr>
            <a:xfrm>
              <a:off x="927100" y="4671540"/>
              <a:ext cx="1313226" cy="0"/>
            </a:xfrm>
            <a:prstGeom prst="line">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45BE2DBD-3E5B-43F4-9D4E-CE8382EA9415}"/>
                </a:ext>
              </a:extLst>
            </p:cNvPr>
            <p:cNvCxnSpPr/>
            <p:nvPr/>
          </p:nvCxnSpPr>
          <p:spPr>
            <a:xfrm>
              <a:off x="927100" y="5500153"/>
              <a:ext cx="3262836" cy="0"/>
            </a:xfrm>
            <a:prstGeom prst="line">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id="{4B49A921-0195-4CEF-8DC4-108105143010}"/>
              </a:ext>
            </a:extLst>
          </p:cNvPr>
          <p:cNvGrpSpPr/>
          <p:nvPr/>
        </p:nvGrpSpPr>
        <p:grpSpPr>
          <a:xfrm>
            <a:off x="753749" y="3254073"/>
            <a:ext cx="3294474" cy="603726"/>
            <a:chOff x="5711570" y="2758133"/>
            <a:chExt cx="2684263" cy="603726"/>
          </a:xfrm>
        </p:grpSpPr>
        <p:sp>
          <p:nvSpPr>
            <p:cNvPr id="23" name="직사각형 22">
              <a:extLst>
                <a:ext uri="{FF2B5EF4-FFF2-40B4-BE49-F238E27FC236}">
                  <a16:creationId xmlns:a16="http://schemas.microsoft.com/office/drawing/2014/main" id="{33F1B73C-6F0E-4805-8856-74DF951BDFA1}"/>
                </a:ext>
              </a:extLst>
            </p:cNvPr>
            <p:cNvSpPr/>
            <p:nvPr/>
          </p:nvSpPr>
          <p:spPr>
            <a:xfrm>
              <a:off x="5711571" y="2895550"/>
              <a:ext cx="2684262" cy="466309"/>
            </a:xfrm>
            <a:prstGeom prst="rect">
              <a:avLst/>
            </a:prstGeom>
            <a:solidFill>
              <a:srgbClr val="193E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/user/student/product_by_category</a:t>
              </a:r>
              <a:endParaRPr lang="ko-KR" altLang="en-US" sz="1400" dirty="0">
                <a:solidFill>
                  <a:schemeClr val="bg1"/>
                </a:solidFill>
                <a:latin typeface="SamsungOne-700" panose="020B0803030303020204" pitchFamily="34" charset="0"/>
              </a:endParaRPr>
            </a:p>
          </p:txBody>
        </p:sp>
        <p:sp>
          <p:nvSpPr>
            <p:cNvPr id="24" name="양쪽 모서리가 둥근 사각형 19">
              <a:extLst>
                <a:ext uri="{FF2B5EF4-FFF2-40B4-BE49-F238E27FC236}">
                  <a16:creationId xmlns:a16="http://schemas.microsoft.com/office/drawing/2014/main" id="{58DDED4F-7E4C-4713-A425-9043677FB16B}"/>
                </a:ext>
              </a:extLst>
            </p:cNvPr>
            <p:cNvSpPr/>
            <p:nvPr/>
          </p:nvSpPr>
          <p:spPr>
            <a:xfrm>
              <a:off x="5711570" y="2758133"/>
              <a:ext cx="642174" cy="158729"/>
            </a:xfrm>
            <a:prstGeom prst="round2SameRect">
              <a:avLst>
                <a:gd name="adj1" fmla="val 50000"/>
                <a:gd name="adj2" fmla="val 0"/>
              </a:avLst>
            </a:prstGeom>
            <a:solidFill>
              <a:srgbClr val="193E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ndParaRPr>
            </a:p>
          </p:txBody>
        </p:sp>
      </p:grpSp>
      <p:grpSp>
        <p:nvGrpSpPr>
          <p:cNvPr id="14" name="그룹 13">
            <a:extLst>
              <a:ext uri="{FF2B5EF4-FFF2-40B4-BE49-F238E27FC236}">
                <a16:creationId xmlns:a16="http://schemas.microsoft.com/office/drawing/2014/main" id="{4BA18D20-1A9C-4250-B681-87684AD1F173}"/>
              </a:ext>
            </a:extLst>
          </p:cNvPr>
          <p:cNvGrpSpPr/>
          <p:nvPr/>
        </p:nvGrpSpPr>
        <p:grpSpPr>
          <a:xfrm>
            <a:off x="1154795" y="4223021"/>
            <a:ext cx="1008553" cy="539070"/>
            <a:chOff x="5711571" y="2822789"/>
            <a:chExt cx="821746" cy="539070"/>
          </a:xfrm>
        </p:grpSpPr>
        <p:sp>
          <p:nvSpPr>
            <p:cNvPr id="21" name="직사각형 20">
              <a:extLst>
                <a:ext uri="{FF2B5EF4-FFF2-40B4-BE49-F238E27FC236}">
                  <a16:creationId xmlns:a16="http://schemas.microsoft.com/office/drawing/2014/main" id="{41088E68-17BF-40F0-94B9-00789A53C701}"/>
                </a:ext>
              </a:extLst>
            </p:cNvPr>
            <p:cNvSpPr/>
            <p:nvPr/>
          </p:nvSpPr>
          <p:spPr>
            <a:xfrm>
              <a:off x="5711571" y="2895550"/>
              <a:ext cx="821746" cy="466309"/>
            </a:xfrm>
            <a:prstGeom prst="rect">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Danh</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mục</a:t>
              </a:r>
              <a:r>
                <a:rPr lang="en-US" altLang="ko-KR" sz="1200" dirty="0">
                  <a:solidFill>
                    <a:schemeClr val="bg1"/>
                  </a:solidFill>
                  <a:latin typeface="SamsungOne-700" panose="020B0803030303020204" pitchFamily="34" charset="0"/>
                  <a:ea typeface="SamsungOne-700" panose="020B0803030303020204" pitchFamily="34" charset="0"/>
                </a:rPr>
                <a:t>=</a:t>
              </a:r>
            </a:p>
            <a:p>
              <a:pPr algn="ctr"/>
              <a:r>
                <a:rPr lang="en-US" altLang="ko-KR" sz="1200" dirty="0" err="1">
                  <a:solidFill>
                    <a:schemeClr val="bg1"/>
                  </a:solidFill>
                  <a:latin typeface="SamsungOne-700" panose="020B0803030303020204" pitchFamily="34" charset="0"/>
                  <a:ea typeface="SamsungOne-700" panose="020B0803030303020204" pitchFamily="34" charset="0"/>
                </a:rPr>
                <a:t>hadoop</a:t>
              </a:r>
              <a:endParaRPr lang="ko-KR" altLang="en-US" sz="1200" dirty="0">
                <a:solidFill>
                  <a:schemeClr val="bg1"/>
                </a:solidFill>
                <a:latin typeface="SamsungOne-700" panose="020B0803030303020204" pitchFamily="34" charset="0"/>
              </a:endParaRPr>
            </a:p>
          </p:txBody>
        </p:sp>
        <p:sp>
          <p:nvSpPr>
            <p:cNvPr id="22" name="양쪽 모서리가 둥근 사각형 26">
              <a:extLst>
                <a:ext uri="{FF2B5EF4-FFF2-40B4-BE49-F238E27FC236}">
                  <a16:creationId xmlns:a16="http://schemas.microsoft.com/office/drawing/2014/main" id="{29EDE82D-1C02-4694-AA8D-4631B57A44D5}"/>
                </a:ext>
              </a:extLst>
            </p:cNvPr>
            <p:cNvSpPr/>
            <p:nvPr/>
          </p:nvSpPr>
          <p:spPr>
            <a:xfrm>
              <a:off x="5711571" y="2822789"/>
              <a:ext cx="352561" cy="94073"/>
            </a:xfrm>
            <a:prstGeom prst="round2SameRect">
              <a:avLst>
                <a:gd name="adj1" fmla="val 50000"/>
                <a:gd name="adj2" fmla="val 0"/>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ndParaRPr>
            </a:p>
          </p:txBody>
        </p:sp>
      </p:grpSp>
      <p:grpSp>
        <p:nvGrpSpPr>
          <p:cNvPr id="15" name="그룹 14">
            <a:extLst>
              <a:ext uri="{FF2B5EF4-FFF2-40B4-BE49-F238E27FC236}">
                <a16:creationId xmlns:a16="http://schemas.microsoft.com/office/drawing/2014/main" id="{AEE16830-40AE-441F-B80D-F076133C7743}"/>
              </a:ext>
            </a:extLst>
          </p:cNvPr>
          <p:cNvGrpSpPr/>
          <p:nvPr/>
        </p:nvGrpSpPr>
        <p:grpSpPr>
          <a:xfrm>
            <a:off x="1154795" y="5028294"/>
            <a:ext cx="1008553" cy="539070"/>
            <a:chOff x="5711571" y="2822789"/>
            <a:chExt cx="821746" cy="539070"/>
          </a:xfrm>
        </p:grpSpPr>
        <p:sp>
          <p:nvSpPr>
            <p:cNvPr id="19" name="직사각형 18">
              <a:extLst>
                <a:ext uri="{FF2B5EF4-FFF2-40B4-BE49-F238E27FC236}">
                  <a16:creationId xmlns:a16="http://schemas.microsoft.com/office/drawing/2014/main" id="{473C0CC5-1B73-4C0B-9D94-AD40A4B6A335}"/>
                </a:ext>
              </a:extLst>
            </p:cNvPr>
            <p:cNvSpPr/>
            <p:nvPr/>
          </p:nvSpPr>
          <p:spPr>
            <a:xfrm>
              <a:off x="5711571" y="2895550"/>
              <a:ext cx="821746" cy="466309"/>
            </a:xfrm>
            <a:prstGeom prst="rect">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Danh</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mục</a:t>
              </a:r>
              <a:r>
                <a:rPr lang="en-US" altLang="ko-KR" sz="1200" dirty="0">
                  <a:solidFill>
                    <a:schemeClr val="bg1"/>
                  </a:solidFill>
                  <a:latin typeface="SamsungOne-700" panose="020B0803030303020204" pitchFamily="34" charset="0"/>
                  <a:ea typeface="SamsungOne-700" panose="020B0803030303020204" pitchFamily="34" charset="0"/>
                </a:rPr>
                <a:t>=</a:t>
              </a:r>
            </a:p>
            <a:p>
              <a:pPr algn="ctr"/>
              <a:r>
                <a:rPr lang="en-US" altLang="ko-KR" sz="1200" dirty="0">
                  <a:solidFill>
                    <a:schemeClr val="bg1"/>
                  </a:solidFill>
                  <a:latin typeface="SamsungOne-700" panose="020B0803030303020204" pitchFamily="34" charset="0"/>
                  <a:ea typeface="SamsungOne-700" panose="020B0803030303020204" pitchFamily="34" charset="0"/>
                </a:rPr>
                <a:t>spark</a:t>
              </a:r>
              <a:endParaRPr lang="ko-KR" altLang="en-US" sz="1200" dirty="0">
                <a:solidFill>
                  <a:schemeClr val="bg1"/>
                </a:solidFill>
                <a:latin typeface="SamsungOne-700" panose="020B0803030303020204" pitchFamily="34" charset="0"/>
              </a:endParaRPr>
            </a:p>
          </p:txBody>
        </p:sp>
        <p:sp>
          <p:nvSpPr>
            <p:cNvPr id="20" name="양쪽 모서리가 둥근 사각형 29">
              <a:extLst>
                <a:ext uri="{FF2B5EF4-FFF2-40B4-BE49-F238E27FC236}">
                  <a16:creationId xmlns:a16="http://schemas.microsoft.com/office/drawing/2014/main" id="{D5A641C7-9A43-4411-AE10-BFB568EDAA77}"/>
                </a:ext>
              </a:extLst>
            </p:cNvPr>
            <p:cNvSpPr/>
            <p:nvPr/>
          </p:nvSpPr>
          <p:spPr>
            <a:xfrm>
              <a:off x="5711571" y="2822789"/>
              <a:ext cx="352561" cy="94073"/>
            </a:xfrm>
            <a:prstGeom prst="round2SameRect">
              <a:avLst>
                <a:gd name="adj1" fmla="val 50000"/>
                <a:gd name="adj2" fmla="val 0"/>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ndParaRPr>
            </a:p>
          </p:txBody>
        </p:sp>
      </p:grpSp>
      <p:sp>
        <p:nvSpPr>
          <p:cNvPr id="16" name="모서리가 둥근 직사각형 30">
            <a:extLst>
              <a:ext uri="{FF2B5EF4-FFF2-40B4-BE49-F238E27FC236}">
                <a16:creationId xmlns:a16="http://schemas.microsoft.com/office/drawing/2014/main" id="{618A61AA-1386-445B-930F-38E17A876C76}"/>
              </a:ext>
            </a:extLst>
          </p:cNvPr>
          <p:cNvSpPr/>
          <p:nvPr/>
        </p:nvSpPr>
        <p:spPr>
          <a:xfrm>
            <a:off x="2291126" y="4024156"/>
            <a:ext cx="1437405" cy="2196421"/>
          </a:xfrm>
          <a:prstGeom prst="roundRect">
            <a:avLst>
              <a:gd name="adj" fmla="val 4471"/>
            </a:avLst>
          </a:prstGeom>
          <a:solidFill>
            <a:srgbClr val="E9F2FC"/>
          </a:solidFill>
          <a:ln>
            <a:solidFill>
              <a:srgbClr val="193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ko-KR" sz="1050" dirty="0">
                <a:solidFill>
                  <a:srgbClr val="193EB0"/>
                </a:solidFill>
                <a:latin typeface="SamsungOne-400" panose="020B0503030303020204" pitchFamily="34" charset="0"/>
                <a:ea typeface="SamsungOne-400" panose="020B0503030303020204" pitchFamily="34" charset="0"/>
              </a:rPr>
              <a:t>1          hadoop  </a:t>
            </a:r>
          </a:p>
          <a:p>
            <a:r>
              <a:rPr lang="en" altLang="ko-KR" sz="1050" dirty="0">
                <a:solidFill>
                  <a:srgbClr val="193EB0"/>
                </a:solidFill>
                <a:latin typeface="SamsungOne-400" panose="020B0503030303020204" pitchFamily="34" charset="0"/>
                <a:ea typeface="SamsungOne-400" panose="020B0503030303020204" pitchFamily="34" charset="0"/>
              </a:rPr>
              <a:t>3          zookeeper       </a:t>
            </a:r>
          </a:p>
          <a:p>
            <a:r>
              <a:rPr lang="en" altLang="ko-KR" sz="1050" dirty="0">
                <a:solidFill>
                  <a:srgbClr val="193EB0"/>
                </a:solidFill>
                <a:latin typeface="SamsungOne-400" panose="020B0503030303020204" pitchFamily="34" charset="0"/>
                <a:ea typeface="SamsungOne-400" panose="020B0503030303020204" pitchFamily="34" charset="0"/>
              </a:rPr>
              <a:t>7          sqoop   </a:t>
            </a:r>
          </a:p>
          <a:p>
            <a:r>
              <a:rPr lang="en" altLang="ko-KR" sz="1050" dirty="0">
                <a:solidFill>
                  <a:srgbClr val="193EB0"/>
                </a:solidFill>
                <a:latin typeface="SamsungOne-400" panose="020B0503030303020204" pitchFamily="34" charset="0"/>
                <a:ea typeface="SamsungOne-400" panose="020B0503030303020204" pitchFamily="34" charset="0"/>
              </a:rPr>
              <a:t>8          flume   </a:t>
            </a:r>
          </a:p>
          <a:p>
            <a:pPr marL="342900" indent="-342900">
              <a:buAutoNum type="arabicPlain" startAt="10"/>
            </a:pPr>
            <a:r>
              <a:rPr lang="en-US" altLang="ko-KR" sz="1050" dirty="0">
                <a:solidFill>
                  <a:srgbClr val="193EB0"/>
                </a:solidFill>
                <a:latin typeface="SamsungOne-400" panose="020B0503030303020204" pitchFamily="34" charset="0"/>
                <a:ea typeface="SamsungOne-400" panose="020B0503030303020204" pitchFamily="34" charset="0"/>
              </a:rPr>
              <a:t>k</a:t>
            </a:r>
            <a:r>
              <a:rPr lang="en" altLang="ko-KR" sz="1050" dirty="0">
                <a:solidFill>
                  <a:srgbClr val="193EB0"/>
                </a:solidFill>
                <a:latin typeface="SamsungOne-400" panose="020B0503030303020204" pitchFamily="34" charset="0"/>
                <a:ea typeface="SamsungOne-400" panose="020B0503030303020204" pitchFamily="34" charset="0"/>
              </a:rPr>
              <a:t>afka</a:t>
            </a:r>
          </a:p>
          <a:p>
            <a:pPr marL="342900" indent="-342900">
              <a:buAutoNum type="arabicPlain" startAt="10"/>
            </a:pPr>
            <a:r>
              <a:rPr lang="en-US" altLang="ko-KR" sz="1050" dirty="0">
                <a:solidFill>
                  <a:srgbClr val="193EB0"/>
                </a:solidFill>
                <a:latin typeface="SamsungOne-400" panose="020B0503030303020204" pitchFamily="34" charset="0"/>
                <a:ea typeface="SamsungOne-400" panose="020B0503030303020204" pitchFamily="34" charset="0"/>
              </a:rPr>
              <a:t>n</a:t>
            </a:r>
            <a:r>
              <a:rPr lang="en" altLang="ko-KR" sz="1050" dirty="0">
                <a:solidFill>
                  <a:srgbClr val="193EB0"/>
                </a:solidFill>
                <a:latin typeface="SamsungOne-400" panose="020B0503030303020204" pitchFamily="34" charset="0"/>
                <a:ea typeface="SamsungOne-400" panose="020B0503030303020204" pitchFamily="34" charset="0"/>
              </a:rPr>
              <a:t>ifi</a:t>
            </a:r>
          </a:p>
          <a:p>
            <a:pPr marL="342900" indent="-342900">
              <a:buAutoNum type="arabicPlain" startAt="10"/>
            </a:pPr>
            <a:r>
              <a:rPr lang="en-US" altLang="ko-KR" sz="1050" dirty="0">
                <a:solidFill>
                  <a:srgbClr val="193EB0"/>
                </a:solidFill>
                <a:latin typeface="SamsungOne-400" panose="020B0503030303020204" pitchFamily="34" charset="0"/>
                <a:ea typeface="SamsungOne-400" panose="020B0503030303020204" pitchFamily="34" charset="0"/>
              </a:rPr>
              <a:t>h</a:t>
            </a:r>
            <a:r>
              <a:rPr lang="en" altLang="ko-KR" sz="1050" dirty="0">
                <a:solidFill>
                  <a:srgbClr val="193EB0"/>
                </a:solidFill>
                <a:latin typeface="SamsungOne-400" panose="020B0503030303020204" pitchFamily="34" charset="0"/>
                <a:ea typeface="SamsungOne-400" panose="020B0503030303020204" pitchFamily="34" charset="0"/>
              </a:rPr>
              <a:t>ive</a:t>
            </a:r>
          </a:p>
          <a:p>
            <a:pPr marL="342900" indent="-342900">
              <a:buAutoNum type="arabicPlain" startAt="100"/>
            </a:pPr>
            <a:r>
              <a:rPr lang="en-US" altLang="ko-KR" sz="1050" dirty="0">
                <a:solidFill>
                  <a:srgbClr val="193EB0"/>
                </a:solidFill>
                <a:latin typeface="SamsungOne-400" panose="020B0503030303020204" pitchFamily="34" charset="0"/>
                <a:ea typeface="SamsungOne-400" panose="020B0503030303020204" pitchFamily="34" charset="0"/>
              </a:rPr>
              <a:t>h</a:t>
            </a:r>
            <a:r>
              <a:rPr lang="en" altLang="ko-KR" sz="1050" dirty="0">
                <a:solidFill>
                  <a:srgbClr val="193EB0"/>
                </a:solidFill>
                <a:latin typeface="SamsungOne-400" panose="020B0503030303020204" pitchFamily="34" charset="0"/>
                <a:ea typeface="SamsungOne-400" panose="020B0503030303020204" pitchFamily="34" charset="0"/>
              </a:rPr>
              <a:t>adoop</a:t>
            </a:r>
          </a:p>
          <a:p>
            <a:pPr marL="342900" indent="-342900">
              <a:buAutoNum type="arabicPlain" startAt="300"/>
            </a:pPr>
            <a:r>
              <a:rPr lang="en-US" altLang="ko-KR" sz="1050" dirty="0">
                <a:solidFill>
                  <a:srgbClr val="193EB0"/>
                </a:solidFill>
                <a:latin typeface="SamsungOne-400" panose="020B0503030303020204" pitchFamily="34" charset="0"/>
                <a:ea typeface="SamsungOne-400" panose="020B0503030303020204" pitchFamily="34" charset="0"/>
              </a:rPr>
              <a:t>z</a:t>
            </a:r>
            <a:r>
              <a:rPr lang="en" altLang="ko-KR" sz="1050" dirty="0">
                <a:solidFill>
                  <a:srgbClr val="193EB0"/>
                </a:solidFill>
                <a:latin typeface="SamsungOne-400" panose="020B0503030303020204" pitchFamily="34" charset="0"/>
                <a:ea typeface="SamsungOne-400" panose="020B0503030303020204" pitchFamily="34" charset="0"/>
              </a:rPr>
              <a:t>ookeeper</a:t>
            </a:r>
          </a:p>
          <a:p>
            <a:pPr marL="342900" indent="-342900">
              <a:buAutoNum type="arabicPlain" startAt="700"/>
            </a:pPr>
            <a:r>
              <a:rPr lang="en-US" altLang="ko-KR" sz="1050" dirty="0">
                <a:solidFill>
                  <a:srgbClr val="193EB0"/>
                </a:solidFill>
                <a:latin typeface="SamsungOne-400" panose="020B0503030303020204" pitchFamily="34" charset="0"/>
                <a:ea typeface="SamsungOne-400" panose="020B0503030303020204" pitchFamily="34" charset="0"/>
              </a:rPr>
              <a:t>y</a:t>
            </a:r>
            <a:r>
              <a:rPr lang="en" altLang="ko-KR" sz="1050" dirty="0">
                <a:solidFill>
                  <a:srgbClr val="193EB0"/>
                </a:solidFill>
                <a:latin typeface="SamsungOne-400" panose="020B0503030303020204" pitchFamily="34" charset="0"/>
                <a:ea typeface="SamsungOne-400" panose="020B0503030303020204" pitchFamily="34" charset="0"/>
              </a:rPr>
              <a:t>arn</a:t>
            </a:r>
          </a:p>
          <a:p>
            <a:pPr marL="342900" indent="-342900">
              <a:buAutoNum type="arabicPlain" startAt="800"/>
            </a:pPr>
            <a:r>
              <a:rPr lang="en-US" altLang="ko-KR" sz="1050" dirty="0">
                <a:solidFill>
                  <a:srgbClr val="193EB0"/>
                </a:solidFill>
                <a:latin typeface="SamsungOne-400" panose="020B0503030303020204" pitchFamily="34" charset="0"/>
                <a:ea typeface="SamsungOne-400" panose="020B0503030303020204" pitchFamily="34" charset="0"/>
              </a:rPr>
              <a:t>s</a:t>
            </a:r>
            <a:r>
              <a:rPr lang="en" altLang="ko-KR" sz="1050" dirty="0">
                <a:solidFill>
                  <a:srgbClr val="193EB0"/>
                </a:solidFill>
                <a:latin typeface="SamsungOne-400" panose="020B0503030303020204" pitchFamily="34" charset="0"/>
                <a:ea typeface="SamsungOne-400" panose="020B0503030303020204" pitchFamily="34" charset="0"/>
              </a:rPr>
              <a:t>qoop</a:t>
            </a:r>
          </a:p>
          <a:p>
            <a:pPr marL="342900" indent="-342900">
              <a:buAutoNum type="arabicPlain" startAt="900"/>
            </a:pPr>
            <a:r>
              <a:rPr lang="en-US" altLang="ko-KR" sz="1050" dirty="0">
                <a:solidFill>
                  <a:srgbClr val="193EB0"/>
                </a:solidFill>
                <a:latin typeface="SamsungOne-400" panose="020B0503030303020204" pitchFamily="34" charset="0"/>
                <a:ea typeface="SamsungOne-400" panose="020B0503030303020204" pitchFamily="34" charset="0"/>
              </a:rPr>
              <a:t>f</a:t>
            </a:r>
            <a:r>
              <a:rPr lang="en" altLang="ko-KR" sz="1050" dirty="0">
                <a:solidFill>
                  <a:srgbClr val="193EB0"/>
                </a:solidFill>
                <a:latin typeface="SamsungOne-400" panose="020B0503030303020204" pitchFamily="34" charset="0"/>
                <a:ea typeface="SamsungOne-400" panose="020B0503030303020204" pitchFamily="34" charset="0"/>
              </a:rPr>
              <a:t>lume</a:t>
            </a:r>
          </a:p>
          <a:p>
            <a:r>
              <a:rPr lang="en" altLang="ko-KR" sz="1050" dirty="0">
                <a:solidFill>
                  <a:srgbClr val="193EB0"/>
                </a:solidFill>
                <a:latin typeface="SamsungOne-400" panose="020B0503030303020204" pitchFamily="34" charset="0"/>
                <a:ea typeface="SamsungOne-400" panose="020B0503030303020204" pitchFamily="34" charset="0"/>
              </a:rPr>
              <a:t>1000   kafka</a:t>
            </a:r>
          </a:p>
        </p:txBody>
      </p:sp>
      <p:sp>
        <p:nvSpPr>
          <p:cNvPr id="17" name="모서리가 둥근 직사각형 31">
            <a:extLst>
              <a:ext uri="{FF2B5EF4-FFF2-40B4-BE49-F238E27FC236}">
                <a16:creationId xmlns:a16="http://schemas.microsoft.com/office/drawing/2014/main" id="{7A96FD45-5CC3-4A18-B92C-CD9308423458}"/>
              </a:ext>
            </a:extLst>
          </p:cNvPr>
          <p:cNvSpPr/>
          <p:nvPr/>
        </p:nvSpPr>
        <p:spPr>
          <a:xfrm>
            <a:off x="4151836" y="4025137"/>
            <a:ext cx="1008639" cy="1893382"/>
          </a:xfrm>
          <a:prstGeom prst="roundRect">
            <a:avLst>
              <a:gd name="adj" fmla="val 4471"/>
            </a:avLst>
          </a:prstGeom>
          <a:solidFill>
            <a:srgbClr val="E9F2FC"/>
          </a:solidFill>
          <a:ln>
            <a:solidFill>
              <a:srgbClr val="193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lain" startAt="2"/>
            </a:pPr>
            <a:r>
              <a:rPr lang="en-US" altLang="ko-KR" sz="1050" dirty="0">
                <a:solidFill>
                  <a:srgbClr val="193EB0"/>
                </a:solidFill>
                <a:latin typeface="SamsungOne-400" panose="020B0503030303020204" pitchFamily="34" charset="0"/>
                <a:ea typeface="SamsungOne-400" panose="020B0503030303020204" pitchFamily="34" charset="0"/>
              </a:rPr>
              <a:t> s</a:t>
            </a:r>
            <a:r>
              <a:rPr lang="en" altLang="ko-KR" sz="1050" dirty="0">
                <a:solidFill>
                  <a:srgbClr val="193EB0"/>
                </a:solidFill>
                <a:latin typeface="SamsungOne-400" panose="020B0503030303020204" pitchFamily="34" charset="0"/>
                <a:ea typeface="SamsungOne-400" panose="020B0503030303020204" pitchFamily="34" charset="0"/>
              </a:rPr>
              <a:t>park</a:t>
            </a:r>
          </a:p>
          <a:p>
            <a:r>
              <a:rPr lang="en" altLang="ko-KR" sz="1050" dirty="0">
                <a:solidFill>
                  <a:srgbClr val="193EB0"/>
                </a:solidFill>
                <a:latin typeface="SamsungOne-400" panose="020B0503030303020204" pitchFamily="34" charset="0"/>
                <a:ea typeface="SamsungOne-400" panose="020B0503030303020204" pitchFamily="34" charset="0"/>
              </a:rPr>
              <a:t>4       impala</a:t>
            </a:r>
          </a:p>
          <a:p>
            <a:r>
              <a:rPr lang="en" altLang="ko-KR" sz="1050" dirty="0">
                <a:solidFill>
                  <a:srgbClr val="193EB0"/>
                </a:solidFill>
                <a:latin typeface="SamsungOne-400" panose="020B0503030303020204" pitchFamily="34" charset="0"/>
                <a:ea typeface="SamsungOne-400" panose="020B0503030303020204" pitchFamily="34" charset="0"/>
              </a:rPr>
              <a:t>5        kudu  </a:t>
            </a:r>
          </a:p>
          <a:p>
            <a:r>
              <a:rPr lang="en" altLang="ko-KR" sz="1050" dirty="0">
                <a:solidFill>
                  <a:srgbClr val="193EB0"/>
                </a:solidFill>
                <a:latin typeface="SamsungOne-400" panose="020B0503030303020204" pitchFamily="34" charset="0"/>
                <a:ea typeface="SamsungOne-400" panose="020B0503030303020204" pitchFamily="34" charset="0"/>
              </a:rPr>
              <a:t>6        hdfs  </a:t>
            </a:r>
          </a:p>
          <a:p>
            <a:r>
              <a:rPr lang="en" altLang="ko-KR" sz="1050" dirty="0">
                <a:solidFill>
                  <a:srgbClr val="193EB0"/>
                </a:solidFill>
                <a:latin typeface="SamsungOne-400" panose="020B0503030303020204" pitchFamily="34" charset="0"/>
                <a:ea typeface="SamsungOne-400" panose="020B0503030303020204" pitchFamily="34" charset="0"/>
              </a:rPr>
              <a:t>13      pig</a:t>
            </a:r>
          </a:p>
          <a:p>
            <a:r>
              <a:rPr lang="en" altLang="ko-KR" sz="1050" dirty="0">
                <a:solidFill>
                  <a:srgbClr val="193EB0"/>
                </a:solidFill>
                <a:latin typeface="SamsungOne-400" panose="020B0503030303020204" pitchFamily="34" charset="0"/>
                <a:ea typeface="SamsungOne-400" panose="020B0503030303020204" pitchFamily="34" charset="0"/>
              </a:rPr>
              <a:t>14      kudu</a:t>
            </a:r>
          </a:p>
          <a:p>
            <a:r>
              <a:rPr lang="en" altLang="ko-KR" sz="1050" dirty="0">
                <a:solidFill>
                  <a:srgbClr val="193EB0"/>
                </a:solidFill>
                <a:latin typeface="SamsungOne-400" panose="020B0503030303020204" pitchFamily="34" charset="0"/>
                <a:ea typeface="SamsungOne-400" panose="020B0503030303020204" pitchFamily="34" charset="0"/>
              </a:rPr>
              <a:t>15      hbase</a:t>
            </a:r>
          </a:p>
          <a:p>
            <a:r>
              <a:rPr lang="en" altLang="ko-KR" sz="1050" dirty="0">
                <a:solidFill>
                  <a:srgbClr val="193EB0"/>
                </a:solidFill>
                <a:latin typeface="SamsungOne-400" panose="020B0503030303020204" pitchFamily="34" charset="0"/>
                <a:ea typeface="SamsungOne-400" panose="020B0503030303020204" pitchFamily="34" charset="0"/>
              </a:rPr>
              <a:t>200   spark</a:t>
            </a:r>
          </a:p>
          <a:p>
            <a:pPr marL="228600" indent="-228600">
              <a:buAutoNum type="arabicPlain" startAt="400"/>
            </a:pPr>
            <a:r>
              <a:rPr lang="en-US" altLang="ko-KR" sz="1050" dirty="0">
                <a:solidFill>
                  <a:srgbClr val="193EB0"/>
                </a:solidFill>
                <a:latin typeface="SamsungOne-400" panose="020B0503030303020204" pitchFamily="34" charset="0"/>
                <a:ea typeface="SamsungOne-400" panose="020B0503030303020204" pitchFamily="34" charset="0"/>
              </a:rPr>
              <a:t>  i</a:t>
            </a:r>
            <a:r>
              <a:rPr lang="en" altLang="ko-KR" sz="1050" dirty="0">
                <a:solidFill>
                  <a:srgbClr val="193EB0"/>
                </a:solidFill>
                <a:latin typeface="SamsungOne-400" panose="020B0503030303020204" pitchFamily="34" charset="0"/>
                <a:ea typeface="SamsungOne-400" panose="020B0503030303020204" pitchFamily="34" charset="0"/>
              </a:rPr>
              <a:t>mpala</a:t>
            </a:r>
          </a:p>
          <a:p>
            <a:r>
              <a:rPr lang="en" altLang="ko-KR" sz="1050" dirty="0">
                <a:solidFill>
                  <a:srgbClr val="193EB0"/>
                </a:solidFill>
                <a:latin typeface="SamsungOne-400" panose="020B0503030303020204" pitchFamily="34" charset="0"/>
                <a:ea typeface="SamsungOne-400" panose="020B0503030303020204" pitchFamily="34" charset="0"/>
              </a:rPr>
              <a:t>500   kudu</a:t>
            </a:r>
          </a:p>
          <a:p>
            <a:r>
              <a:rPr lang="en" altLang="ko-KR" sz="1050" dirty="0">
                <a:solidFill>
                  <a:srgbClr val="193EB0"/>
                </a:solidFill>
                <a:latin typeface="SamsungOne-400" panose="020B0503030303020204" pitchFamily="34" charset="0"/>
                <a:ea typeface="SamsungOne-400" panose="020B0503030303020204" pitchFamily="34" charset="0"/>
              </a:rPr>
              <a:t>600   hdfs</a:t>
            </a:r>
          </a:p>
        </p:txBody>
      </p:sp>
      <p:sp>
        <p:nvSpPr>
          <p:cNvPr id="28" name="직사각형 3">
            <a:extLst>
              <a:ext uri="{FF2B5EF4-FFF2-40B4-BE49-F238E27FC236}">
                <a16:creationId xmlns:a16="http://schemas.microsoft.com/office/drawing/2014/main" id="{9F7BA3F9-5984-48E2-9E4E-F1D190A8E69F}"/>
              </a:ext>
            </a:extLst>
          </p:cNvPr>
          <p:cNvSpPr/>
          <p:nvPr/>
        </p:nvSpPr>
        <p:spPr>
          <a:xfrm>
            <a:off x="5583780" y="2985744"/>
            <a:ext cx="3710552" cy="3234833"/>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800" dirty="0">
                <a:solidFill>
                  <a:srgbClr val="000000"/>
                </a:solidFill>
                <a:latin typeface="SamsungOne-400" panose="020B0503030303020204" pitchFamily="34" charset="0"/>
                <a:ea typeface="SamsungOne-400" panose="020B0503030303020204" pitchFamily="34" charset="0"/>
              </a:rPr>
              <a:t>0:  jbdc:hive2://&gt; select * from product_by_category;</a:t>
            </a:r>
          </a:p>
          <a:p>
            <a:pPr marL="180000"/>
            <a:r>
              <a:rPr lang="en-US" altLang="ko-KR" sz="800" dirty="0">
                <a:solidFill>
                  <a:srgbClr val="000000"/>
                </a:solidFill>
                <a:latin typeface="SamsungOne-400" panose="020B0503030303020204" pitchFamily="34" charset="0"/>
                <a:ea typeface="SamsungOne-400" panose="020B0503030303020204" pitchFamily="34" charset="0"/>
              </a:rPr>
              <a:t>OK</a:t>
            </a: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p:txBody>
      </p:sp>
      <p:graphicFrame>
        <p:nvGraphicFramePr>
          <p:cNvPr id="29" name="표 28">
            <a:extLst>
              <a:ext uri="{FF2B5EF4-FFF2-40B4-BE49-F238E27FC236}">
                <a16:creationId xmlns:a16="http://schemas.microsoft.com/office/drawing/2014/main" id="{BEAA4AD6-05CA-4F0E-8C83-B8BE6AC3EE03}"/>
              </a:ext>
            </a:extLst>
          </p:cNvPr>
          <p:cNvGraphicFramePr>
            <a:graphicFrameLocks noGrp="1"/>
          </p:cNvGraphicFramePr>
          <p:nvPr>
            <p:extLst>
              <p:ext uri="{D42A27DB-BD31-4B8C-83A1-F6EECF244321}">
                <p14:modId xmlns:p14="http://schemas.microsoft.com/office/powerpoint/2010/main" val="816990329"/>
              </p:ext>
            </p:extLst>
          </p:nvPr>
        </p:nvGraphicFramePr>
        <p:xfrm>
          <a:off x="5703927" y="3436620"/>
          <a:ext cx="3470257" cy="2651760"/>
        </p:xfrm>
        <a:graphic>
          <a:graphicData uri="http://schemas.openxmlformats.org/drawingml/2006/table">
            <a:tbl>
              <a:tblPr firstRow="1" bandRow="1">
                <a:tableStyleId>{5C22544A-7EE6-4342-B048-85BDC9FD1C3A}</a:tableStyleId>
              </a:tblPr>
              <a:tblGrid>
                <a:gridCol w="1156752">
                  <a:extLst>
                    <a:ext uri="{9D8B030D-6E8A-4147-A177-3AD203B41FA5}">
                      <a16:colId xmlns:a16="http://schemas.microsoft.com/office/drawing/2014/main" val="3426661151"/>
                    </a:ext>
                  </a:extLst>
                </a:gridCol>
                <a:gridCol w="1134880">
                  <a:extLst>
                    <a:ext uri="{9D8B030D-6E8A-4147-A177-3AD203B41FA5}">
                      <a16:colId xmlns:a16="http://schemas.microsoft.com/office/drawing/2014/main" val="4123245814"/>
                    </a:ext>
                  </a:extLst>
                </a:gridCol>
                <a:gridCol w="1178625">
                  <a:extLst>
                    <a:ext uri="{9D8B030D-6E8A-4147-A177-3AD203B41FA5}">
                      <a16:colId xmlns:a16="http://schemas.microsoft.com/office/drawing/2014/main" val="3521090184"/>
                    </a:ext>
                  </a:extLst>
                </a:gridCol>
              </a:tblGrid>
              <a:tr h="205740">
                <a:tc>
                  <a:txBody>
                    <a:bodyPr/>
                    <a:lstStyle/>
                    <a:p>
                      <a:pPr algn="ctr" latinLnBrk="1"/>
                      <a:r>
                        <a:rPr kumimoji="1" lang="en-US" altLang="ko-KR" sz="600" b="0" kern="1200" dirty="0">
                          <a:solidFill>
                            <a:srgbClr val="000000"/>
                          </a:solidFill>
                          <a:latin typeface="SamsungOne-400" panose="020B0503030303020204" pitchFamily="34" charset="0"/>
                          <a:cs typeface="+mn-cs"/>
                        </a:rPr>
                        <a:t>product_by_category.id</a:t>
                      </a:r>
                      <a:endParaRPr kumimoji="1" lang="ko-KR" altLang="en-US" sz="6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kumimoji="1" lang="en-US" altLang="ko-KR" sz="600" b="0" kern="1200" dirty="0">
                          <a:solidFill>
                            <a:srgbClr val="000000"/>
                          </a:solidFill>
                          <a:latin typeface="SamsungOne-400" panose="020B0503030303020204" pitchFamily="34" charset="0"/>
                          <a:cs typeface="+mn-cs"/>
                        </a:rPr>
                        <a:t>product_by_category.name</a:t>
                      </a:r>
                      <a:endParaRPr kumimoji="1" lang="ko-KR" altLang="en-US" sz="6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kumimoji="1" lang="en-US" altLang="ko-KR" sz="600" b="0" kern="1200" dirty="0">
                          <a:solidFill>
                            <a:srgbClr val="000000"/>
                          </a:solidFill>
                          <a:latin typeface="SamsungOne-400" panose="020B0503030303020204" pitchFamily="34" charset="0"/>
                          <a:cs typeface="+mn-cs"/>
                        </a:rPr>
                        <a:t>product_by_category.category</a:t>
                      </a:r>
                      <a:endParaRPr kumimoji="1" lang="ko-KR" altLang="en-US" sz="6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503014">
                <a:tc>
                  <a:txBody>
                    <a:bodyPr/>
                    <a:lstStyle/>
                    <a:p>
                      <a:pPr latinLnBrk="1"/>
                      <a:r>
                        <a:rPr kumimoji="1" lang="en-US" altLang="ko-KR" sz="600" kern="1200" dirty="0">
                          <a:solidFill>
                            <a:srgbClr val="000000"/>
                          </a:solidFill>
                          <a:latin typeface="SamsungOne-400" panose="020B0503030303020204" pitchFamily="34" charset="0"/>
                          <a:cs typeface="+mn-cs"/>
                        </a:rPr>
                        <a:t>1</a:t>
                      </a:r>
                    </a:p>
                    <a:p>
                      <a:pPr latinLnBrk="1"/>
                      <a:r>
                        <a:rPr kumimoji="1" lang="en-US" altLang="ko-KR" sz="600" kern="1200" dirty="0">
                          <a:solidFill>
                            <a:srgbClr val="000000"/>
                          </a:solidFill>
                          <a:latin typeface="SamsungOne-400" panose="020B0503030303020204" pitchFamily="34" charset="0"/>
                          <a:cs typeface="+mn-cs"/>
                        </a:rPr>
                        <a:t>3</a:t>
                      </a:r>
                    </a:p>
                    <a:p>
                      <a:pPr latinLnBrk="1"/>
                      <a:r>
                        <a:rPr kumimoji="1" lang="en-US" altLang="ko-KR" sz="600" kern="1200" dirty="0">
                          <a:solidFill>
                            <a:srgbClr val="000000"/>
                          </a:solidFill>
                          <a:latin typeface="SamsungOne-400" panose="020B0503030303020204" pitchFamily="34" charset="0"/>
                          <a:cs typeface="+mn-cs"/>
                        </a:rPr>
                        <a:t>7</a:t>
                      </a:r>
                      <a:br>
                        <a:rPr kumimoji="1" lang="en-US" altLang="ko-KR" sz="600" kern="1200" dirty="0">
                          <a:solidFill>
                            <a:srgbClr val="000000"/>
                          </a:solidFill>
                          <a:latin typeface="SamsungOne-400" panose="020B0503030303020204" pitchFamily="34" charset="0"/>
                          <a:cs typeface="+mn-cs"/>
                        </a:rPr>
                      </a:br>
                      <a:r>
                        <a:rPr kumimoji="1" lang="en-US" altLang="ko-KR" sz="600" kern="1200" dirty="0">
                          <a:solidFill>
                            <a:srgbClr val="000000"/>
                          </a:solidFill>
                          <a:latin typeface="SamsungOne-400" panose="020B0503030303020204" pitchFamily="34" charset="0"/>
                          <a:cs typeface="+mn-cs"/>
                        </a:rPr>
                        <a:t>8</a:t>
                      </a:r>
                    </a:p>
                    <a:p>
                      <a:pPr latinLnBrk="1"/>
                      <a:r>
                        <a:rPr kumimoji="1" lang="en-US" altLang="ko-KR" sz="600" kern="1200" dirty="0">
                          <a:solidFill>
                            <a:srgbClr val="000000"/>
                          </a:solidFill>
                          <a:latin typeface="SamsungOne-400" panose="020B0503030303020204" pitchFamily="34" charset="0"/>
                          <a:cs typeface="+mn-cs"/>
                        </a:rPr>
                        <a:t>9</a:t>
                      </a:r>
                    </a:p>
                    <a:p>
                      <a:pPr latinLnBrk="1"/>
                      <a:r>
                        <a:rPr kumimoji="1" lang="en-US" altLang="ko-KR" sz="600" kern="1200" dirty="0">
                          <a:solidFill>
                            <a:srgbClr val="000000"/>
                          </a:solidFill>
                          <a:latin typeface="SamsungOne-400" panose="020B0503030303020204" pitchFamily="34" charset="0"/>
                          <a:cs typeface="+mn-cs"/>
                        </a:rPr>
                        <a:t>10</a:t>
                      </a:r>
                    </a:p>
                    <a:p>
                      <a:pPr latinLnBrk="1"/>
                      <a:r>
                        <a:rPr kumimoji="1" lang="en-US" altLang="ko-KR" sz="600" kern="1200" dirty="0">
                          <a:solidFill>
                            <a:srgbClr val="000000"/>
                          </a:solidFill>
                          <a:latin typeface="SamsungOne-400" panose="020B0503030303020204" pitchFamily="34" charset="0"/>
                          <a:cs typeface="+mn-cs"/>
                        </a:rPr>
                        <a:t>11</a:t>
                      </a:r>
                    </a:p>
                    <a:p>
                      <a:pPr latinLnBrk="1"/>
                      <a:r>
                        <a:rPr kumimoji="1" lang="en-US" altLang="ko-KR" sz="600" kern="1200" dirty="0">
                          <a:solidFill>
                            <a:srgbClr val="000000"/>
                          </a:solidFill>
                          <a:latin typeface="SamsungOne-400" panose="020B0503030303020204" pitchFamily="34" charset="0"/>
                          <a:cs typeface="+mn-cs"/>
                        </a:rPr>
                        <a:t>12</a:t>
                      </a:r>
                    </a:p>
                    <a:p>
                      <a:pPr latinLnBrk="1"/>
                      <a:r>
                        <a:rPr kumimoji="1" lang="en-US" altLang="ko-KR" sz="600" kern="1200" dirty="0">
                          <a:solidFill>
                            <a:srgbClr val="000000"/>
                          </a:solidFill>
                          <a:latin typeface="SamsungOne-400" panose="020B0503030303020204" pitchFamily="34" charset="0"/>
                          <a:cs typeface="+mn-cs"/>
                        </a:rPr>
                        <a:t>100</a:t>
                      </a:r>
                    </a:p>
                    <a:p>
                      <a:pPr latinLnBrk="1"/>
                      <a:r>
                        <a:rPr kumimoji="1" lang="en-US" altLang="ko-KR" sz="600" kern="1200" dirty="0">
                          <a:solidFill>
                            <a:srgbClr val="000000"/>
                          </a:solidFill>
                          <a:latin typeface="SamsungOne-400" panose="020B0503030303020204" pitchFamily="34" charset="0"/>
                          <a:cs typeface="+mn-cs"/>
                        </a:rPr>
                        <a:t>300</a:t>
                      </a:r>
                    </a:p>
                    <a:p>
                      <a:pPr latinLnBrk="1"/>
                      <a:r>
                        <a:rPr kumimoji="1" lang="en-US" altLang="ko-KR" sz="600" kern="1200" dirty="0">
                          <a:solidFill>
                            <a:srgbClr val="000000"/>
                          </a:solidFill>
                          <a:latin typeface="SamsungOne-400" panose="020B0503030303020204" pitchFamily="34" charset="0"/>
                          <a:cs typeface="+mn-cs"/>
                        </a:rPr>
                        <a:t>700</a:t>
                      </a:r>
                    </a:p>
                    <a:p>
                      <a:pPr latinLnBrk="1"/>
                      <a:r>
                        <a:rPr kumimoji="1" lang="en-US" altLang="ko-KR" sz="600" kern="1200" dirty="0">
                          <a:solidFill>
                            <a:srgbClr val="000000"/>
                          </a:solidFill>
                          <a:latin typeface="SamsungOne-400" panose="020B0503030303020204" pitchFamily="34" charset="0"/>
                          <a:cs typeface="+mn-cs"/>
                        </a:rPr>
                        <a:t>800</a:t>
                      </a:r>
                    </a:p>
                    <a:p>
                      <a:pPr latinLnBrk="1"/>
                      <a:r>
                        <a:rPr kumimoji="1" lang="en-US" altLang="ko-KR" sz="600" kern="1200" dirty="0">
                          <a:solidFill>
                            <a:srgbClr val="000000"/>
                          </a:solidFill>
                          <a:latin typeface="SamsungOne-400" panose="020B0503030303020204" pitchFamily="34" charset="0"/>
                          <a:cs typeface="+mn-cs"/>
                        </a:rPr>
                        <a:t>900</a:t>
                      </a:r>
                    </a:p>
                    <a:p>
                      <a:pPr latinLnBrk="1"/>
                      <a:r>
                        <a:rPr kumimoji="1" lang="en-US" altLang="ko-KR" sz="600" kern="1200" dirty="0">
                          <a:solidFill>
                            <a:srgbClr val="000000"/>
                          </a:solidFill>
                          <a:latin typeface="SamsungOne-400" panose="020B0503030303020204" pitchFamily="34" charset="0"/>
                          <a:cs typeface="+mn-cs"/>
                        </a:rPr>
                        <a:t>1000</a:t>
                      </a:r>
                    </a:p>
                    <a:p>
                      <a:pPr latinLnBrk="1"/>
                      <a:r>
                        <a:rPr kumimoji="1" lang="en-US" altLang="ko-KR" sz="600" kern="1200" dirty="0">
                          <a:solidFill>
                            <a:srgbClr val="000000"/>
                          </a:solidFill>
                          <a:latin typeface="SamsungOne-400" panose="020B0503030303020204" pitchFamily="34" charset="0"/>
                          <a:cs typeface="+mn-cs"/>
                        </a:rPr>
                        <a:t>2</a:t>
                      </a:r>
                    </a:p>
                    <a:p>
                      <a:pPr latinLnBrk="1"/>
                      <a:r>
                        <a:rPr kumimoji="1" lang="en-US" altLang="ko-KR" sz="600" kern="1200" dirty="0">
                          <a:solidFill>
                            <a:srgbClr val="000000"/>
                          </a:solidFill>
                          <a:latin typeface="SamsungOne-400" panose="020B0503030303020204" pitchFamily="34" charset="0"/>
                          <a:cs typeface="+mn-cs"/>
                        </a:rPr>
                        <a:t>4</a:t>
                      </a:r>
                    </a:p>
                    <a:p>
                      <a:pPr latinLnBrk="1"/>
                      <a:r>
                        <a:rPr kumimoji="1" lang="en-US" altLang="ko-KR" sz="600" kern="1200" dirty="0">
                          <a:solidFill>
                            <a:srgbClr val="000000"/>
                          </a:solidFill>
                          <a:latin typeface="SamsungOne-400" panose="020B0503030303020204" pitchFamily="34" charset="0"/>
                          <a:cs typeface="+mn-cs"/>
                        </a:rPr>
                        <a:t>5</a:t>
                      </a:r>
                    </a:p>
                    <a:p>
                      <a:pPr latinLnBrk="1"/>
                      <a:r>
                        <a:rPr kumimoji="1" lang="en-US" altLang="ko-KR" sz="600" kern="1200" dirty="0">
                          <a:solidFill>
                            <a:srgbClr val="000000"/>
                          </a:solidFill>
                          <a:latin typeface="SamsungOne-400" panose="020B0503030303020204" pitchFamily="34" charset="0"/>
                          <a:cs typeface="+mn-cs"/>
                        </a:rPr>
                        <a:t>6</a:t>
                      </a:r>
                    </a:p>
                    <a:p>
                      <a:pPr latinLnBrk="1"/>
                      <a:r>
                        <a:rPr kumimoji="1" lang="en-US" altLang="ko-KR" sz="600" kern="1200" dirty="0">
                          <a:solidFill>
                            <a:srgbClr val="000000"/>
                          </a:solidFill>
                          <a:latin typeface="SamsungOne-400" panose="020B0503030303020204" pitchFamily="34" charset="0"/>
                          <a:cs typeface="+mn-cs"/>
                        </a:rPr>
                        <a:t>13</a:t>
                      </a:r>
                    </a:p>
                    <a:p>
                      <a:pPr latinLnBrk="1"/>
                      <a:r>
                        <a:rPr kumimoji="1" lang="en-US" altLang="ko-KR" sz="600" kern="1200" dirty="0">
                          <a:solidFill>
                            <a:srgbClr val="000000"/>
                          </a:solidFill>
                          <a:latin typeface="SamsungOne-400" panose="020B0503030303020204" pitchFamily="34" charset="0"/>
                          <a:cs typeface="+mn-cs"/>
                        </a:rPr>
                        <a:t>14</a:t>
                      </a:r>
                    </a:p>
                    <a:p>
                      <a:pPr latinLnBrk="1"/>
                      <a:r>
                        <a:rPr kumimoji="1" lang="en-US" altLang="ko-KR" sz="600" kern="1200" dirty="0">
                          <a:solidFill>
                            <a:srgbClr val="000000"/>
                          </a:solidFill>
                          <a:latin typeface="SamsungOne-400" panose="020B0503030303020204" pitchFamily="34" charset="0"/>
                          <a:cs typeface="+mn-cs"/>
                        </a:rPr>
                        <a:t>15</a:t>
                      </a:r>
                    </a:p>
                    <a:p>
                      <a:pPr latinLnBrk="1"/>
                      <a:r>
                        <a:rPr kumimoji="1" lang="en-US" altLang="ko-KR" sz="600" kern="1200" dirty="0">
                          <a:solidFill>
                            <a:srgbClr val="000000"/>
                          </a:solidFill>
                          <a:latin typeface="SamsungOne-400" panose="020B0503030303020204" pitchFamily="34" charset="0"/>
                          <a:cs typeface="+mn-cs"/>
                        </a:rPr>
                        <a:t>200</a:t>
                      </a:r>
                    </a:p>
                    <a:p>
                      <a:pPr latinLnBrk="1"/>
                      <a:r>
                        <a:rPr kumimoji="1" lang="en-US" altLang="ko-KR" sz="600" kern="1200" dirty="0">
                          <a:solidFill>
                            <a:srgbClr val="000000"/>
                          </a:solidFill>
                          <a:latin typeface="SamsungOne-400" panose="020B0503030303020204" pitchFamily="34" charset="0"/>
                          <a:cs typeface="+mn-cs"/>
                        </a:rPr>
                        <a:t>400</a:t>
                      </a:r>
                    </a:p>
                    <a:p>
                      <a:pPr latinLnBrk="1"/>
                      <a:r>
                        <a:rPr kumimoji="1" lang="en-US" altLang="ko-KR" sz="600" kern="1200" dirty="0">
                          <a:solidFill>
                            <a:srgbClr val="000000"/>
                          </a:solidFill>
                          <a:latin typeface="SamsungOne-400" panose="020B0503030303020204" pitchFamily="34" charset="0"/>
                          <a:cs typeface="+mn-cs"/>
                        </a:rPr>
                        <a:t>500</a:t>
                      </a:r>
                    </a:p>
                    <a:p>
                      <a:pPr latinLnBrk="1"/>
                      <a:r>
                        <a:rPr kumimoji="1" lang="en-US" altLang="ko-KR" sz="600" kern="1200" dirty="0">
                          <a:solidFill>
                            <a:srgbClr val="000000"/>
                          </a:solidFill>
                          <a:latin typeface="SamsungOne-400" panose="020B0503030303020204" pitchFamily="34" charset="0"/>
                          <a:cs typeface="+mn-cs"/>
                        </a:rPr>
                        <a:t>600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600" kern="1200" dirty="0">
                          <a:solidFill>
                            <a:srgbClr val="000000"/>
                          </a:solidFill>
                          <a:latin typeface="SamsungOne-400" panose="020B0503030303020204" pitchFamily="34" charset="0"/>
                          <a:cs typeface="+mn-cs"/>
                        </a:rPr>
                        <a:t>hadoop</a:t>
                      </a:r>
                    </a:p>
                    <a:p>
                      <a:pPr latinLnBrk="1"/>
                      <a:r>
                        <a:rPr kumimoji="1" lang="en-US" altLang="ko-KR" sz="600" kern="1200" dirty="0">
                          <a:solidFill>
                            <a:srgbClr val="000000"/>
                          </a:solidFill>
                          <a:latin typeface="SamsungOne-400" panose="020B0503030303020204" pitchFamily="34" charset="0"/>
                          <a:cs typeface="+mn-cs"/>
                        </a:rPr>
                        <a:t>zookeeper</a:t>
                      </a:r>
                    </a:p>
                    <a:p>
                      <a:pPr latinLnBrk="1"/>
                      <a:r>
                        <a:rPr kumimoji="1" lang="en-US" altLang="ko-KR" sz="600" kern="1200" dirty="0">
                          <a:solidFill>
                            <a:srgbClr val="000000"/>
                          </a:solidFill>
                          <a:latin typeface="SamsungOne-400" panose="020B0503030303020204" pitchFamily="34" charset="0"/>
                          <a:cs typeface="+mn-cs"/>
                        </a:rPr>
                        <a:t>yarn</a:t>
                      </a:r>
                    </a:p>
                    <a:p>
                      <a:pPr latinLnBrk="1"/>
                      <a:r>
                        <a:rPr kumimoji="1" lang="en-US" altLang="ko-KR" sz="600" kern="1200" dirty="0">
                          <a:solidFill>
                            <a:srgbClr val="000000"/>
                          </a:solidFill>
                          <a:latin typeface="SamsungOne-400" panose="020B0503030303020204" pitchFamily="34" charset="0"/>
                          <a:cs typeface="+mn-cs"/>
                        </a:rPr>
                        <a:t>sqoop</a:t>
                      </a:r>
                    </a:p>
                    <a:p>
                      <a:pPr latinLnBrk="1"/>
                      <a:r>
                        <a:rPr kumimoji="1" lang="en-US" altLang="ko-KR" sz="600" kern="1200" dirty="0">
                          <a:solidFill>
                            <a:srgbClr val="000000"/>
                          </a:solidFill>
                          <a:latin typeface="SamsungOne-400" panose="020B0503030303020204" pitchFamily="34" charset="0"/>
                          <a:cs typeface="+mn-cs"/>
                        </a:rPr>
                        <a:t>flume</a:t>
                      </a:r>
                    </a:p>
                    <a:p>
                      <a:pPr latinLnBrk="1"/>
                      <a:r>
                        <a:rPr kumimoji="1" lang="en-US" altLang="ko-KR" sz="600" kern="1200" dirty="0">
                          <a:solidFill>
                            <a:srgbClr val="000000"/>
                          </a:solidFill>
                          <a:latin typeface="SamsungOne-400" panose="020B0503030303020204" pitchFamily="34" charset="0"/>
                          <a:cs typeface="+mn-cs"/>
                        </a:rPr>
                        <a:t>kafka</a:t>
                      </a:r>
                    </a:p>
                    <a:p>
                      <a:pPr latinLnBrk="1"/>
                      <a:r>
                        <a:rPr kumimoji="1" lang="en-US" altLang="ko-KR" sz="600" kern="1200" dirty="0">
                          <a:solidFill>
                            <a:srgbClr val="000000"/>
                          </a:solidFill>
                          <a:latin typeface="SamsungOne-400" panose="020B0503030303020204" pitchFamily="34" charset="0"/>
                          <a:cs typeface="+mn-cs"/>
                        </a:rPr>
                        <a:t>nifi</a:t>
                      </a:r>
                    </a:p>
                    <a:p>
                      <a:pPr latinLnBrk="1"/>
                      <a:r>
                        <a:rPr kumimoji="1" lang="en-US" altLang="ko-KR" sz="600" kern="1200" dirty="0">
                          <a:solidFill>
                            <a:srgbClr val="000000"/>
                          </a:solidFill>
                          <a:latin typeface="SamsungOne-400" panose="020B0503030303020204" pitchFamily="34" charset="0"/>
                          <a:cs typeface="+mn-cs"/>
                        </a:rPr>
                        <a:t>hive</a:t>
                      </a:r>
                    </a:p>
                    <a:p>
                      <a:pPr latinLnBrk="1"/>
                      <a:r>
                        <a:rPr kumimoji="1" lang="en-US" altLang="ko-KR" sz="600" kern="1200" dirty="0">
                          <a:solidFill>
                            <a:srgbClr val="000000"/>
                          </a:solidFill>
                          <a:latin typeface="SamsungOne-400" panose="020B0503030303020204" pitchFamily="34" charset="0"/>
                          <a:cs typeface="+mn-cs"/>
                        </a:rPr>
                        <a:t>hadoop</a:t>
                      </a:r>
                    </a:p>
                    <a:p>
                      <a:pPr latinLnBrk="1"/>
                      <a:r>
                        <a:rPr kumimoji="1" lang="en-US" altLang="ko-KR" sz="600" kern="1200" dirty="0">
                          <a:solidFill>
                            <a:srgbClr val="000000"/>
                          </a:solidFill>
                          <a:latin typeface="SamsungOne-400" panose="020B0503030303020204" pitchFamily="34" charset="0"/>
                          <a:cs typeface="+mn-cs"/>
                        </a:rPr>
                        <a:t>zookeeper</a:t>
                      </a:r>
                    </a:p>
                    <a:p>
                      <a:pPr latinLnBrk="1"/>
                      <a:r>
                        <a:rPr kumimoji="1" lang="en-US" altLang="ko-KR" sz="600" kern="1200" dirty="0">
                          <a:solidFill>
                            <a:srgbClr val="000000"/>
                          </a:solidFill>
                          <a:latin typeface="SamsungOne-400" panose="020B0503030303020204" pitchFamily="34" charset="0"/>
                          <a:cs typeface="+mn-cs"/>
                        </a:rPr>
                        <a:t>yarn</a:t>
                      </a:r>
                    </a:p>
                    <a:p>
                      <a:pPr latinLnBrk="1"/>
                      <a:r>
                        <a:rPr kumimoji="1" lang="en-US" altLang="ko-KR" sz="600" kern="1200" dirty="0">
                          <a:solidFill>
                            <a:srgbClr val="000000"/>
                          </a:solidFill>
                          <a:latin typeface="SamsungOne-400" panose="020B0503030303020204" pitchFamily="34" charset="0"/>
                          <a:cs typeface="+mn-cs"/>
                        </a:rPr>
                        <a:t>sqoop</a:t>
                      </a:r>
                    </a:p>
                    <a:p>
                      <a:pPr latinLnBrk="1"/>
                      <a:r>
                        <a:rPr kumimoji="1" lang="en-US" altLang="ko-KR" sz="600" kern="1200" dirty="0">
                          <a:solidFill>
                            <a:srgbClr val="000000"/>
                          </a:solidFill>
                          <a:latin typeface="SamsungOne-400" panose="020B0503030303020204" pitchFamily="34" charset="0"/>
                          <a:cs typeface="+mn-cs"/>
                        </a:rPr>
                        <a:t>flume</a:t>
                      </a:r>
                    </a:p>
                    <a:p>
                      <a:pPr latinLnBrk="1"/>
                      <a:r>
                        <a:rPr kumimoji="1" lang="en-US" altLang="ko-KR" sz="600" kern="1200" dirty="0">
                          <a:solidFill>
                            <a:srgbClr val="000000"/>
                          </a:solidFill>
                          <a:latin typeface="SamsungOne-400" panose="020B0503030303020204" pitchFamily="34" charset="0"/>
                          <a:cs typeface="+mn-cs"/>
                        </a:rPr>
                        <a:t>kafka</a:t>
                      </a:r>
                    </a:p>
                    <a:p>
                      <a:pPr latinLnBrk="1"/>
                      <a:r>
                        <a:rPr kumimoji="1" lang="en-US" altLang="ko-KR" sz="600" kern="1200" dirty="0">
                          <a:solidFill>
                            <a:srgbClr val="000000"/>
                          </a:solidFill>
                          <a:latin typeface="SamsungOne-400" panose="020B0503030303020204" pitchFamily="34" charset="0"/>
                          <a:cs typeface="+mn-cs"/>
                        </a:rPr>
                        <a:t>spark</a:t>
                      </a:r>
                    </a:p>
                    <a:p>
                      <a:pPr latinLnBrk="1"/>
                      <a:r>
                        <a:rPr kumimoji="1" lang="en-US" altLang="ko-KR" sz="600" kern="1200" dirty="0">
                          <a:solidFill>
                            <a:srgbClr val="000000"/>
                          </a:solidFill>
                          <a:latin typeface="SamsungOne-400" panose="020B0503030303020204" pitchFamily="34" charset="0"/>
                          <a:cs typeface="+mn-cs"/>
                        </a:rPr>
                        <a:t>impala</a:t>
                      </a:r>
                    </a:p>
                    <a:p>
                      <a:pPr latinLnBrk="1"/>
                      <a:r>
                        <a:rPr kumimoji="1" lang="en-US" altLang="ko-KR" sz="600" kern="1200" dirty="0">
                          <a:solidFill>
                            <a:srgbClr val="000000"/>
                          </a:solidFill>
                          <a:latin typeface="SamsungOne-400" panose="020B0503030303020204" pitchFamily="34" charset="0"/>
                          <a:cs typeface="+mn-cs"/>
                        </a:rPr>
                        <a:t>kudu  </a:t>
                      </a:r>
                    </a:p>
                    <a:p>
                      <a:pPr latinLnBrk="1"/>
                      <a:r>
                        <a:rPr kumimoji="1" lang="en-US" altLang="ko-KR" sz="600" kern="1200" dirty="0">
                          <a:solidFill>
                            <a:srgbClr val="000000"/>
                          </a:solidFill>
                          <a:latin typeface="SamsungOne-400" panose="020B0503030303020204" pitchFamily="34" charset="0"/>
                          <a:cs typeface="+mn-cs"/>
                        </a:rPr>
                        <a:t>hdfs  </a:t>
                      </a:r>
                    </a:p>
                    <a:p>
                      <a:pPr latinLnBrk="1"/>
                      <a:r>
                        <a:rPr kumimoji="1" lang="en-US" altLang="ko-KR" sz="600" kern="1200" dirty="0">
                          <a:solidFill>
                            <a:srgbClr val="000000"/>
                          </a:solidFill>
                          <a:latin typeface="SamsungOne-400" panose="020B0503030303020204" pitchFamily="34" charset="0"/>
                          <a:cs typeface="+mn-cs"/>
                        </a:rPr>
                        <a:t>pig</a:t>
                      </a:r>
                    </a:p>
                    <a:p>
                      <a:pPr latinLnBrk="1"/>
                      <a:r>
                        <a:rPr kumimoji="1" lang="en-US" altLang="ko-KR" sz="600" kern="1200" dirty="0">
                          <a:solidFill>
                            <a:srgbClr val="000000"/>
                          </a:solidFill>
                          <a:latin typeface="SamsungOne-400" panose="020B0503030303020204" pitchFamily="34" charset="0"/>
                          <a:cs typeface="+mn-cs"/>
                        </a:rPr>
                        <a:t>kudu</a:t>
                      </a:r>
                    </a:p>
                    <a:p>
                      <a:pPr latinLnBrk="1"/>
                      <a:r>
                        <a:rPr kumimoji="1" lang="en-US" altLang="ko-KR" sz="600" kern="1200" dirty="0">
                          <a:solidFill>
                            <a:srgbClr val="000000"/>
                          </a:solidFill>
                          <a:latin typeface="SamsungOne-400" panose="020B0503030303020204" pitchFamily="34" charset="0"/>
                          <a:cs typeface="+mn-cs"/>
                        </a:rPr>
                        <a:t>hbase</a:t>
                      </a:r>
                    </a:p>
                    <a:p>
                      <a:pPr latinLnBrk="1"/>
                      <a:r>
                        <a:rPr kumimoji="1" lang="en-US" altLang="ko-KR" sz="600" kern="1200" dirty="0">
                          <a:solidFill>
                            <a:srgbClr val="000000"/>
                          </a:solidFill>
                          <a:latin typeface="SamsungOne-400" panose="020B0503030303020204" pitchFamily="34" charset="0"/>
                          <a:cs typeface="+mn-cs"/>
                        </a:rPr>
                        <a:t>spark</a:t>
                      </a:r>
                    </a:p>
                    <a:p>
                      <a:pPr latinLnBrk="1"/>
                      <a:r>
                        <a:rPr kumimoji="1" lang="en-US" altLang="ko-KR" sz="600" kern="1200" dirty="0">
                          <a:solidFill>
                            <a:srgbClr val="000000"/>
                          </a:solidFill>
                          <a:latin typeface="SamsungOne-400" panose="020B0503030303020204" pitchFamily="34" charset="0"/>
                          <a:cs typeface="+mn-cs"/>
                        </a:rPr>
                        <a:t>impala</a:t>
                      </a:r>
                    </a:p>
                    <a:p>
                      <a:pPr latinLnBrk="1"/>
                      <a:r>
                        <a:rPr kumimoji="1" lang="en-US" altLang="ko-KR" sz="600" kern="1200" dirty="0">
                          <a:solidFill>
                            <a:srgbClr val="000000"/>
                          </a:solidFill>
                          <a:latin typeface="SamsungOne-400" panose="020B0503030303020204" pitchFamily="34" charset="0"/>
                          <a:cs typeface="+mn-cs"/>
                        </a:rPr>
                        <a:t>kudu</a:t>
                      </a:r>
                    </a:p>
                    <a:p>
                      <a:pPr latinLnBrk="1"/>
                      <a:r>
                        <a:rPr kumimoji="1" lang="en-US" altLang="ko-KR" sz="600" kern="1200" dirty="0">
                          <a:solidFill>
                            <a:srgbClr val="000000"/>
                          </a:solidFill>
                          <a:latin typeface="SamsungOne-400" panose="020B0503030303020204" pitchFamily="34" charset="0"/>
                          <a:cs typeface="+mn-cs"/>
                        </a:rPr>
                        <a:t>hdfs</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6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36858523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vùng</a:t>
            </a:r>
            <a:r>
              <a:rPr lang="en-US" altLang="ko-KR" dirty="0"/>
              <a:t> </a:t>
            </a:r>
            <a:r>
              <a:rPr lang="en-US" altLang="ko-KR" dirty="0" err="1"/>
              <a:t>lồng</a:t>
            </a:r>
            <a:r>
              <a:rPr lang="en-US" altLang="ko-KR" dirty="0"/>
              <a:t> </a:t>
            </a:r>
            <a:r>
              <a:rPr lang="en-US" altLang="ko-KR" dirty="0" err="1"/>
              <a:t>nhau</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Khi bảng được phân vùng bằng nhiều cột, Hive sẽ tạo các thư mục con lồng nhau dựa trên thứ tự của các cột phân vùng</a:t>
            </a:r>
            <a:endParaRPr lang="en-US" altLang="ko-KR" dirty="0"/>
          </a:p>
        </p:txBody>
      </p:sp>
      <p:sp>
        <p:nvSpPr>
          <p:cNvPr id="33" name="직사각형 3">
            <a:extLst>
              <a:ext uri="{FF2B5EF4-FFF2-40B4-BE49-F238E27FC236}">
                <a16:creationId xmlns:a16="http://schemas.microsoft.com/office/drawing/2014/main" id="{32A46BE4-A069-41E5-BAB2-F61372AA2F3A}"/>
              </a:ext>
            </a:extLst>
          </p:cNvPr>
          <p:cNvSpPr/>
          <p:nvPr/>
        </p:nvSpPr>
        <p:spPr>
          <a:xfrm>
            <a:off x="701128" y="2762678"/>
            <a:ext cx="7812000" cy="11094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 </a:t>
            </a:r>
            <a:r>
              <a:rPr lang="en-US" altLang="ko-KR" sz="1400" dirty="0">
                <a:solidFill>
                  <a:srgbClr val="000000"/>
                </a:solidFill>
                <a:latin typeface="SamsungOne-400" panose="020B0503030303020204" pitchFamily="34" charset="0"/>
                <a:ea typeface="SamsungOne-400" panose="020B0503030303020204" pitchFamily="34" charset="0"/>
              </a:rPr>
              <a:t>product_by_category (id int)</a:t>
            </a:r>
          </a:p>
          <a:p>
            <a:pPr marL="180000"/>
            <a:r>
              <a:rPr lang="en-US" altLang="ko-KR" sz="1400" dirty="0">
                <a:solidFill>
                  <a:srgbClr val="193EB0"/>
                </a:solidFill>
                <a:latin typeface="SamsungOne-400" panose="020B0503030303020204" pitchFamily="34" charset="0"/>
                <a:ea typeface="SamsungOne-400" panose="020B0503030303020204" pitchFamily="34" charset="0"/>
              </a:rPr>
              <a:t>PARTITIONED BY </a:t>
            </a:r>
            <a:r>
              <a:rPr lang="en-US" altLang="ko-KR" sz="1400" dirty="0">
                <a:solidFill>
                  <a:srgbClr val="000000"/>
                </a:solidFill>
                <a:latin typeface="SamsungOne-400" panose="020B0503030303020204" pitchFamily="34" charset="0"/>
                <a:ea typeface="SamsungOne-400" panose="020B0503030303020204" pitchFamily="34" charset="0"/>
              </a:rPr>
              <a:t>(category string, name string)</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'\t’</a:t>
            </a:r>
          </a:p>
          <a:p>
            <a:pPr marL="180000"/>
            <a:r>
              <a:rPr lang="en-US" altLang="ko-KR" sz="1400" dirty="0">
                <a:solidFill>
                  <a:srgbClr val="193EB0"/>
                </a:solidFill>
                <a:latin typeface="SamsungOne-400" panose="020B0503030303020204" pitchFamily="34" charset="0"/>
                <a:ea typeface="SamsungOne-400" panose="020B0503030303020204" pitchFamily="34" charset="0"/>
              </a:rPr>
              <a:t>LOCATION</a:t>
            </a:r>
            <a:r>
              <a:rPr lang="en-US" altLang="ko-KR" sz="1400" dirty="0">
                <a:solidFill>
                  <a:srgbClr val="000000"/>
                </a:solidFill>
                <a:latin typeface="SamsungOne-400" panose="020B0503030303020204" pitchFamily="34" charset="0"/>
                <a:ea typeface="SamsungOne-400" panose="020B0503030303020204" pitchFamily="34" charset="0"/>
              </a:rPr>
              <a:t> '/user/student/product_by_category';</a:t>
            </a:r>
          </a:p>
        </p:txBody>
      </p:sp>
      <p:grpSp>
        <p:nvGrpSpPr>
          <p:cNvPr id="34" name="그룹 33">
            <a:extLst>
              <a:ext uri="{FF2B5EF4-FFF2-40B4-BE49-F238E27FC236}">
                <a16:creationId xmlns:a16="http://schemas.microsoft.com/office/drawing/2014/main" id="{D002CE00-84E6-4D8A-906C-D297DBFB3F48}"/>
              </a:ext>
            </a:extLst>
          </p:cNvPr>
          <p:cNvGrpSpPr/>
          <p:nvPr/>
        </p:nvGrpSpPr>
        <p:grpSpPr>
          <a:xfrm>
            <a:off x="5664261" y="3990974"/>
            <a:ext cx="3222564" cy="2282825"/>
            <a:chOff x="5169121" y="2874043"/>
            <a:chExt cx="3294474" cy="2855660"/>
          </a:xfrm>
        </p:grpSpPr>
        <p:grpSp>
          <p:nvGrpSpPr>
            <p:cNvPr id="35" name="그룹 34">
              <a:extLst>
                <a:ext uri="{FF2B5EF4-FFF2-40B4-BE49-F238E27FC236}">
                  <a16:creationId xmlns:a16="http://schemas.microsoft.com/office/drawing/2014/main" id="{262C0C3F-04EE-4EFA-A7AB-EC6FA39C3579}"/>
                </a:ext>
              </a:extLst>
            </p:cNvPr>
            <p:cNvGrpSpPr/>
            <p:nvPr/>
          </p:nvGrpSpPr>
          <p:grpSpPr>
            <a:xfrm>
              <a:off x="5295903" y="3477771"/>
              <a:ext cx="2128757" cy="2181923"/>
              <a:chOff x="5295903" y="3477771"/>
              <a:chExt cx="2128757" cy="2181923"/>
            </a:xfrm>
          </p:grpSpPr>
          <p:cxnSp>
            <p:nvCxnSpPr>
              <p:cNvPr id="81" name="꺾인 연결선 12">
                <a:extLst>
                  <a:ext uri="{FF2B5EF4-FFF2-40B4-BE49-F238E27FC236}">
                    <a16:creationId xmlns:a16="http://schemas.microsoft.com/office/drawing/2014/main" id="{35F07305-9964-4412-A3DA-A51ECDC62D24}"/>
                  </a:ext>
                </a:extLst>
              </p:cNvPr>
              <p:cNvCxnSpPr>
                <a:endCxn id="51" idx="1"/>
              </p:cNvCxnSpPr>
              <p:nvPr/>
            </p:nvCxnSpPr>
            <p:spPr>
              <a:xfrm rot="16200000" flipH="1">
                <a:off x="4497164" y="4276510"/>
                <a:ext cx="1825256" cy="227778"/>
              </a:xfrm>
              <a:prstGeom prst="bentConnector2">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D2E188E5-0EE1-4BAA-A45D-A888F43C7073}"/>
                  </a:ext>
                </a:extLst>
              </p:cNvPr>
              <p:cNvCxnSpPr>
                <a:stCxn id="53" idx="1"/>
              </p:cNvCxnSpPr>
              <p:nvPr/>
            </p:nvCxnSpPr>
            <p:spPr>
              <a:xfrm flipH="1">
                <a:off x="5295903" y="4089224"/>
                <a:ext cx="220193" cy="1764"/>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83" name="꺾인 연결선 19">
                <a:extLst>
                  <a:ext uri="{FF2B5EF4-FFF2-40B4-BE49-F238E27FC236}">
                    <a16:creationId xmlns:a16="http://schemas.microsoft.com/office/drawing/2014/main" id="{5D1E8883-9A50-48CD-A295-0D862125D0D3}"/>
                  </a:ext>
                </a:extLst>
              </p:cNvPr>
              <p:cNvCxnSpPr>
                <a:stCxn id="53" idx="3"/>
              </p:cNvCxnSpPr>
              <p:nvPr/>
            </p:nvCxnSpPr>
            <p:spPr>
              <a:xfrm>
                <a:off x="6885466" y="4089224"/>
                <a:ext cx="290034" cy="1570470"/>
              </a:xfrm>
              <a:prstGeom prst="bentConnector2">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84" name="꺾인 연결선 21">
                <a:extLst>
                  <a:ext uri="{FF2B5EF4-FFF2-40B4-BE49-F238E27FC236}">
                    <a16:creationId xmlns:a16="http://schemas.microsoft.com/office/drawing/2014/main" id="{354D0D33-EC07-4A7D-A9FD-B2F6277EAFE4}"/>
                  </a:ext>
                </a:extLst>
              </p:cNvPr>
              <p:cNvCxnSpPr>
                <a:stCxn id="47" idx="1"/>
                <a:endCxn id="45" idx="1"/>
              </p:cNvCxnSpPr>
              <p:nvPr/>
            </p:nvCxnSpPr>
            <p:spPr>
              <a:xfrm rot="10800000" flipV="1">
                <a:off x="7411960" y="4325784"/>
                <a:ext cx="12700" cy="825277"/>
              </a:xfrm>
              <a:prstGeom prst="bentConnector3">
                <a:avLst>
                  <a:gd name="adj1" fmla="val 1938748"/>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7F66ACAB-B6A0-4C55-8B64-0E63C60B41FE}"/>
                </a:ext>
              </a:extLst>
            </p:cNvPr>
            <p:cNvGrpSpPr/>
            <p:nvPr/>
          </p:nvGrpSpPr>
          <p:grpSpPr>
            <a:xfrm>
              <a:off x="5169121" y="2874043"/>
              <a:ext cx="3294474" cy="603726"/>
              <a:chOff x="5711570" y="2758133"/>
              <a:chExt cx="2684263" cy="603726"/>
            </a:xfrm>
          </p:grpSpPr>
          <p:sp>
            <p:nvSpPr>
              <p:cNvPr id="55" name="직사각형 54">
                <a:extLst>
                  <a:ext uri="{FF2B5EF4-FFF2-40B4-BE49-F238E27FC236}">
                    <a16:creationId xmlns:a16="http://schemas.microsoft.com/office/drawing/2014/main" id="{A80E0B03-3165-48B3-ACE8-F30E1F31AF96}"/>
                  </a:ext>
                </a:extLst>
              </p:cNvPr>
              <p:cNvSpPr/>
              <p:nvPr/>
            </p:nvSpPr>
            <p:spPr>
              <a:xfrm>
                <a:off x="5711571" y="2895550"/>
                <a:ext cx="2684262" cy="466309"/>
              </a:xfrm>
              <a:prstGeom prst="rect">
                <a:avLst/>
              </a:prstGeom>
              <a:solidFill>
                <a:srgbClr val="193E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/user/student/product_by_category</a:t>
                </a:r>
                <a:endParaRPr lang="ko-KR" altLang="en-US" sz="1400" dirty="0">
                  <a:solidFill>
                    <a:schemeClr val="bg1"/>
                  </a:solidFill>
                  <a:latin typeface="SamsungOne-700" panose="020B0803030303020204" pitchFamily="34" charset="0"/>
                </a:endParaRPr>
              </a:p>
            </p:txBody>
          </p:sp>
          <p:sp>
            <p:nvSpPr>
              <p:cNvPr id="80" name="양쪽 모서리가 둥근 사각형 45">
                <a:extLst>
                  <a:ext uri="{FF2B5EF4-FFF2-40B4-BE49-F238E27FC236}">
                    <a16:creationId xmlns:a16="http://schemas.microsoft.com/office/drawing/2014/main" id="{25BB6DC1-96C3-40FC-8EA9-5A6C070E21D5}"/>
                  </a:ext>
                </a:extLst>
              </p:cNvPr>
              <p:cNvSpPr/>
              <p:nvPr/>
            </p:nvSpPr>
            <p:spPr>
              <a:xfrm>
                <a:off x="5711570" y="2758133"/>
                <a:ext cx="642174" cy="158729"/>
              </a:xfrm>
              <a:prstGeom prst="round2SameRect">
                <a:avLst>
                  <a:gd name="adj1" fmla="val 50000"/>
                  <a:gd name="adj2" fmla="val 0"/>
                </a:avLst>
              </a:prstGeom>
              <a:solidFill>
                <a:srgbClr val="193EB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ndParaRPr>
              </a:p>
            </p:txBody>
          </p:sp>
        </p:grpSp>
        <p:grpSp>
          <p:nvGrpSpPr>
            <p:cNvPr id="37" name="그룹 36">
              <a:extLst>
                <a:ext uri="{FF2B5EF4-FFF2-40B4-BE49-F238E27FC236}">
                  <a16:creationId xmlns:a16="http://schemas.microsoft.com/office/drawing/2014/main" id="{B9780A66-3F5B-4F9D-93FD-AE6284A5BA16}"/>
                </a:ext>
              </a:extLst>
            </p:cNvPr>
            <p:cNvGrpSpPr/>
            <p:nvPr/>
          </p:nvGrpSpPr>
          <p:grpSpPr>
            <a:xfrm>
              <a:off x="5516096" y="3673865"/>
              <a:ext cx="1376955" cy="1945729"/>
              <a:chOff x="5706596" y="3673865"/>
              <a:chExt cx="1376955" cy="1945729"/>
            </a:xfrm>
          </p:grpSpPr>
          <p:grpSp>
            <p:nvGrpSpPr>
              <p:cNvPr id="49" name="그룹 48">
                <a:extLst>
                  <a:ext uri="{FF2B5EF4-FFF2-40B4-BE49-F238E27FC236}">
                    <a16:creationId xmlns:a16="http://schemas.microsoft.com/office/drawing/2014/main" id="{6D1E0D5D-159B-43EE-9BFB-497804AEC171}"/>
                  </a:ext>
                </a:extLst>
              </p:cNvPr>
              <p:cNvGrpSpPr/>
              <p:nvPr/>
            </p:nvGrpSpPr>
            <p:grpSpPr>
              <a:xfrm>
                <a:off x="5706596" y="3673865"/>
                <a:ext cx="1369370" cy="731926"/>
                <a:chOff x="5711571" y="2822789"/>
                <a:chExt cx="821746" cy="539070"/>
              </a:xfrm>
            </p:grpSpPr>
            <p:sp>
              <p:nvSpPr>
                <p:cNvPr id="53" name="직사각형 52">
                  <a:extLst>
                    <a:ext uri="{FF2B5EF4-FFF2-40B4-BE49-F238E27FC236}">
                      <a16:creationId xmlns:a16="http://schemas.microsoft.com/office/drawing/2014/main" id="{4B646802-9926-4F47-8387-0096C927A363}"/>
                    </a:ext>
                  </a:extLst>
                </p:cNvPr>
                <p:cNvSpPr/>
                <p:nvPr/>
              </p:nvSpPr>
              <p:spPr>
                <a:xfrm>
                  <a:off x="5711571" y="2895550"/>
                  <a:ext cx="821746" cy="466309"/>
                </a:xfrm>
                <a:prstGeom prst="rect">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Danh</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mục</a:t>
                  </a:r>
                  <a:r>
                    <a:rPr lang="en-US" altLang="ko-KR" sz="1200" dirty="0">
                      <a:solidFill>
                        <a:schemeClr val="bg1"/>
                      </a:solidFill>
                      <a:latin typeface="SamsungOne-700" panose="020B0803030303020204" pitchFamily="34" charset="0"/>
                      <a:ea typeface="SamsungOne-700" panose="020B0803030303020204" pitchFamily="34" charset="0"/>
                    </a:rPr>
                    <a:t>=</a:t>
                  </a:r>
                </a:p>
                <a:p>
                  <a:pPr algn="ctr"/>
                  <a:r>
                    <a:rPr lang="en-US" altLang="ko-KR" sz="1200" dirty="0">
                      <a:solidFill>
                        <a:schemeClr val="bg1"/>
                      </a:solidFill>
                      <a:latin typeface="SamsungOne-700" panose="020B0803030303020204" pitchFamily="34" charset="0"/>
                      <a:ea typeface="SamsungOne-700" panose="020B0803030303020204" pitchFamily="34" charset="0"/>
                    </a:rPr>
                    <a:t>hadoop</a:t>
                  </a:r>
                  <a:endParaRPr lang="ko-KR" altLang="en-US" sz="1200" dirty="0">
                    <a:solidFill>
                      <a:schemeClr val="bg1"/>
                    </a:solidFill>
                    <a:latin typeface="SamsungOne-700" panose="020B0803030303020204" pitchFamily="34" charset="0"/>
                  </a:endParaRPr>
                </a:p>
              </p:txBody>
            </p:sp>
            <p:sp>
              <p:nvSpPr>
                <p:cNvPr id="54" name="양쪽 모서리가 둥근 사각형 43">
                  <a:extLst>
                    <a:ext uri="{FF2B5EF4-FFF2-40B4-BE49-F238E27FC236}">
                      <a16:creationId xmlns:a16="http://schemas.microsoft.com/office/drawing/2014/main" id="{54DC034D-95FF-4C8F-9A7D-5CE271E08BA4}"/>
                    </a:ext>
                  </a:extLst>
                </p:cNvPr>
                <p:cNvSpPr/>
                <p:nvPr/>
              </p:nvSpPr>
              <p:spPr>
                <a:xfrm>
                  <a:off x="5711571" y="2822789"/>
                  <a:ext cx="352561" cy="94073"/>
                </a:xfrm>
                <a:prstGeom prst="round2SameRect">
                  <a:avLst>
                    <a:gd name="adj1" fmla="val 50000"/>
                    <a:gd name="adj2" fmla="val 0"/>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ndParaRPr>
                </a:p>
              </p:txBody>
            </p:sp>
          </p:grpSp>
          <p:grpSp>
            <p:nvGrpSpPr>
              <p:cNvPr id="50" name="그룹 49">
                <a:extLst>
                  <a:ext uri="{FF2B5EF4-FFF2-40B4-BE49-F238E27FC236}">
                    <a16:creationId xmlns:a16="http://schemas.microsoft.com/office/drawing/2014/main" id="{7711BCF2-8073-4F59-9431-5D2B958D899A}"/>
                  </a:ext>
                </a:extLst>
              </p:cNvPr>
              <p:cNvGrpSpPr/>
              <p:nvPr/>
            </p:nvGrpSpPr>
            <p:grpSpPr>
              <a:xfrm>
                <a:off x="5714181" y="4887668"/>
                <a:ext cx="1369370" cy="731926"/>
                <a:chOff x="5711571" y="2822789"/>
                <a:chExt cx="821746" cy="539070"/>
              </a:xfrm>
            </p:grpSpPr>
            <p:sp>
              <p:nvSpPr>
                <p:cNvPr id="51" name="직사각형 50">
                  <a:extLst>
                    <a:ext uri="{FF2B5EF4-FFF2-40B4-BE49-F238E27FC236}">
                      <a16:creationId xmlns:a16="http://schemas.microsoft.com/office/drawing/2014/main" id="{7478BC1E-0A26-4A89-9D19-5E5121A60AB0}"/>
                    </a:ext>
                  </a:extLst>
                </p:cNvPr>
                <p:cNvSpPr/>
                <p:nvPr/>
              </p:nvSpPr>
              <p:spPr>
                <a:xfrm>
                  <a:off x="5711571" y="2895550"/>
                  <a:ext cx="821746" cy="466309"/>
                </a:xfrm>
                <a:prstGeom prst="rect">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Danh</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mục</a:t>
                  </a:r>
                  <a:r>
                    <a:rPr lang="en-US" altLang="ko-KR" sz="1200" dirty="0">
                      <a:solidFill>
                        <a:schemeClr val="bg1"/>
                      </a:solidFill>
                      <a:latin typeface="SamsungOne-700" panose="020B0803030303020204" pitchFamily="34" charset="0"/>
                      <a:ea typeface="SamsungOne-700" panose="020B0803030303020204" pitchFamily="34" charset="0"/>
                    </a:rPr>
                    <a:t>=</a:t>
                  </a:r>
                </a:p>
                <a:p>
                  <a:pPr algn="ctr"/>
                  <a:r>
                    <a:rPr lang="en-US" altLang="ko-KR" sz="1200" dirty="0">
                      <a:solidFill>
                        <a:schemeClr val="bg1"/>
                      </a:solidFill>
                      <a:latin typeface="SamsungOne-700" panose="020B0803030303020204" pitchFamily="34" charset="0"/>
                      <a:ea typeface="SamsungOne-700" panose="020B0803030303020204" pitchFamily="34" charset="0"/>
                    </a:rPr>
                    <a:t>spark</a:t>
                  </a:r>
                  <a:endParaRPr lang="ko-KR" altLang="en-US" sz="1200" dirty="0">
                    <a:solidFill>
                      <a:schemeClr val="bg1"/>
                    </a:solidFill>
                    <a:latin typeface="SamsungOne-700" panose="020B0803030303020204" pitchFamily="34" charset="0"/>
                  </a:endParaRPr>
                </a:p>
              </p:txBody>
            </p:sp>
            <p:sp>
              <p:nvSpPr>
                <p:cNvPr id="52" name="양쪽 모서리가 둥근 사각형 41">
                  <a:extLst>
                    <a:ext uri="{FF2B5EF4-FFF2-40B4-BE49-F238E27FC236}">
                      <a16:creationId xmlns:a16="http://schemas.microsoft.com/office/drawing/2014/main" id="{63078238-3088-420F-AE66-58A246BAED2F}"/>
                    </a:ext>
                  </a:extLst>
                </p:cNvPr>
                <p:cNvSpPr/>
                <p:nvPr/>
              </p:nvSpPr>
              <p:spPr>
                <a:xfrm>
                  <a:off x="5711571" y="2822789"/>
                  <a:ext cx="352561" cy="94073"/>
                </a:xfrm>
                <a:prstGeom prst="round2SameRect">
                  <a:avLst>
                    <a:gd name="adj1" fmla="val 50000"/>
                    <a:gd name="adj2" fmla="val 0"/>
                  </a:avLst>
                </a:prstGeom>
                <a:solidFill>
                  <a:srgbClr val="66A1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ndParaRPr>
                </a:p>
              </p:txBody>
            </p:sp>
          </p:grpSp>
        </p:grpSp>
        <p:grpSp>
          <p:nvGrpSpPr>
            <p:cNvPr id="38" name="그룹 37">
              <a:extLst>
                <a:ext uri="{FF2B5EF4-FFF2-40B4-BE49-F238E27FC236}">
                  <a16:creationId xmlns:a16="http://schemas.microsoft.com/office/drawing/2014/main" id="{A1D6A468-A927-4531-8DA2-AA5ED987B06D}"/>
                </a:ext>
              </a:extLst>
            </p:cNvPr>
            <p:cNvGrpSpPr/>
            <p:nvPr/>
          </p:nvGrpSpPr>
          <p:grpSpPr>
            <a:xfrm>
              <a:off x="7411960" y="4019869"/>
              <a:ext cx="1008553" cy="1364347"/>
              <a:chOff x="7902856" y="4271681"/>
              <a:chExt cx="1008553" cy="1364347"/>
            </a:xfrm>
          </p:grpSpPr>
          <p:grpSp>
            <p:nvGrpSpPr>
              <p:cNvPr id="43" name="그룹 42">
                <a:extLst>
                  <a:ext uri="{FF2B5EF4-FFF2-40B4-BE49-F238E27FC236}">
                    <a16:creationId xmlns:a16="http://schemas.microsoft.com/office/drawing/2014/main" id="{D01A4D28-625C-4709-BCC2-3AFCEAF71E0C}"/>
                  </a:ext>
                </a:extLst>
              </p:cNvPr>
              <p:cNvGrpSpPr/>
              <p:nvPr/>
            </p:nvGrpSpPr>
            <p:grpSpPr>
              <a:xfrm>
                <a:off x="7902856" y="4271681"/>
                <a:ext cx="1008553" cy="539070"/>
                <a:chOff x="5711571" y="2822789"/>
                <a:chExt cx="821746" cy="539070"/>
              </a:xfrm>
            </p:grpSpPr>
            <p:sp>
              <p:nvSpPr>
                <p:cNvPr id="47" name="직사각형 46">
                  <a:extLst>
                    <a:ext uri="{FF2B5EF4-FFF2-40B4-BE49-F238E27FC236}">
                      <a16:creationId xmlns:a16="http://schemas.microsoft.com/office/drawing/2014/main" id="{A2BE4084-C469-47CE-B237-8E1E12F7FE67}"/>
                    </a:ext>
                  </a:extLst>
                </p:cNvPr>
                <p:cNvSpPr/>
                <p:nvPr/>
              </p:nvSpPr>
              <p:spPr>
                <a:xfrm>
                  <a:off x="5711571" y="2895550"/>
                  <a:ext cx="821746" cy="466309"/>
                </a:xfrm>
                <a:prstGeom prst="rect">
                  <a:avLst/>
                </a:prstGeom>
                <a:solidFill>
                  <a:srgbClr val="86B4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a:t>
                  </a:r>
                </a:p>
                <a:p>
                  <a:pPr algn="ctr"/>
                  <a:r>
                    <a:rPr lang="en-US" altLang="ko-KR" sz="1200" dirty="0">
                      <a:solidFill>
                        <a:schemeClr val="bg1"/>
                      </a:solidFill>
                      <a:latin typeface="SamsungOne-700" panose="020B0803030303020204" pitchFamily="34" charset="0"/>
                      <a:ea typeface="SamsungOne-700" panose="020B0803030303020204" pitchFamily="34" charset="0"/>
                    </a:rPr>
                    <a:t>flume</a:t>
                  </a:r>
                  <a:endParaRPr lang="ko-KR" altLang="en-US" sz="1200" dirty="0">
                    <a:solidFill>
                      <a:schemeClr val="bg1"/>
                    </a:solidFill>
                    <a:latin typeface="SamsungOne-700" panose="020B0803030303020204" pitchFamily="34" charset="0"/>
                  </a:endParaRPr>
                </a:p>
              </p:txBody>
            </p:sp>
            <p:sp>
              <p:nvSpPr>
                <p:cNvPr id="48" name="양쪽 모서리가 둥근 사각형 103">
                  <a:extLst>
                    <a:ext uri="{FF2B5EF4-FFF2-40B4-BE49-F238E27FC236}">
                      <a16:creationId xmlns:a16="http://schemas.microsoft.com/office/drawing/2014/main" id="{86383BBF-DED3-451C-80CD-93A9E852D5E6}"/>
                    </a:ext>
                  </a:extLst>
                </p:cNvPr>
                <p:cNvSpPr/>
                <p:nvPr/>
              </p:nvSpPr>
              <p:spPr>
                <a:xfrm>
                  <a:off x="5711571" y="2822789"/>
                  <a:ext cx="352561" cy="94073"/>
                </a:xfrm>
                <a:prstGeom prst="round2SameRect">
                  <a:avLst>
                    <a:gd name="adj1" fmla="val 50000"/>
                    <a:gd name="adj2" fmla="val 0"/>
                  </a:avLst>
                </a:prstGeom>
                <a:solidFill>
                  <a:srgbClr val="86B4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ndParaRPr>
                </a:p>
              </p:txBody>
            </p:sp>
          </p:grpSp>
          <p:grpSp>
            <p:nvGrpSpPr>
              <p:cNvPr id="44" name="그룹 43">
                <a:extLst>
                  <a:ext uri="{FF2B5EF4-FFF2-40B4-BE49-F238E27FC236}">
                    <a16:creationId xmlns:a16="http://schemas.microsoft.com/office/drawing/2014/main" id="{72B667B1-22C8-4CDA-905E-23E14CD3C5F0}"/>
                  </a:ext>
                </a:extLst>
              </p:cNvPr>
              <p:cNvGrpSpPr/>
              <p:nvPr/>
            </p:nvGrpSpPr>
            <p:grpSpPr>
              <a:xfrm>
                <a:off x="7902856" y="5096958"/>
                <a:ext cx="1008553" cy="539070"/>
                <a:chOff x="5711571" y="2822789"/>
                <a:chExt cx="821746" cy="539070"/>
              </a:xfrm>
            </p:grpSpPr>
            <p:sp>
              <p:nvSpPr>
                <p:cNvPr id="45" name="직사각형 44">
                  <a:extLst>
                    <a:ext uri="{FF2B5EF4-FFF2-40B4-BE49-F238E27FC236}">
                      <a16:creationId xmlns:a16="http://schemas.microsoft.com/office/drawing/2014/main" id="{0386FD99-D6C5-4042-A061-8954115F82F9}"/>
                    </a:ext>
                  </a:extLst>
                </p:cNvPr>
                <p:cNvSpPr/>
                <p:nvPr/>
              </p:nvSpPr>
              <p:spPr>
                <a:xfrm>
                  <a:off x="5711571" y="2895550"/>
                  <a:ext cx="821746" cy="466309"/>
                </a:xfrm>
                <a:prstGeom prst="rect">
                  <a:avLst/>
                </a:prstGeom>
                <a:solidFill>
                  <a:srgbClr val="86B4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a:t>
                  </a:r>
                </a:p>
                <a:p>
                  <a:pPr algn="ctr"/>
                  <a:r>
                    <a:rPr lang="en-US" altLang="ko-KR" sz="1200" dirty="0">
                      <a:solidFill>
                        <a:schemeClr val="bg1"/>
                      </a:solidFill>
                      <a:latin typeface="SamsungOne-700" panose="020B0803030303020204" pitchFamily="34" charset="0"/>
                      <a:ea typeface="SamsungOne-700" panose="020B0803030303020204" pitchFamily="34" charset="0"/>
                    </a:rPr>
                    <a:t>hive</a:t>
                  </a:r>
                  <a:endParaRPr lang="ko-KR" altLang="en-US" sz="1200" dirty="0">
                    <a:solidFill>
                      <a:schemeClr val="bg1"/>
                    </a:solidFill>
                    <a:latin typeface="SamsungOne-700" panose="020B0803030303020204" pitchFamily="34" charset="0"/>
                  </a:endParaRPr>
                </a:p>
              </p:txBody>
            </p:sp>
            <p:sp>
              <p:nvSpPr>
                <p:cNvPr id="46" name="양쪽 모서리가 둥근 사각형 106">
                  <a:extLst>
                    <a:ext uri="{FF2B5EF4-FFF2-40B4-BE49-F238E27FC236}">
                      <a16:creationId xmlns:a16="http://schemas.microsoft.com/office/drawing/2014/main" id="{D42C3338-757C-43AC-8FFB-FEFA6928FE65}"/>
                    </a:ext>
                  </a:extLst>
                </p:cNvPr>
                <p:cNvSpPr/>
                <p:nvPr/>
              </p:nvSpPr>
              <p:spPr>
                <a:xfrm>
                  <a:off x="5711571" y="2822789"/>
                  <a:ext cx="352561" cy="94073"/>
                </a:xfrm>
                <a:prstGeom prst="round2SameRect">
                  <a:avLst>
                    <a:gd name="adj1" fmla="val 50000"/>
                    <a:gd name="adj2" fmla="val 0"/>
                  </a:avLst>
                </a:prstGeom>
                <a:solidFill>
                  <a:srgbClr val="86B4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ndParaRPr>
                </a:p>
              </p:txBody>
            </p:sp>
          </p:grpSp>
        </p:grpSp>
        <p:grpSp>
          <p:nvGrpSpPr>
            <p:cNvPr id="39" name="그룹 38">
              <a:extLst>
                <a:ext uri="{FF2B5EF4-FFF2-40B4-BE49-F238E27FC236}">
                  <a16:creationId xmlns:a16="http://schemas.microsoft.com/office/drawing/2014/main" id="{8C23A6BC-1E4B-46A9-9460-C5C33C8A2270}"/>
                </a:ext>
              </a:extLst>
            </p:cNvPr>
            <p:cNvGrpSpPr/>
            <p:nvPr/>
          </p:nvGrpSpPr>
          <p:grpSpPr>
            <a:xfrm>
              <a:off x="7463564" y="5655728"/>
              <a:ext cx="329500" cy="73975"/>
              <a:chOff x="7560527" y="5619594"/>
              <a:chExt cx="329500" cy="73975"/>
            </a:xfrm>
            <a:solidFill>
              <a:srgbClr val="193EB0"/>
            </a:solidFill>
          </p:grpSpPr>
          <p:sp>
            <p:nvSpPr>
              <p:cNvPr id="40" name="타원 39">
                <a:extLst>
                  <a:ext uri="{FF2B5EF4-FFF2-40B4-BE49-F238E27FC236}">
                    <a16:creationId xmlns:a16="http://schemas.microsoft.com/office/drawing/2014/main" id="{848EC400-F7C7-497C-9187-CA92A1383E7F}"/>
                  </a:ext>
                </a:extLst>
              </p:cNvPr>
              <p:cNvSpPr/>
              <p:nvPr/>
            </p:nvSpPr>
            <p:spPr>
              <a:xfrm>
                <a:off x="7560527" y="5619594"/>
                <a:ext cx="73975" cy="7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타원 40">
                <a:extLst>
                  <a:ext uri="{FF2B5EF4-FFF2-40B4-BE49-F238E27FC236}">
                    <a16:creationId xmlns:a16="http://schemas.microsoft.com/office/drawing/2014/main" id="{0256C507-444A-48BC-B0E9-84896C20EA01}"/>
                  </a:ext>
                </a:extLst>
              </p:cNvPr>
              <p:cNvSpPr/>
              <p:nvPr/>
            </p:nvSpPr>
            <p:spPr>
              <a:xfrm>
                <a:off x="7688917" y="5619594"/>
                <a:ext cx="73975" cy="7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174468D3-6818-4D10-8527-C0F5835FB4F0}"/>
                  </a:ext>
                </a:extLst>
              </p:cNvPr>
              <p:cNvSpPr/>
              <p:nvPr/>
            </p:nvSpPr>
            <p:spPr>
              <a:xfrm>
                <a:off x="7816052" y="5619594"/>
                <a:ext cx="73975" cy="7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56" name="직사각형 3">
            <a:extLst>
              <a:ext uri="{FF2B5EF4-FFF2-40B4-BE49-F238E27FC236}">
                <a16:creationId xmlns:a16="http://schemas.microsoft.com/office/drawing/2014/main" id="{5E5F496B-C824-4BDD-BB41-AFC33E6F7328}"/>
              </a:ext>
            </a:extLst>
          </p:cNvPr>
          <p:cNvSpPr/>
          <p:nvPr/>
        </p:nvSpPr>
        <p:spPr>
          <a:xfrm>
            <a:off x="701129" y="3990974"/>
            <a:ext cx="4431408" cy="2419146"/>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200" dirty="0">
                <a:solidFill>
                  <a:srgbClr val="000000"/>
                </a:solidFill>
                <a:latin typeface="SamsungOne-400" panose="020B0503030303020204" pitchFamily="34" charset="0"/>
                <a:ea typeface="SamsungOne-400" panose="020B0503030303020204" pitchFamily="34" charset="0"/>
              </a:rPr>
              <a:t>0:  jbdc:hive2://&gt; desc product_by_category;</a:t>
            </a:r>
          </a:p>
          <a:p>
            <a:pPr marL="180000"/>
            <a:r>
              <a:rPr lang="en-US" altLang="ko-KR" sz="1200" dirty="0">
                <a:solidFill>
                  <a:srgbClr val="000000"/>
                </a:solidFill>
                <a:latin typeface="SamsungOne-400" panose="020B0503030303020204" pitchFamily="34" charset="0"/>
                <a:ea typeface="SamsungOne-400" panose="020B0503030303020204" pitchFamily="34" charset="0"/>
              </a:rPr>
              <a:t>OK</a:t>
            </a: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a:p>
            <a:pPr marL="180000"/>
            <a:endParaRPr lang="en-US" altLang="ko-KR" sz="1050" dirty="0">
              <a:solidFill>
                <a:srgbClr val="000000"/>
              </a:solidFill>
              <a:latin typeface="SamsungOne-400" panose="020B0503030303020204" pitchFamily="34" charset="0"/>
              <a:ea typeface="SamsungOne-400" panose="020B0503030303020204" pitchFamily="34" charset="0"/>
            </a:endParaRPr>
          </a:p>
        </p:txBody>
      </p:sp>
      <p:graphicFrame>
        <p:nvGraphicFramePr>
          <p:cNvPr id="57" name="표 56">
            <a:extLst>
              <a:ext uri="{FF2B5EF4-FFF2-40B4-BE49-F238E27FC236}">
                <a16:creationId xmlns:a16="http://schemas.microsoft.com/office/drawing/2014/main" id="{4F2CD34F-BF7C-4AD8-8F49-293A74A6DCFE}"/>
              </a:ext>
            </a:extLst>
          </p:cNvPr>
          <p:cNvGraphicFramePr>
            <a:graphicFrameLocks noGrp="1"/>
          </p:cNvGraphicFramePr>
          <p:nvPr>
            <p:extLst>
              <p:ext uri="{D42A27DB-BD31-4B8C-83A1-F6EECF244321}">
                <p14:modId xmlns:p14="http://schemas.microsoft.com/office/powerpoint/2010/main" val="2901295051"/>
              </p:ext>
            </p:extLst>
          </p:nvPr>
        </p:nvGraphicFramePr>
        <p:xfrm>
          <a:off x="960120" y="4473595"/>
          <a:ext cx="3992880" cy="1828800"/>
        </p:xfrm>
        <a:graphic>
          <a:graphicData uri="http://schemas.openxmlformats.org/drawingml/2006/table">
            <a:tbl>
              <a:tblPr firstRow="1" bandRow="1">
                <a:tableStyleId>{5C22544A-7EE6-4342-B048-85BDC9FD1C3A}</a:tableStyleId>
              </a:tblPr>
              <a:tblGrid>
                <a:gridCol w="1966753">
                  <a:extLst>
                    <a:ext uri="{9D8B030D-6E8A-4147-A177-3AD203B41FA5}">
                      <a16:colId xmlns:a16="http://schemas.microsoft.com/office/drawing/2014/main" val="3426661151"/>
                    </a:ext>
                  </a:extLst>
                </a:gridCol>
                <a:gridCol w="920292">
                  <a:extLst>
                    <a:ext uri="{9D8B030D-6E8A-4147-A177-3AD203B41FA5}">
                      <a16:colId xmlns:a16="http://schemas.microsoft.com/office/drawing/2014/main" val="4123245814"/>
                    </a:ext>
                  </a:extLst>
                </a:gridCol>
                <a:gridCol w="1105835">
                  <a:extLst>
                    <a:ext uri="{9D8B030D-6E8A-4147-A177-3AD203B41FA5}">
                      <a16:colId xmlns:a16="http://schemas.microsoft.com/office/drawing/2014/main" val="3521090184"/>
                    </a:ext>
                  </a:extLst>
                </a:gridCol>
              </a:tblGrid>
              <a:tr h="205740">
                <a:tc>
                  <a:txBody>
                    <a:bodyPr/>
                    <a:lstStyle/>
                    <a:p>
                      <a:pPr algn="ctr" latinLnBrk="1"/>
                      <a:r>
                        <a:rPr kumimoji="1" lang="en-US" altLang="ko-KR" sz="1200" b="0" kern="1200" dirty="0">
                          <a:solidFill>
                            <a:srgbClr val="000000"/>
                          </a:solidFill>
                          <a:latin typeface="SamsungOne-400" panose="020B0503030303020204" pitchFamily="34" charset="0"/>
                          <a:cs typeface="+mn-cs"/>
                        </a:rPr>
                        <a:t>col_name</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kumimoji="1" lang="en-US" altLang="ko-KR" sz="1200" b="0" kern="1200" dirty="0">
                          <a:solidFill>
                            <a:srgbClr val="000000"/>
                          </a:solidFill>
                          <a:latin typeface="SamsungOne-400" panose="020B0503030303020204" pitchFamily="34" charset="0"/>
                          <a:cs typeface="+mn-cs"/>
                        </a:rPr>
                        <a:t>data_type</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kumimoji="1" lang="en-US" altLang="ko-KR" sz="1200" b="0" kern="1200" dirty="0">
                          <a:solidFill>
                            <a:srgbClr val="000000"/>
                          </a:solidFill>
                          <a:latin typeface="SamsungOne-400" panose="020B0503030303020204" pitchFamily="34" charset="0"/>
                          <a:cs typeface="+mn-cs"/>
                        </a:rPr>
                        <a:t>comment</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503014">
                <a:tc>
                  <a:txBody>
                    <a:bodyPr/>
                    <a:lstStyle/>
                    <a:p>
                      <a:pPr latinLnBrk="1"/>
                      <a:r>
                        <a:rPr kumimoji="1" lang="en-US" altLang="ko-KR" sz="1200" kern="1200" dirty="0">
                          <a:solidFill>
                            <a:srgbClr val="000000"/>
                          </a:solidFill>
                          <a:latin typeface="SamsungOne-400" panose="020B0503030303020204" pitchFamily="34" charset="0"/>
                          <a:cs typeface="+mn-cs"/>
                        </a:rPr>
                        <a:t>id</a:t>
                      </a:r>
                    </a:p>
                    <a:p>
                      <a:pPr latinLnBrk="1"/>
                      <a:r>
                        <a:rPr kumimoji="1" lang="en-US" altLang="ko-KR" sz="1200" kern="1200" dirty="0">
                          <a:solidFill>
                            <a:srgbClr val="000000"/>
                          </a:solidFill>
                          <a:latin typeface="SamsungOne-400" panose="020B0503030303020204" pitchFamily="34" charset="0"/>
                          <a:cs typeface="+mn-cs"/>
                        </a:rPr>
                        <a:t>category</a:t>
                      </a:r>
                    </a:p>
                    <a:p>
                      <a:pPr latinLnBrk="1"/>
                      <a:r>
                        <a:rPr kumimoji="1" lang="en-US" altLang="ko-KR" sz="1200" kern="1200" dirty="0">
                          <a:solidFill>
                            <a:srgbClr val="000000"/>
                          </a:solidFill>
                          <a:latin typeface="SamsungOne-400" panose="020B0503030303020204" pitchFamily="34" charset="0"/>
                          <a:cs typeface="+mn-cs"/>
                        </a:rPr>
                        <a:t>name</a:t>
                      </a:r>
                    </a:p>
                    <a:p>
                      <a:pPr latinLnBrk="1"/>
                      <a:endParaRPr kumimoji="1" lang="en-US" altLang="ko-KR" sz="1200" kern="1200" dirty="0">
                        <a:solidFill>
                          <a:srgbClr val="000000"/>
                        </a:solidFill>
                        <a:latin typeface="SamsungOne-400" panose="020B0503030303020204" pitchFamily="34" charset="0"/>
                        <a:cs typeface="+mn-cs"/>
                      </a:endParaRPr>
                    </a:p>
                    <a:p>
                      <a:pPr latinLnBrk="1"/>
                      <a:r>
                        <a:rPr kumimoji="1" lang="en-US" altLang="ko-KR" sz="1200" kern="1200" dirty="0">
                          <a:solidFill>
                            <a:srgbClr val="000000"/>
                          </a:solidFill>
                          <a:latin typeface="SamsungOne-400" panose="020B0503030303020204" pitchFamily="34" charset="0"/>
                          <a:cs typeface="+mn-cs"/>
                        </a:rPr>
                        <a:t># Partition Information</a:t>
                      </a:r>
                    </a:p>
                    <a:p>
                      <a:pPr latinLnBrk="1"/>
                      <a:r>
                        <a:rPr kumimoji="1" lang="en-US" altLang="ko-KR" sz="1200" kern="1200" dirty="0">
                          <a:solidFill>
                            <a:srgbClr val="000000"/>
                          </a:solidFill>
                          <a:latin typeface="SamsungOne-400" panose="020B0503030303020204" pitchFamily="34" charset="0"/>
                          <a:cs typeface="+mn-cs"/>
                        </a:rPr>
                        <a:t># col_name</a:t>
                      </a:r>
                    </a:p>
                    <a:p>
                      <a:pPr latinLnBrk="1"/>
                      <a:r>
                        <a:rPr kumimoji="1" lang="en-US" altLang="ko-KR" sz="1200" kern="1200" dirty="0">
                          <a:solidFill>
                            <a:srgbClr val="000000"/>
                          </a:solidFill>
                          <a:latin typeface="SamsungOne-400" panose="020B0503030303020204" pitchFamily="34" charset="0"/>
                          <a:cs typeface="+mn-cs"/>
                        </a:rPr>
                        <a:t>category</a:t>
                      </a:r>
                    </a:p>
                    <a:p>
                      <a:pPr latinLnBrk="1"/>
                      <a:r>
                        <a:rPr kumimoji="1" lang="en-US" altLang="ko-KR" sz="1200" kern="1200" dirty="0">
                          <a:solidFill>
                            <a:srgbClr val="000000"/>
                          </a:solidFill>
                          <a:latin typeface="SamsungOne-400" panose="020B0503030303020204" pitchFamily="34" charset="0"/>
                          <a:cs typeface="+mn-cs"/>
                        </a:rPr>
                        <a:t>name</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200" kern="1200" dirty="0">
                          <a:solidFill>
                            <a:srgbClr val="000000"/>
                          </a:solidFill>
                          <a:latin typeface="SamsungOne-400" panose="020B0503030303020204" pitchFamily="34" charset="0"/>
                          <a:cs typeface="+mn-cs"/>
                        </a:rPr>
                        <a:t>int</a:t>
                      </a:r>
                    </a:p>
                    <a:p>
                      <a:pPr latinLnBrk="1"/>
                      <a:r>
                        <a:rPr kumimoji="1" lang="en-US" altLang="ko-KR" sz="1200" kern="1200" dirty="0">
                          <a:solidFill>
                            <a:srgbClr val="000000"/>
                          </a:solidFill>
                          <a:latin typeface="SamsungOne-400" panose="020B0503030303020204" pitchFamily="34" charset="0"/>
                          <a:cs typeface="+mn-cs"/>
                        </a:rPr>
                        <a:t>string</a:t>
                      </a:r>
                    </a:p>
                    <a:p>
                      <a:pPr latinLnBrk="1"/>
                      <a:r>
                        <a:rPr kumimoji="1" lang="en-US" altLang="ko-KR" sz="1200" kern="1200" dirty="0">
                          <a:solidFill>
                            <a:srgbClr val="000000"/>
                          </a:solidFill>
                          <a:latin typeface="SamsungOne-400" panose="020B0503030303020204" pitchFamily="34" charset="0"/>
                          <a:cs typeface="+mn-cs"/>
                        </a:rPr>
                        <a:t>string</a:t>
                      </a:r>
                    </a:p>
                    <a:p>
                      <a:pPr latinLnBrk="1"/>
                      <a:r>
                        <a:rPr kumimoji="1" lang="en-US" altLang="ko-KR" sz="1200" kern="1200" dirty="0">
                          <a:solidFill>
                            <a:srgbClr val="000000"/>
                          </a:solidFill>
                          <a:latin typeface="SamsungOne-400" panose="020B0503030303020204" pitchFamily="34" charset="0"/>
                          <a:cs typeface="+mn-cs"/>
                        </a:rPr>
                        <a:t>NULL</a:t>
                      </a:r>
                    </a:p>
                    <a:p>
                      <a:pPr latinLnBrk="1"/>
                      <a:r>
                        <a:rPr kumimoji="1" lang="en-US" altLang="ko-KR" sz="1200" kern="1200" dirty="0">
                          <a:solidFill>
                            <a:srgbClr val="000000"/>
                          </a:solidFill>
                          <a:latin typeface="SamsungOne-400" panose="020B0503030303020204" pitchFamily="34" charset="0"/>
                          <a:cs typeface="+mn-cs"/>
                        </a:rPr>
                        <a:t>NULL</a:t>
                      </a:r>
                    </a:p>
                    <a:p>
                      <a:pPr latinLnBrk="1"/>
                      <a:r>
                        <a:rPr kumimoji="1" lang="en-US" altLang="ko-KR" sz="1200" kern="1200" dirty="0">
                          <a:solidFill>
                            <a:srgbClr val="000000"/>
                          </a:solidFill>
                          <a:latin typeface="SamsungOne-400" panose="020B0503030303020204" pitchFamily="34" charset="0"/>
                          <a:cs typeface="+mn-cs"/>
                        </a:rPr>
                        <a:t>data_type</a:t>
                      </a:r>
                    </a:p>
                    <a:p>
                      <a:pPr latinLnBrk="1"/>
                      <a:r>
                        <a:rPr kumimoji="1" lang="en-US" altLang="ko-KR" sz="1200" kern="1200" dirty="0">
                          <a:solidFill>
                            <a:srgbClr val="000000"/>
                          </a:solidFill>
                          <a:latin typeface="SamsungOne-400" panose="020B0503030303020204" pitchFamily="34" charset="0"/>
                          <a:cs typeface="+mn-cs"/>
                        </a:rPr>
                        <a:t>string</a:t>
                      </a:r>
                    </a:p>
                    <a:p>
                      <a:pPr latinLnBrk="1"/>
                      <a:r>
                        <a:rPr kumimoji="1" lang="en-US" altLang="ko-KR" sz="1200" kern="1200" dirty="0">
                          <a:solidFill>
                            <a:srgbClr val="000000"/>
                          </a:solidFill>
                          <a:latin typeface="SamsungOne-400" panose="020B0503030303020204" pitchFamily="34" charset="0"/>
                          <a:cs typeface="+mn-cs"/>
                        </a:rPr>
                        <a:t>string</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kumimoji="1" lang="en-US" altLang="ko-KR" sz="1200" kern="1200" dirty="0">
                        <a:solidFill>
                          <a:srgbClr val="000000"/>
                        </a:solidFill>
                        <a:latin typeface="SamsungOne-400" panose="020B0503030303020204" pitchFamily="34" charset="0"/>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kumimoji="1" lang="en-US" altLang="ko-KR" sz="1200" kern="1200" dirty="0">
                        <a:solidFill>
                          <a:srgbClr val="000000"/>
                        </a:solidFill>
                        <a:latin typeface="SamsungOne-400" panose="020B0503030303020204" pitchFamily="34" charset="0"/>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endParaRPr kumimoji="1" lang="en-US" altLang="ko-KR" sz="1200" kern="1200" dirty="0">
                        <a:solidFill>
                          <a:srgbClr val="000000"/>
                        </a:solidFill>
                        <a:latin typeface="SamsungOne-400" panose="020B0503030303020204" pitchFamily="34" charset="0"/>
                        <a:cs typeface="+mn-cs"/>
                      </a:endParaRP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200" kern="1200" dirty="0">
                          <a:solidFill>
                            <a:srgbClr val="000000"/>
                          </a:solidFill>
                          <a:latin typeface="SamsungOne-400" panose="020B0503030303020204" pitchFamily="34" charset="0"/>
                          <a:cs typeface="+mn-cs"/>
                        </a:rPr>
                        <a:t>NULL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200" kern="1200" dirty="0">
                          <a:solidFill>
                            <a:srgbClr val="000000"/>
                          </a:solidFill>
                          <a:latin typeface="SamsungOne-400" panose="020B0503030303020204" pitchFamily="34" charset="0"/>
                          <a:cs typeface="+mn-cs"/>
                        </a:rPr>
                        <a:t>NULL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200" kern="1200" dirty="0">
                          <a:solidFill>
                            <a:srgbClr val="000000"/>
                          </a:solidFill>
                          <a:latin typeface="SamsungOne-400" panose="020B0503030303020204" pitchFamily="34" charset="0"/>
                          <a:cs typeface="+mn-cs"/>
                        </a:rPr>
                        <a:t>comment</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3040892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Thuộc</a:t>
            </a:r>
            <a:r>
              <a:rPr lang="en-US" altLang="ko-KR" dirty="0"/>
              <a:t> </a:t>
            </a:r>
            <a:r>
              <a:rPr lang="en-US" altLang="ko-KR" dirty="0" err="1"/>
              <a:t>tính</a:t>
            </a:r>
            <a:r>
              <a:rPr lang="en-US" altLang="ko-KR" dirty="0"/>
              <a:t> Hive </a:t>
            </a:r>
            <a:r>
              <a:rPr lang="en-US" altLang="ko-KR" dirty="0" err="1"/>
              <a:t>trong</a:t>
            </a:r>
            <a:r>
              <a:rPr lang="en-US" altLang="ko-KR" dirty="0"/>
              <a:t> </a:t>
            </a:r>
            <a:r>
              <a:rPr lang="en-US" altLang="ko-KR" dirty="0" err="1"/>
              <a:t>các</a:t>
            </a:r>
            <a:r>
              <a:rPr lang="en-US" altLang="ko-KR" dirty="0"/>
              <a:t> </a:t>
            </a:r>
            <a:r>
              <a:rPr lang="en-US" altLang="ko-KR" dirty="0" err="1"/>
              <a:t>phân</a:t>
            </a:r>
            <a:r>
              <a:rPr lang="en-US" altLang="ko-KR" dirty="0"/>
              <a:t> </a:t>
            </a:r>
            <a:r>
              <a:rPr lang="en-US" altLang="ko-KR" dirty="0" err="1"/>
              <a:t>vùng</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Có giới hạn về số lần tạo phân vùng động vì phân vùng động chậm và có thể tạo một số lượng lớn phân vùng</a:t>
            </a:r>
          </a:p>
          <a:p>
            <a:r>
              <a:rPr lang="vi-VN" altLang="ko-KR" dirty="0"/>
              <a:t>Khi tạo nhiều phân vùng hơn cài đặt mặc định, các cài đặt sau sẽ được thực hiện</a:t>
            </a:r>
            <a:endParaRPr lang="en-US" altLang="ko-KR" dirty="0"/>
          </a:p>
          <a:p>
            <a:pPr lvl="1"/>
            <a:r>
              <a:rPr lang="vi-VN" altLang="ko-KR" dirty="0"/>
              <a:t>đặt hive.exec.dynamic.partition.mode=strict;</a:t>
            </a:r>
          </a:p>
          <a:p>
            <a:pPr lvl="1"/>
            <a:r>
              <a:rPr lang="vi-VN" altLang="ko-KR" dirty="0"/>
              <a:t>số phân vùng động</a:t>
            </a:r>
          </a:p>
          <a:p>
            <a:pPr lvl="1"/>
            <a:r>
              <a:rPr lang="vi-VN" altLang="ko-KR" dirty="0"/>
              <a:t>số phân vùng động được tạo trên mỗi </a:t>
            </a:r>
            <a:r>
              <a:rPr lang="en-US" altLang="ko-KR" dirty="0"/>
              <a:t>node</a:t>
            </a:r>
          </a:p>
        </p:txBody>
      </p:sp>
      <p:sp>
        <p:nvSpPr>
          <p:cNvPr id="10" name="직사각형 3">
            <a:extLst>
              <a:ext uri="{FF2B5EF4-FFF2-40B4-BE49-F238E27FC236}">
                <a16:creationId xmlns:a16="http://schemas.microsoft.com/office/drawing/2014/main" id="{F0C76965-02FF-4567-B8A3-3A699FDCC4C5}"/>
              </a:ext>
            </a:extLst>
          </p:cNvPr>
          <p:cNvSpPr/>
          <p:nvPr/>
        </p:nvSpPr>
        <p:spPr>
          <a:xfrm>
            <a:off x="704850" y="3883489"/>
            <a:ext cx="7812000" cy="115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spcAft>
                <a:spcPts val="300"/>
              </a:spcAft>
            </a:pPr>
            <a:r>
              <a:rPr lang="en-US" altLang="ko-KR" sz="1400" dirty="0">
                <a:solidFill>
                  <a:srgbClr val="193EB0"/>
                </a:solidFill>
                <a:latin typeface="SamsungOne-400" panose="020B0503030303020204" pitchFamily="34" charset="0"/>
                <a:ea typeface="SamsungOne-400" panose="020B0503030303020204" pitchFamily="34" charset="0"/>
              </a:rPr>
              <a:t>SET</a:t>
            </a:r>
            <a:r>
              <a:rPr lang="en-US" altLang="ko-KR" sz="1400" dirty="0">
                <a:solidFill>
                  <a:schemeClr val="tx1"/>
                </a:solidFill>
                <a:latin typeface="SamsungOne-400" panose="020B0503030303020204" pitchFamily="34" charset="0"/>
                <a:ea typeface="SamsungOne-400" panose="020B0503030303020204" pitchFamily="34" charset="0"/>
              </a:rPr>
              <a:t> hive.exec.dynamic.partition.mode=strict;</a:t>
            </a:r>
          </a:p>
          <a:p>
            <a:pPr marL="180000">
              <a:spcAft>
                <a:spcPts val="300"/>
              </a:spcAft>
            </a:pPr>
            <a:r>
              <a:rPr lang="en-US" altLang="ko-KR" sz="1400" dirty="0">
                <a:solidFill>
                  <a:srgbClr val="193EB0"/>
                </a:solidFill>
                <a:latin typeface="SamsungOne-400" panose="020B0503030303020204" pitchFamily="34" charset="0"/>
                <a:ea typeface="SamsungOne-400" panose="020B0503030303020204" pitchFamily="34" charset="0"/>
              </a:rPr>
              <a:t>SET</a:t>
            </a:r>
            <a:r>
              <a:rPr lang="en-US" altLang="ko-KR" sz="1400" dirty="0">
                <a:solidFill>
                  <a:schemeClr val="tx1"/>
                </a:solidFill>
                <a:latin typeface="SamsungOne-400" panose="020B0503030303020204" pitchFamily="34" charset="0"/>
                <a:ea typeface="SamsungOne-400" panose="020B0503030303020204" pitchFamily="34" charset="0"/>
              </a:rPr>
              <a:t> hive.exec.max.dynamic.partitions=1000;</a:t>
            </a:r>
          </a:p>
          <a:p>
            <a:pPr marL="180000">
              <a:spcAft>
                <a:spcPts val="300"/>
              </a:spcAft>
            </a:pPr>
            <a:r>
              <a:rPr lang="en-US" altLang="ko-KR" sz="1400" dirty="0">
                <a:solidFill>
                  <a:srgbClr val="193EB0"/>
                </a:solidFill>
                <a:latin typeface="SamsungOne-400" panose="020B0503030303020204" pitchFamily="34" charset="0"/>
                <a:ea typeface="SamsungOne-400" panose="020B0503030303020204" pitchFamily="34" charset="0"/>
              </a:rPr>
              <a:t>SET</a:t>
            </a:r>
            <a:r>
              <a:rPr lang="en-US" altLang="ko-KR" sz="1400" dirty="0">
                <a:solidFill>
                  <a:schemeClr val="tx1"/>
                </a:solidFill>
                <a:latin typeface="SamsungOne-400" panose="020B0503030303020204" pitchFamily="34" charset="0"/>
                <a:ea typeface="SamsungOne-400" panose="020B0503030303020204" pitchFamily="34" charset="0"/>
              </a:rPr>
              <a:t> hive.exec.max.dynamic.partitions.pernode=100;</a:t>
            </a:r>
          </a:p>
        </p:txBody>
      </p:sp>
    </p:spTree>
    <p:extLst>
      <p:ext uri="{BB962C8B-B14F-4D97-AF65-F5344CB8AC3E}">
        <p14:creationId xmlns:p14="http://schemas.microsoft.com/office/powerpoint/2010/main" val="42649647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Quản</a:t>
            </a:r>
            <a:r>
              <a:rPr lang="en-US" altLang="ko-KR" dirty="0"/>
              <a:t> </a:t>
            </a:r>
            <a:r>
              <a:rPr lang="en-US" altLang="ko-KR" dirty="0" err="1"/>
              <a:t>lý</a:t>
            </a:r>
            <a:r>
              <a:rPr lang="en-US" altLang="ko-KR" dirty="0"/>
              <a:t> </a:t>
            </a:r>
            <a:r>
              <a:rPr lang="en-US" altLang="ko-KR" dirty="0" err="1"/>
              <a:t>phân</a:t>
            </a:r>
            <a:r>
              <a:rPr lang="en-US" altLang="ko-KR" dirty="0"/>
              <a:t> </a:t>
            </a:r>
            <a:r>
              <a:rPr lang="en-US" altLang="ko-KR" dirty="0" err="1"/>
              <a:t>vùng</a:t>
            </a:r>
            <a:r>
              <a:rPr lang="en-US" altLang="ko-KR" dirty="0"/>
              <a:t> (1/2)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Để</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các</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hiện</a:t>
            </a:r>
            <a:r>
              <a:rPr lang="en-US" altLang="ko-KR" dirty="0"/>
              <a:t> </a:t>
            </a:r>
            <a:r>
              <a:rPr lang="en-US" altLang="ko-KR" dirty="0" err="1"/>
              <a:t>tại</a:t>
            </a:r>
            <a:r>
              <a:rPr lang="en-US" altLang="ko-KR" dirty="0"/>
              <a:t> </a:t>
            </a:r>
            <a:r>
              <a:rPr lang="en-US" altLang="ko-KR" dirty="0" err="1"/>
              <a:t>trong</a:t>
            </a:r>
            <a:r>
              <a:rPr lang="en-US" altLang="ko-KR" dirty="0"/>
              <a:t> </a:t>
            </a:r>
            <a:r>
              <a:rPr lang="en-US" altLang="ko-KR" dirty="0" err="1"/>
              <a:t>bảng</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Sửa</a:t>
            </a:r>
            <a:r>
              <a:rPr lang="en-US" altLang="ko-KR" dirty="0"/>
              <a:t> </a:t>
            </a:r>
            <a:r>
              <a:rPr lang="en-US" altLang="ko-KR" dirty="0" err="1"/>
              <a:t>đổi</a:t>
            </a:r>
            <a:r>
              <a:rPr lang="en-US" altLang="ko-KR" dirty="0"/>
              <a:t>/</a:t>
            </a:r>
            <a:r>
              <a:rPr lang="en-US" altLang="ko-KR" dirty="0" err="1"/>
              <a:t>Xóa</a:t>
            </a:r>
            <a:r>
              <a:rPr lang="en-US" altLang="ko-KR" dirty="0"/>
              <a:t> </a:t>
            </a:r>
            <a:r>
              <a:rPr lang="en-US" altLang="ko-KR" dirty="0" err="1"/>
              <a:t>phân</a:t>
            </a:r>
            <a:r>
              <a:rPr lang="en-US" altLang="ko-KR" dirty="0"/>
              <a:t> </a:t>
            </a:r>
            <a:r>
              <a:rPr lang="en-US" altLang="ko-KR" dirty="0" err="1"/>
              <a:t>vùng</a:t>
            </a:r>
            <a:endParaRPr lang="en-US" altLang="ko-KR" dirty="0"/>
          </a:p>
          <a:p>
            <a:pPr lvl="1"/>
            <a:r>
              <a:rPr lang="en-US" altLang="ko-KR" dirty="0" err="1"/>
              <a:t>Để</a:t>
            </a:r>
            <a:r>
              <a:rPr lang="en-US" altLang="ko-KR" dirty="0"/>
              <a:t> </a:t>
            </a:r>
            <a:r>
              <a:rPr lang="en-US" altLang="ko-KR" dirty="0" err="1"/>
              <a:t>sửa</a:t>
            </a:r>
            <a:r>
              <a:rPr lang="en-US" altLang="ko-KR" dirty="0"/>
              <a:t> </a:t>
            </a:r>
            <a:r>
              <a:rPr lang="en-US" altLang="ko-KR" dirty="0" err="1"/>
              <a:t>đổi</a:t>
            </a:r>
            <a:r>
              <a:rPr lang="en-US" altLang="ko-KR" dirty="0"/>
              <a:t> </a:t>
            </a:r>
            <a:r>
              <a:rPr lang="en-US" altLang="ko-KR" dirty="0" err="1"/>
              <a:t>hoặc</a:t>
            </a:r>
            <a:r>
              <a:rPr lang="en-US" altLang="ko-KR" dirty="0"/>
              <a:t> </a:t>
            </a:r>
            <a:r>
              <a:rPr lang="en-US" altLang="ko-KR" dirty="0" err="1"/>
              <a:t>xóa</a:t>
            </a:r>
            <a:r>
              <a:rPr lang="en-US" altLang="ko-KR" dirty="0"/>
              <a:t> </a:t>
            </a:r>
            <a:r>
              <a:rPr lang="en-US" altLang="ko-KR" dirty="0" err="1"/>
              <a:t>một</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hãy</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câu</a:t>
            </a:r>
            <a:r>
              <a:rPr lang="en-US" altLang="ko-KR" dirty="0"/>
              <a:t> </a:t>
            </a:r>
            <a:r>
              <a:rPr lang="en-US" altLang="ko-KR" dirty="0" err="1"/>
              <a:t>lệnh</a:t>
            </a:r>
            <a:r>
              <a:rPr lang="en-US" altLang="ko-KR" dirty="0"/>
              <a:t> ALTER</a:t>
            </a:r>
          </a:p>
          <a:p>
            <a:r>
              <a:rPr lang="en-US" altLang="ko-KR" dirty="0"/>
              <a:t>ADD (</a:t>
            </a:r>
            <a:r>
              <a:rPr lang="en-US" altLang="ko-KR" dirty="0" err="1"/>
              <a:t>thêm</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mới</a:t>
            </a:r>
            <a:endParaRPr lang="en-US" altLang="ko-KR" dirty="0"/>
          </a:p>
        </p:txBody>
      </p:sp>
      <p:sp>
        <p:nvSpPr>
          <p:cNvPr id="12" name="직사각형 3">
            <a:extLst>
              <a:ext uri="{FF2B5EF4-FFF2-40B4-BE49-F238E27FC236}">
                <a16:creationId xmlns:a16="http://schemas.microsoft.com/office/drawing/2014/main" id="{9B018AD4-9345-4286-B6E8-BBA8A00CEAAA}"/>
              </a:ext>
            </a:extLst>
          </p:cNvPr>
          <p:cNvSpPr/>
          <p:nvPr/>
        </p:nvSpPr>
        <p:spPr>
          <a:xfrm>
            <a:off x="724130" y="2528888"/>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SHOW PARTITIONS </a:t>
            </a:r>
            <a:r>
              <a:rPr lang="en-US" altLang="ko-KR" sz="1400" dirty="0">
                <a:solidFill>
                  <a:srgbClr val="000000"/>
                </a:solidFill>
                <a:latin typeface="SamsungOne-400" panose="020B0503030303020204" pitchFamily="34" charset="0"/>
                <a:ea typeface="SamsungOne-400" panose="020B0503030303020204" pitchFamily="34" charset="0"/>
              </a:rPr>
              <a:t>product_by_category;</a:t>
            </a:r>
          </a:p>
        </p:txBody>
      </p:sp>
      <p:sp>
        <p:nvSpPr>
          <p:cNvPr id="15" name="직사각형 3">
            <a:extLst>
              <a:ext uri="{FF2B5EF4-FFF2-40B4-BE49-F238E27FC236}">
                <a16:creationId xmlns:a16="http://schemas.microsoft.com/office/drawing/2014/main" id="{7284FB69-A2F1-4335-91A7-353EE59373EF}"/>
              </a:ext>
            </a:extLst>
          </p:cNvPr>
          <p:cNvSpPr/>
          <p:nvPr/>
        </p:nvSpPr>
        <p:spPr>
          <a:xfrm>
            <a:off x="724130" y="5647769"/>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TABLE </a:t>
            </a:r>
            <a:r>
              <a:rPr lang="en-US" altLang="ko-KR" sz="1400" dirty="0">
                <a:solidFill>
                  <a:srgbClr val="000000"/>
                </a:solidFill>
                <a:latin typeface="SamsungOne-400" panose="020B0503030303020204" pitchFamily="34" charset="0"/>
                <a:ea typeface="SamsungOne-400" panose="020B0503030303020204" pitchFamily="34" charset="0"/>
              </a:rPr>
              <a:t>product_by_category </a:t>
            </a:r>
            <a:r>
              <a:rPr lang="en-US" altLang="ko-KR" sz="1400" dirty="0">
                <a:solidFill>
                  <a:srgbClr val="193EB0"/>
                </a:solidFill>
                <a:latin typeface="SamsungOne-400" panose="020B0503030303020204" pitchFamily="34" charset="0"/>
                <a:ea typeface="SamsungOne-400" panose="020B0503030303020204" pitchFamily="34" charset="0"/>
              </a:rPr>
              <a:t>ADD PARTITION </a:t>
            </a:r>
            <a:r>
              <a:rPr lang="en-US" altLang="ko-KR" sz="1400" dirty="0">
                <a:solidFill>
                  <a:srgbClr val="000000"/>
                </a:solidFill>
                <a:latin typeface="SamsungOne-400" panose="020B0503030303020204" pitchFamily="34" charset="0"/>
                <a:ea typeface="SamsungOne-400" panose="020B0503030303020204" pitchFamily="34" charset="0"/>
              </a:rPr>
              <a:t>(category=‘nosql’);</a:t>
            </a:r>
          </a:p>
        </p:txBody>
      </p:sp>
      <p:sp>
        <p:nvSpPr>
          <p:cNvPr id="10" name="직사각형 3">
            <a:extLst>
              <a:ext uri="{FF2B5EF4-FFF2-40B4-BE49-F238E27FC236}">
                <a16:creationId xmlns:a16="http://schemas.microsoft.com/office/drawing/2014/main" id="{A88AB910-3DC7-4B1A-BD6B-BCA6BA5247CC}"/>
              </a:ext>
            </a:extLst>
          </p:cNvPr>
          <p:cNvSpPr/>
          <p:nvPr/>
        </p:nvSpPr>
        <p:spPr>
          <a:xfrm>
            <a:off x="734170" y="3140968"/>
            <a:ext cx="4431408" cy="1545331"/>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r>
              <a:rPr lang="en-US" altLang="ko-KR" sz="1000" dirty="0">
                <a:solidFill>
                  <a:srgbClr val="000000"/>
                </a:solidFill>
                <a:latin typeface="SamsungOne-400" panose="020B0503030303020204" pitchFamily="34" charset="0"/>
                <a:ea typeface="SamsungOne-400" panose="020B0503030303020204" pitchFamily="34" charset="0"/>
              </a:rPr>
              <a:t>0:  jbdc:hive2://&gt; show partitions product_by_category;</a:t>
            </a:r>
          </a:p>
          <a:p>
            <a:pPr marL="180000"/>
            <a:r>
              <a:rPr lang="en-US" altLang="ko-KR" sz="1000" dirty="0">
                <a:solidFill>
                  <a:srgbClr val="000000"/>
                </a:solidFill>
                <a:latin typeface="SamsungOne-400" panose="020B0503030303020204" pitchFamily="34" charset="0"/>
                <a:ea typeface="SamsungOne-400" panose="020B0503030303020204" pitchFamily="34" charset="0"/>
              </a:rPr>
              <a:t>OK</a:t>
            </a: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r>
              <a:rPr lang="en-US" altLang="ko-KR" sz="1000" dirty="0">
                <a:solidFill>
                  <a:srgbClr val="000000"/>
                </a:solidFill>
                <a:latin typeface="SamsungOne-400" panose="020B0503030303020204" pitchFamily="34" charset="0"/>
                <a:ea typeface="SamsungOne-400" panose="020B0503030303020204" pitchFamily="34" charset="0"/>
              </a:rPr>
              <a:t>3 rows selected (1.591 seconds)</a:t>
            </a: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a:p>
            <a:pPr marL="180000"/>
            <a:endParaRPr lang="en-US" altLang="ko-KR" sz="1000" dirty="0">
              <a:solidFill>
                <a:srgbClr val="000000"/>
              </a:solidFill>
              <a:latin typeface="SamsungOne-400" panose="020B0503030303020204" pitchFamily="34" charset="0"/>
              <a:ea typeface="SamsungOne-400" panose="020B0503030303020204" pitchFamily="34" charset="0"/>
            </a:endParaRPr>
          </a:p>
        </p:txBody>
      </p:sp>
      <p:graphicFrame>
        <p:nvGraphicFramePr>
          <p:cNvPr id="11" name="표 10">
            <a:extLst>
              <a:ext uri="{FF2B5EF4-FFF2-40B4-BE49-F238E27FC236}">
                <a16:creationId xmlns:a16="http://schemas.microsoft.com/office/drawing/2014/main" id="{DB05ED8F-9A6D-4C53-B13D-E811F7CA121D}"/>
              </a:ext>
            </a:extLst>
          </p:cNvPr>
          <p:cNvGraphicFramePr>
            <a:graphicFrameLocks noGrp="1"/>
          </p:cNvGraphicFramePr>
          <p:nvPr>
            <p:extLst>
              <p:ext uri="{D42A27DB-BD31-4B8C-83A1-F6EECF244321}">
                <p14:modId xmlns:p14="http://schemas.microsoft.com/office/powerpoint/2010/main" val="3487422051"/>
              </p:ext>
            </p:extLst>
          </p:nvPr>
        </p:nvGraphicFramePr>
        <p:xfrm>
          <a:off x="983121" y="3601888"/>
          <a:ext cx="1966753" cy="792480"/>
        </p:xfrm>
        <a:graphic>
          <a:graphicData uri="http://schemas.openxmlformats.org/drawingml/2006/table">
            <a:tbl>
              <a:tblPr firstRow="1" bandRow="1">
                <a:tableStyleId>{5C22544A-7EE6-4342-B048-85BDC9FD1C3A}</a:tableStyleId>
              </a:tblPr>
              <a:tblGrid>
                <a:gridCol w="1966753">
                  <a:extLst>
                    <a:ext uri="{9D8B030D-6E8A-4147-A177-3AD203B41FA5}">
                      <a16:colId xmlns:a16="http://schemas.microsoft.com/office/drawing/2014/main" val="3426661151"/>
                    </a:ext>
                  </a:extLst>
                </a:gridCol>
              </a:tblGrid>
              <a:tr h="209048">
                <a:tc>
                  <a:txBody>
                    <a:bodyPr/>
                    <a:lstStyle/>
                    <a:p>
                      <a:pPr algn="ctr" latinLnBrk="1"/>
                      <a:r>
                        <a:rPr kumimoji="1" lang="en-US" altLang="ko-KR" sz="1000" b="0" kern="1200" dirty="0">
                          <a:solidFill>
                            <a:srgbClr val="000000"/>
                          </a:solidFill>
                          <a:latin typeface="SamsungOne-400" panose="020B0503030303020204" pitchFamily="34" charset="0"/>
                          <a:cs typeface="+mn-cs"/>
                        </a:rPr>
                        <a:t>partition</a:t>
                      </a:r>
                      <a:endParaRPr kumimoji="1" lang="ko-KR" altLang="en-US" sz="10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470359">
                <a:tc>
                  <a:txBody>
                    <a:bodyPr/>
                    <a:lstStyle/>
                    <a:p>
                      <a:pPr latinLnBrk="1"/>
                      <a:r>
                        <a:rPr kumimoji="1" lang="en-US" altLang="ko-KR" sz="1000" kern="1200" dirty="0">
                          <a:solidFill>
                            <a:srgbClr val="000000"/>
                          </a:solidFill>
                          <a:latin typeface="SamsungOne-400" panose="020B0503030303020204" pitchFamily="34" charset="0"/>
                          <a:cs typeface="+mn-cs"/>
                        </a:rPr>
                        <a:t>category=hadoop</a:t>
                      </a:r>
                    </a:p>
                    <a:p>
                      <a:pPr latinLnBrk="1"/>
                      <a:r>
                        <a:rPr kumimoji="1" lang="en-US" altLang="ko-KR" sz="1000" kern="1200" dirty="0">
                          <a:solidFill>
                            <a:srgbClr val="000000"/>
                          </a:solidFill>
                          <a:latin typeface="SamsungOne-400" panose="020B0503030303020204" pitchFamily="34" charset="0"/>
                          <a:cs typeface="+mn-cs"/>
                        </a:rPr>
                        <a:t>category=nosql</a:t>
                      </a:r>
                    </a:p>
                    <a:p>
                      <a:pPr latinLnBrk="1"/>
                      <a:r>
                        <a:rPr kumimoji="1" lang="en-US" altLang="ko-KR" sz="1000" kern="1200" dirty="0">
                          <a:solidFill>
                            <a:srgbClr val="000000"/>
                          </a:solidFill>
                          <a:latin typeface="SamsungOne-400" panose="020B0503030303020204" pitchFamily="34" charset="0"/>
                          <a:cs typeface="+mn-cs"/>
                        </a:rPr>
                        <a:t>category=spark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21061406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Quản</a:t>
            </a:r>
            <a:r>
              <a:rPr lang="en-US" altLang="ko-KR" dirty="0"/>
              <a:t> </a:t>
            </a:r>
            <a:r>
              <a:rPr lang="en-US" altLang="ko-KR" dirty="0" err="1"/>
              <a:t>lý</a:t>
            </a:r>
            <a:r>
              <a:rPr lang="en-US" altLang="ko-KR" dirty="0"/>
              <a:t> </a:t>
            </a:r>
            <a:r>
              <a:rPr lang="en-US" altLang="ko-KR" dirty="0" err="1"/>
              <a:t>phân</a:t>
            </a:r>
            <a:r>
              <a:rPr lang="en-US" altLang="ko-KR" dirty="0"/>
              <a:t> </a:t>
            </a:r>
            <a:r>
              <a:rPr lang="en-US" altLang="ko-KR" dirty="0" err="1"/>
              <a:t>vùng</a:t>
            </a:r>
            <a:r>
              <a:rPr lang="en-US" altLang="ko-KR" dirty="0"/>
              <a:t> (2/2)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Sửa</a:t>
            </a:r>
            <a:r>
              <a:rPr lang="en-US" altLang="ko-KR" dirty="0"/>
              <a:t> </a:t>
            </a:r>
            <a:r>
              <a:rPr lang="en-US" altLang="ko-KR" dirty="0" err="1"/>
              <a:t>đổi</a:t>
            </a:r>
            <a:r>
              <a:rPr lang="en-US" altLang="ko-KR" dirty="0"/>
              <a:t> LOCATION </a:t>
            </a:r>
            <a:r>
              <a:rPr lang="en-US" altLang="ko-KR" dirty="0" err="1"/>
              <a:t>của</a:t>
            </a:r>
            <a:r>
              <a:rPr lang="en-US" altLang="ko-KR" dirty="0"/>
              <a:t> </a:t>
            </a:r>
            <a:r>
              <a:rPr lang="en-US" altLang="ko-KR" dirty="0" err="1"/>
              <a:t>phân</a:t>
            </a:r>
            <a:r>
              <a:rPr lang="en-US" altLang="ko-KR" dirty="0"/>
              <a:t> </a:t>
            </a:r>
            <a:r>
              <a:rPr lang="en-US" altLang="ko-KR" dirty="0" err="1"/>
              <a:t>vùng</a:t>
            </a:r>
            <a:endParaRPr lang="en-US" altLang="ko-KR" dirty="0"/>
          </a:p>
          <a:p>
            <a:endParaRPr lang="en-US" altLang="ko-KR" dirty="0"/>
          </a:p>
          <a:p>
            <a:endParaRPr lang="en-US" altLang="ko-KR" dirty="0"/>
          </a:p>
          <a:p>
            <a:r>
              <a:rPr lang="en-US" altLang="ko-KR" dirty="0" err="1"/>
              <a:t>Xóa</a:t>
            </a:r>
            <a:r>
              <a:rPr lang="en-US" altLang="ko-KR" dirty="0"/>
              <a:t> </a:t>
            </a:r>
            <a:r>
              <a:rPr lang="en-US" altLang="ko-KR" dirty="0" err="1"/>
              <a:t>bỏ</a:t>
            </a:r>
            <a:r>
              <a:rPr lang="en-US" altLang="ko-KR" dirty="0"/>
              <a:t> </a:t>
            </a:r>
            <a:r>
              <a:rPr lang="en-US" altLang="ko-KR" dirty="0" err="1"/>
              <a:t>sự</a:t>
            </a:r>
            <a:r>
              <a:rPr lang="en-US" altLang="ko-KR" dirty="0"/>
              <a:t> chia </a:t>
            </a:r>
            <a:r>
              <a:rPr lang="en-US" altLang="ko-KR" dirty="0" err="1"/>
              <a:t>cắt</a:t>
            </a:r>
            <a:endParaRPr lang="en-US" altLang="ko-KR" dirty="0"/>
          </a:p>
          <a:p>
            <a:endParaRPr lang="en-US" altLang="ko-KR" dirty="0"/>
          </a:p>
          <a:p>
            <a:endParaRPr lang="en-US" altLang="ko-KR" dirty="0"/>
          </a:p>
          <a:p>
            <a:r>
              <a:rPr lang="en-US" altLang="ko-KR" dirty="0" err="1"/>
              <a:t>Xóa</a:t>
            </a:r>
            <a:r>
              <a:rPr lang="en-US" altLang="ko-KR" dirty="0"/>
              <a:t> </a:t>
            </a:r>
            <a:r>
              <a:rPr lang="en-US" altLang="ko-KR" dirty="0" err="1"/>
              <a:t>phạm</a:t>
            </a:r>
            <a:r>
              <a:rPr lang="en-US" altLang="ko-KR" dirty="0"/>
              <a:t> vi </a:t>
            </a:r>
            <a:r>
              <a:rPr lang="en-US" altLang="ko-KR" dirty="0" err="1"/>
              <a:t>phân</a:t>
            </a:r>
            <a:r>
              <a:rPr lang="en-US" altLang="ko-KR" dirty="0"/>
              <a:t> </a:t>
            </a:r>
            <a:r>
              <a:rPr lang="en-US" altLang="ko-KR" dirty="0" err="1"/>
              <a:t>vùng</a:t>
            </a:r>
            <a:r>
              <a:rPr lang="en-US" altLang="ko-KR" dirty="0"/>
              <a:t>, </a:t>
            </a:r>
            <a:r>
              <a:rPr lang="en-US" altLang="ko-KR" dirty="0" err="1"/>
              <a:t>phạm</a:t>
            </a:r>
            <a:r>
              <a:rPr lang="en-US" altLang="ko-KR" dirty="0"/>
              <a:t> vi </a:t>
            </a:r>
            <a:r>
              <a:rPr lang="en-US" altLang="ko-KR" dirty="0" err="1"/>
              <a:t>có</a:t>
            </a:r>
            <a:r>
              <a:rPr lang="en-US" altLang="ko-KR" dirty="0"/>
              <a:t> </a:t>
            </a:r>
            <a:r>
              <a:rPr lang="en-US" altLang="ko-KR" dirty="0" err="1"/>
              <a:t>thể</a:t>
            </a:r>
            <a:r>
              <a:rPr lang="en-US" altLang="ko-KR" dirty="0"/>
              <a:t> </a:t>
            </a:r>
            <a:r>
              <a:rPr lang="en-US" altLang="ko-KR" dirty="0" err="1"/>
              <a:t>bị</a:t>
            </a:r>
            <a:r>
              <a:rPr lang="en-US" altLang="ko-KR" dirty="0"/>
              <a:t> </a:t>
            </a:r>
            <a:r>
              <a:rPr lang="en-US" altLang="ko-KR" dirty="0" err="1"/>
              <a:t>xóa</a:t>
            </a:r>
            <a:r>
              <a:rPr lang="en-US" altLang="ko-KR" dirty="0"/>
              <a:t> </a:t>
            </a:r>
            <a:r>
              <a:rPr lang="en-US" altLang="ko-KR" dirty="0" err="1"/>
              <a:t>bằng</a:t>
            </a:r>
            <a:r>
              <a:rPr lang="en-US" altLang="ko-KR" dirty="0"/>
              <a:t> </a:t>
            </a:r>
            <a:r>
              <a:rPr lang="en-US" altLang="ko-KR" dirty="0" err="1"/>
              <a:t>toán</a:t>
            </a:r>
            <a:r>
              <a:rPr lang="en-US" altLang="ko-KR" dirty="0"/>
              <a:t> </a:t>
            </a:r>
            <a:r>
              <a:rPr lang="en-US" altLang="ko-KR" dirty="0" err="1"/>
              <a:t>tử</a:t>
            </a:r>
            <a:r>
              <a:rPr lang="en-US" altLang="ko-KR" dirty="0"/>
              <a:t> so </a:t>
            </a:r>
            <a:r>
              <a:rPr lang="en-US" altLang="ko-KR" dirty="0" err="1"/>
              <a:t>sánh</a:t>
            </a:r>
            <a:endParaRPr lang="en-US" altLang="ko-KR" dirty="0"/>
          </a:p>
        </p:txBody>
      </p:sp>
      <p:sp>
        <p:nvSpPr>
          <p:cNvPr id="16" name="직사각형 3">
            <a:extLst>
              <a:ext uri="{FF2B5EF4-FFF2-40B4-BE49-F238E27FC236}">
                <a16:creationId xmlns:a16="http://schemas.microsoft.com/office/drawing/2014/main" id="{440470E1-92E2-4328-A519-54E27B59F43F}"/>
              </a:ext>
            </a:extLst>
          </p:cNvPr>
          <p:cNvSpPr/>
          <p:nvPr/>
        </p:nvSpPr>
        <p:spPr>
          <a:xfrm>
            <a:off x="724130" y="2534159"/>
            <a:ext cx="7812000" cy="68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TABLE </a:t>
            </a:r>
            <a:r>
              <a:rPr lang="en-US" altLang="ko-KR" sz="1400" dirty="0">
                <a:solidFill>
                  <a:srgbClr val="000000"/>
                </a:solidFill>
                <a:latin typeface="SamsungOne-400" panose="020B0503030303020204" pitchFamily="34" charset="0"/>
                <a:ea typeface="SamsungOne-400" panose="020B0503030303020204" pitchFamily="34" charset="0"/>
              </a:rPr>
              <a:t>product_by_category </a:t>
            </a:r>
            <a:r>
              <a:rPr lang="en-US" altLang="ko-KR" sz="1400" dirty="0">
                <a:solidFill>
                  <a:srgbClr val="193EB0"/>
                </a:solidFill>
                <a:latin typeface="SamsungOne-400" panose="020B0503030303020204" pitchFamily="34" charset="0"/>
                <a:ea typeface="SamsungOne-400" panose="020B0503030303020204" pitchFamily="34" charset="0"/>
              </a:rPr>
              <a:t>PARTITION </a:t>
            </a:r>
          </a:p>
          <a:p>
            <a:pPr marL="180000"/>
            <a:r>
              <a:rPr lang="en-US" altLang="ko-KR" sz="1400" dirty="0">
                <a:solidFill>
                  <a:srgbClr val="000000"/>
                </a:solidFill>
                <a:latin typeface="SamsungOne-400" panose="020B0503030303020204" pitchFamily="34" charset="0"/>
                <a:ea typeface="SamsungOne-400" panose="020B0503030303020204" pitchFamily="34" charset="0"/>
              </a:rPr>
              <a:t>(category=‘nosql’) </a:t>
            </a:r>
            <a:r>
              <a:rPr lang="en-US" altLang="ko-KR" sz="1400" dirty="0">
                <a:solidFill>
                  <a:srgbClr val="193EB0"/>
                </a:solidFill>
                <a:latin typeface="SamsungOne-400" panose="020B0503030303020204" pitchFamily="34" charset="0"/>
                <a:ea typeface="SamsungOne-400" panose="020B0503030303020204" pitchFamily="34" charset="0"/>
              </a:rPr>
              <a:t>SET LOCATION </a:t>
            </a:r>
            <a:r>
              <a:rPr lang="en-US" altLang="ko-KR" sz="1400" dirty="0">
                <a:solidFill>
                  <a:srgbClr val="000000"/>
                </a:solidFill>
                <a:latin typeface="SamsungOne-400" panose="020B0503030303020204" pitchFamily="34" charset="0"/>
                <a:ea typeface="SamsungOne-400" panose="020B0503030303020204" pitchFamily="34" charset="0"/>
              </a:rPr>
              <a:t>‘/user/student/data3’;</a:t>
            </a:r>
          </a:p>
        </p:txBody>
      </p:sp>
      <p:sp>
        <p:nvSpPr>
          <p:cNvPr id="19" name="직사각형 3">
            <a:extLst>
              <a:ext uri="{FF2B5EF4-FFF2-40B4-BE49-F238E27FC236}">
                <a16:creationId xmlns:a16="http://schemas.microsoft.com/office/drawing/2014/main" id="{0E83A2E1-9EF3-4039-81B7-6AD33279A97D}"/>
              </a:ext>
            </a:extLst>
          </p:cNvPr>
          <p:cNvSpPr/>
          <p:nvPr/>
        </p:nvSpPr>
        <p:spPr>
          <a:xfrm>
            <a:off x="724130" y="3624319"/>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TABLE </a:t>
            </a:r>
            <a:r>
              <a:rPr lang="en-US" altLang="ko-KR" sz="1400" dirty="0">
                <a:solidFill>
                  <a:srgbClr val="000000"/>
                </a:solidFill>
                <a:latin typeface="SamsungOne-400" panose="020B0503030303020204" pitchFamily="34" charset="0"/>
                <a:ea typeface="SamsungOne-400" panose="020B0503030303020204" pitchFamily="34" charset="0"/>
              </a:rPr>
              <a:t>product_by_category </a:t>
            </a:r>
            <a:r>
              <a:rPr lang="en-US" altLang="ko-KR" sz="1400" dirty="0">
                <a:solidFill>
                  <a:srgbClr val="193EB0"/>
                </a:solidFill>
                <a:latin typeface="SamsungOne-400" panose="020B0503030303020204" pitchFamily="34" charset="0"/>
                <a:ea typeface="SamsungOne-400" panose="020B0503030303020204" pitchFamily="34" charset="0"/>
              </a:rPr>
              <a:t>DROP PARTITION </a:t>
            </a:r>
            <a:r>
              <a:rPr lang="en-US" altLang="ko-KR" sz="1400" dirty="0">
                <a:solidFill>
                  <a:srgbClr val="000000"/>
                </a:solidFill>
                <a:latin typeface="SamsungOne-400" panose="020B0503030303020204" pitchFamily="34" charset="0"/>
                <a:ea typeface="SamsungOne-400" panose="020B0503030303020204" pitchFamily="34" charset="0"/>
              </a:rPr>
              <a:t>(category=‘nosql’);</a:t>
            </a:r>
          </a:p>
        </p:txBody>
      </p:sp>
      <p:sp>
        <p:nvSpPr>
          <p:cNvPr id="20" name="직사각형 3">
            <a:extLst>
              <a:ext uri="{FF2B5EF4-FFF2-40B4-BE49-F238E27FC236}">
                <a16:creationId xmlns:a16="http://schemas.microsoft.com/office/drawing/2014/main" id="{4786E8A2-3E5B-446F-B82A-2BE10CD9018B}"/>
              </a:ext>
            </a:extLst>
          </p:cNvPr>
          <p:cNvSpPr/>
          <p:nvPr/>
        </p:nvSpPr>
        <p:spPr>
          <a:xfrm>
            <a:off x="724130" y="4709835"/>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ALTER TABLE </a:t>
            </a:r>
            <a:r>
              <a:rPr lang="en-US" altLang="ko-KR" sz="1400" dirty="0">
                <a:solidFill>
                  <a:srgbClr val="000000"/>
                </a:solidFill>
                <a:latin typeface="SamsungOne-400" panose="020B0503030303020204" pitchFamily="34" charset="0"/>
                <a:ea typeface="SamsungOne-400" panose="020B0503030303020204" pitchFamily="34" charset="0"/>
              </a:rPr>
              <a:t>product_by_category </a:t>
            </a:r>
            <a:r>
              <a:rPr lang="en-US" altLang="ko-KR" sz="1400" dirty="0">
                <a:solidFill>
                  <a:srgbClr val="193EB0"/>
                </a:solidFill>
                <a:latin typeface="SamsungOne-400" panose="020B0503030303020204" pitchFamily="34" charset="0"/>
                <a:ea typeface="SamsungOne-400" panose="020B0503030303020204" pitchFamily="34" charset="0"/>
              </a:rPr>
              <a:t>DROP PARTITION </a:t>
            </a:r>
            <a:r>
              <a:rPr lang="en-US" altLang="ko-KR" sz="1400" dirty="0">
                <a:solidFill>
                  <a:srgbClr val="000000"/>
                </a:solidFill>
                <a:latin typeface="SamsungOne-400" panose="020B0503030303020204" pitchFamily="34" charset="0"/>
                <a:ea typeface="SamsungOne-400" panose="020B0503030303020204" pitchFamily="34" charset="0"/>
              </a:rPr>
              <a:t>(category &lt; ‘nosql’);</a:t>
            </a:r>
          </a:p>
        </p:txBody>
      </p:sp>
    </p:spTree>
    <p:extLst>
      <p:ext uri="{BB962C8B-B14F-4D97-AF65-F5344CB8AC3E}">
        <p14:creationId xmlns:p14="http://schemas.microsoft.com/office/powerpoint/2010/main" val="386067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Thiết kế cơ sở dữ liệu (2/4)</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Thực</a:t>
            </a:r>
            <a:r>
              <a:rPr lang="en-US" altLang="ko-KR" dirty="0"/>
              <a:t> </a:t>
            </a:r>
            <a:r>
              <a:rPr lang="en-US" altLang="ko-KR" dirty="0" err="1"/>
              <a:t>thể</a:t>
            </a:r>
            <a:r>
              <a:rPr lang="en-US" altLang="ko-KR" dirty="0"/>
              <a:t>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dữ</a:t>
            </a:r>
            <a:r>
              <a:rPr lang="en-US" altLang="ko-KR" dirty="0"/>
              <a:t> </a:t>
            </a:r>
            <a:r>
              <a:rPr lang="en-US" altLang="ko-KR" dirty="0" err="1"/>
              <a:t>liệu</a:t>
            </a:r>
            <a:endParaRPr lang="en-US" altLang="ko-KR" dirty="0"/>
          </a:p>
          <a:p>
            <a:pPr lvl="1"/>
            <a:r>
              <a:rPr lang="vi-VN" altLang="ko-KR" dirty="0"/>
              <a:t>Đó là dữ liệu phải được lưu trữ và quản lý.</a:t>
            </a:r>
          </a:p>
          <a:p>
            <a:pPr lvl="1"/>
            <a:r>
              <a:rPr lang="vi-VN" altLang="ko-KR" dirty="0"/>
              <a:t>Nó đề cập đến một khái niệm, địa điểm, sự kiện, vv</a:t>
            </a:r>
          </a:p>
          <a:p>
            <a:pPr lvl="1"/>
            <a:r>
              <a:rPr lang="vi-VN" altLang="ko-KR" dirty="0"/>
              <a:t>Nó đề cập đến một đối tượng hữu hình hoặc vô hình.</a:t>
            </a:r>
            <a:endParaRPr lang="ko-KR" altLang="en-US" dirty="0"/>
          </a:p>
        </p:txBody>
      </p:sp>
      <p:sp>
        <p:nvSpPr>
          <p:cNvPr id="57" name="직사각형 56">
            <a:extLst>
              <a:ext uri="{FF2B5EF4-FFF2-40B4-BE49-F238E27FC236}">
                <a16:creationId xmlns:a16="http://schemas.microsoft.com/office/drawing/2014/main" id="{53ABE104-9457-4927-8011-4467F1278040}"/>
              </a:ext>
            </a:extLst>
          </p:cNvPr>
          <p:cNvSpPr/>
          <p:nvPr/>
        </p:nvSpPr>
        <p:spPr>
          <a:xfrm>
            <a:off x="6980918" y="4545833"/>
            <a:ext cx="759583" cy="1134256"/>
          </a:xfrm>
          <a:prstGeom prst="rect">
            <a:avLst/>
          </a:prstGeom>
          <a:no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58" name="표 57">
            <a:extLst>
              <a:ext uri="{FF2B5EF4-FFF2-40B4-BE49-F238E27FC236}">
                <a16:creationId xmlns:a16="http://schemas.microsoft.com/office/drawing/2014/main" id="{D6C955BB-43EE-4C55-8B65-2D0B36E5A7CB}"/>
              </a:ext>
            </a:extLst>
          </p:cNvPr>
          <p:cNvGraphicFramePr>
            <a:graphicFrameLocks noGrp="1"/>
          </p:cNvGraphicFramePr>
          <p:nvPr>
            <p:extLst>
              <p:ext uri="{D42A27DB-BD31-4B8C-83A1-F6EECF244321}">
                <p14:modId xmlns:p14="http://schemas.microsoft.com/office/powerpoint/2010/main" val="808945524"/>
              </p:ext>
            </p:extLst>
          </p:nvPr>
        </p:nvGraphicFramePr>
        <p:xfrm>
          <a:off x="5182599" y="4184969"/>
          <a:ext cx="2004260" cy="1620835"/>
        </p:xfrm>
        <a:graphic>
          <a:graphicData uri="http://schemas.openxmlformats.org/drawingml/2006/table">
            <a:tbl>
              <a:tblPr/>
              <a:tblGrid>
                <a:gridCol w="471383">
                  <a:extLst>
                    <a:ext uri="{9D8B030D-6E8A-4147-A177-3AD203B41FA5}">
                      <a16:colId xmlns:a16="http://schemas.microsoft.com/office/drawing/2014/main" val="394888715"/>
                    </a:ext>
                  </a:extLst>
                </a:gridCol>
                <a:gridCol w="744642">
                  <a:extLst>
                    <a:ext uri="{9D8B030D-6E8A-4147-A177-3AD203B41FA5}">
                      <a16:colId xmlns:a16="http://schemas.microsoft.com/office/drawing/2014/main" val="148328333"/>
                    </a:ext>
                  </a:extLst>
                </a:gridCol>
                <a:gridCol w="788235">
                  <a:extLst>
                    <a:ext uri="{9D8B030D-6E8A-4147-A177-3AD203B41FA5}">
                      <a16:colId xmlns:a16="http://schemas.microsoft.com/office/drawing/2014/main" val="2552908983"/>
                    </a:ext>
                  </a:extLst>
                </a:gridCol>
              </a:tblGrid>
              <a:tr h="230910">
                <a:tc>
                  <a:txBody>
                    <a:bodyPr/>
                    <a:lstStyle/>
                    <a:p>
                      <a:pPr algn="ctr"/>
                      <a:r>
                        <a:rPr lang="en-US" altLang="ko-KR" sz="1000" dirty="0" err="1">
                          <a:solidFill>
                            <a:schemeClr val="tx1">
                              <a:lumMod val="75000"/>
                              <a:lumOff val="25000"/>
                            </a:schemeClr>
                          </a:solidFill>
                          <a:latin typeface="SamsungOne-400" panose="020B0503030303020204" pitchFamily="34" charset="0"/>
                        </a:rPr>
                        <a:t>Mã</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000" dirty="0" err="1">
                          <a:solidFill>
                            <a:schemeClr val="tx1">
                              <a:lumMod val="75000"/>
                              <a:lumOff val="25000"/>
                            </a:schemeClr>
                          </a:solidFill>
                          <a:latin typeface="SamsungOne-400" panose="020B0503030303020204" pitchFamily="34" charset="0"/>
                        </a:rPr>
                        <a:t>Tên</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000" dirty="0" err="1">
                          <a:solidFill>
                            <a:schemeClr val="tx1">
                              <a:lumMod val="75000"/>
                              <a:lumOff val="25000"/>
                            </a:schemeClr>
                          </a:solidFill>
                          <a:latin typeface="SamsungOne-400" panose="020B0503030303020204" pitchFamily="34" charset="0"/>
                        </a:rPr>
                        <a:t>Giá</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1</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Coffee</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700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2</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Tea</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2,000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3</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Juice</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4</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Milk</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44951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Water</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700</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8652788"/>
                  </a:ext>
                </a:extLst>
              </a:tr>
            </a:tbl>
          </a:graphicData>
        </a:graphic>
      </p:graphicFrame>
      <p:graphicFrame>
        <p:nvGraphicFramePr>
          <p:cNvPr id="59" name="표 58">
            <a:extLst>
              <a:ext uri="{FF2B5EF4-FFF2-40B4-BE49-F238E27FC236}">
                <a16:creationId xmlns:a16="http://schemas.microsoft.com/office/drawing/2014/main" id="{4A66720B-928E-49AB-8913-2CCF39F5ACF5}"/>
              </a:ext>
            </a:extLst>
          </p:cNvPr>
          <p:cNvGraphicFramePr>
            <a:graphicFrameLocks noGrp="1"/>
          </p:cNvGraphicFramePr>
          <p:nvPr>
            <p:extLst>
              <p:ext uri="{D42A27DB-BD31-4B8C-83A1-F6EECF244321}">
                <p14:modId xmlns:p14="http://schemas.microsoft.com/office/powerpoint/2010/main" val="3695840049"/>
              </p:ext>
            </p:extLst>
          </p:nvPr>
        </p:nvGraphicFramePr>
        <p:xfrm>
          <a:off x="1945577" y="4184969"/>
          <a:ext cx="1998332" cy="1620835"/>
        </p:xfrm>
        <a:graphic>
          <a:graphicData uri="http://schemas.openxmlformats.org/drawingml/2006/table">
            <a:tbl>
              <a:tblPr/>
              <a:tblGrid>
                <a:gridCol w="465455">
                  <a:extLst>
                    <a:ext uri="{9D8B030D-6E8A-4147-A177-3AD203B41FA5}">
                      <a16:colId xmlns:a16="http://schemas.microsoft.com/office/drawing/2014/main" val="394888715"/>
                    </a:ext>
                  </a:extLst>
                </a:gridCol>
                <a:gridCol w="571850">
                  <a:extLst>
                    <a:ext uri="{9D8B030D-6E8A-4147-A177-3AD203B41FA5}">
                      <a16:colId xmlns:a16="http://schemas.microsoft.com/office/drawing/2014/main" val="148328333"/>
                    </a:ext>
                  </a:extLst>
                </a:gridCol>
                <a:gridCol w="961027">
                  <a:extLst>
                    <a:ext uri="{9D8B030D-6E8A-4147-A177-3AD203B41FA5}">
                      <a16:colId xmlns:a16="http://schemas.microsoft.com/office/drawing/2014/main" val="2552908983"/>
                    </a:ext>
                  </a:extLst>
                </a:gridCol>
              </a:tblGrid>
              <a:tr h="230910">
                <a:tc>
                  <a:txBody>
                    <a:bodyPr/>
                    <a:lstStyle/>
                    <a:p>
                      <a:pPr algn="ctr" latinLnBrk="1"/>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STT</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000" dirty="0" err="1">
                          <a:solidFill>
                            <a:schemeClr val="tx1">
                              <a:lumMod val="75000"/>
                              <a:lumOff val="25000"/>
                            </a:schemeClr>
                          </a:solidFill>
                          <a:latin typeface="SamsungOne-400" panose="020B0503030303020204" pitchFamily="34" charset="0"/>
                        </a:rPr>
                        <a:t>Tên</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000" dirty="0" err="1">
                          <a:solidFill>
                            <a:schemeClr val="tx1">
                              <a:lumMod val="75000"/>
                              <a:lumOff val="25000"/>
                            </a:schemeClr>
                          </a:solidFill>
                          <a:latin typeface="SamsungOne-400" panose="020B0503030303020204" pitchFamily="34" charset="0"/>
                          <a:ea typeface="SamsungOne-400" panose="020B0503030303020204" pitchFamily="34" charset="0"/>
                        </a:rPr>
                        <a:t>Số</a:t>
                      </a:r>
                      <a:r>
                        <a:rPr lang="en-US" altLang="ko-KR" sz="10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baseline="0" dirty="0" err="1">
                          <a:solidFill>
                            <a:schemeClr val="tx1">
                              <a:lumMod val="75000"/>
                              <a:lumOff val="25000"/>
                            </a:schemeClr>
                          </a:solidFill>
                          <a:latin typeface="SamsungOne-400" panose="020B0503030303020204" pitchFamily="34" charset="0"/>
                          <a:ea typeface="SamsungOne-400" panose="020B0503030303020204" pitchFamily="34" charset="0"/>
                        </a:rPr>
                        <a:t>điện</a:t>
                      </a:r>
                      <a:r>
                        <a:rPr lang="en-US" altLang="ko-KR" sz="10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000" baseline="0" dirty="0" err="1">
                          <a:solidFill>
                            <a:schemeClr val="tx1">
                              <a:lumMod val="75000"/>
                              <a:lumOff val="25000"/>
                            </a:schemeClr>
                          </a:solidFill>
                          <a:latin typeface="SamsungOne-400" panose="020B0503030303020204" pitchFamily="34" charset="0"/>
                          <a:ea typeface="SamsungOne-400" panose="020B0503030303020204" pitchFamily="34" charset="0"/>
                        </a:rPr>
                        <a:t>thoại</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1</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Aiden</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999-1234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2</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Oliver</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888-1234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3</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Sophia</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777-1234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4</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Mia</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666-1234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449510"/>
                  </a:ext>
                </a:extLst>
              </a:tr>
              <a:tr h="275399">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a:t>
                      </a:r>
                      <a:endParaRPr lang="ko-KR" altLang="en-US" sz="10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rPr>
                        <a:t>ZoE</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000" dirty="0">
                          <a:solidFill>
                            <a:schemeClr val="tx1">
                              <a:lumMod val="75000"/>
                              <a:lumOff val="25000"/>
                            </a:schemeClr>
                          </a:solidFill>
                          <a:latin typeface="SamsungOne-400" panose="020B0503030303020204" pitchFamily="34" charset="0"/>
                          <a:ea typeface="SamsungOne-400" panose="020B0503030303020204" pitchFamily="34" charset="0"/>
                        </a:rPr>
                        <a:t>555-1234</a:t>
                      </a:r>
                      <a:endParaRPr lang="ko-KR" altLang="en-US" sz="10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8652788"/>
                  </a:ext>
                </a:extLst>
              </a:tr>
            </a:tbl>
          </a:graphicData>
        </a:graphic>
      </p:graphicFrame>
      <p:sp>
        <p:nvSpPr>
          <p:cNvPr id="87" name="직사각형 86">
            <a:extLst>
              <a:ext uri="{FF2B5EF4-FFF2-40B4-BE49-F238E27FC236}">
                <a16:creationId xmlns:a16="http://schemas.microsoft.com/office/drawing/2014/main" id="{8E493B30-2FAA-43ED-BC38-8ED7DAAECBA0}"/>
              </a:ext>
            </a:extLst>
          </p:cNvPr>
          <p:cNvSpPr/>
          <p:nvPr/>
        </p:nvSpPr>
        <p:spPr>
          <a:xfrm>
            <a:off x="4174998" y="3819446"/>
            <a:ext cx="801705" cy="1923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Thực</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thể</a:t>
            </a:r>
            <a:endParaRPr lang="ko-KR" altLang="en-US" sz="1200" dirty="0">
              <a:solidFill>
                <a:srgbClr val="1F45BC"/>
              </a:solidFill>
              <a:latin typeface="SamsungOne-700" panose="020B0803030303020204" pitchFamily="34" charset="0"/>
            </a:endParaRPr>
          </a:p>
        </p:txBody>
      </p:sp>
      <p:sp>
        <p:nvSpPr>
          <p:cNvPr id="88" name="모서리가 둥근 직사각형 9">
            <a:extLst>
              <a:ext uri="{FF2B5EF4-FFF2-40B4-BE49-F238E27FC236}">
                <a16:creationId xmlns:a16="http://schemas.microsoft.com/office/drawing/2014/main" id="{AAD084BB-20DB-4C34-A887-227D83299A44}"/>
              </a:ext>
            </a:extLst>
          </p:cNvPr>
          <p:cNvSpPr/>
          <p:nvPr/>
        </p:nvSpPr>
        <p:spPr>
          <a:xfrm>
            <a:off x="5774244" y="3717033"/>
            <a:ext cx="873691" cy="402281"/>
          </a:xfrm>
          <a:prstGeom prst="roundRect">
            <a:avLst/>
          </a:prstGeom>
          <a:solidFill>
            <a:srgbClr val="E9F2FC"/>
          </a:solidFill>
          <a:ln w="12700">
            <a:solidFill>
              <a:srgbClr val="1F45BC"/>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Sản</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phẩm</a:t>
            </a:r>
            <a:endParaRPr lang="ko-KR" altLang="en-US" sz="1100" dirty="0">
              <a:solidFill>
                <a:srgbClr val="1F45BC"/>
              </a:solidFill>
              <a:latin typeface="SamsungOne-400" panose="020B0503030303020204" pitchFamily="34" charset="0"/>
            </a:endParaRPr>
          </a:p>
        </p:txBody>
      </p:sp>
      <p:sp>
        <p:nvSpPr>
          <p:cNvPr id="89" name="모서리가 둥근 직사각형 10">
            <a:extLst>
              <a:ext uri="{FF2B5EF4-FFF2-40B4-BE49-F238E27FC236}">
                <a16:creationId xmlns:a16="http://schemas.microsoft.com/office/drawing/2014/main" id="{5A08F138-DF0C-4EA4-8AFD-7BD93C0473B7}"/>
              </a:ext>
            </a:extLst>
          </p:cNvPr>
          <p:cNvSpPr/>
          <p:nvPr/>
        </p:nvSpPr>
        <p:spPr>
          <a:xfrm>
            <a:off x="2381508" y="3717033"/>
            <a:ext cx="973721" cy="402281"/>
          </a:xfrm>
          <a:prstGeom prst="roundRect">
            <a:avLst/>
          </a:prstGeom>
          <a:solidFill>
            <a:srgbClr val="E9F2FC"/>
          </a:solidFill>
          <a:ln w="12700">
            <a:solidFill>
              <a:srgbClr val="1F45BC"/>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100" dirty="0" err="1">
                <a:solidFill>
                  <a:srgbClr val="1F45BC"/>
                </a:solidFill>
                <a:latin typeface="SamsungOne-400" panose="020B0503030303020204" pitchFamily="34" charset="0"/>
                <a:ea typeface="SamsungOne-400" panose="020B0503030303020204" pitchFamily="34" charset="0"/>
              </a:rPr>
              <a:t>Thành</a:t>
            </a:r>
            <a:r>
              <a:rPr lang="en-US" altLang="ko-KR" sz="1100" dirty="0">
                <a:solidFill>
                  <a:srgbClr val="1F45BC"/>
                </a:solidFill>
                <a:latin typeface="SamsungOne-400" panose="020B0503030303020204" pitchFamily="34" charset="0"/>
                <a:ea typeface="SamsungOne-400" panose="020B0503030303020204" pitchFamily="34" charset="0"/>
              </a:rPr>
              <a:t> </a:t>
            </a:r>
            <a:r>
              <a:rPr lang="en-US" altLang="ko-KR" sz="1100" dirty="0" err="1">
                <a:solidFill>
                  <a:srgbClr val="1F45BC"/>
                </a:solidFill>
                <a:latin typeface="SamsungOne-400" panose="020B0503030303020204" pitchFamily="34" charset="0"/>
                <a:ea typeface="SamsungOne-400" panose="020B0503030303020204" pitchFamily="34" charset="0"/>
              </a:rPr>
              <a:t>viên</a:t>
            </a:r>
            <a:endParaRPr lang="ko-KR" altLang="en-US" sz="1100" dirty="0">
              <a:solidFill>
                <a:srgbClr val="1F45BC"/>
              </a:solidFill>
              <a:latin typeface="SamsungOne-400" panose="020B0503030303020204" pitchFamily="34" charset="0"/>
            </a:endParaRPr>
          </a:p>
        </p:txBody>
      </p:sp>
      <p:sp>
        <p:nvSpPr>
          <p:cNvPr id="90" name="직사각형 89">
            <a:extLst>
              <a:ext uri="{FF2B5EF4-FFF2-40B4-BE49-F238E27FC236}">
                <a16:creationId xmlns:a16="http://schemas.microsoft.com/office/drawing/2014/main" id="{8D990D66-D28B-4D49-9B58-2F1B485621C3}"/>
              </a:ext>
            </a:extLst>
          </p:cNvPr>
          <p:cNvSpPr/>
          <p:nvPr/>
        </p:nvSpPr>
        <p:spPr>
          <a:xfrm>
            <a:off x="4174998" y="4784183"/>
            <a:ext cx="801705" cy="3349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400" panose="020B0503030303020204" pitchFamily="34" charset="0"/>
                <a:ea typeface="SamsungOne-400" panose="020B0503030303020204" pitchFamily="34" charset="0"/>
              </a:rPr>
              <a:t>Trường</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hợp</a:t>
            </a:r>
            <a:endParaRPr lang="ko-KR" altLang="en-US" sz="1200" dirty="0">
              <a:solidFill>
                <a:srgbClr val="1F45BC"/>
              </a:solidFill>
              <a:latin typeface="SamsungOne-400" panose="020B0503030303020204" pitchFamily="34" charset="0"/>
            </a:endParaRPr>
          </a:p>
        </p:txBody>
      </p:sp>
      <p:sp>
        <p:nvSpPr>
          <p:cNvPr id="91" name="직사각형 90">
            <a:extLst>
              <a:ext uri="{FF2B5EF4-FFF2-40B4-BE49-F238E27FC236}">
                <a16:creationId xmlns:a16="http://schemas.microsoft.com/office/drawing/2014/main" id="{A5E71194-B062-4C45-8420-1966C2A2B317}"/>
              </a:ext>
            </a:extLst>
          </p:cNvPr>
          <p:cNvSpPr/>
          <p:nvPr/>
        </p:nvSpPr>
        <p:spPr>
          <a:xfrm>
            <a:off x="7397038" y="4181292"/>
            <a:ext cx="1108786" cy="2388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Loại</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thực</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thể</a:t>
            </a:r>
            <a:endParaRPr lang="ko-KR" altLang="en-US" sz="1200" dirty="0">
              <a:solidFill>
                <a:srgbClr val="1F45BC"/>
              </a:solidFill>
              <a:latin typeface="SamsungOne-700" panose="020B0803030303020204" pitchFamily="34" charset="0"/>
            </a:endParaRPr>
          </a:p>
        </p:txBody>
      </p:sp>
      <p:sp>
        <p:nvSpPr>
          <p:cNvPr id="92" name="직사각형 91">
            <a:extLst>
              <a:ext uri="{FF2B5EF4-FFF2-40B4-BE49-F238E27FC236}">
                <a16:creationId xmlns:a16="http://schemas.microsoft.com/office/drawing/2014/main" id="{835664E9-9D70-46D9-A39D-A095C36B11E0}"/>
              </a:ext>
            </a:extLst>
          </p:cNvPr>
          <p:cNvSpPr/>
          <p:nvPr/>
        </p:nvSpPr>
        <p:spPr>
          <a:xfrm>
            <a:off x="7265945" y="4939050"/>
            <a:ext cx="928513" cy="3478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Tập</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hợp</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thực</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thể</a:t>
            </a:r>
            <a:endParaRPr lang="ko-KR" altLang="en-US" sz="1200" dirty="0">
              <a:solidFill>
                <a:srgbClr val="1F45BC"/>
              </a:solidFill>
              <a:latin typeface="SamsungOne-700" panose="020B0803030303020204" pitchFamily="34" charset="0"/>
            </a:endParaRPr>
          </a:p>
        </p:txBody>
      </p:sp>
      <p:sp>
        <p:nvSpPr>
          <p:cNvPr id="83" name="직사각형 82">
            <a:extLst>
              <a:ext uri="{FF2B5EF4-FFF2-40B4-BE49-F238E27FC236}">
                <a16:creationId xmlns:a16="http://schemas.microsoft.com/office/drawing/2014/main" id="{FE6E5E2B-98EE-4149-8EDD-30AE4591F886}"/>
              </a:ext>
            </a:extLst>
          </p:cNvPr>
          <p:cNvSpPr/>
          <p:nvPr/>
        </p:nvSpPr>
        <p:spPr>
          <a:xfrm>
            <a:off x="2273643" y="6017461"/>
            <a:ext cx="1081585" cy="2582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400" panose="020B0503030303020204" pitchFamily="34" charset="0"/>
                <a:ea typeface="SamsungOne-400" panose="020B0503030303020204" pitchFamily="34" charset="0"/>
              </a:rPr>
              <a:t>Thuộc</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tính</a:t>
            </a:r>
            <a:endParaRPr lang="ko-KR" altLang="en-US" sz="1200" dirty="0">
              <a:solidFill>
                <a:srgbClr val="1F45BC"/>
              </a:solidFill>
              <a:latin typeface="SamsungOne-400" panose="020B0503030303020204" pitchFamily="34" charset="0"/>
            </a:endParaRPr>
          </a:p>
        </p:txBody>
      </p:sp>
      <p:cxnSp>
        <p:nvCxnSpPr>
          <p:cNvPr id="84" name="직선 화살표 연결선 83">
            <a:extLst>
              <a:ext uri="{FF2B5EF4-FFF2-40B4-BE49-F238E27FC236}">
                <a16:creationId xmlns:a16="http://schemas.microsoft.com/office/drawing/2014/main" id="{4822EF72-9235-4A27-A67C-7E0C6A4CCFDF}"/>
              </a:ext>
            </a:extLst>
          </p:cNvPr>
          <p:cNvCxnSpPr>
            <a:cxnSpLocks/>
            <a:stCxn id="83" idx="0"/>
          </p:cNvCxnSpPr>
          <p:nvPr/>
        </p:nvCxnSpPr>
        <p:spPr>
          <a:xfrm flipV="1">
            <a:off x="2814436" y="5805805"/>
            <a:ext cx="949" cy="21165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A9528292-EAFB-4677-834A-0BDD3E98A720}"/>
              </a:ext>
            </a:extLst>
          </p:cNvPr>
          <p:cNvCxnSpPr>
            <a:cxnSpLocks/>
            <a:stCxn id="83" idx="0"/>
          </p:cNvCxnSpPr>
          <p:nvPr/>
        </p:nvCxnSpPr>
        <p:spPr>
          <a:xfrm flipV="1">
            <a:off x="2814436" y="5871459"/>
            <a:ext cx="601986" cy="14600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CDDECB7-E15A-4B65-9308-279E563A6469}"/>
              </a:ext>
            </a:extLst>
          </p:cNvPr>
          <p:cNvCxnSpPr>
            <a:cxnSpLocks/>
            <a:stCxn id="83" idx="0"/>
          </p:cNvCxnSpPr>
          <p:nvPr/>
        </p:nvCxnSpPr>
        <p:spPr>
          <a:xfrm flipH="1" flipV="1">
            <a:off x="2214348" y="5871459"/>
            <a:ext cx="600088" cy="14600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EA90F6BF-C344-41E9-8893-937BA71AF1D2}"/>
              </a:ext>
            </a:extLst>
          </p:cNvPr>
          <p:cNvSpPr/>
          <p:nvPr/>
        </p:nvSpPr>
        <p:spPr>
          <a:xfrm>
            <a:off x="5585254" y="6017461"/>
            <a:ext cx="1062681" cy="2582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200" dirty="0" err="1">
                <a:solidFill>
                  <a:srgbClr val="1F45BC"/>
                </a:solidFill>
                <a:latin typeface="SamsungOne-400" panose="020B0503030303020204" pitchFamily="34" charset="0"/>
                <a:ea typeface="SamsungOne-400" panose="020B0503030303020204" pitchFamily="34" charset="0"/>
              </a:rPr>
              <a:t>Thuộc</a:t>
            </a:r>
            <a:r>
              <a:rPr lang="en-US" altLang="ko-KR" sz="1200" dirty="0">
                <a:solidFill>
                  <a:srgbClr val="1F45BC"/>
                </a:solidFill>
                <a:latin typeface="SamsungOne-400" panose="020B0503030303020204" pitchFamily="34" charset="0"/>
                <a:ea typeface="SamsungOne-400" panose="020B0503030303020204" pitchFamily="34" charset="0"/>
              </a:rPr>
              <a:t> </a:t>
            </a:r>
            <a:r>
              <a:rPr lang="en-US" altLang="ko-KR" sz="1200" dirty="0" err="1">
                <a:solidFill>
                  <a:srgbClr val="1F45BC"/>
                </a:solidFill>
                <a:latin typeface="SamsungOne-400" panose="020B0503030303020204" pitchFamily="34" charset="0"/>
                <a:ea typeface="SamsungOne-400" panose="020B0503030303020204" pitchFamily="34" charset="0"/>
              </a:rPr>
              <a:t>tính</a:t>
            </a:r>
            <a:endParaRPr lang="ko-KR" altLang="en-US" sz="1200" dirty="0">
              <a:solidFill>
                <a:srgbClr val="1F45BC"/>
              </a:solidFill>
              <a:latin typeface="SamsungOne-400" panose="020B0503030303020204" pitchFamily="34" charset="0"/>
            </a:endParaRPr>
          </a:p>
        </p:txBody>
      </p:sp>
      <p:cxnSp>
        <p:nvCxnSpPr>
          <p:cNvPr id="80" name="직선 화살표 연결선 79">
            <a:extLst>
              <a:ext uri="{FF2B5EF4-FFF2-40B4-BE49-F238E27FC236}">
                <a16:creationId xmlns:a16="http://schemas.microsoft.com/office/drawing/2014/main" id="{153B5A4A-D313-4F27-A8C9-EBBB4D640055}"/>
              </a:ext>
            </a:extLst>
          </p:cNvPr>
          <p:cNvCxnSpPr>
            <a:cxnSpLocks/>
            <a:stCxn id="79" idx="0"/>
          </p:cNvCxnSpPr>
          <p:nvPr/>
        </p:nvCxnSpPr>
        <p:spPr>
          <a:xfrm flipV="1">
            <a:off x="6116595" y="5805805"/>
            <a:ext cx="6390" cy="21165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1436000F-3860-4CFC-87A6-EF2B9962C569}"/>
              </a:ext>
            </a:extLst>
          </p:cNvPr>
          <p:cNvCxnSpPr>
            <a:cxnSpLocks/>
            <a:stCxn id="79" idx="0"/>
          </p:cNvCxnSpPr>
          <p:nvPr/>
        </p:nvCxnSpPr>
        <p:spPr>
          <a:xfrm flipV="1">
            <a:off x="6116595" y="5817965"/>
            <a:ext cx="671683" cy="19949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49E49756-545A-441A-B183-829E4BEEBE20}"/>
              </a:ext>
            </a:extLst>
          </p:cNvPr>
          <p:cNvCxnSpPr>
            <a:cxnSpLocks/>
            <a:stCxn id="79" idx="0"/>
          </p:cNvCxnSpPr>
          <p:nvPr/>
        </p:nvCxnSpPr>
        <p:spPr>
          <a:xfrm flipH="1" flipV="1">
            <a:off x="5478929" y="5817965"/>
            <a:ext cx="637666" cy="19949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ECAC1157-98ED-4CD6-996E-009AA6B6D0E4}"/>
              </a:ext>
            </a:extLst>
          </p:cNvPr>
          <p:cNvCxnSpPr>
            <a:stCxn id="87" idx="3"/>
            <a:endCxn id="88" idx="1"/>
          </p:cNvCxnSpPr>
          <p:nvPr/>
        </p:nvCxnSpPr>
        <p:spPr>
          <a:xfrm>
            <a:off x="4976703" y="3915632"/>
            <a:ext cx="797541" cy="254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D86EC2AA-64F4-4A32-AB3A-367092116CB8}"/>
              </a:ext>
            </a:extLst>
          </p:cNvPr>
          <p:cNvCxnSpPr>
            <a:cxnSpLocks/>
            <a:stCxn id="87" idx="1"/>
            <a:endCxn id="89" idx="3"/>
          </p:cNvCxnSpPr>
          <p:nvPr/>
        </p:nvCxnSpPr>
        <p:spPr>
          <a:xfrm flipH="1">
            <a:off x="3355229" y="3915632"/>
            <a:ext cx="819769" cy="254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66" name="그룹 65">
            <a:extLst>
              <a:ext uri="{FF2B5EF4-FFF2-40B4-BE49-F238E27FC236}">
                <a16:creationId xmlns:a16="http://schemas.microsoft.com/office/drawing/2014/main" id="{7A995EF3-D020-40E6-A077-735C64BA0F8C}"/>
              </a:ext>
            </a:extLst>
          </p:cNvPr>
          <p:cNvGrpSpPr/>
          <p:nvPr/>
        </p:nvGrpSpPr>
        <p:grpSpPr>
          <a:xfrm>
            <a:off x="3993372" y="4515995"/>
            <a:ext cx="181626" cy="1118465"/>
            <a:chOff x="3955272" y="4515995"/>
            <a:chExt cx="181626" cy="1118465"/>
          </a:xfrm>
        </p:grpSpPr>
        <p:cxnSp>
          <p:nvCxnSpPr>
            <p:cNvPr id="74" name="직선 화살표 연결선 73">
              <a:extLst>
                <a:ext uri="{FF2B5EF4-FFF2-40B4-BE49-F238E27FC236}">
                  <a16:creationId xmlns:a16="http://schemas.microsoft.com/office/drawing/2014/main" id="{B9957CE9-A556-46AC-B0FC-02CCDA2ACE38}"/>
                </a:ext>
              </a:extLst>
            </p:cNvPr>
            <p:cNvCxnSpPr>
              <a:stCxn id="90" idx="1"/>
            </p:cNvCxnSpPr>
            <p:nvPr/>
          </p:nvCxnSpPr>
          <p:spPr>
            <a:xfrm flipH="1" flipV="1">
              <a:off x="3955272" y="4515995"/>
              <a:ext cx="181626" cy="43568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70CE4CBC-C5D8-463A-B0D5-2192BE89098C}"/>
                </a:ext>
              </a:extLst>
            </p:cNvPr>
            <p:cNvCxnSpPr>
              <a:stCxn id="90" idx="1"/>
            </p:cNvCxnSpPr>
            <p:nvPr/>
          </p:nvCxnSpPr>
          <p:spPr>
            <a:xfrm flipH="1">
              <a:off x="3975618" y="4951677"/>
              <a:ext cx="161280" cy="682783"/>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F38AD334-6CE0-45D8-893C-8551B205BDEB}"/>
                </a:ext>
              </a:extLst>
            </p:cNvPr>
            <p:cNvCxnSpPr>
              <a:stCxn id="90" idx="1"/>
            </p:cNvCxnSpPr>
            <p:nvPr/>
          </p:nvCxnSpPr>
          <p:spPr>
            <a:xfrm flipH="1" flipV="1">
              <a:off x="3955272" y="4782941"/>
              <a:ext cx="181626" cy="16873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367CBF4C-E72B-4C45-92F1-F874BA930514}"/>
                </a:ext>
              </a:extLst>
            </p:cNvPr>
            <p:cNvCxnSpPr>
              <a:stCxn id="90" idx="1"/>
            </p:cNvCxnSpPr>
            <p:nvPr/>
          </p:nvCxnSpPr>
          <p:spPr>
            <a:xfrm flipH="1">
              <a:off x="3955274" y="4951677"/>
              <a:ext cx="181624" cy="387299"/>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147E02D7-6C51-44A4-9E72-3474470F3BDB}"/>
                </a:ext>
              </a:extLst>
            </p:cNvPr>
            <p:cNvCxnSpPr>
              <a:stCxn id="90" idx="1"/>
            </p:cNvCxnSpPr>
            <p:nvPr/>
          </p:nvCxnSpPr>
          <p:spPr>
            <a:xfrm flipH="1">
              <a:off x="3955274" y="4951677"/>
              <a:ext cx="181624" cy="138521"/>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그룹 66">
            <a:extLst>
              <a:ext uri="{FF2B5EF4-FFF2-40B4-BE49-F238E27FC236}">
                <a16:creationId xmlns:a16="http://schemas.microsoft.com/office/drawing/2014/main" id="{A6ECAD1A-15ED-4339-9222-1435D32EE192}"/>
              </a:ext>
            </a:extLst>
          </p:cNvPr>
          <p:cNvGrpSpPr/>
          <p:nvPr/>
        </p:nvGrpSpPr>
        <p:grpSpPr>
          <a:xfrm>
            <a:off x="4957451" y="4517238"/>
            <a:ext cx="195606" cy="1118466"/>
            <a:chOff x="4957451" y="4642457"/>
            <a:chExt cx="195606" cy="1118466"/>
          </a:xfrm>
        </p:grpSpPr>
        <p:cxnSp>
          <p:nvCxnSpPr>
            <p:cNvPr id="69" name="직선 화살표 연결선 68">
              <a:extLst>
                <a:ext uri="{FF2B5EF4-FFF2-40B4-BE49-F238E27FC236}">
                  <a16:creationId xmlns:a16="http://schemas.microsoft.com/office/drawing/2014/main" id="{4BAB18ED-7B44-4EDF-9018-371D0FAC4038}"/>
                </a:ext>
              </a:extLst>
            </p:cNvPr>
            <p:cNvCxnSpPr/>
            <p:nvPr/>
          </p:nvCxnSpPr>
          <p:spPr>
            <a:xfrm flipV="1">
              <a:off x="4957451" y="4642457"/>
              <a:ext cx="195606" cy="448550"/>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DBCD755F-B557-49CC-9FC3-0468212A2B3D}"/>
                </a:ext>
              </a:extLst>
            </p:cNvPr>
            <p:cNvCxnSpPr/>
            <p:nvPr/>
          </p:nvCxnSpPr>
          <p:spPr>
            <a:xfrm>
              <a:off x="4957451" y="5091007"/>
              <a:ext cx="173696" cy="669916"/>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B1BF663-D379-4D81-99C8-7D97B33ACA17}"/>
                </a:ext>
              </a:extLst>
            </p:cNvPr>
            <p:cNvCxnSpPr/>
            <p:nvPr/>
          </p:nvCxnSpPr>
          <p:spPr>
            <a:xfrm flipV="1">
              <a:off x="4957451" y="4909402"/>
              <a:ext cx="195606" cy="181605"/>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DE568464-E9FE-447E-90E8-27780ACB32BE}"/>
                </a:ext>
              </a:extLst>
            </p:cNvPr>
            <p:cNvCxnSpPr/>
            <p:nvPr/>
          </p:nvCxnSpPr>
          <p:spPr>
            <a:xfrm>
              <a:off x="4957451" y="5091007"/>
              <a:ext cx="195606" cy="374432"/>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0E2EBCDA-93C6-4429-8807-BCDFBF150EC5}"/>
                </a:ext>
              </a:extLst>
            </p:cNvPr>
            <p:cNvCxnSpPr/>
            <p:nvPr/>
          </p:nvCxnSpPr>
          <p:spPr>
            <a:xfrm>
              <a:off x="4957451" y="5091007"/>
              <a:ext cx="195606" cy="125654"/>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8" name="직선 화살표 연결선 67">
            <a:extLst>
              <a:ext uri="{FF2B5EF4-FFF2-40B4-BE49-F238E27FC236}">
                <a16:creationId xmlns:a16="http://schemas.microsoft.com/office/drawing/2014/main" id="{A7E9CA5B-6143-41C6-800D-5A0A34B0A3F7}"/>
              </a:ext>
            </a:extLst>
          </p:cNvPr>
          <p:cNvCxnSpPr>
            <a:stCxn id="91" idx="1"/>
          </p:cNvCxnSpPr>
          <p:nvPr/>
        </p:nvCxnSpPr>
        <p:spPr>
          <a:xfrm flipH="1" flipV="1">
            <a:off x="7199560" y="4292377"/>
            <a:ext cx="197478" cy="8328"/>
          </a:xfrm>
          <a:prstGeom prst="straightConnector1">
            <a:avLst/>
          </a:prstGeom>
          <a:ln w="9525">
            <a:solidFill>
              <a:srgbClr val="1F45B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047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Joins (</a:t>
            </a:r>
            <a:r>
              <a:rPr lang="en-US" altLang="ko-KR" dirty="0" err="1"/>
              <a:t>nối</a:t>
            </a:r>
            <a:r>
              <a:rPr lang="en-US" altLang="ko-KR" dirty="0"/>
              <a: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121978" cy="914400"/>
          </a:xfrm>
        </p:spPr>
        <p:txBody>
          <a:bodyPr/>
          <a:lstStyle/>
          <a:p>
            <a:r>
              <a:rPr lang="vi-VN" altLang="ko-KR" dirty="0"/>
              <a:t>Để kết hợp các bản ghi từ hai hoặc nhiều bảng trong cơ sở dữ liệu, chúng tôi sử dụng mệnh đề JOIN</a:t>
            </a:r>
          </a:p>
          <a:p>
            <a:r>
              <a:rPr lang="vi-VN" altLang="ko-KR" dirty="0"/>
              <a:t>Hive và Impala hỗ trợ một số kiểu thao tác </a:t>
            </a:r>
            <a:r>
              <a:rPr lang="en-US" altLang="ko-KR" dirty="0" err="1"/>
              <a:t>kết</a:t>
            </a:r>
            <a:r>
              <a:rPr lang="en-US" altLang="ko-KR" dirty="0"/>
              <a:t> </a:t>
            </a:r>
            <a:r>
              <a:rPr lang="en-US" altLang="ko-KR" dirty="0" err="1"/>
              <a:t>nối</a:t>
            </a:r>
            <a:endParaRPr lang="en-US" altLang="ko-KR" dirty="0"/>
          </a:p>
          <a:p>
            <a:pPr lvl="1"/>
            <a:r>
              <a:rPr lang="vi-VN" altLang="ko-KR" dirty="0"/>
              <a:t>Về cơ bản có 4 kiểu Join</a:t>
            </a:r>
            <a:br>
              <a:rPr lang="en-US" altLang="ko-KR" dirty="0"/>
            </a:br>
            <a:r>
              <a:rPr kumimoji="1" lang="en-US" altLang="ko-KR" sz="1400" dirty="0">
                <a:latin typeface="SamsungOne-700" panose="020B0803030303020204" pitchFamily="34" charset="0"/>
                <a:ea typeface="SamsungOne-700" panose="020B0803030303020204" pitchFamily="34" charset="0"/>
              </a:rPr>
              <a:t>INNER JOIN </a:t>
            </a:r>
            <a:br>
              <a:rPr kumimoji="1" lang="en-US" altLang="ko-KR" sz="1400" dirty="0">
                <a:latin typeface="SamsungOne-700" panose="020B0803030303020204" pitchFamily="34" charset="0"/>
                <a:ea typeface="SamsungOne-700" panose="020B0803030303020204" pitchFamily="34" charset="0"/>
              </a:rPr>
            </a:br>
            <a:r>
              <a:rPr kumimoji="1" lang="en-US" altLang="ko-KR" sz="1400" dirty="0">
                <a:latin typeface="SamsungOne-700" panose="020B0803030303020204" pitchFamily="34" charset="0"/>
                <a:ea typeface="SamsungOne-700" panose="020B0803030303020204" pitchFamily="34" charset="0"/>
              </a:rPr>
              <a:t>LEFT OUTER JOIN</a:t>
            </a:r>
            <a:br>
              <a:rPr kumimoji="1" lang="en-US" altLang="ko-KR" sz="1400" dirty="0">
                <a:latin typeface="SamsungOne-700" panose="020B0803030303020204" pitchFamily="34" charset="0"/>
                <a:ea typeface="SamsungOne-700" panose="020B0803030303020204" pitchFamily="34" charset="0"/>
              </a:rPr>
            </a:br>
            <a:r>
              <a:rPr kumimoji="1" lang="en-US" altLang="ko-KR" sz="1400" dirty="0">
                <a:latin typeface="SamsungOne-700" panose="020B0803030303020204" pitchFamily="34" charset="0"/>
                <a:ea typeface="SamsungOne-700" panose="020B0803030303020204" pitchFamily="34" charset="0"/>
              </a:rPr>
              <a:t>RIGHT OUTER JOIN</a:t>
            </a:r>
            <a:br>
              <a:rPr kumimoji="1" lang="en-US" altLang="ko-KR" sz="1400" dirty="0">
                <a:latin typeface="SamsungOne-700" panose="020B0803030303020204" pitchFamily="34" charset="0"/>
                <a:ea typeface="SamsungOne-700" panose="020B0803030303020204" pitchFamily="34" charset="0"/>
              </a:rPr>
            </a:br>
            <a:r>
              <a:rPr kumimoji="1" lang="en-US" altLang="ko-KR" sz="1400" dirty="0">
                <a:latin typeface="SamsungOne-700" panose="020B0803030303020204" pitchFamily="34" charset="0"/>
                <a:ea typeface="SamsungOne-700" panose="020B0803030303020204" pitchFamily="34" charset="0"/>
              </a:rPr>
              <a:t>FULL OUTER JOIN</a:t>
            </a:r>
          </a:p>
          <a:p>
            <a:pPr marL="177800" lvl="1" indent="0">
              <a:buNone/>
            </a:pPr>
            <a:endParaRPr kumimoji="1" lang="en-US" altLang="ko-KR" sz="1400" dirty="0">
              <a:latin typeface="SamsungOne-700" panose="020B0803030303020204" pitchFamily="34" charset="0"/>
              <a:ea typeface="SamsungOne-700" panose="020B0803030303020204" pitchFamily="34" charset="0"/>
            </a:endParaRPr>
          </a:p>
          <a:p>
            <a:pPr marL="177800" lvl="1" indent="0">
              <a:buNone/>
            </a:pPr>
            <a:endParaRPr kumimoji="1" lang="en-US" altLang="ko-KR" sz="1400" dirty="0">
              <a:latin typeface="SamsungOne-700" panose="020B0803030303020204" pitchFamily="34" charset="0"/>
              <a:ea typeface="SamsungOne-700" panose="020B0803030303020204" pitchFamily="34" charset="0"/>
            </a:endParaRPr>
          </a:p>
          <a:p>
            <a:r>
              <a:rPr lang="en-US" altLang="ko-KR" dirty="0" err="1"/>
              <a:t>Cú</a:t>
            </a:r>
            <a:r>
              <a:rPr lang="en-US" altLang="ko-KR" dirty="0"/>
              <a:t> </a:t>
            </a:r>
            <a:r>
              <a:rPr lang="en-US" altLang="ko-KR" dirty="0" err="1"/>
              <a:t>pháp</a:t>
            </a:r>
            <a:r>
              <a:rPr lang="en-US" altLang="ko-KR" dirty="0"/>
              <a:t> </a:t>
            </a:r>
            <a:r>
              <a:rPr lang="en-US" altLang="ko-KR" dirty="0">
                <a:latin typeface="SamsungOne-700" panose="020B0803030303020204" pitchFamily="34" charset="0"/>
                <a:ea typeface="SamsungOne-700" panose="020B0803030303020204" pitchFamily="34" charset="0"/>
              </a:rPr>
              <a:t>JOIN</a:t>
            </a:r>
            <a:endParaRPr lang="en-US" altLang="ko-KR" dirty="0"/>
          </a:p>
          <a:p>
            <a:pPr marL="177800" lvl="1" indent="0">
              <a:buNone/>
            </a:pPr>
            <a:endParaRPr kumimoji="1" lang="en-US" altLang="ko-KR" sz="1400" dirty="0">
              <a:latin typeface="SamsungOne-700" panose="020B0803030303020204" pitchFamily="34" charset="0"/>
              <a:ea typeface="SamsungOne-700" panose="020B0803030303020204" pitchFamily="34" charset="0"/>
            </a:endParaRPr>
          </a:p>
        </p:txBody>
      </p:sp>
      <p:grpSp>
        <p:nvGrpSpPr>
          <p:cNvPr id="5" name="그룹 4">
            <a:extLst>
              <a:ext uri="{FF2B5EF4-FFF2-40B4-BE49-F238E27FC236}">
                <a16:creationId xmlns:a16="http://schemas.microsoft.com/office/drawing/2014/main" id="{0B4E53A5-6B8F-4743-B0B3-AB0ED0805681}"/>
              </a:ext>
            </a:extLst>
          </p:cNvPr>
          <p:cNvGrpSpPr/>
          <p:nvPr/>
        </p:nvGrpSpPr>
        <p:grpSpPr>
          <a:xfrm>
            <a:off x="6001056" y="2192490"/>
            <a:ext cx="1420636" cy="1166933"/>
            <a:chOff x="6001056" y="2192490"/>
            <a:chExt cx="1420636" cy="1166933"/>
          </a:xfrm>
        </p:grpSpPr>
        <p:sp>
          <p:nvSpPr>
            <p:cNvPr id="35" name="직사각형 34">
              <a:extLst>
                <a:ext uri="{FF2B5EF4-FFF2-40B4-BE49-F238E27FC236}">
                  <a16:creationId xmlns:a16="http://schemas.microsoft.com/office/drawing/2014/main" id="{64D145EC-7977-4087-B41E-A21758B96B3D}"/>
                </a:ext>
              </a:extLst>
            </p:cNvPr>
            <p:cNvSpPr/>
            <p:nvPr/>
          </p:nvSpPr>
          <p:spPr>
            <a:xfrm>
              <a:off x="6213180" y="2192490"/>
              <a:ext cx="989373" cy="276999"/>
            </a:xfrm>
            <a:prstGeom prst="rect">
              <a:avLst/>
            </a:prstGeom>
          </p:spPr>
          <p:txBody>
            <a:bodyPr wrap="none">
              <a:spAutoFit/>
            </a:bodyPr>
            <a:lstStyle/>
            <a:p>
              <a:pPr algn="ctr"/>
              <a:r>
                <a:rPr lang="en" altLang="ko-KR" sz="1200" dirty="0">
                  <a:solidFill>
                    <a:srgbClr val="193EB0"/>
                  </a:solidFill>
                  <a:latin typeface="SamsungOne-700" panose="020B0803030303020204" pitchFamily="34" charset="0"/>
                  <a:ea typeface="SamsungOne-700" panose="020B0803030303020204" pitchFamily="34" charset="0"/>
                </a:rPr>
                <a:t>INNER JOIN</a:t>
              </a:r>
              <a:endParaRPr lang="ko-KR" altLang="en-US" sz="1200" dirty="0">
                <a:latin typeface="SamsungOne-700" panose="020B0803030303020204" pitchFamily="34" charset="0"/>
                <a:ea typeface="SamsungOneKorean 400" panose="020B0503030303020204" pitchFamily="50" charset="-127"/>
              </a:endParaRPr>
            </a:p>
          </p:txBody>
        </p:sp>
        <p:grpSp>
          <p:nvGrpSpPr>
            <p:cNvPr id="36" name="그룹 35">
              <a:extLst>
                <a:ext uri="{FF2B5EF4-FFF2-40B4-BE49-F238E27FC236}">
                  <a16:creationId xmlns:a16="http://schemas.microsoft.com/office/drawing/2014/main" id="{3D3D0220-59C8-481D-9C4A-44084F53116C}"/>
                </a:ext>
              </a:extLst>
            </p:cNvPr>
            <p:cNvGrpSpPr/>
            <p:nvPr/>
          </p:nvGrpSpPr>
          <p:grpSpPr>
            <a:xfrm>
              <a:off x="6001056" y="2531509"/>
              <a:ext cx="1420636" cy="827914"/>
              <a:chOff x="6302120" y="2994456"/>
              <a:chExt cx="1420636" cy="827914"/>
            </a:xfrm>
          </p:grpSpPr>
          <p:pic>
            <p:nvPicPr>
              <p:cNvPr id="37" name="그림 36">
                <a:extLst>
                  <a:ext uri="{FF2B5EF4-FFF2-40B4-BE49-F238E27FC236}">
                    <a16:creationId xmlns:a16="http://schemas.microsoft.com/office/drawing/2014/main" id="{8EDD8015-5D6A-4310-A57E-0FC6B7C3F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120" y="2994456"/>
                <a:ext cx="1413620" cy="827914"/>
              </a:xfrm>
              <a:prstGeom prst="rect">
                <a:avLst/>
              </a:prstGeom>
            </p:spPr>
          </p:pic>
          <p:grpSp>
            <p:nvGrpSpPr>
              <p:cNvPr id="38" name="그룹 37">
                <a:extLst>
                  <a:ext uri="{FF2B5EF4-FFF2-40B4-BE49-F238E27FC236}">
                    <a16:creationId xmlns:a16="http://schemas.microsoft.com/office/drawing/2014/main" id="{2879F38A-01CE-4A4E-A145-29651064401B}"/>
                  </a:ext>
                </a:extLst>
              </p:cNvPr>
              <p:cNvGrpSpPr/>
              <p:nvPr/>
            </p:nvGrpSpPr>
            <p:grpSpPr>
              <a:xfrm>
                <a:off x="6309237" y="3206070"/>
                <a:ext cx="1413519" cy="404687"/>
                <a:chOff x="6309237" y="3202694"/>
                <a:chExt cx="1413519" cy="404687"/>
              </a:xfrm>
            </p:grpSpPr>
            <p:sp>
              <p:nvSpPr>
                <p:cNvPr id="39" name="직사각형 38">
                  <a:extLst>
                    <a:ext uri="{FF2B5EF4-FFF2-40B4-BE49-F238E27FC236}">
                      <a16:creationId xmlns:a16="http://schemas.microsoft.com/office/drawing/2014/main" id="{92B8D8BE-3D66-4ACC-80FF-D55EA7A11A0D}"/>
                    </a:ext>
                  </a:extLst>
                </p:cNvPr>
                <p:cNvSpPr/>
                <p:nvPr/>
              </p:nvSpPr>
              <p:spPr>
                <a:xfrm>
                  <a:off x="6309237"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40" name="직사각형 39">
                  <a:extLst>
                    <a:ext uri="{FF2B5EF4-FFF2-40B4-BE49-F238E27FC236}">
                      <a16:creationId xmlns:a16="http://schemas.microsoft.com/office/drawing/2014/main" id="{4F5245DC-851F-4734-8180-AB2C9F19FA54}"/>
                    </a:ext>
                  </a:extLst>
                </p:cNvPr>
                <p:cNvSpPr/>
                <p:nvPr/>
              </p:nvSpPr>
              <p:spPr>
                <a:xfrm>
                  <a:off x="7053983" y="3202694"/>
                  <a:ext cx="668773" cy="400110"/>
                </a:xfrm>
                <a:prstGeom prst="rect">
                  <a:avLst/>
                </a:prstGeom>
              </p:spPr>
              <p:txBody>
                <a:bodyPr wrap="none">
                  <a:spAutoFit/>
                </a:bodyPr>
                <a:lstStyle/>
                <a:p>
                  <a:pPr algn="ctr"/>
                  <a:r>
                    <a:rPr lang="en-US" altLang="ko-KR" sz="1000" dirty="0">
                      <a:solidFill>
                        <a:srgbClr val="193EB0"/>
                      </a:solidFill>
                      <a:latin typeface="SamsungOne-400" panose="020B0503030303020204" pitchFamily="34" charset="0"/>
                      <a:ea typeface="SamsungOne-400" panose="020B0503030303020204" pitchFamily="34" charset="0"/>
                    </a:rPr>
                    <a:t>B</a:t>
                  </a:r>
                  <a:r>
                    <a:rPr lang="en" altLang="ko-KR" sz="1000" dirty="0">
                      <a:solidFill>
                        <a:srgbClr val="193EB0"/>
                      </a:solidFill>
                      <a:latin typeface="SamsungOne-400" panose="020B0503030303020204" pitchFamily="34" charset="0"/>
                      <a:ea typeface="SamsungOne-400" panose="020B0503030303020204" pitchFamily="34" charset="0"/>
                    </a:rPr>
                    <a:t>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grpSp>
      <p:grpSp>
        <p:nvGrpSpPr>
          <p:cNvPr id="2" name="그룹 1">
            <a:extLst>
              <a:ext uri="{FF2B5EF4-FFF2-40B4-BE49-F238E27FC236}">
                <a16:creationId xmlns:a16="http://schemas.microsoft.com/office/drawing/2014/main" id="{1EFCD170-E210-48A5-B7C7-F48B410ED72F}"/>
              </a:ext>
            </a:extLst>
          </p:cNvPr>
          <p:cNvGrpSpPr/>
          <p:nvPr/>
        </p:nvGrpSpPr>
        <p:grpSpPr>
          <a:xfrm>
            <a:off x="7562126" y="2192490"/>
            <a:ext cx="1422238" cy="1166933"/>
            <a:chOff x="7562126" y="2192490"/>
            <a:chExt cx="1422238" cy="1166933"/>
          </a:xfrm>
        </p:grpSpPr>
        <p:sp>
          <p:nvSpPr>
            <p:cNvPr id="29" name="직사각형 28">
              <a:extLst>
                <a:ext uri="{FF2B5EF4-FFF2-40B4-BE49-F238E27FC236}">
                  <a16:creationId xmlns:a16="http://schemas.microsoft.com/office/drawing/2014/main" id="{2283B89A-C6CE-4DFB-8AD2-912B783C3A97}"/>
                </a:ext>
              </a:extLst>
            </p:cNvPr>
            <p:cNvSpPr/>
            <p:nvPr/>
          </p:nvSpPr>
          <p:spPr>
            <a:xfrm>
              <a:off x="7823141" y="2192490"/>
              <a:ext cx="891591" cy="276999"/>
            </a:xfrm>
            <a:prstGeom prst="rect">
              <a:avLst/>
            </a:prstGeom>
          </p:spPr>
          <p:txBody>
            <a:bodyPr wrap="none">
              <a:spAutoFit/>
            </a:bodyPr>
            <a:lstStyle/>
            <a:p>
              <a:pPr algn="ctr"/>
              <a:r>
                <a:rPr lang="en" altLang="ko-KR" sz="1200" dirty="0">
                  <a:solidFill>
                    <a:srgbClr val="193EB0"/>
                  </a:solidFill>
                  <a:latin typeface="SamsungOne-700" panose="020B0803030303020204" pitchFamily="34" charset="0"/>
                  <a:ea typeface="SamsungOne-700" panose="020B0803030303020204" pitchFamily="34" charset="0"/>
                </a:rPr>
                <a:t>FULL JOIN</a:t>
              </a:r>
              <a:endParaRPr lang="ko-KR" altLang="en-US" sz="1200" dirty="0">
                <a:latin typeface="SamsungOne-700" panose="020B0803030303020204" pitchFamily="34" charset="0"/>
                <a:ea typeface="SamsungOneKorean 400" panose="020B0503030303020204" pitchFamily="50" charset="-127"/>
              </a:endParaRPr>
            </a:p>
          </p:txBody>
        </p:sp>
        <p:grpSp>
          <p:nvGrpSpPr>
            <p:cNvPr id="30" name="그룹 29">
              <a:extLst>
                <a:ext uri="{FF2B5EF4-FFF2-40B4-BE49-F238E27FC236}">
                  <a16:creationId xmlns:a16="http://schemas.microsoft.com/office/drawing/2014/main" id="{BE35A48A-E46E-4993-A4DA-6F4F13DCAD08}"/>
                </a:ext>
              </a:extLst>
            </p:cNvPr>
            <p:cNvGrpSpPr/>
            <p:nvPr/>
          </p:nvGrpSpPr>
          <p:grpSpPr>
            <a:xfrm>
              <a:off x="7562126" y="2531509"/>
              <a:ext cx="1422238" cy="827914"/>
              <a:chOff x="7972144" y="2994456"/>
              <a:chExt cx="1422238" cy="827914"/>
            </a:xfrm>
          </p:grpSpPr>
          <p:pic>
            <p:nvPicPr>
              <p:cNvPr id="31" name="그림 30">
                <a:extLst>
                  <a:ext uri="{FF2B5EF4-FFF2-40B4-BE49-F238E27FC236}">
                    <a16:creationId xmlns:a16="http://schemas.microsoft.com/office/drawing/2014/main" id="{84435417-14D4-4B2E-BFFA-E0798F11E8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2144" y="2994456"/>
                <a:ext cx="1413620" cy="827914"/>
              </a:xfrm>
              <a:prstGeom prst="rect">
                <a:avLst/>
              </a:prstGeom>
            </p:spPr>
          </p:pic>
          <p:grpSp>
            <p:nvGrpSpPr>
              <p:cNvPr id="32" name="그룹 31">
                <a:extLst>
                  <a:ext uri="{FF2B5EF4-FFF2-40B4-BE49-F238E27FC236}">
                    <a16:creationId xmlns:a16="http://schemas.microsoft.com/office/drawing/2014/main" id="{D4CC534F-AF98-4F73-9734-DA9BCF180497}"/>
                  </a:ext>
                </a:extLst>
              </p:cNvPr>
              <p:cNvGrpSpPr/>
              <p:nvPr/>
            </p:nvGrpSpPr>
            <p:grpSpPr>
              <a:xfrm>
                <a:off x="7980862" y="3206070"/>
                <a:ext cx="1413520" cy="404687"/>
                <a:chOff x="6309235" y="3202694"/>
                <a:chExt cx="1413520" cy="404687"/>
              </a:xfrm>
            </p:grpSpPr>
            <p:sp>
              <p:nvSpPr>
                <p:cNvPr id="33" name="직사각형 32">
                  <a:extLst>
                    <a:ext uri="{FF2B5EF4-FFF2-40B4-BE49-F238E27FC236}">
                      <a16:creationId xmlns:a16="http://schemas.microsoft.com/office/drawing/2014/main" id="{E253C82B-CD98-444F-860C-0E8C580E7C94}"/>
                    </a:ext>
                  </a:extLst>
                </p:cNvPr>
                <p:cNvSpPr/>
                <p:nvPr/>
              </p:nvSpPr>
              <p:spPr>
                <a:xfrm>
                  <a:off x="6309235"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34" name="직사각형 33">
                  <a:extLst>
                    <a:ext uri="{FF2B5EF4-FFF2-40B4-BE49-F238E27FC236}">
                      <a16:creationId xmlns:a16="http://schemas.microsoft.com/office/drawing/2014/main" id="{74026722-8E99-413C-8C48-A80EC5184514}"/>
                    </a:ext>
                  </a:extLst>
                </p:cNvPr>
                <p:cNvSpPr/>
                <p:nvPr/>
              </p:nvSpPr>
              <p:spPr>
                <a:xfrm>
                  <a:off x="7053981" y="3202694"/>
                  <a:ext cx="668774" cy="400110"/>
                </a:xfrm>
                <a:prstGeom prst="rect">
                  <a:avLst/>
                </a:prstGeom>
              </p:spPr>
              <p:txBody>
                <a:bodyPr wrap="none">
                  <a:spAutoFit/>
                </a:bodyPr>
                <a:lstStyle/>
                <a:p>
                  <a:pPr algn="ctr"/>
                  <a:r>
                    <a:rPr lang="en-US" altLang="ko-KR" sz="1000" dirty="0">
                      <a:solidFill>
                        <a:srgbClr val="193EB0"/>
                      </a:solidFill>
                      <a:latin typeface="SamsungOne-400" panose="020B0503030303020204" pitchFamily="34" charset="0"/>
                      <a:ea typeface="SamsungOne-400" panose="020B0503030303020204" pitchFamily="34" charset="0"/>
                    </a:rPr>
                    <a:t>B</a:t>
                  </a:r>
                  <a:r>
                    <a:rPr lang="en" altLang="ko-KR" sz="1000" dirty="0">
                      <a:solidFill>
                        <a:srgbClr val="193EB0"/>
                      </a:solidFill>
                      <a:latin typeface="SamsungOne-400" panose="020B0503030303020204" pitchFamily="34" charset="0"/>
                      <a:ea typeface="SamsungOne-400" panose="020B0503030303020204" pitchFamily="34" charset="0"/>
                    </a:rPr>
                    <a:t>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grpSp>
      <p:grpSp>
        <p:nvGrpSpPr>
          <p:cNvPr id="4" name="그룹 3">
            <a:extLst>
              <a:ext uri="{FF2B5EF4-FFF2-40B4-BE49-F238E27FC236}">
                <a16:creationId xmlns:a16="http://schemas.microsoft.com/office/drawing/2014/main" id="{DD569528-B81C-46A5-BCF9-D90776B2CBA8}"/>
              </a:ext>
            </a:extLst>
          </p:cNvPr>
          <p:cNvGrpSpPr/>
          <p:nvPr/>
        </p:nvGrpSpPr>
        <p:grpSpPr>
          <a:xfrm>
            <a:off x="6001056" y="3452115"/>
            <a:ext cx="1420635" cy="1152228"/>
            <a:chOff x="6001056" y="3548371"/>
            <a:chExt cx="1420635" cy="1152228"/>
          </a:xfrm>
        </p:grpSpPr>
        <p:sp>
          <p:nvSpPr>
            <p:cNvPr id="23" name="직사각형 22">
              <a:extLst>
                <a:ext uri="{FF2B5EF4-FFF2-40B4-BE49-F238E27FC236}">
                  <a16:creationId xmlns:a16="http://schemas.microsoft.com/office/drawing/2014/main" id="{99A0E1D7-33EA-41AC-9F91-DEA487427337}"/>
                </a:ext>
              </a:extLst>
            </p:cNvPr>
            <p:cNvSpPr/>
            <p:nvPr/>
          </p:nvSpPr>
          <p:spPr>
            <a:xfrm>
              <a:off x="6270085" y="3548371"/>
              <a:ext cx="875561" cy="276999"/>
            </a:xfrm>
            <a:prstGeom prst="rect">
              <a:avLst/>
            </a:prstGeom>
          </p:spPr>
          <p:txBody>
            <a:bodyPr wrap="none">
              <a:spAutoFit/>
            </a:bodyPr>
            <a:lstStyle/>
            <a:p>
              <a:pPr algn="ctr"/>
              <a:r>
                <a:rPr lang="en" altLang="ko-KR" sz="1200" dirty="0">
                  <a:solidFill>
                    <a:srgbClr val="193EB0"/>
                  </a:solidFill>
                  <a:latin typeface="SamsungOne-700" panose="020B0803030303020204" pitchFamily="34" charset="0"/>
                  <a:ea typeface="SamsungOne-700" panose="020B0803030303020204" pitchFamily="34" charset="0"/>
                </a:rPr>
                <a:t>LEFT JOIN</a:t>
              </a:r>
              <a:endParaRPr lang="ko-KR" altLang="en-US" sz="1200" dirty="0">
                <a:latin typeface="SamsungOne-700" panose="020B0803030303020204" pitchFamily="34"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A8AF5A2F-1993-47B4-92C7-F670E9FABA44}"/>
                </a:ext>
              </a:extLst>
            </p:cNvPr>
            <p:cNvGrpSpPr/>
            <p:nvPr/>
          </p:nvGrpSpPr>
          <p:grpSpPr>
            <a:xfrm>
              <a:off x="6001056" y="3872685"/>
              <a:ext cx="1420635" cy="827914"/>
              <a:chOff x="6302120" y="4569748"/>
              <a:chExt cx="1420635" cy="827914"/>
            </a:xfrm>
          </p:grpSpPr>
          <p:pic>
            <p:nvPicPr>
              <p:cNvPr id="25" name="그림 24">
                <a:extLst>
                  <a:ext uri="{FF2B5EF4-FFF2-40B4-BE49-F238E27FC236}">
                    <a16:creationId xmlns:a16="http://schemas.microsoft.com/office/drawing/2014/main" id="{049CC8AB-A06D-45AE-852D-79F46AF64A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6302120" y="4569748"/>
                <a:ext cx="1413620" cy="827914"/>
              </a:xfrm>
              <a:prstGeom prst="rect">
                <a:avLst/>
              </a:prstGeom>
            </p:spPr>
          </p:pic>
          <p:grpSp>
            <p:nvGrpSpPr>
              <p:cNvPr id="26" name="그룹 25">
                <a:extLst>
                  <a:ext uri="{FF2B5EF4-FFF2-40B4-BE49-F238E27FC236}">
                    <a16:creationId xmlns:a16="http://schemas.microsoft.com/office/drawing/2014/main" id="{4544A937-AE13-40B5-8C6D-53BE6B8A5511}"/>
                  </a:ext>
                </a:extLst>
              </p:cNvPr>
              <p:cNvGrpSpPr/>
              <p:nvPr/>
            </p:nvGrpSpPr>
            <p:grpSpPr>
              <a:xfrm>
                <a:off x="6309235" y="4781362"/>
                <a:ext cx="1413520" cy="404687"/>
                <a:chOff x="6309235" y="3202694"/>
                <a:chExt cx="1413520" cy="404687"/>
              </a:xfrm>
            </p:grpSpPr>
            <p:sp>
              <p:nvSpPr>
                <p:cNvPr id="27" name="직사각형 26">
                  <a:extLst>
                    <a:ext uri="{FF2B5EF4-FFF2-40B4-BE49-F238E27FC236}">
                      <a16:creationId xmlns:a16="http://schemas.microsoft.com/office/drawing/2014/main" id="{7BC6455E-8D49-4E77-835D-DA074AC11D7C}"/>
                    </a:ext>
                  </a:extLst>
                </p:cNvPr>
                <p:cNvSpPr/>
                <p:nvPr/>
              </p:nvSpPr>
              <p:spPr>
                <a:xfrm>
                  <a:off x="6309235"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28" name="직사각형 27">
                  <a:extLst>
                    <a:ext uri="{FF2B5EF4-FFF2-40B4-BE49-F238E27FC236}">
                      <a16:creationId xmlns:a16="http://schemas.microsoft.com/office/drawing/2014/main" id="{F97BA293-96BB-426C-8288-0B631A97F1EF}"/>
                    </a:ext>
                  </a:extLst>
                </p:cNvPr>
                <p:cNvSpPr/>
                <p:nvPr/>
              </p:nvSpPr>
              <p:spPr>
                <a:xfrm>
                  <a:off x="7053981" y="3202694"/>
                  <a:ext cx="668774" cy="400110"/>
                </a:xfrm>
                <a:prstGeom prst="rect">
                  <a:avLst/>
                </a:prstGeom>
              </p:spPr>
              <p:txBody>
                <a:bodyPr wrap="none">
                  <a:spAutoFit/>
                </a:bodyPr>
                <a:lstStyle/>
                <a:p>
                  <a:pPr algn="ctr"/>
                  <a:r>
                    <a:rPr lang="en-US" altLang="ko-KR" sz="1000" dirty="0">
                      <a:solidFill>
                        <a:srgbClr val="193EB0"/>
                      </a:solidFill>
                      <a:latin typeface="SamsungOne-400" panose="020B0503030303020204" pitchFamily="34" charset="0"/>
                      <a:ea typeface="SamsungOne-400" panose="020B0503030303020204" pitchFamily="34" charset="0"/>
                    </a:rPr>
                    <a:t>B</a:t>
                  </a:r>
                  <a:r>
                    <a:rPr lang="en" altLang="ko-KR" sz="1000" dirty="0">
                      <a:solidFill>
                        <a:srgbClr val="193EB0"/>
                      </a:solidFill>
                      <a:latin typeface="SamsungOne-400" panose="020B0503030303020204" pitchFamily="34" charset="0"/>
                      <a:ea typeface="SamsungOne-400" panose="020B0503030303020204" pitchFamily="34" charset="0"/>
                    </a:rPr>
                    <a:t>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grpSp>
      <p:grpSp>
        <p:nvGrpSpPr>
          <p:cNvPr id="3" name="그룹 2">
            <a:extLst>
              <a:ext uri="{FF2B5EF4-FFF2-40B4-BE49-F238E27FC236}">
                <a16:creationId xmlns:a16="http://schemas.microsoft.com/office/drawing/2014/main" id="{72146F79-FA2A-4424-BB0E-7F02FD64FF94}"/>
              </a:ext>
            </a:extLst>
          </p:cNvPr>
          <p:cNvGrpSpPr/>
          <p:nvPr/>
        </p:nvGrpSpPr>
        <p:grpSpPr>
          <a:xfrm>
            <a:off x="7562126" y="3452115"/>
            <a:ext cx="1425192" cy="1152228"/>
            <a:chOff x="7562126" y="3548371"/>
            <a:chExt cx="1425192" cy="1152228"/>
          </a:xfrm>
        </p:grpSpPr>
        <p:sp>
          <p:nvSpPr>
            <p:cNvPr id="17" name="직사각형 16">
              <a:extLst>
                <a:ext uri="{FF2B5EF4-FFF2-40B4-BE49-F238E27FC236}">
                  <a16:creationId xmlns:a16="http://schemas.microsoft.com/office/drawing/2014/main" id="{6A9F504F-C25C-4B89-89FD-B6C219C690BF}"/>
                </a:ext>
              </a:extLst>
            </p:cNvPr>
            <p:cNvSpPr/>
            <p:nvPr/>
          </p:nvSpPr>
          <p:spPr>
            <a:xfrm>
              <a:off x="7783066" y="3548371"/>
              <a:ext cx="971741" cy="276999"/>
            </a:xfrm>
            <a:prstGeom prst="rect">
              <a:avLst/>
            </a:prstGeom>
          </p:spPr>
          <p:txBody>
            <a:bodyPr wrap="none">
              <a:spAutoFit/>
            </a:bodyPr>
            <a:lstStyle/>
            <a:p>
              <a:pPr algn="ctr"/>
              <a:r>
                <a:rPr lang="en" altLang="ko-KR" sz="1200" dirty="0">
                  <a:solidFill>
                    <a:srgbClr val="193EB0"/>
                  </a:solidFill>
                  <a:latin typeface="SamsungOne-700" panose="020B0803030303020204" pitchFamily="34" charset="0"/>
                  <a:ea typeface="SamsungOne-700" panose="020B0803030303020204" pitchFamily="34" charset="0"/>
                </a:rPr>
                <a:t>RIGHT JOIN</a:t>
              </a:r>
              <a:endParaRPr lang="ko-KR" altLang="en-US" sz="1200" dirty="0">
                <a:latin typeface="SamsungOne-700" panose="020B0803030303020204" pitchFamily="34" charset="0"/>
                <a:ea typeface="SamsungOneKorean 400" panose="020B0503030303020204" pitchFamily="50" charset="-127"/>
              </a:endParaRPr>
            </a:p>
          </p:txBody>
        </p:sp>
        <p:grpSp>
          <p:nvGrpSpPr>
            <p:cNvPr id="18" name="그룹 17">
              <a:extLst>
                <a:ext uri="{FF2B5EF4-FFF2-40B4-BE49-F238E27FC236}">
                  <a16:creationId xmlns:a16="http://schemas.microsoft.com/office/drawing/2014/main" id="{464F901C-62FF-42D5-A26C-DCC761E654F6}"/>
                </a:ext>
              </a:extLst>
            </p:cNvPr>
            <p:cNvGrpSpPr/>
            <p:nvPr/>
          </p:nvGrpSpPr>
          <p:grpSpPr>
            <a:xfrm>
              <a:off x="7562126" y="3872685"/>
              <a:ext cx="1425192" cy="827914"/>
              <a:chOff x="7946744" y="4569748"/>
              <a:chExt cx="1425192" cy="827914"/>
            </a:xfrm>
          </p:grpSpPr>
          <p:pic>
            <p:nvPicPr>
              <p:cNvPr id="19" name="그림 18">
                <a:extLst>
                  <a:ext uri="{FF2B5EF4-FFF2-40B4-BE49-F238E27FC236}">
                    <a16:creationId xmlns:a16="http://schemas.microsoft.com/office/drawing/2014/main" id="{567B2D03-A2A9-443B-829B-A26044FF99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6744" y="4569748"/>
                <a:ext cx="1413620" cy="827914"/>
              </a:xfrm>
              <a:prstGeom prst="rect">
                <a:avLst/>
              </a:prstGeom>
            </p:spPr>
          </p:pic>
          <p:grpSp>
            <p:nvGrpSpPr>
              <p:cNvPr id="20" name="그룹 19">
                <a:extLst>
                  <a:ext uri="{FF2B5EF4-FFF2-40B4-BE49-F238E27FC236}">
                    <a16:creationId xmlns:a16="http://schemas.microsoft.com/office/drawing/2014/main" id="{51B24119-4DF3-4E1E-9040-D7013723CECE}"/>
                  </a:ext>
                </a:extLst>
              </p:cNvPr>
              <p:cNvGrpSpPr/>
              <p:nvPr/>
            </p:nvGrpSpPr>
            <p:grpSpPr>
              <a:xfrm>
                <a:off x="7958416" y="4781362"/>
                <a:ext cx="1413520" cy="404687"/>
                <a:chOff x="6309235" y="3202694"/>
                <a:chExt cx="1413520" cy="404687"/>
              </a:xfrm>
            </p:grpSpPr>
            <p:sp>
              <p:nvSpPr>
                <p:cNvPr id="21" name="직사각형 20">
                  <a:extLst>
                    <a:ext uri="{FF2B5EF4-FFF2-40B4-BE49-F238E27FC236}">
                      <a16:creationId xmlns:a16="http://schemas.microsoft.com/office/drawing/2014/main" id="{8C185E5F-B51D-4A7E-B6D7-AE773E271612}"/>
                    </a:ext>
                  </a:extLst>
                </p:cNvPr>
                <p:cNvSpPr/>
                <p:nvPr/>
              </p:nvSpPr>
              <p:spPr>
                <a:xfrm>
                  <a:off x="6309235"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22" name="직사각형 21">
                  <a:extLst>
                    <a:ext uri="{FF2B5EF4-FFF2-40B4-BE49-F238E27FC236}">
                      <a16:creationId xmlns:a16="http://schemas.microsoft.com/office/drawing/2014/main" id="{5F7C9B02-274F-4D7F-A999-0F7954753D80}"/>
                    </a:ext>
                  </a:extLst>
                </p:cNvPr>
                <p:cNvSpPr/>
                <p:nvPr/>
              </p:nvSpPr>
              <p:spPr>
                <a:xfrm>
                  <a:off x="7053981" y="3202694"/>
                  <a:ext cx="668774" cy="400110"/>
                </a:xfrm>
                <a:prstGeom prst="rect">
                  <a:avLst/>
                </a:prstGeom>
              </p:spPr>
              <p:txBody>
                <a:bodyPr wrap="none">
                  <a:spAutoFit/>
                </a:bodyPr>
                <a:lstStyle/>
                <a:p>
                  <a:pPr algn="ctr"/>
                  <a:r>
                    <a:rPr lang="en-US" altLang="ko-KR" sz="1000" dirty="0">
                      <a:solidFill>
                        <a:srgbClr val="193EB0"/>
                      </a:solidFill>
                      <a:latin typeface="SamsungOne-400" panose="020B0503030303020204" pitchFamily="34" charset="0"/>
                      <a:ea typeface="SamsungOne-400" panose="020B0503030303020204" pitchFamily="34" charset="0"/>
                    </a:rPr>
                    <a:t>B</a:t>
                  </a:r>
                  <a:r>
                    <a:rPr lang="en" altLang="ko-KR" sz="1000" dirty="0">
                      <a:solidFill>
                        <a:srgbClr val="193EB0"/>
                      </a:solidFill>
                      <a:latin typeface="SamsungOne-400" panose="020B0503030303020204" pitchFamily="34" charset="0"/>
                      <a:ea typeface="SamsungOne-400" panose="020B0503030303020204" pitchFamily="34" charset="0"/>
                    </a:rPr>
                    <a:t>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grpSp>
      <p:sp>
        <p:nvSpPr>
          <p:cNvPr id="41" name="직사각형 3">
            <a:extLst>
              <a:ext uri="{FF2B5EF4-FFF2-40B4-BE49-F238E27FC236}">
                <a16:creationId xmlns:a16="http://schemas.microsoft.com/office/drawing/2014/main" id="{639D4F2A-0599-498B-A46D-88F32E43BD51}"/>
              </a:ext>
            </a:extLst>
          </p:cNvPr>
          <p:cNvSpPr/>
          <p:nvPr/>
        </p:nvSpPr>
        <p:spPr>
          <a:xfrm>
            <a:off x="724339" y="5152848"/>
            <a:ext cx="7811999" cy="111743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400" dirty="0">
                <a:solidFill>
                  <a:srgbClr val="000000"/>
                </a:solidFill>
                <a:latin typeface="SamsungOne-400" panose="020B0503030303020204" pitchFamily="34" charset="0"/>
                <a:ea typeface="SamsungOne-400" panose="020B0503030303020204" pitchFamily="34" charset="0"/>
              </a:rPr>
              <a:t>table_reference </a:t>
            </a:r>
            <a:r>
              <a:rPr lang="en" altLang="ko-KR" sz="1400" dirty="0">
                <a:solidFill>
                  <a:srgbClr val="193EB0"/>
                </a:solidFill>
                <a:latin typeface="SamsungOne-400" panose="020B0503030303020204" pitchFamily="34" charset="0"/>
                <a:ea typeface="SamsungOne-400" panose="020B0503030303020204" pitchFamily="34" charset="0"/>
              </a:rPr>
              <a:t>JOIN</a:t>
            </a:r>
            <a:r>
              <a:rPr lang="en" altLang="ko-KR" sz="1400" dirty="0">
                <a:solidFill>
                  <a:srgbClr val="000000"/>
                </a:solidFill>
                <a:latin typeface="SamsungOne-400" panose="020B0503030303020204" pitchFamily="34" charset="0"/>
                <a:ea typeface="SamsungOne-400" panose="020B0503030303020204" pitchFamily="34" charset="0"/>
              </a:rPr>
              <a:t> table_factor [join_condition]</a:t>
            </a:r>
            <a:br>
              <a:rPr lang="en" altLang="ko-KR" sz="1400" dirty="0">
                <a:solidFill>
                  <a:srgbClr val="000000"/>
                </a:solidFill>
                <a:latin typeface="SamsungOne-400" panose="020B0503030303020204" pitchFamily="34" charset="0"/>
                <a:ea typeface="SamsungOne-400" panose="020B0503030303020204" pitchFamily="34" charset="0"/>
              </a:rPr>
            </a:br>
            <a:r>
              <a:rPr lang="en" altLang="ko-KR" sz="1400" dirty="0">
                <a:solidFill>
                  <a:srgbClr val="000000"/>
                </a:solidFill>
                <a:latin typeface="SamsungOne-400" panose="020B0503030303020204" pitchFamily="34" charset="0"/>
                <a:ea typeface="SamsungOne-400" panose="020B0503030303020204" pitchFamily="34" charset="0"/>
              </a:rPr>
              <a:t> | table_reference {</a:t>
            </a:r>
            <a:r>
              <a:rPr lang="en" altLang="ko-KR" sz="1400" dirty="0">
                <a:solidFill>
                  <a:srgbClr val="193EB0"/>
                </a:solidFill>
                <a:latin typeface="SamsungOne-400" panose="020B0503030303020204" pitchFamily="34" charset="0"/>
                <a:ea typeface="SamsungOne-400" panose="020B0503030303020204" pitchFamily="34" charset="0"/>
              </a:rPr>
              <a:t>LEFT</a:t>
            </a:r>
            <a:r>
              <a:rPr lang="en" altLang="ko-KR" sz="1400" dirty="0">
                <a:solidFill>
                  <a:srgbClr val="000000"/>
                </a:solidFill>
                <a:latin typeface="SamsungOne-400" panose="020B0503030303020204" pitchFamily="34" charset="0"/>
                <a:ea typeface="SamsungOne-400" panose="020B0503030303020204" pitchFamily="34" charset="0"/>
              </a:rPr>
              <a:t>|</a:t>
            </a:r>
            <a:r>
              <a:rPr lang="en" altLang="ko-KR" sz="1400" dirty="0">
                <a:solidFill>
                  <a:srgbClr val="193EB0"/>
                </a:solidFill>
                <a:latin typeface="SamsungOne-400" panose="020B0503030303020204" pitchFamily="34" charset="0"/>
                <a:ea typeface="SamsungOne-400" panose="020B0503030303020204" pitchFamily="34" charset="0"/>
              </a:rPr>
              <a:t>RIGHT</a:t>
            </a:r>
            <a:r>
              <a:rPr lang="en" altLang="ko-KR" sz="1400" dirty="0">
                <a:solidFill>
                  <a:srgbClr val="000000"/>
                </a:solidFill>
                <a:latin typeface="SamsungOne-400" panose="020B0503030303020204" pitchFamily="34" charset="0"/>
                <a:ea typeface="SamsungOne-400" panose="020B0503030303020204" pitchFamily="34" charset="0"/>
              </a:rPr>
              <a:t>|</a:t>
            </a:r>
            <a:r>
              <a:rPr lang="en" altLang="ko-KR" sz="1400" dirty="0">
                <a:solidFill>
                  <a:srgbClr val="193EB0"/>
                </a:solidFill>
                <a:latin typeface="SamsungOne-400" panose="020B0503030303020204" pitchFamily="34" charset="0"/>
                <a:ea typeface="SamsungOne-400" panose="020B0503030303020204" pitchFamily="34" charset="0"/>
              </a:rPr>
              <a:t>FULL</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OUTER</a:t>
            </a:r>
            <a:r>
              <a:rPr lang="en" altLang="ko-KR" sz="1400" dirty="0">
                <a:solidFill>
                  <a:srgbClr val="000000"/>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JOIN</a:t>
            </a:r>
            <a:r>
              <a:rPr lang="en" altLang="ko-KR" sz="1400" dirty="0">
                <a:solidFill>
                  <a:srgbClr val="000000"/>
                </a:solidFill>
                <a:latin typeface="SamsungOne-400" panose="020B0503030303020204" pitchFamily="34" charset="0"/>
                <a:ea typeface="SamsungOne-400" panose="020B0503030303020204" pitchFamily="34" charset="0"/>
              </a:rPr>
              <a:t> table_reference join_condition</a:t>
            </a:r>
            <a:br>
              <a:rPr lang="en" altLang="ko-KR" sz="1400" dirty="0">
                <a:solidFill>
                  <a:srgbClr val="000000"/>
                </a:solidFill>
                <a:latin typeface="SamsungOne-400" panose="020B0503030303020204" pitchFamily="34" charset="0"/>
                <a:ea typeface="SamsungOne-400" panose="020B0503030303020204" pitchFamily="34" charset="0"/>
              </a:rPr>
            </a:br>
            <a:r>
              <a:rPr lang="en" altLang="ko-KR" sz="1400" dirty="0">
                <a:solidFill>
                  <a:srgbClr val="000000"/>
                </a:solidFill>
                <a:latin typeface="SamsungOne-400" panose="020B0503030303020204" pitchFamily="34" charset="0"/>
                <a:ea typeface="SamsungOne-400" panose="020B0503030303020204" pitchFamily="34" charset="0"/>
              </a:rPr>
              <a:t> | table_reference </a:t>
            </a:r>
            <a:r>
              <a:rPr lang="en" altLang="ko-KR" sz="1400" dirty="0">
                <a:solidFill>
                  <a:srgbClr val="193EB0"/>
                </a:solidFill>
                <a:latin typeface="SamsungOne-400" panose="020B0503030303020204" pitchFamily="34" charset="0"/>
                <a:ea typeface="SamsungOne-400" panose="020B0503030303020204" pitchFamily="34" charset="0"/>
              </a:rPr>
              <a:t>LEFT SEMI JOIN </a:t>
            </a:r>
            <a:r>
              <a:rPr lang="en" altLang="ko-KR" sz="1400" dirty="0">
                <a:solidFill>
                  <a:srgbClr val="000000"/>
                </a:solidFill>
                <a:latin typeface="SamsungOne-400" panose="020B0503030303020204" pitchFamily="34" charset="0"/>
                <a:ea typeface="SamsungOne-400" panose="020B0503030303020204" pitchFamily="34" charset="0"/>
              </a:rPr>
              <a:t>table_reference join_condition</a:t>
            </a:r>
            <a:br>
              <a:rPr lang="en" altLang="ko-KR" sz="1400" dirty="0">
                <a:solidFill>
                  <a:srgbClr val="000000"/>
                </a:solidFill>
                <a:latin typeface="SamsungOne-400" panose="020B0503030303020204" pitchFamily="34" charset="0"/>
                <a:ea typeface="SamsungOne-400" panose="020B0503030303020204" pitchFamily="34" charset="0"/>
              </a:rPr>
            </a:br>
            <a:r>
              <a:rPr lang="en" altLang="ko-KR" sz="1400" dirty="0">
                <a:solidFill>
                  <a:srgbClr val="000000"/>
                </a:solidFill>
                <a:latin typeface="SamsungOne-400" panose="020B0503030303020204" pitchFamily="34" charset="0"/>
                <a:ea typeface="SamsungOne-400" panose="020B0503030303020204" pitchFamily="34" charset="0"/>
              </a:rPr>
              <a:t> | table_reference </a:t>
            </a:r>
            <a:r>
              <a:rPr lang="en" altLang="ko-KR" sz="1400" dirty="0">
                <a:solidFill>
                  <a:srgbClr val="193EB0"/>
                </a:solidFill>
                <a:latin typeface="SamsungOne-400" panose="020B0503030303020204" pitchFamily="34" charset="0"/>
                <a:ea typeface="SamsungOne-400" panose="020B0503030303020204" pitchFamily="34" charset="0"/>
              </a:rPr>
              <a:t>CROSS JOIN</a:t>
            </a:r>
            <a:r>
              <a:rPr lang="en" altLang="ko-KR" sz="1400" dirty="0">
                <a:solidFill>
                  <a:srgbClr val="000000"/>
                </a:solidFill>
                <a:latin typeface="SamsungOne-400" panose="020B0503030303020204" pitchFamily="34" charset="0"/>
                <a:ea typeface="SamsungOne-400" panose="020B0503030303020204" pitchFamily="34" charset="0"/>
              </a:rPr>
              <a:t> table_reference [join_condition]</a:t>
            </a:r>
            <a:endParaRPr lang="en-US" altLang="ko-KR" sz="1400" dirty="0">
              <a:solidFill>
                <a:srgbClr val="000000"/>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5436069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AF2A8370-3C36-4195-90BF-6AE3FA8D2DF8}"/>
              </a:ext>
            </a:extLst>
          </p:cNvPr>
          <p:cNvSpPr/>
          <p:nvPr/>
        </p:nvSpPr>
        <p:spPr>
          <a:xfrm>
            <a:off x="4996552" y="3997228"/>
            <a:ext cx="4376575" cy="222023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Inner Join (</a:t>
            </a:r>
            <a:r>
              <a:rPr lang="en-US" altLang="ko-KR" dirty="0" err="1"/>
              <a:t>Phép</a:t>
            </a:r>
            <a:r>
              <a:rPr lang="en-US" altLang="ko-KR" dirty="0"/>
              <a:t> </a:t>
            </a:r>
            <a:r>
              <a:rPr lang="en-US" altLang="ko-KR" dirty="0" err="1"/>
              <a:t>nối</a:t>
            </a:r>
            <a:r>
              <a:rPr lang="en-US" altLang="ko-KR" dirty="0"/>
              <a:t> </a:t>
            </a:r>
            <a:r>
              <a:rPr lang="en-US" altLang="ko-KR" dirty="0" err="1"/>
              <a:t>trong</a:t>
            </a:r>
            <a:r>
              <a:rPr lang="en-US" altLang="ko-KR" dirty="0"/>
              <a: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INNER JOIN</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có</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khóa</a:t>
            </a:r>
            <a:r>
              <a:rPr lang="en-US" altLang="ko-KR" dirty="0"/>
              <a:t> </a:t>
            </a:r>
            <a:r>
              <a:rPr lang="en-US" altLang="ko-KR" dirty="0" err="1"/>
              <a:t>phù</a:t>
            </a:r>
            <a:r>
              <a:rPr lang="en-US" altLang="ko-KR" dirty="0"/>
              <a:t> </a:t>
            </a:r>
            <a:r>
              <a:rPr lang="en-US" altLang="ko-KR" dirty="0" err="1"/>
              <a:t>hợp</a:t>
            </a:r>
            <a:r>
              <a:rPr lang="en-US" altLang="ko-KR" dirty="0"/>
              <a:t> </a:t>
            </a:r>
            <a:r>
              <a:rPr lang="en-US" altLang="ko-KR" dirty="0" err="1"/>
              <a:t>giữa</a:t>
            </a:r>
            <a:r>
              <a:rPr lang="en-US" altLang="ko-KR" dirty="0"/>
              <a:t> </a:t>
            </a:r>
            <a:r>
              <a:rPr lang="en-US" altLang="ko-KR" dirty="0" err="1"/>
              <a:t>Bảng</a:t>
            </a:r>
            <a:r>
              <a:rPr lang="en-US" altLang="ko-KR" dirty="0"/>
              <a:t> A </a:t>
            </a:r>
            <a:r>
              <a:rPr lang="en-US" altLang="ko-KR" dirty="0" err="1"/>
              <a:t>và</a:t>
            </a:r>
            <a:r>
              <a:rPr lang="en-US" altLang="ko-KR" dirty="0"/>
              <a:t> </a:t>
            </a:r>
            <a:r>
              <a:rPr lang="en-US" altLang="ko-KR" dirty="0" err="1"/>
              <a:t>Bảng</a:t>
            </a:r>
            <a:r>
              <a:rPr lang="en-US" altLang="ko-KR" dirty="0"/>
              <a:t> B</a:t>
            </a:r>
          </a:p>
        </p:txBody>
      </p:sp>
      <p:sp>
        <p:nvSpPr>
          <p:cNvPr id="26" name="직사각형 3">
            <a:extLst>
              <a:ext uri="{FF2B5EF4-FFF2-40B4-BE49-F238E27FC236}">
                <a16:creationId xmlns:a16="http://schemas.microsoft.com/office/drawing/2014/main" id="{21C03E14-95D1-4B50-A1B2-EDF3F1C2DD26}"/>
              </a:ext>
            </a:extLst>
          </p:cNvPr>
          <p:cNvSpPr/>
          <p:nvPr/>
        </p:nvSpPr>
        <p:spPr>
          <a:xfrm>
            <a:off x="724339" y="2537777"/>
            <a:ext cx="7811999" cy="54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c.name, c.capital, c.population, c1.cname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country c </a:t>
            </a:r>
          </a:p>
          <a:p>
            <a:pPr marL="180000"/>
            <a:r>
              <a:rPr lang="en-US" altLang="ko-KR" sz="1400" dirty="0">
                <a:solidFill>
                  <a:srgbClr val="FF0000"/>
                </a:solidFill>
                <a:latin typeface="SamsungOne-400" panose="020B0503030303020204" pitchFamily="34" charset="0"/>
                <a:ea typeface="SamsungOne-400" panose="020B0503030303020204" pitchFamily="34" charset="0"/>
              </a:rPr>
              <a:t>INNER JOIN </a:t>
            </a:r>
            <a:r>
              <a:rPr lang="en-US" altLang="ko-KR" sz="1400" dirty="0">
                <a:solidFill>
                  <a:srgbClr val="000000"/>
                </a:solidFill>
                <a:latin typeface="SamsungOne-400" panose="020B0503030303020204" pitchFamily="34" charset="0"/>
                <a:ea typeface="SamsungOne-400" panose="020B0503030303020204" pitchFamily="34" charset="0"/>
              </a:rPr>
              <a:t>continent_info c1 </a:t>
            </a:r>
            <a:r>
              <a:rPr lang="en-US" altLang="ko-KR" sz="1400" dirty="0">
                <a:solidFill>
                  <a:srgbClr val="FF0000"/>
                </a:solidFill>
                <a:latin typeface="SamsungOne-400" panose="020B0503030303020204" pitchFamily="34" charset="0"/>
                <a:ea typeface="SamsungOne-400" panose="020B0503030303020204" pitchFamily="34" charset="0"/>
              </a:rPr>
              <a:t>ON</a:t>
            </a:r>
            <a:r>
              <a:rPr lang="en-US" altLang="ko-KR" sz="1400" dirty="0">
                <a:solidFill>
                  <a:srgbClr val="000000"/>
                </a:solidFill>
                <a:latin typeface="SamsungOne-400" panose="020B0503030303020204" pitchFamily="34" charset="0"/>
                <a:ea typeface="SamsungOne-400" panose="020B0503030303020204" pitchFamily="34" charset="0"/>
              </a:rPr>
              <a:t> c.continent_id = c1.id;</a:t>
            </a:r>
          </a:p>
        </p:txBody>
      </p:sp>
      <p:sp>
        <p:nvSpPr>
          <p:cNvPr id="31" name="TextBox 30">
            <a:extLst>
              <a:ext uri="{FF2B5EF4-FFF2-40B4-BE49-F238E27FC236}">
                <a16:creationId xmlns:a16="http://schemas.microsoft.com/office/drawing/2014/main" id="{9DF2A39C-E566-48E3-A837-52505EB1C1B1}"/>
              </a:ext>
            </a:extLst>
          </p:cNvPr>
          <p:cNvSpPr txBox="1"/>
          <p:nvPr/>
        </p:nvSpPr>
        <p:spPr>
          <a:xfrm>
            <a:off x="3179295" y="3230397"/>
            <a:ext cx="1875835" cy="307777"/>
          </a:xfrm>
          <a:prstGeom prst="rect">
            <a:avLst/>
          </a:prstGeom>
          <a:noFill/>
        </p:spPr>
        <p:txBody>
          <a:bodyPr wrap="none" rtlCol="0">
            <a:spAutoFit/>
          </a:bodyPr>
          <a:lstStyle/>
          <a:p>
            <a:r>
              <a:rPr lang="en-US" altLang="ko-KR" sz="1400" dirty="0">
                <a:solidFill>
                  <a:srgbClr val="193EB0"/>
                </a:solidFill>
                <a:latin typeface="SamsungOne-700" panose="020B0803030303020204" pitchFamily="34" charset="0"/>
                <a:ea typeface="SamsungOne-700" panose="020B0803030303020204" pitchFamily="34" charset="0"/>
              </a:rPr>
              <a:t>Continent_info Table</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32" name="TextBox 31">
            <a:extLst>
              <a:ext uri="{FF2B5EF4-FFF2-40B4-BE49-F238E27FC236}">
                <a16:creationId xmlns:a16="http://schemas.microsoft.com/office/drawing/2014/main" id="{6A30FB28-A78E-41CD-A8D1-77C4EB37E3A9}"/>
              </a:ext>
            </a:extLst>
          </p:cNvPr>
          <p:cNvSpPr txBox="1"/>
          <p:nvPr/>
        </p:nvSpPr>
        <p:spPr>
          <a:xfrm>
            <a:off x="1271089" y="3230397"/>
            <a:ext cx="1277914" cy="307777"/>
          </a:xfrm>
          <a:prstGeom prst="rect">
            <a:avLst/>
          </a:prstGeom>
          <a:noFill/>
        </p:spPr>
        <p:txBody>
          <a:bodyPr wrap="none" rtlCol="0">
            <a:spAutoFit/>
          </a:bodyPr>
          <a:lstStyle/>
          <a:p>
            <a:r>
              <a:rPr lang="en-US" altLang="ko-KR" sz="1400" dirty="0">
                <a:solidFill>
                  <a:srgbClr val="193EB0"/>
                </a:solidFill>
                <a:latin typeface="SamsungOne-700" panose="020B0803030303020204" pitchFamily="34" charset="0"/>
                <a:ea typeface="SamsungOne-700" panose="020B0803030303020204" pitchFamily="34" charset="0"/>
              </a:rPr>
              <a:t>Country table</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aphicFrame>
        <p:nvGraphicFramePr>
          <p:cNvPr id="33" name="표 32">
            <a:extLst>
              <a:ext uri="{FF2B5EF4-FFF2-40B4-BE49-F238E27FC236}">
                <a16:creationId xmlns:a16="http://schemas.microsoft.com/office/drawing/2014/main" id="{6EAE7800-A088-469D-B410-95D3F82928DD}"/>
              </a:ext>
            </a:extLst>
          </p:cNvPr>
          <p:cNvGraphicFramePr>
            <a:graphicFrameLocks noGrp="1"/>
          </p:cNvGraphicFramePr>
          <p:nvPr>
            <p:extLst>
              <p:ext uri="{D42A27DB-BD31-4B8C-83A1-F6EECF244321}">
                <p14:modId xmlns:p14="http://schemas.microsoft.com/office/powerpoint/2010/main" val="3592951357"/>
              </p:ext>
            </p:extLst>
          </p:nvPr>
        </p:nvGraphicFramePr>
        <p:xfrm>
          <a:off x="620390" y="3525256"/>
          <a:ext cx="2620677" cy="2698560"/>
        </p:xfrm>
        <a:graphic>
          <a:graphicData uri="http://schemas.openxmlformats.org/drawingml/2006/table">
            <a:tbl>
              <a:tblPr/>
              <a:tblGrid>
                <a:gridCol w="786203">
                  <a:extLst>
                    <a:ext uri="{9D8B030D-6E8A-4147-A177-3AD203B41FA5}">
                      <a16:colId xmlns:a16="http://schemas.microsoft.com/office/drawing/2014/main" val="394888715"/>
                    </a:ext>
                  </a:extLst>
                </a:gridCol>
                <a:gridCol w="636450">
                  <a:extLst>
                    <a:ext uri="{9D8B030D-6E8A-4147-A177-3AD203B41FA5}">
                      <a16:colId xmlns:a16="http://schemas.microsoft.com/office/drawing/2014/main" val="855122200"/>
                    </a:ext>
                  </a:extLst>
                </a:gridCol>
                <a:gridCol w="748765">
                  <a:extLst>
                    <a:ext uri="{9D8B030D-6E8A-4147-A177-3AD203B41FA5}">
                      <a16:colId xmlns:a16="http://schemas.microsoft.com/office/drawing/2014/main" val="2070166527"/>
                    </a:ext>
                  </a:extLst>
                </a:gridCol>
                <a:gridCol w="449259">
                  <a:extLst>
                    <a:ext uri="{9D8B030D-6E8A-4147-A177-3AD203B41FA5}">
                      <a16:colId xmlns:a16="http://schemas.microsoft.com/office/drawing/2014/main" val="3177791802"/>
                    </a:ext>
                  </a:extLst>
                </a:gridCol>
              </a:tblGrid>
              <a:tr h="376800">
                <a:tc>
                  <a:txBody>
                    <a:bodyPr/>
                    <a:lstStyle/>
                    <a:p>
                      <a:pPr latinLnBrk="1"/>
                      <a:r>
                        <a:rPr lang="en-US" altLang="ko-KR" sz="1100" b="0" dirty="0">
                          <a:solidFill>
                            <a:srgbClr val="193EB0"/>
                          </a:solidFill>
                          <a:latin typeface="SamsungOne-400" panose="020B0503030303020204" pitchFamily="34" charset="0"/>
                          <a:ea typeface="SamsungOne-400" panose="020B0503030303020204" pitchFamily="34" charset="0"/>
                        </a:rPr>
                        <a:t>name</a:t>
                      </a:r>
                      <a:endParaRPr lang="ko-KR" altLang="en-US" sz="1100" b="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latinLnBrk="1"/>
                      <a:r>
                        <a:rPr lang="en-US" altLang="ko-KR" sz="1100" b="0" dirty="0">
                          <a:solidFill>
                            <a:srgbClr val="193EB0"/>
                          </a:solidFill>
                          <a:latin typeface="SamsungOne-400" panose="020B0503030303020204" pitchFamily="34" charset="0"/>
                          <a:ea typeface="SamsungOne-400" panose="020B0503030303020204" pitchFamily="34" charset="0"/>
                        </a:rPr>
                        <a:t>capital</a:t>
                      </a:r>
                      <a:endParaRPr lang="ko-KR" altLang="en-US" sz="1100" b="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latinLnBrk="1"/>
                      <a:r>
                        <a:rPr lang="en-US" altLang="ko-KR" sz="1100" b="0" dirty="0">
                          <a:solidFill>
                            <a:srgbClr val="193EB0"/>
                          </a:solidFill>
                          <a:latin typeface="SamsungOne-400" panose="020B0503030303020204" pitchFamily="34" charset="0"/>
                          <a:ea typeface="SamsungOne-400" panose="020B0503030303020204" pitchFamily="34" charset="0"/>
                        </a:rPr>
                        <a:t>population</a:t>
                      </a:r>
                      <a:endParaRPr lang="ko-KR" altLang="en-US" sz="1100" b="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latinLnBrk="1"/>
                      <a:r>
                        <a:rPr lang="en-US" altLang="ko-KR" sz="1100" b="0" dirty="0">
                          <a:solidFill>
                            <a:srgbClr val="193EB0"/>
                          </a:solidFill>
                          <a:latin typeface="SamsungOne-400" panose="020B0503030303020204" pitchFamily="34" charset="0"/>
                          <a:ea typeface="SamsungOne-400" panose="020B0503030303020204" pitchFamily="34" charset="0"/>
                        </a:rPr>
                        <a:t>Co_id</a:t>
                      </a:r>
                      <a:endParaRPr lang="ko-KR" altLang="en-US" sz="1100" b="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376800">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B_country</a:t>
                      </a:r>
                      <a:endParaRPr lang="ko-KR" altLang="en-US" sz="110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Africa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1100" dirty="0">
                          <a:solidFill>
                            <a:srgbClr val="193EB0"/>
                          </a:solidFill>
                          <a:latin typeface="SamsungOne-400" panose="020B0503030303020204" pitchFamily="34" charset="0"/>
                        </a:rPr>
                        <a:t>﻿</a:t>
                      </a:r>
                      <a:r>
                        <a:rPr lang="en-US" altLang="ko-KR" sz="1100" dirty="0">
                          <a:solidFill>
                            <a:srgbClr val="193EB0"/>
                          </a:solidFill>
                          <a:latin typeface="SamsungOne-400" panose="020B0503030303020204" pitchFamily="34" charset="0"/>
                          <a:ea typeface="SamsungOne-400" panose="020B0503030303020204" pitchFamily="34" charset="0"/>
                        </a:rPr>
                        <a:t>2083850 </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5</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376800">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E_country</a:t>
                      </a:r>
                      <a:endParaRPr lang="ko-KR" altLang="en-US" sz="110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Asia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1100" dirty="0">
                          <a:solidFill>
                            <a:srgbClr val="193EB0"/>
                          </a:solidFill>
                          <a:latin typeface="SamsungOne-400" panose="020B0503030303020204" pitchFamily="34" charset="0"/>
                        </a:rPr>
                        <a:t>﻿</a:t>
                      </a:r>
                      <a:r>
                        <a:rPr lang="en-US" altLang="ko-KR" sz="1100" dirty="0">
                          <a:solidFill>
                            <a:srgbClr val="193EB0"/>
                          </a:solidFill>
                          <a:latin typeface="SamsungOne-400" panose="020B0503030303020204" pitchFamily="34" charset="0"/>
                          <a:ea typeface="SamsungOne-400" panose="020B0503030303020204" pitchFamily="34" charset="0"/>
                        </a:rPr>
                        <a:t>963089</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1</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376800">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F_country</a:t>
                      </a:r>
                      <a:endParaRPr lang="ko-KR" altLang="en-US" sz="110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Europe</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1100" dirty="0">
                          <a:solidFill>
                            <a:srgbClr val="193EB0"/>
                          </a:solidFill>
                          <a:latin typeface="SamsungOne-400" panose="020B0503030303020204" pitchFamily="34" charset="0"/>
                        </a:rPr>
                        <a:t>﻿</a:t>
                      </a:r>
                      <a:r>
                        <a:rPr lang="en-US" altLang="ko-KR" sz="1100" dirty="0">
                          <a:solidFill>
                            <a:srgbClr val="193EB0"/>
                          </a:solidFill>
                          <a:latin typeface="SamsungOne-400" panose="020B0503030303020204" pitchFamily="34" charset="0"/>
                          <a:ea typeface="SamsungOne-400" panose="020B0503030303020204" pitchFamily="34" charset="0"/>
                        </a:rPr>
                        <a:t>671580</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3</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376800">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G_country</a:t>
                      </a:r>
                      <a:endParaRPr lang="ko-KR" altLang="en-US" sz="110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Oceania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1100" dirty="0">
                          <a:solidFill>
                            <a:srgbClr val="193EB0"/>
                          </a:solidFill>
                          <a:latin typeface="SamsungOne-400" panose="020B0503030303020204" pitchFamily="34" charset="0"/>
                        </a:rPr>
                        <a:t>﻿</a:t>
                      </a:r>
                      <a:r>
                        <a:rPr lang="en-US" altLang="ko-KR" sz="1100" dirty="0">
                          <a:solidFill>
                            <a:srgbClr val="193EB0"/>
                          </a:solidFill>
                          <a:latin typeface="SamsungOne-400" panose="020B0503030303020204" pitchFamily="34" charset="0"/>
                          <a:ea typeface="SamsungOne-400" panose="020B0503030303020204" pitchFamily="34" charset="0"/>
                        </a:rPr>
                        <a:t>823494</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3</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376800">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K_country</a:t>
                      </a:r>
                      <a:endParaRPr lang="ko-KR" altLang="en-US" sz="110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North</a:t>
                      </a:r>
                    </a:p>
                    <a:p>
                      <a:pPr latinLnBrk="1"/>
                      <a:r>
                        <a:rPr lang="en-US" altLang="ko-KR" sz="1100" dirty="0">
                          <a:solidFill>
                            <a:srgbClr val="193EB0"/>
                          </a:solidFill>
                          <a:latin typeface="SamsungOne-400" panose="020B0503030303020204" pitchFamily="34" charset="0"/>
                          <a:ea typeface="SamsungOne-400" panose="020B0503030303020204" pitchFamily="34" charset="0"/>
                        </a:rPr>
                        <a:t>America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1100" dirty="0">
                          <a:solidFill>
                            <a:srgbClr val="193EB0"/>
                          </a:solidFill>
                          <a:latin typeface="SamsungOne-400" panose="020B0503030303020204" pitchFamily="34" charset="0"/>
                        </a:rPr>
                        <a:t>﻿</a:t>
                      </a:r>
                      <a:r>
                        <a:rPr lang="en-US" altLang="ko-KR" sz="1100" dirty="0">
                          <a:solidFill>
                            <a:srgbClr val="193EB0"/>
                          </a:solidFill>
                          <a:latin typeface="SamsungOne-400" panose="020B0503030303020204" pitchFamily="34" charset="0"/>
                          <a:ea typeface="SamsungOne-400" panose="020B0503030303020204" pitchFamily="34" charset="0"/>
                        </a:rPr>
                        <a:t>1266720</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2</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r h="376800">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D_country</a:t>
                      </a:r>
                      <a:endParaRPr lang="ko-KR" altLang="en-US" sz="1100" dirty="0">
                        <a:solidFill>
                          <a:srgbClr val="193EB0"/>
                        </a:solidFill>
                        <a:latin typeface="SamsungOne-400" panose="020B0503030303020204" pitchFamily="34" charset="0"/>
                      </a:endParaRPr>
                    </a:p>
                  </a:txBody>
                  <a:tcPr marL="36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South</a:t>
                      </a:r>
                    </a:p>
                    <a:p>
                      <a:pPr latinLnBrk="1"/>
                      <a:r>
                        <a:rPr lang="en-US" altLang="ko-KR" sz="1100" dirty="0">
                          <a:solidFill>
                            <a:srgbClr val="193EB0"/>
                          </a:solidFill>
                          <a:latin typeface="SamsungOne-400" panose="020B0503030303020204" pitchFamily="34" charset="0"/>
                          <a:ea typeface="SamsungOne-400" panose="020B0503030303020204" pitchFamily="34" charset="0"/>
                        </a:rPr>
                        <a:t>America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ko-KR" altLang="en-US" sz="1100" dirty="0">
                          <a:solidFill>
                            <a:srgbClr val="193EB0"/>
                          </a:solidFill>
                          <a:latin typeface="SamsungOne-400" panose="020B0503030303020204" pitchFamily="34" charset="0"/>
                        </a:rPr>
                        <a:t>﻿</a:t>
                      </a:r>
                      <a:r>
                        <a:rPr lang="en-US" altLang="ko-KR" sz="1100" dirty="0">
                          <a:solidFill>
                            <a:srgbClr val="193EB0"/>
                          </a:solidFill>
                          <a:latin typeface="SamsungOne-400" panose="020B0503030303020204" pitchFamily="34" charset="0"/>
                          <a:ea typeface="SamsungOne-400" panose="020B0503030303020204" pitchFamily="34" charset="0"/>
                        </a:rPr>
                        <a:t>5256570</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4</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996689"/>
                  </a:ext>
                </a:extLst>
              </a:tr>
            </a:tbl>
          </a:graphicData>
        </a:graphic>
      </p:graphicFrame>
      <p:graphicFrame>
        <p:nvGraphicFramePr>
          <p:cNvPr id="34" name="표 33">
            <a:extLst>
              <a:ext uri="{FF2B5EF4-FFF2-40B4-BE49-F238E27FC236}">
                <a16:creationId xmlns:a16="http://schemas.microsoft.com/office/drawing/2014/main" id="{73DB89CE-7E61-47AB-BDED-B5DB6E553A56}"/>
              </a:ext>
            </a:extLst>
          </p:cNvPr>
          <p:cNvGraphicFramePr>
            <a:graphicFrameLocks noGrp="1"/>
          </p:cNvGraphicFramePr>
          <p:nvPr>
            <p:extLst>
              <p:ext uri="{D42A27DB-BD31-4B8C-83A1-F6EECF244321}">
                <p14:modId xmlns:p14="http://schemas.microsoft.com/office/powerpoint/2010/main" val="4037799604"/>
              </p:ext>
            </p:extLst>
          </p:nvPr>
        </p:nvGraphicFramePr>
        <p:xfrm>
          <a:off x="3348471" y="3525256"/>
          <a:ext cx="1440000" cy="2698560"/>
        </p:xfrm>
        <a:graphic>
          <a:graphicData uri="http://schemas.openxmlformats.org/drawingml/2006/table">
            <a:tbl>
              <a:tblPr/>
              <a:tblGrid>
                <a:gridCol w="576000">
                  <a:extLst>
                    <a:ext uri="{9D8B030D-6E8A-4147-A177-3AD203B41FA5}">
                      <a16:colId xmlns:a16="http://schemas.microsoft.com/office/drawing/2014/main" val="394888715"/>
                    </a:ext>
                  </a:extLst>
                </a:gridCol>
                <a:gridCol w="864000">
                  <a:extLst>
                    <a:ext uri="{9D8B030D-6E8A-4147-A177-3AD203B41FA5}">
                      <a16:colId xmlns:a16="http://schemas.microsoft.com/office/drawing/2014/main" val="855122200"/>
                    </a:ext>
                  </a:extLst>
                </a:gridCol>
              </a:tblGrid>
              <a:tr h="376800">
                <a:tc>
                  <a:txBody>
                    <a:bodyPr/>
                    <a:lstStyle/>
                    <a:p>
                      <a:pPr algn="l" latinLnBrk="1"/>
                      <a:r>
                        <a:rPr lang="en-US" altLang="ko-KR" sz="1100" b="0" dirty="0">
                          <a:solidFill>
                            <a:srgbClr val="193EB0"/>
                          </a:solidFill>
                          <a:latin typeface="SamsungOne-400" panose="020B0503030303020204" pitchFamily="34" charset="0"/>
                          <a:ea typeface="SamsungOne-400" panose="020B0503030303020204" pitchFamily="34" charset="0"/>
                        </a:rPr>
                        <a:t>id</a:t>
                      </a:r>
                      <a:endParaRPr lang="ko-KR" altLang="en-US" sz="1100" b="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latinLnBrk="1"/>
                      <a:r>
                        <a:rPr lang="en-US" altLang="ko-KR" sz="1100" b="0" dirty="0">
                          <a:solidFill>
                            <a:srgbClr val="193EB0"/>
                          </a:solidFill>
                          <a:latin typeface="SamsungOne-400" panose="020B0503030303020204" pitchFamily="34" charset="0"/>
                          <a:ea typeface="SamsungOne-400" panose="020B0503030303020204" pitchFamily="34" charset="0"/>
                        </a:rPr>
                        <a:t>cname</a:t>
                      </a:r>
                      <a:endParaRPr lang="ko-KR" altLang="en-US" sz="1100" b="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376800">
                <a:tc>
                  <a:txBody>
                    <a:bodyPr/>
                    <a:lstStyle/>
                    <a:p>
                      <a:pPr algn="l" latinLnBrk="1"/>
                      <a:r>
                        <a:rPr lang="en-US" altLang="ko-KR" sz="1100" dirty="0">
                          <a:solidFill>
                            <a:srgbClr val="193EB0"/>
                          </a:solidFill>
                          <a:latin typeface="SamsungOne-400" panose="020B0503030303020204" pitchFamily="34" charset="0"/>
                          <a:ea typeface="SamsungOne-400" panose="020B0503030303020204" pitchFamily="34" charset="0"/>
                        </a:rPr>
                        <a:t>1</a:t>
                      </a:r>
                      <a:endParaRPr lang="ko-KR" altLang="en-US" sz="110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Africa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376800">
                <a:tc>
                  <a:txBody>
                    <a:bodyPr/>
                    <a:lstStyle/>
                    <a:p>
                      <a:pPr algn="l" latinLnBrk="1"/>
                      <a:r>
                        <a:rPr lang="en-US" altLang="ko-KR" sz="1100" dirty="0">
                          <a:solidFill>
                            <a:srgbClr val="193EB0"/>
                          </a:solidFill>
                          <a:latin typeface="SamsungOne-400" panose="020B0503030303020204" pitchFamily="34" charset="0"/>
                          <a:ea typeface="SamsungOne-400" panose="020B0503030303020204" pitchFamily="34" charset="0"/>
                        </a:rPr>
                        <a:t>2</a:t>
                      </a:r>
                      <a:endParaRPr lang="ko-KR" altLang="en-US" sz="110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Asia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376800">
                <a:tc>
                  <a:txBody>
                    <a:bodyPr/>
                    <a:lstStyle/>
                    <a:p>
                      <a:pPr algn="l" latinLnBrk="1"/>
                      <a:r>
                        <a:rPr lang="en-US" altLang="ko-KR" sz="1100" dirty="0">
                          <a:solidFill>
                            <a:srgbClr val="193EB0"/>
                          </a:solidFill>
                          <a:latin typeface="SamsungOne-400" panose="020B0503030303020204" pitchFamily="34" charset="0"/>
                          <a:ea typeface="SamsungOne-400" panose="020B0503030303020204" pitchFamily="34" charset="0"/>
                        </a:rPr>
                        <a:t>3</a:t>
                      </a:r>
                      <a:endParaRPr lang="ko-KR" altLang="en-US" sz="110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Europe</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376800">
                <a:tc>
                  <a:txBody>
                    <a:bodyPr/>
                    <a:lstStyle/>
                    <a:p>
                      <a:pPr algn="l" latinLnBrk="1"/>
                      <a:r>
                        <a:rPr lang="en-US" altLang="ko-KR" sz="1100" dirty="0">
                          <a:solidFill>
                            <a:srgbClr val="193EB0"/>
                          </a:solidFill>
                          <a:latin typeface="SamsungOne-400" panose="020B0503030303020204" pitchFamily="34" charset="0"/>
                          <a:ea typeface="SamsungOne-400" panose="020B0503030303020204" pitchFamily="34" charset="0"/>
                        </a:rPr>
                        <a:t>4</a:t>
                      </a:r>
                      <a:endParaRPr lang="ko-KR" altLang="en-US" sz="110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Oceania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376800">
                <a:tc>
                  <a:txBody>
                    <a:bodyPr/>
                    <a:lstStyle/>
                    <a:p>
                      <a:pPr algn="l" latinLnBrk="1"/>
                      <a:r>
                        <a:rPr lang="en-US" altLang="ko-KR" sz="1100" dirty="0">
                          <a:solidFill>
                            <a:srgbClr val="193EB0"/>
                          </a:solidFill>
                          <a:latin typeface="SamsungOne-400" panose="020B0503030303020204" pitchFamily="34" charset="0"/>
                          <a:ea typeface="SamsungOne-400" panose="020B0503030303020204" pitchFamily="34" charset="0"/>
                        </a:rPr>
                        <a:t>5</a:t>
                      </a:r>
                      <a:endParaRPr lang="ko-KR" altLang="en-US" sz="110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North</a:t>
                      </a:r>
                    </a:p>
                    <a:p>
                      <a:pPr latinLnBrk="1"/>
                      <a:r>
                        <a:rPr lang="en-US" altLang="ko-KR" sz="1100" dirty="0">
                          <a:solidFill>
                            <a:srgbClr val="193EB0"/>
                          </a:solidFill>
                          <a:latin typeface="SamsungOne-400" panose="020B0503030303020204" pitchFamily="34" charset="0"/>
                          <a:ea typeface="SamsungOne-400" panose="020B0503030303020204" pitchFamily="34" charset="0"/>
                        </a:rPr>
                        <a:t>America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r h="376800">
                <a:tc>
                  <a:txBody>
                    <a:bodyPr/>
                    <a:lstStyle/>
                    <a:p>
                      <a:pPr algn="l" latinLnBrk="1"/>
                      <a:r>
                        <a:rPr lang="en-US" altLang="ko-KR" sz="1100" dirty="0">
                          <a:solidFill>
                            <a:srgbClr val="193EB0"/>
                          </a:solidFill>
                          <a:latin typeface="SamsungOne-400" panose="020B0503030303020204" pitchFamily="34" charset="0"/>
                          <a:ea typeface="SamsungOne-400" panose="020B0503030303020204" pitchFamily="34" charset="0"/>
                        </a:rPr>
                        <a:t>6</a:t>
                      </a:r>
                      <a:endParaRPr lang="ko-KR" altLang="en-US" sz="1100" dirty="0">
                        <a:solidFill>
                          <a:srgbClr val="193EB0"/>
                        </a:solidFill>
                        <a:latin typeface="SamsungOne-400" panose="020B0503030303020204" pitchFamily="34" charset="0"/>
                      </a:endParaRPr>
                    </a:p>
                  </a:txBody>
                  <a:tcPr marL="180000" marR="36000" marT="36000" marB="36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100" dirty="0">
                          <a:solidFill>
                            <a:srgbClr val="193EB0"/>
                          </a:solidFill>
                          <a:latin typeface="SamsungOne-400" panose="020B0503030303020204" pitchFamily="34" charset="0"/>
                          <a:ea typeface="SamsungOne-400" panose="020B0503030303020204" pitchFamily="34" charset="0"/>
                        </a:rPr>
                        <a:t>South</a:t>
                      </a:r>
                    </a:p>
                    <a:p>
                      <a:pPr latinLnBrk="1"/>
                      <a:r>
                        <a:rPr lang="en-US" altLang="ko-KR" sz="1100" dirty="0">
                          <a:solidFill>
                            <a:srgbClr val="193EB0"/>
                          </a:solidFill>
                          <a:latin typeface="SamsungOne-400" panose="020B0503030303020204" pitchFamily="34" charset="0"/>
                          <a:ea typeface="SamsungOne-400" panose="020B0503030303020204" pitchFamily="34" charset="0"/>
                        </a:rPr>
                        <a:t>America</a:t>
                      </a:r>
                      <a:endParaRPr lang="ko-KR" altLang="en-US" sz="1100" dirty="0">
                        <a:solidFill>
                          <a:srgbClr val="193EB0"/>
                        </a:solidFill>
                        <a:latin typeface="SamsungOne-400" panose="020B0503030303020204" pitchFamily="34" charset="0"/>
                      </a:endParaRPr>
                    </a:p>
                  </a:txBody>
                  <a:tcPr marL="36000" marR="36000" marT="36000" marB="36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996689"/>
                  </a:ext>
                </a:extLst>
              </a:tr>
            </a:tbl>
          </a:graphicData>
        </a:graphic>
      </p:graphicFrame>
      <p:cxnSp>
        <p:nvCxnSpPr>
          <p:cNvPr id="35" name="꺾인 연결선 4">
            <a:extLst>
              <a:ext uri="{FF2B5EF4-FFF2-40B4-BE49-F238E27FC236}">
                <a16:creationId xmlns:a16="http://schemas.microsoft.com/office/drawing/2014/main" id="{939117E5-C5C5-45DC-B892-90C61EEF7BBB}"/>
              </a:ext>
            </a:extLst>
          </p:cNvPr>
          <p:cNvCxnSpPr>
            <a:cxnSpLocks/>
            <a:stCxn id="34" idx="2"/>
            <a:endCxn id="33" idx="2"/>
          </p:cNvCxnSpPr>
          <p:nvPr/>
        </p:nvCxnSpPr>
        <p:spPr>
          <a:xfrm rot="5400000">
            <a:off x="2999600" y="5154945"/>
            <a:ext cx="12700" cy="2137743"/>
          </a:xfrm>
          <a:prstGeom prst="bentConnector3">
            <a:avLst>
              <a:gd name="adj1" fmla="val 1800000"/>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nvGrpSpPr>
          <p:cNvPr id="89" name="그룹 88">
            <a:extLst>
              <a:ext uri="{FF2B5EF4-FFF2-40B4-BE49-F238E27FC236}">
                <a16:creationId xmlns:a16="http://schemas.microsoft.com/office/drawing/2014/main" id="{C3FFD00F-F4BF-4871-9A59-B8887C0625FC}"/>
              </a:ext>
            </a:extLst>
          </p:cNvPr>
          <p:cNvGrpSpPr/>
          <p:nvPr/>
        </p:nvGrpSpPr>
        <p:grpSpPr>
          <a:xfrm>
            <a:off x="7932444" y="1306458"/>
            <a:ext cx="1420634" cy="827914"/>
            <a:chOff x="6302120" y="2994456"/>
            <a:chExt cx="1420634" cy="827914"/>
          </a:xfrm>
        </p:grpSpPr>
        <p:pic>
          <p:nvPicPr>
            <p:cNvPr id="90" name="그림 89">
              <a:extLst>
                <a:ext uri="{FF2B5EF4-FFF2-40B4-BE49-F238E27FC236}">
                  <a16:creationId xmlns:a16="http://schemas.microsoft.com/office/drawing/2014/main" id="{81C23EE4-B545-4498-AB83-8082DDAC9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120" y="2994456"/>
              <a:ext cx="1413620" cy="827914"/>
            </a:xfrm>
            <a:prstGeom prst="rect">
              <a:avLst/>
            </a:prstGeom>
          </p:spPr>
        </p:pic>
        <p:grpSp>
          <p:nvGrpSpPr>
            <p:cNvPr id="91" name="그룹 90">
              <a:extLst>
                <a:ext uri="{FF2B5EF4-FFF2-40B4-BE49-F238E27FC236}">
                  <a16:creationId xmlns:a16="http://schemas.microsoft.com/office/drawing/2014/main" id="{E76DDDFA-BDBE-456A-A8FE-C0E878D468A2}"/>
                </a:ext>
              </a:extLst>
            </p:cNvPr>
            <p:cNvGrpSpPr/>
            <p:nvPr/>
          </p:nvGrpSpPr>
          <p:grpSpPr>
            <a:xfrm>
              <a:off x="6309236" y="3206070"/>
              <a:ext cx="1413518" cy="404687"/>
              <a:chOff x="6309236" y="3202694"/>
              <a:chExt cx="1413518" cy="404687"/>
            </a:xfrm>
          </p:grpSpPr>
          <p:sp>
            <p:nvSpPr>
              <p:cNvPr id="92" name="직사각형 91">
                <a:extLst>
                  <a:ext uri="{FF2B5EF4-FFF2-40B4-BE49-F238E27FC236}">
                    <a16:creationId xmlns:a16="http://schemas.microsoft.com/office/drawing/2014/main" id="{1AFC3517-98D5-4FEC-B324-1E6A88034C98}"/>
                  </a:ext>
                </a:extLst>
              </p:cNvPr>
              <p:cNvSpPr/>
              <p:nvPr/>
            </p:nvSpPr>
            <p:spPr>
              <a:xfrm>
                <a:off x="6309236"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93" name="직사각형 92">
                <a:extLst>
                  <a:ext uri="{FF2B5EF4-FFF2-40B4-BE49-F238E27FC236}">
                    <a16:creationId xmlns:a16="http://schemas.microsoft.com/office/drawing/2014/main" id="{6CF59C64-BEEF-40A9-9CE4-8DDD3C34AAAF}"/>
                  </a:ext>
                </a:extLst>
              </p:cNvPr>
              <p:cNvSpPr/>
              <p:nvPr/>
            </p:nvSpPr>
            <p:spPr>
              <a:xfrm>
                <a:off x="7053980" y="3202694"/>
                <a:ext cx="668774"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sp>
        <p:nvSpPr>
          <p:cNvPr id="36" name="TextBox 35">
            <a:extLst>
              <a:ext uri="{FF2B5EF4-FFF2-40B4-BE49-F238E27FC236}">
                <a16:creationId xmlns:a16="http://schemas.microsoft.com/office/drawing/2014/main" id="{5EC37601-E1E4-4E71-AEC9-7A0DFD6AFF95}"/>
              </a:ext>
            </a:extLst>
          </p:cNvPr>
          <p:cNvSpPr txBox="1"/>
          <p:nvPr/>
        </p:nvSpPr>
        <p:spPr>
          <a:xfrm>
            <a:off x="8425433" y="3997228"/>
            <a:ext cx="1055097" cy="338554"/>
          </a:xfrm>
          <a:prstGeom prst="rect">
            <a:avLst/>
          </a:prstGeom>
          <a:noFill/>
        </p:spPr>
        <p:txBody>
          <a:bodyPr wrap="none" rtlCol="0">
            <a:spAutoFit/>
          </a:bodyPr>
          <a:lstStyle/>
          <a:p>
            <a:r>
              <a:rPr lang="en-US" altLang="ko-KR" sz="1600" dirty="0">
                <a:solidFill>
                  <a:srgbClr val="193EB0"/>
                </a:solidFill>
                <a:latin typeface="SamsungOne-700" panose="020B0803030303020204" pitchFamily="34" charset="0"/>
                <a:ea typeface="SamsungOne-700" panose="020B0803030303020204" pitchFamily="34" charset="0"/>
              </a:rPr>
              <a:t>&lt;</a:t>
            </a:r>
            <a:r>
              <a:rPr lang="en-US" altLang="ko-KR" sz="1600" dirty="0" err="1">
                <a:solidFill>
                  <a:srgbClr val="193EB0"/>
                </a:solidFill>
                <a:latin typeface="SamsungOne-700" panose="020B0803030303020204" pitchFamily="34" charset="0"/>
                <a:ea typeface="SamsungOne-700" panose="020B0803030303020204" pitchFamily="34" charset="0"/>
              </a:rPr>
              <a:t>Kết</a:t>
            </a:r>
            <a:r>
              <a:rPr lang="en-US" altLang="ko-KR" sz="1600" dirty="0">
                <a:solidFill>
                  <a:srgbClr val="193EB0"/>
                </a:solidFill>
                <a:latin typeface="SamsungOne-700" panose="020B0803030303020204" pitchFamily="34" charset="0"/>
                <a:ea typeface="SamsungOne-700" panose="020B0803030303020204" pitchFamily="34" charset="0"/>
              </a:rPr>
              <a:t> </a:t>
            </a:r>
            <a:r>
              <a:rPr lang="en-US" altLang="ko-KR" sz="1600" dirty="0" err="1">
                <a:solidFill>
                  <a:srgbClr val="193EB0"/>
                </a:solidFill>
                <a:latin typeface="SamsungOne-700" panose="020B0803030303020204" pitchFamily="34" charset="0"/>
                <a:ea typeface="SamsungOne-700" panose="020B0803030303020204" pitchFamily="34" charset="0"/>
              </a:rPr>
              <a:t>quả</a:t>
            </a:r>
            <a:r>
              <a:rPr lang="en-US" altLang="ko-KR" sz="1600" dirty="0">
                <a:solidFill>
                  <a:srgbClr val="193EB0"/>
                </a:solidFill>
                <a:latin typeface="SamsungOne-700" panose="020B0803030303020204" pitchFamily="34" charset="0"/>
                <a:ea typeface="SamsungOne-700" panose="020B0803030303020204" pitchFamily="34" charset="0"/>
              </a:rPr>
              <a:t>&gt;</a:t>
            </a:r>
            <a:endParaRPr lang="ko-KR" altLang="en-US" sz="1600" dirty="0">
              <a:solidFill>
                <a:srgbClr val="193EB0"/>
              </a:solidFill>
              <a:latin typeface="SamsungOne-700" panose="020B0803030303020204" pitchFamily="34" charset="0"/>
              <a:ea typeface="SamsungOneKorean 400" panose="020B0503030303020204" pitchFamily="50" charset="-127"/>
            </a:endParaRPr>
          </a:p>
        </p:txBody>
      </p:sp>
      <p:graphicFrame>
        <p:nvGraphicFramePr>
          <p:cNvPr id="20" name="표 19">
            <a:extLst>
              <a:ext uri="{FF2B5EF4-FFF2-40B4-BE49-F238E27FC236}">
                <a16:creationId xmlns:a16="http://schemas.microsoft.com/office/drawing/2014/main" id="{731E1480-130A-46DA-8131-ECF506B71B58}"/>
              </a:ext>
            </a:extLst>
          </p:cNvPr>
          <p:cNvGraphicFramePr>
            <a:graphicFrameLocks noGrp="1"/>
          </p:cNvGraphicFramePr>
          <p:nvPr>
            <p:extLst>
              <p:ext uri="{D42A27DB-BD31-4B8C-83A1-F6EECF244321}">
                <p14:modId xmlns:p14="http://schemas.microsoft.com/office/powerpoint/2010/main" val="2510925916"/>
              </p:ext>
            </p:extLst>
          </p:nvPr>
        </p:nvGraphicFramePr>
        <p:xfrm>
          <a:off x="5045166" y="4371145"/>
          <a:ext cx="4249928" cy="1752600"/>
        </p:xfrm>
        <a:graphic>
          <a:graphicData uri="http://schemas.openxmlformats.org/drawingml/2006/table">
            <a:tbl>
              <a:tblPr firstRow="1" bandRow="1">
                <a:tableStyleId>{5C22544A-7EE6-4342-B048-85BDC9FD1C3A}</a:tableStyleId>
              </a:tblPr>
              <a:tblGrid>
                <a:gridCol w="1040993">
                  <a:extLst>
                    <a:ext uri="{9D8B030D-6E8A-4147-A177-3AD203B41FA5}">
                      <a16:colId xmlns:a16="http://schemas.microsoft.com/office/drawing/2014/main" val="3426661151"/>
                    </a:ext>
                  </a:extLst>
                </a:gridCol>
                <a:gridCol w="789141">
                  <a:extLst>
                    <a:ext uri="{9D8B030D-6E8A-4147-A177-3AD203B41FA5}">
                      <a16:colId xmlns:a16="http://schemas.microsoft.com/office/drawing/2014/main" val="1666055768"/>
                    </a:ext>
                  </a:extLst>
                </a:gridCol>
                <a:gridCol w="1139868">
                  <a:extLst>
                    <a:ext uri="{9D8B030D-6E8A-4147-A177-3AD203B41FA5}">
                      <a16:colId xmlns:a16="http://schemas.microsoft.com/office/drawing/2014/main" val="2208719793"/>
                    </a:ext>
                  </a:extLst>
                </a:gridCol>
                <a:gridCol w="1279926">
                  <a:extLst>
                    <a:ext uri="{9D8B030D-6E8A-4147-A177-3AD203B41FA5}">
                      <a16:colId xmlns:a16="http://schemas.microsoft.com/office/drawing/2014/main" val="408321000"/>
                    </a:ext>
                  </a:extLst>
                </a:gridCol>
              </a:tblGrid>
              <a:tr h="225712">
                <a:tc>
                  <a:txBody>
                    <a:bodyPr/>
                    <a:lstStyle/>
                    <a:p>
                      <a:pPr algn="ctr" latinLnBrk="1"/>
                      <a:r>
                        <a:rPr kumimoji="1" lang="en-US" altLang="ko-KR" sz="1200" b="0" kern="1200" dirty="0">
                          <a:solidFill>
                            <a:srgbClr val="000000"/>
                          </a:solidFill>
                          <a:latin typeface="SamsungOne-400" panose="020B0503030303020204" pitchFamily="34" charset="0"/>
                          <a:cs typeface="+mn-cs"/>
                        </a:rPr>
                        <a:t>c.name</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200" b="0" kern="1200" dirty="0">
                          <a:solidFill>
                            <a:srgbClr val="000000"/>
                          </a:solidFill>
                          <a:latin typeface="SamsungOne-400" panose="020B0503030303020204" pitchFamily="34" charset="0"/>
                          <a:cs typeface="+mn-cs"/>
                        </a:rPr>
                        <a:t>c.capital</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200" b="0" kern="1200" dirty="0">
                          <a:solidFill>
                            <a:srgbClr val="000000"/>
                          </a:solidFill>
                          <a:latin typeface="SamsungOne-400" panose="020B0503030303020204" pitchFamily="34" charset="0"/>
                          <a:cs typeface="+mn-cs"/>
                        </a:rPr>
                        <a:t>c.population</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200" b="0" kern="1200" dirty="0">
                          <a:solidFill>
                            <a:srgbClr val="000000"/>
                          </a:solidFill>
                          <a:latin typeface="SamsungOne-400" panose="020B0503030303020204" pitchFamily="34" charset="0"/>
                          <a:cs typeface="+mn-cs"/>
                        </a:rPr>
                        <a:t>c1.cname</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1240540">
                <a:tc>
                  <a:txBody>
                    <a:bodyPr/>
                    <a:lstStyle/>
                    <a:p>
                      <a:pPr latinLnBrk="1"/>
                      <a:r>
                        <a:rPr kumimoji="1" lang="en-US" altLang="ko-KR" sz="1300" kern="1200" dirty="0">
                          <a:solidFill>
                            <a:srgbClr val="000000"/>
                          </a:solidFill>
                          <a:latin typeface="SamsungOne-400" panose="020B0503030303020204" pitchFamily="34" charset="0"/>
                          <a:cs typeface="+mn-cs"/>
                        </a:rPr>
                        <a:t>B_Country</a:t>
                      </a:r>
                    </a:p>
                    <a:p>
                      <a:pPr latinLnBrk="1"/>
                      <a:r>
                        <a:rPr kumimoji="1" lang="en-US" altLang="ko-KR" sz="1300" kern="1200" dirty="0">
                          <a:solidFill>
                            <a:srgbClr val="000000"/>
                          </a:solidFill>
                          <a:latin typeface="SamsungOne-400" panose="020B0503030303020204" pitchFamily="34" charset="0"/>
                          <a:cs typeface="+mn-cs"/>
                        </a:rPr>
                        <a:t>E_Country</a:t>
                      </a:r>
                    </a:p>
                    <a:p>
                      <a:pPr latinLnBrk="1"/>
                      <a:r>
                        <a:rPr kumimoji="1" lang="en-US" altLang="ko-KR" sz="1300" kern="1200" dirty="0">
                          <a:solidFill>
                            <a:srgbClr val="000000"/>
                          </a:solidFill>
                          <a:latin typeface="SamsungOne-400" panose="020B0503030303020204" pitchFamily="34" charset="0"/>
                          <a:cs typeface="+mn-cs"/>
                        </a:rPr>
                        <a:t>F_Country</a:t>
                      </a:r>
                    </a:p>
                    <a:p>
                      <a:pPr latinLnBrk="1"/>
                      <a:r>
                        <a:rPr kumimoji="1" lang="en-US" altLang="ko-KR" sz="1300" kern="1200" dirty="0">
                          <a:solidFill>
                            <a:srgbClr val="000000"/>
                          </a:solidFill>
                          <a:latin typeface="SamsungOne-400" panose="020B0503030303020204" pitchFamily="34" charset="0"/>
                          <a:cs typeface="+mn-cs"/>
                        </a:rPr>
                        <a:t>G_Country</a:t>
                      </a:r>
                    </a:p>
                    <a:p>
                      <a:pPr latinLnBrk="1"/>
                      <a:r>
                        <a:rPr kumimoji="1" lang="en-US" altLang="ko-KR" sz="1300" kern="1200" dirty="0">
                          <a:solidFill>
                            <a:srgbClr val="000000"/>
                          </a:solidFill>
                          <a:latin typeface="SamsungOne-400" panose="020B0503030303020204" pitchFamily="34" charset="0"/>
                          <a:cs typeface="+mn-cs"/>
                        </a:rPr>
                        <a:t>K_Country</a:t>
                      </a:r>
                    </a:p>
                    <a:p>
                      <a:pPr latinLnBrk="1"/>
                      <a:r>
                        <a:rPr kumimoji="1" lang="en-US" altLang="ko-KR" sz="1300" kern="1200" dirty="0">
                          <a:solidFill>
                            <a:srgbClr val="000000"/>
                          </a:solidFill>
                          <a:latin typeface="SamsungOne-400" panose="020B0503030303020204" pitchFamily="34" charset="0"/>
                          <a:cs typeface="+mn-cs"/>
                        </a:rPr>
                        <a:t>D_Country</a:t>
                      </a:r>
                    </a:p>
                    <a:p>
                      <a:pPr latinLnBrk="1"/>
                      <a:r>
                        <a:rPr kumimoji="1" lang="en-US" altLang="ko-KR" sz="1300" kern="1200" dirty="0">
                          <a:solidFill>
                            <a:srgbClr val="000000"/>
                          </a:solidFill>
                          <a:latin typeface="SamsungOne-400" panose="020B0503030303020204" pitchFamily="34" charset="0"/>
                          <a:cs typeface="+mn-cs"/>
                        </a:rPr>
                        <a:t>A_Country</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B_City</a:t>
                      </a:r>
                    </a:p>
                    <a:p>
                      <a:pPr latinLnBrk="1"/>
                      <a:r>
                        <a:rPr kumimoji="1" lang="en-US" altLang="ko-KR" sz="1300" kern="1200" dirty="0">
                          <a:solidFill>
                            <a:srgbClr val="000000"/>
                          </a:solidFill>
                          <a:latin typeface="SamsungOne-400" panose="020B0503030303020204" pitchFamily="34" charset="0"/>
                          <a:cs typeface="+mn-cs"/>
                        </a:rPr>
                        <a:t>E_City</a:t>
                      </a:r>
                    </a:p>
                    <a:p>
                      <a:pPr latinLnBrk="1"/>
                      <a:r>
                        <a:rPr kumimoji="1" lang="en-US" altLang="ko-KR" sz="1300" kern="1200" dirty="0">
                          <a:solidFill>
                            <a:srgbClr val="000000"/>
                          </a:solidFill>
                          <a:latin typeface="SamsungOne-400" panose="020B0503030303020204" pitchFamily="34" charset="0"/>
                          <a:cs typeface="+mn-cs"/>
                        </a:rPr>
                        <a:t>F_City</a:t>
                      </a:r>
                    </a:p>
                    <a:p>
                      <a:pPr latinLnBrk="1"/>
                      <a:r>
                        <a:rPr kumimoji="1" lang="en-US" altLang="ko-KR" sz="1300" kern="1200" dirty="0">
                          <a:solidFill>
                            <a:srgbClr val="000000"/>
                          </a:solidFill>
                          <a:latin typeface="SamsungOne-400" panose="020B0503030303020204" pitchFamily="34" charset="0"/>
                          <a:cs typeface="+mn-cs"/>
                        </a:rPr>
                        <a:t>G_City</a:t>
                      </a:r>
                    </a:p>
                    <a:p>
                      <a:pPr latinLnBrk="1"/>
                      <a:r>
                        <a:rPr kumimoji="1" lang="en-US" altLang="ko-KR" sz="1300" kern="1200" dirty="0">
                          <a:solidFill>
                            <a:srgbClr val="000000"/>
                          </a:solidFill>
                          <a:latin typeface="SamsungOne-400" panose="020B0503030303020204" pitchFamily="34" charset="0"/>
                          <a:cs typeface="+mn-cs"/>
                        </a:rPr>
                        <a:t>K_City</a:t>
                      </a:r>
                    </a:p>
                    <a:p>
                      <a:pPr latinLnBrk="1"/>
                      <a:r>
                        <a:rPr kumimoji="1" lang="en-US" altLang="ko-KR" sz="1300" kern="1200" dirty="0">
                          <a:solidFill>
                            <a:srgbClr val="000000"/>
                          </a:solidFill>
                          <a:latin typeface="SamsungOne-400" panose="020B0503030303020204" pitchFamily="34" charset="0"/>
                          <a:cs typeface="+mn-cs"/>
                        </a:rPr>
                        <a:t>D_City</a:t>
                      </a:r>
                    </a:p>
                    <a:p>
                      <a:pPr latinLnBrk="1"/>
                      <a:r>
                        <a:rPr kumimoji="1" lang="en-US" altLang="ko-KR" sz="1300" kern="1200" dirty="0">
                          <a:solidFill>
                            <a:srgbClr val="000000"/>
                          </a:solidFill>
                          <a:latin typeface="SamsungOne-400" panose="020B0503030303020204" pitchFamily="34" charset="0"/>
                          <a:cs typeface="+mn-cs"/>
                        </a:rPr>
                        <a:t>A_City</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2083850</a:t>
                      </a:r>
                    </a:p>
                    <a:p>
                      <a:pPr latinLnBrk="1"/>
                      <a:r>
                        <a:rPr kumimoji="1" lang="en-US" altLang="ko-KR" sz="1300" kern="1200" dirty="0">
                          <a:solidFill>
                            <a:srgbClr val="000000"/>
                          </a:solidFill>
                          <a:latin typeface="SamsungOne-400" panose="020B0503030303020204" pitchFamily="34" charset="0"/>
                          <a:cs typeface="+mn-cs"/>
                        </a:rPr>
                        <a:t>963089</a:t>
                      </a:r>
                    </a:p>
                    <a:p>
                      <a:pPr latinLnBrk="1"/>
                      <a:r>
                        <a:rPr kumimoji="1" lang="en-US" altLang="ko-KR" sz="1300" kern="1200" dirty="0">
                          <a:solidFill>
                            <a:srgbClr val="000000"/>
                          </a:solidFill>
                          <a:latin typeface="SamsungOne-400" panose="020B0503030303020204" pitchFamily="34" charset="0"/>
                          <a:cs typeface="+mn-cs"/>
                        </a:rPr>
                        <a:t>671580</a:t>
                      </a:r>
                    </a:p>
                    <a:p>
                      <a:pPr latinLnBrk="1"/>
                      <a:r>
                        <a:rPr kumimoji="1" lang="en-US" altLang="ko-KR" sz="1300" kern="1200" dirty="0">
                          <a:solidFill>
                            <a:srgbClr val="000000"/>
                          </a:solidFill>
                          <a:latin typeface="SamsungOne-400" panose="020B0503030303020204" pitchFamily="34" charset="0"/>
                          <a:cs typeface="+mn-cs"/>
                        </a:rPr>
                        <a:t>823494</a:t>
                      </a:r>
                    </a:p>
                    <a:p>
                      <a:pPr latinLnBrk="1"/>
                      <a:r>
                        <a:rPr kumimoji="1" lang="en-US" altLang="ko-KR" sz="1300" kern="1200" dirty="0">
                          <a:solidFill>
                            <a:srgbClr val="000000"/>
                          </a:solidFill>
                          <a:latin typeface="SamsungOne-400" panose="020B0503030303020204" pitchFamily="34" charset="0"/>
                          <a:cs typeface="+mn-cs"/>
                        </a:rPr>
                        <a:t>1266720</a:t>
                      </a:r>
                    </a:p>
                    <a:p>
                      <a:pPr latinLnBrk="1"/>
                      <a:r>
                        <a:rPr kumimoji="1" lang="en-US" altLang="ko-KR" sz="1300" kern="1200" dirty="0">
                          <a:solidFill>
                            <a:srgbClr val="000000"/>
                          </a:solidFill>
                          <a:latin typeface="SamsungOne-400" panose="020B0503030303020204" pitchFamily="34" charset="0"/>
                          <a:cs typeface="+mn-cs"/>
                        </a:rPr>
                        <a:t>5256570</a:t>
                      </a:r>
                    </a:p>
                    <a:p>
                      <a:pPr latinLnBrk="1"/>
                      <a:r>
                        <a:rPr kumimoji="1" lang="en-US" altLang="ko-KR" sz="1300" kern="1200" dirty="0">
                          <a:solidFill>
                            <a:srgbClr val="000000"/>
                          </a:solidFill>
                          <a:latin typeface="SamsungOne-400" panose="020B0503030303020204" pitchFamily="34" charset="0"/>
                          <a:cs typeface="+mn-cs"/>
                        </a:rPr>
                        <a:t>3253651</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North America</a:t>
                      </a:r>
                    </a:p>
                    <a:p>
                      <a:pPr latinLnBrk="1"/>
                      <a:r>
                        <a:rPr kumimoji="1" lang="en-US" altLang="ko-KR" sz="1300" kern="1200" dirty="0">
                          <a:solidFill>
                            <a:srgbClr val="000000"/>
                          </a:solidFill>
                          <a:latin typeface="SamsungOne-400" panose="020B0503030303020204" pitchFamily="34" charset="0"/>
                          <a:cs typeface="+mn-cs"/>
                        </a:rPr>
                        <a:t>Africa</a:t>
                      </a:r>
                    </a:p>
                    <a:p>
                      <a:pPr latinLnBrk="1"/>
                      <a:r>
                        <a:rPr kumimoji="1" lang="en-US" altLang="ko-KR" sz="1300" kern="1200" dirty="0">
                          <a:solidFill>
                            <a:srgbClr val="000000"/>
                          </a:solidFill>
                          <a:latin typeface="SamsungOne-400" panose="020B0503030303020204" pitchFamily="34" charset="0"/>
                          <a:cs typeface="+mn-cs"/>
                        </a:rPr>
                        <a:t>Europe</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1300" kern="1200" dirty="0">
                          <a:solidFill>
                            <a:srgbClr val="000000"/>
                          </a:solidFill>
                          <a:latin typeface="SamsungOne-400" panose="020B0503030303020204" pitchFamily="34" charset="0"/>
                          <a:cs typeface="+mn-cs"/>
                        </a:rPr>
                        <a:t>Europe</a:t>
                      </a:r>
                    </a:p>
                    <a:p>
                      <a:pPr latinLnBrk="1"/>
                      <a:r>
                        <a:rPr kumimoji="1" lang="en-US" altLang="ko-KR" sz="1300" kern="1200" dirty="0">
                          <a:solidFill>
                            <a:srgbClr val="000000"/>
                          </a:solidFill>
                          <a:latin typeface="SamsungOne-400" panose="020B0503030303020204" pitchFamily="34" charset="0"/>
                          <a:cs typeface="+mn-cs"/>
                        </a:rPr>
                        <a:t>Asia</a:t>
                      </a:r>
                    </a:p>
                    <a:p>
                      <a:pPr latinLnBrk="1"/>
                      <a:r>
                        <a:rPr kumimoji="1" lang="en-US" altLang="ko-KR" sz="1300" kern="1200" dirty="0">
                          <a:solidFill>
                            <a:srgbClr val="000000"/>
                          </a:solidFill>
                          <a:latin typeface="SamsungOne-400" panose="020B0503030303020204" pitchFamily="34" charset="0"/>
                          <a:cs typeface="+mn-cs"/>
                        </a:rPr>
                        <a:t>Oceania</a:t>
                      </a:r>
                    </a:p>
                    <a:p>
                      <a:pPr latinLnBrk="1"/>
                      <a:r>
                        <a:rPr kumimoji="1" lang="en-US" altLang="ko-KR" sz="1300" kern="1200" dirty="0">
                          <a:solidFill>
                            <a:srgbClr val="000000"/>
                          </a:solidFill>
                          <a:latin typeface="SamsungOne-400" panose="020B0503030303020204" pitchFamily="34" charset="0"/>
                          <a:cs typeface="+mn-cs"/>
                        </a:rPr>
                        <a:t>South America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1015880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E3866C92-E944-47AF-B037-8F791C2B5ECE}"/>
              </a:ext>
            </a:extLst>
          </p:cNvPr>
          <p:cNvSpPr/>
          <p:nvPr/>
        </p:nvSpPr>
        <p:spPr>
          <a:xfrm>
            <a:off x="4577326" y="3429000"/>
            <a:ext cx="4768288" cy="2832100"/>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75C69035-074A-423D-B259-47293319EE97}"/>
              </a:ext>
            </a:extLst>
          </p:cNvPr>
          <p:cNvSpPr txBox="1"/>
          <p:nvPr/>
        </p:nvSpPr>
        <p:spPr>
          <a:xfrm>
            <a:off x="8397919" y="3429000"/>
            <a:ext cx="1055097" cy="338554"/>
          </a:xfrm>
          <a:prstGeom prst="rect">
            <a:avLst/>
          </a:prstGeom>
          <a:noFill/>
        </p:spPr>
        <p:txBody>
          <a:bodyPr wrap="none" rtlCol="0">
            <a:spAutoFit/>
          </a:bodyPr>
          <a:lstStyle/>
          <a:p>
            <a:r>
              <a:rPr lang="en-US" altLang="ko-KR" sz="1600" dirty="0">
                <a:solidFill>
                  <a:srgbClr val="193EB0"/>
                </a:solidFill>
                <a:latin typeface="SamsungOne-700" panose="020B0803030303020204" pitchFamily="34" charset="0"/>
                <a:ea typeface="SamsungOne-700" panose="020B0803030303020204" pitchFamily="34" charset="0"/>
              </a:rPr>
              <a:t>&lt;</a:t>
            </a:r>
            <a:r>
              <a:rPr lang="en-US" altLang="ko-KR" sz="1600" dirty="0" err="1">
                <a:solidFill>
                  <a:srgbClr val="193EB0"/>
                </a:solidFill>
                <a:latin typeface="SamsungOne-700" panose="020B0803030303020204" pitchFamily="34" charset="0"/>
                <a:ea typeface="SamsungOne-700" panose="020B0803030303020204" pitchFamily="34" charset="0"/>
              </a:rPr>
              <a:t>Kết</a:t>
            </a:r>
            <a:r>
              <a:rPr lang="en-US" altLang="ko-KR" sz="1600" dirty="0">
                <a:solidFill>
                  <a:srgbClr val="193EB0"/>
                </a:solidFill>
                <a:latin typeface="SamsungOne-700" panose="020B0803030303020204" pitchFamily="34" charset="0"/>
                <a:ea typeface="SamsungOne-700" panose="020B0803030303020204" pitchFamily="34" charset="0"/>
              </a:rPr>
              <a:t> </a:t>
            </a:r>
            <a:r>
              <a:rPr lang="en-US" altLang="ko-KR" sz="1600" dirty="0" err="1">
                <a:solidFill>
                  <a:srgbClr val="193EB0"/>
                </a:solidFill>
                <a:latin typeface="SamsungOne-700" panose="020B0803030303020204" pitchFamily="34" charset="0"/>
                <a:ea typeface="SamsungOne-700" panose="020B0803030303020204" pitchFamily="34" charset="0"/>
              </a:rPr>
              <a:t>quả</a:t>
            </a:r>
            <a:r>
              <a:rPr lang="en-US" altLang="ko-KR" sz="1600" dirty="0">
                <a:solidFill>
                  <a:srgbClr val="193EB0"/>
                </a:solidFill>
                <a:latin typeface="SamsungOne-700" panose="020B0803030303020204" pitchFamily="34" charset="0"/>
                <a:ea typeface="SamsungOne-700" panose="020B0803030303020204" pitchFamily="34" charset="0"/>
              </a:rPr>
              <a:t>&gt;</a:t>
            </a:r>
            <a:endParaRPr lang="ko-KR" altLang="en-US" sz="1600" dirty="0">
              <a:solidFill>
                <a:srgbClr val="193EB0"/>
              </a:solidFill>
              <a:latin typeface="SamsungOne-700" panose="020B0803030303020204" pitchFamily="34" charset="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3000" dirty="0"/>
              <a:t>Left Outer Join (</a:t>
            </a:r>
            <a:r>
              <a:rPr lang="en-US" altLang="ko-KR" sz="3000" dirty="0" err="1"/>
              <a:t>Phép</a:t>
            </a:r>
            <a:r>
              <a:rPr lang="en-US" altLang="ko-KR" sz="3000" dirty="0"/>
              <a:t> </a:t>
            </a:r>
            <a:r>
              <a:rPr lang="en-US" altLang="ko-KR" sz="3000" dirty="0" err="1"/>
              <a:t>nối</a:t>
            </a:r>
            <a:r>
              <a:rPr lang="en-US" altLang="ko-KR" sz="3000" dirty="0"/>
              <a:t> </a:t>
            </a:r>
            <a:r>
              <a:rPr lang="en-US" altLang="ko-KR" sz="3000" dirty="0" err="1"/>
              <a:t>ngoài</a:t>
            </a:r>
            <a:r>
              <a:rPr lang="en-US" altLang="ko-KR" sz="3000" dirty="0"/>
              <a:t> </a:t>
            </a:r>
            <a:r>
              <a:rPr lang="en-US" altLang="ko-KR" sz="3000" dirty="0" err="1"/>
              <a:t>trái</a:t>
            </a:r>
            <a:r>
              <a:rPr lang="en-US" altLang="ko-KR" sz="3000" dirty="0"/>
              <a:t>)</a:t>
            </a:r>
            <a:endParaRPr lang="ko-KR" altLang="en-US" sz="3000"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b="1" dirty="0"/>
              <a:t>LEFT JOIN</a:t>
            </a:r>
            <a:r>
              <a:rPr lang="en-US" altLang="ko-KR" b="1" dirty="0"/>
              <a:t> </a:t>
            </a:r>
            <a:r>
              <a:rPr lang="vi-VN" altLang="ko-KR" dirty="0"/>
              <a:t>trả về tất cả các giá trị từ bảng bên trái, cộng với các giá trị phù hợp từ bảng bên phải hoặc NULL trong trường hợp không có vị từ </a:t>
            </a:r>
            <a:r>
              <a:rPr lang="en-US" altLang="ko-KR" b="1" dirty="0"/>
              <a:t>JOIN</a:t>
            </a:r>
            <a:r>
              <a:rPr lang="en-US" altLang="ko-KR" dirty="0"/>
              <a:t> </a:t>
            </a:r>
            <a:r>
              <a:rPr lang="vi-VN" altLang="ko-KR" dirty="0"/>
              <a:t>phù hợp</a:t>
            </a:r>
            <a:endParaRPr lang="en-US" altLang="ko-KR" dirty="0"/>
          </a:p>
        </p:txBody>
      </p:sp>
      <p:sp>
        <p:nvSpPr>
          <p:cNvPr id="19" name="직사각형 3">
            <a:extLst>
              <a:ext uri="{FF2B5EF4-FFF2-40B4-BE49-F238E27FC236}">
                <a16:creationId xmlns:a16="http://schemas.microsoft.com/office/drawing/2014/main" id="{3A3383E8-3C30-4F3A-8D97-7EF63DD3DA1C}"/>
              </a:ext>
            </a:extLst>
          </p:cNvPr>
          <p:cNvSpPr/>
          <p:nvPr/>
        </p:nvSpPr>
        <p:spPr>
          <a:xfrm>
            <a:off x="724339" y="2735784"/>
            <a:ext cx="7811999"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 FROM </a:t>
            </a:r>
            <a:r>
              <a:rPr lang="en-US" altLang="ko-KR" sz="1400" dirty="0">
                <a:solidFill>
                  <a:srgbClr val="000000"/>
                </a:solidFill>
                <a:latin typeface="SamsungOne-400" panose="020B0503030303020204" pitchFamily="34" charset="0"/>
                <a:ea typeface="SamsungOne-400" panose="020B0503030303020204" pitchFamily="34" charset="0"/>
              </a:rPr>
              <a:t>a </a:t>
            </a:r>
            <a:r>
              <a:rPr lang="en-US" altLang="ko-KR" sz="1400" dirty="0">
                <a:solidFill>
                  <a:srgbClr val="FF0000"/>
                </a:solidFill>
                <a:latin typeface="SamsungOne-400" panose="020B0503030303020204" pitchFamily="34" charset="0"/>
                <a:ea typeface="SamsungOne-400" panose="020B0503030303020204" pitchFamily="34" charset="0"/>
              </a:rPr>
              <a:t>LEFT OUTER JOIN</a:t>
            </a:r>
            <a:r>
              <a:rPr lang="en-US" altLang="ko-KR" sz="1400" dirty="0">
                <a:solidFill>
                  <a:srgbClr val="000000"/>
                </a:solidFill>
                <a:latin typeface="SamsungOne-400" panose="020B0503030303020204" pitchFamily="34" charset="0"/>
                <a:ea typeface="SamsungOne-400" panose="020B0503030303020204" pitchFamily="34" charset="0"/>
              </a:rPr>
              <a:t> b </a:t>
            </a:r>
            <a:r>
              <a:rPr lang="en-US" altLang="ko-KR" sz="1400" dirty="0">
                <a:solidFill>
                  <a:srgbClr val="FF0000"/>
                </a:solidFill>
                <a:latin typeface="SamsungOne-400" panose="020B0503030303020204" pitchFamily="34" charset="0"/>
                <a:ea typeface="SamsungOne-400" panose="020B0503030303020204" pitchFamily="34" charset="0"/>
              </a:rPr>
              <a:t>ON</a:t>
            </a:r>
            <a:r>
              <a:rPr lang="en-US" altLang="ko-KR" sz="1400" dirty="0">
                <a:solidFill>
                  <a:srgbClr val="000000"/>
                </a:solidFill>
                <a:latin typeface="SamsungOne-400" panose="020B0503030303020204" pitchFamily="34" charset="0"/>
                <a:ea typeface="SamsungOne-400" panose="020B0503030303020204" pitchFamily="34" charset="0"/>
              </a:rPr>
              <a:t> a.sid = b.cid;</a:t>
            </a:r>
          </a:p>
        </p:txBody>
      </p:sp>
      <p:grpSp>
        <p:nvGrpSpPr>
          <p:cNvPr id="48" name="그룹 47">
            <a:extLst>
              <a:ext uri="{FF2B5EF4-FFF2-40B4-BE49-F238E27FC236}">
                <a16:creationId xmlns:a16="http://schemas.microsoft.com/office/drawing/2014/main" id="{2A8578FF-BE9A-4B30-A2C7-98C5DB8ABB51}"/>
              </a:ext>
            </a:extLst>
          </p:cNvPr>
          <p:cNvGrpSpPr/>
          <p:nvPr/>
        </p:nvGrpSpPr>
        <p:grpSpPr>
          <a:xfrm>
            <a:off x="7932444" y="1306458"/>
            <a:ext cx="1420635" cy="827914"/>
            <a:chOff x="6302120" y="4569748"/>
            <a:chExt cx="1420635" cy="827914"/>
          </a:xfrm>
        </p:grpSpPr>
        <p:pic>
          <p:nvPicPr>
            <p:cNvPr id="49" name="그림 48">
              <a:extLst>
                <a:ext uri="{FF2B5EF4-FFF2-40B4-BE49-F238E27FC236}">
                  <a16:creationId xmlns:a16="http://schemas.microsoft.com/office/drawing/2014/main" id="{6AB0364A-17B8-4754-B3A3-9BCBB9384C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302120" y="4569748"/>
              <a:ext cx="1413620" cy="827914"/>
            </a:xfrm>
            <a:prstGeom prst="rect">
              <a:avLst/>
            </a:prstGeom>
          </p:spPr>
        </p:pic>
        <p:grpSp>
          <p:nvGrpSpPr>
            <p:cNvPr id="50" name="그룹 49">
              <a:extLst>
                <a:ext uri="{FF2B5EF4-FFF2-40B4-BE49-F238E27FC236}">
                  <a16:creationId xmlns:a16="http://schemas.microsoft.com/office/drawing/2014/main" id="{0CD43570-DF95-4094-8D7B-05AA26886D64}"/>
                </a:ext>
              </a:extLst>
            </p:cNvPr>
            <p:cNvGrpSpPr/>
            <p:nvPr/>
          </p:nvGrpSpPr>
          <p:grpSpPr>
            <a:xfrm>
              <a:off x="6309235" y="4781362"/>
              <a:ext cx="1413520" cy="404687"/>
              <a:chOff x="6309235" y="3202694"/>
              <a:chExt cx="1413520" cy="404687"/>
            </a:xfrm>
          </p:grpSpPr>
          <p:sp>
            <p:nvSpPr>
              <p:cNvPr id="51" name="직사각형 50">
                <a:extLst>
                  <a:ext uri="{FF2B5EF4-FFF2-40B4-BE49-F238E27FC236}">
                    <a16:creationId xmlns:a16="http://schemas.microsoft.com/office/drawing/2014/main" id="{53E16B07-24AE-4755-9B73-B1ADC2FEC3EA}"/>
                  </a:ext>
                </a:extLst>
              </p:cNvPr>
              <p:cNvSpPr/>
              <p:nvPr/>
            </p:nvSpPr>
            <p:spPr>
              <a:xfrm>
                <a:off x="6309235"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52" name="직사각형 51">
                <a:extLst>
                  <a:ext uri="{FF2B5EF4-FFF2-40B4-BE49-F238E27FC236}">
                    <a16:creationId xmlns:a16="http://schemas.microsoft.com/office/drawing/2014/main" id="{43BB61E5-3E03-4EF3-8F5A-4D5477D6B27E}"/>
                  </a:ext>
                </a:extLst>
              </p:cNvPr>
              <p:cNvSpPr/>
              <p:nvPr/>
            </p:nvSpPr>
            <p:spPr>
              <a:xfrm>
                <a:off x="7053981" y="3202694"/>
                <a:ext cx="668774"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graphicFrame>
        <p:nvGraphicFramePr>
          <p:cNvPr id="43" name="표 42">
            <a:extLst>
              <a:ext uri="{FF2B5EF4-FFF2-40B4-BE49-F238E27FC236}">
                <a16:creationId xmlns:a16="http://schemas.microsoft.com/office/drawing/2014/main" id="{D5CD8DC4-C2DA-42B4-B0DF-99071862B02B}"/>
              </a:ext>
            </a:extLst>
          </p:cNvPr>
          <p:cNvGraphicFramePr>
            <a:graphicFrameLocks noGrp="1"/>
          </p:cNvGraphicFramePr>
          <p:nvPr>
            <p:extLst>
              <p:ext uri="{D42A27DB-BD31-4B8C-83A1-F6EECF244321}">
                <p14:modId xmlns:p14="http://schemas.microsoft.com/office/powerpoint/2010/main" val="3908445373"/>
              </p:ext>
            </p:extLst>
          </p:nvPr>
        </p:nvGraphicFramePr>
        <p:xfrm>
          <a:off x="699002" y="4046325"/>
          <a:ext cx="1764000" cy="1682178"/>
        </p:xfrm>
        <a:graphic>
          <a:graphicData uri="http://schemas.openxmlformats.org/drawingml/2006/table">
            <a:tbl>
              <a:tblPr/>
              <a:tblGrid>
                <a:gridCol w="360000">
                  <a:extLst>
                    <a:ext uri="{9D8B030D-6E8A-4147-A177-3AD203B41FA5}">
                      <a16:colId xmlns:a16="http://schemas.microsoft.com/office/drawing/2014/main" val="394888715"/>
                    </a:ext>
                  </a:extLst>
                </a:gridCol>
                <a:gridCol w="612000">
                  <a:extLst>
                    <a:ext uri="{9D8B030D-6E8A-4147-A177-3AD203B41FA5}">
                      <a16:colId xmlns:a16="http://schemas.microsoft.com/office/drawing/2014/main" val="855122200"/>
                    </a:ext>
                  </a:extLst>
                </a:gridCol>
                <a:gridCol w="792000">
                  <a:extLst>
                    <a:ext uri="{9D8B030D-6E8A-4147-A177-3AD203B41FA5}">
                      <a16:colId xmlns:a16="http://schemas.microsoft.com/office/drawing/2014/main" val="2070166527"/>
                    </a:ext>
                  </a:extLst>
                </a:gridCol>
              </a:tblGrid>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count</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p_name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hadoop</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nosql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9</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bl>
          </a:graphicData>
        </a:graphic>
      </p:graphicFrame>
      <p:graphicFrame>
        <p:nvGraphicFramePr>
          <p:cNvPr id="44" name="표 43">
            <a:extLst>
              <a:ext uri="{FF2B5EF4-FFF2-40B4-BE49-F238E27FC236}">
                <a16:creationId xmlns:a16="http://schemas.microsoft.com/office/drawing/2014/main" id="{68F83F9F-7084-4FDB-8371-7AB098C5D6E8}"/>
              </a:ext>
            </a:extLst>
          </p:cNvPr>
          <p:cNvGraphicFramePr>
            <a:graphicFrameLocks noGrp="1"/>
          </p:cNvGraphicFramePr>
          <p:nvPr>
            <p:extLst>
              <p:ext uri="{D42A27DB-BD31-4B8C-83A1-F6EECF244321}">
                <p14:modId xmlns:p14="http://schemas.microsoft.com/office/powerpoint/2010/main" val="2671630798"/>
              </p:ext>
            </p:extLst>
          </p:nvPr>
        </p:nvGraphicFramePr>
        <p:xfrm>
          <a:off x="2638011" y="4046325"/>
          <a:ext cx="1764611" cy="1988938"/>
        </p:xfrm>
        <a:graphic>
          <a:graphicData uri="http://schemas.openxmlformats.org/drawingml/2006/table">
            <a:tbl>
              <a:tblPr/>
              <a:tblGrid>
                <a:gridCol w="396611">
                  <a:extLst>
                    <a:ext uri="{9D8B030D-6E8A-4147-A177-3AD203B41FA5}">
                      <a16:colId xmlns:a16="http://schemas.microsoft.com/office/drawing/2014/main" val="394888715"/>
                    </a:ext>
                  </a:extLst>
                </a:gridCol>
                <a:gridCol w="540000">
                  <a:extLst>
                    <a:ext uri="{9D8B030D-6E8A-4147-A177-3AD203B41FA5}">
                      <a16:colId xmlns:a16="http://schemas.microsoft.com/office/drawing/2014/main" val="855122200"/>
                    </a:ext>
                  </a:extLst>
                </a:gridCol>
                <a:gridCol w="828000">
                  <a:extLst>
                    <a:ext uri="{9D8B030D-6E8A-4147-A177-3AD203B41FA5}">
                      <a16:colId xmlns:a16="http://schemas.microsoft.com/office/drawing/2014/main" val="2070166527"/>
                    </a:ext>
                  </a:extLst>
                </a:gridCol>
              </a:tblGrid>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cid</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service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hdfs</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yarn</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kudu</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4</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impala</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1074541"/>
                  </a:ext>
                </a:extLst>
              </a:tr>
            </a:tbl>
          </a:graphicData>
        </a:graphic>
      </p:graphicFrame>
      <p:sp>
        <p:nvSpPr>
          <p:cNvPr id="45" name="직사각형 44">
            <a:extLst>
              <a:ext uri="{FF2B5EF4-FFF2-40B4-BE49-F238E27FC236}">
                <a16:creationId xmlns:a16="http://schemas.microsoft.com/office/drawing/2014/main" id="{E0B2FDD2-3EFF-4C20-AEFD-82103BEFE8CA}"/>
              </a:ext>
            </a:extLst>
          </p:cNvPr>
          <p:cNvSpPr/>
          <p:nvPr/>
        </p:nvSpPr>
        <p:spPr>
          <a:xfrm flipH="1">
            <a:off x="699002" y="3751249"/>
            <a:ext cx="769141" cy="307777"/>
          </a:xfrm>
          <a:prstGeom prst="rect">
            <a:avLst/>
          </a:prstGeom>
        </p:spPr>
        <p:txBody>
          <a:bodyPr wrap="squar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A</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33A2F36E-5B32-40CF-AF0B-6FE04702D2F1}"/>
              </a:ext>
            </a:extLst>
          </p:cNvPr>
          <p:cNvSpPr/>
          <p:nvPr/>
        </p:nvSpPr>
        <p:spPr>
          <a:xfrm>
            <a:off x="2638011" y="3751249"/>
            <a:ext cx="747320"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B</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cxnSp>
        <p:nvCxnSpPr>
          <p:cNvPr id="53" name="꺾인 연결선 25">
            <a:extLst>
              <a:ext uri="{FF2B5EF4-FFF2-40B4-BE49-F238E27FC236}">
                <a16:creationId xmlns:a16="http://schemas.microsoft.com/office/drawing/2014/main" id="{52D07983-775F-4504-B974-56334A01F418}"/>
              </a:ext>
            </a:extLst>
          </p:cNvPr>
          <p:cNvCxnSpPr>
            <a:cxnSpLocks/>
          </p:cNvCxnSpPr>
          <p:nvPr/>
        </p:nvCxnSpPr>
        <p:spPr>
          <a:xfrm rot="5400000" flipH="1" flipV="1">
            <a:off x="2550659" y="3076668"/>
            <a:ext cx="12700" cy="1939314"/>
          </a:xfrm>
          <a:prstGeom prst="bentConnector3">
            <a:avLst>
              <a:gd name="adj1" fmla="val 2936835"/>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표 19">
            <a:extLst>
              <a:ext uri="{FF2B5EF4-FFF2-40B4-BE49-F238E27FC236}">
                <a16:creationId xmlns:a16="http://schemas.microsoft.com/office/drawing/2014/main" id="{3EA94D7C-710D-4266-A206-176DA981BA6E}"/>
              </a:ext>
            </a:extLst>
          </p:cNvPr>
          <p:cNvGraphicFramePr>
            <a:graphicFrameLocks noGrp="1"/>
          </p:cNvGraphicFramePr>
          <p:nvPr>
            <p:extLst>
              <p:ext uri="{D42A27DB-BD31-4B8C-83A1-F6EECF244321}">
                <p14:modId xmlns:p14="http://schemas.microsoft.com/office/powerpoint/2010/main" val="293032075"/>
              </p:ext>
            </p:extLst>
          </p:nvPr>
        </p:nvGraphicFramePr>
        <p:xfrm>
          <a:off x="4673721" y="4300182"/>
          <a:ext cx="4510463" cy="1691640"/>
        </p:xfrm>
        <a:graphic>
          <a:graphicData uri="http://schemas.openxmlformats.org/drawingml/2006/table">
            <a:tbl>
              <a:tblPr firstRow="1" bandRow="1">
                <a:tableStyleId>{5C22544A-7EE6-4342-B048-85BDC9FD1C3A}</a:tableStyleId>
              </a:tblPr>
              <a:tblGrid>
                <a:gridCol w="462206">
                  <a:extLst>
                    <a:ext uri="{9D8B030D-6E8A-4147-A177-3AD203B41FA5}">
                      <a16:colId xmlns:a16="http://schemas.microsoft.com/office/drawing/2014/main" val="3426661151"/>
                    </a:ext>
                  </a:extLst>
                </a:gridCol>
                <a:gridCol w="1013460">
                  <a:extLst>
                    <a:ext uri="{9D8B030D-6E8A-4147-A177-3AD203B41FA5}">
                      <a16:colId xmlns:a16="http://schemas.microsoft.com/office/drawing/2014/main" val="1666055768"/>
                    </a:ext>
                  </a:extLst>
                </a:gridCol>
                <a:gridCol w="1226820">
                  <a:extLst>
                    <a:ext uri="{9D8B030D-6E8A-4147-A177-3AD203B41FA5}">
                      <a16:colId xmlns:a16="http://schemas.microsoft.com/office/drawing/2014/main" val="2208719793"/>
                    </a:ext>
                  </a:extLst>
                </a:gridCol>
                <a:gridCol w="518160">
                  <a:extLst>
                    <a:ext uri="{9D8B030D-6E8A-4147-A177-3AD203B41FA5}">
                      <a16:colId xmlns:a16="http://schemas.microsoft.com/office/drawing/2014/main" val="408321000"/>
                    </a:ext>
                  </a:extLst>
                </a:gridCol>
                <a:gridCol w="533400">
                  <a:extLst>
                    <a:ext uri="{9D8B030D-6E8A-4147-A177-3AD203B41FA5}">
                      <a16:colId xmlns:a16="http://schemas.microsoft.com/office/drawing/2014/main" val="1531712771"/>
                    </a:ext>
                  </a:extLst>
                </a:gridCol>
                <a:gridCol w="756417">
                  <a:extLst>
                    <a:ext uri="{9D8B030D-6E8A-4147-A177-3AD203B41FA5}">
                      <a16:colId xmlns:a16="http://schemas.microsoft.com/office/drawing/2014/main" val="2824462088"/>
                    </a:ext>
                  </a:extLst>
                </a:gridCol>
              </a:tblGrid>
              <a:tr h="225712">
                <a:tc>
                  <a:txBody>
                    <a:bodyPr/>
                    <a:lstStyle/>
                    <a:p>
                      <a:pPr algn="ctr" latinLnBrk="1"/>
                      <a:r>
                        <a:rPr kumimoji="1" lang="en-US" altLang="ko-KR" sz="1100" b="0" kern="1200" dirty="0">
                          <a:solidFill>
                            <a:srgbClr val="000000"/>
                          </a:solidFill>
                          <a:latin typeface="SamsungOne-400" panose="020B0503030303020204" pitchFamily="34" charset="0"/>
                          <a:cs typeface="+mn-cs"/>
                        </a:rPr>
                        <a:t>a.sid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a.node_count</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a.platform_name</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b.cid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b.service</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1240540">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p>
                      <a:pPr latinLnBrk="1"/>
                      <a:r>
                        <a:rPr kumimoji="1" lang="en-US" altLang="ko-KR" sz="1100" kern="1200" dirty="0">
                          <a:solidFill>
                            <a:srgbClr val="000000"/>
                          </a:solidFill>
                          <a:latin typeface="SamsungOne-400" panose="020B0503030303020204" pitchFamily="34" charset="0"/>
                          <a:cs typeface="+mn-cs"/>
                        </a:rPr>
                        <a:t>9</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10</a:t>
                      </a:r>
                    </a:p>
                    <a:p>
                      <a:pPr latinLnBrk="1"/>
                      <a:r>
                        <a:rPr kumimoji="1" lang="en-US" altLang="ko-KR" sz="1100" kern="1200" dirty="0">
                          <a:solidFill>
                            <a:srgbClr val="000000"/>
                          </a:solidFill>
                          <a:latin typeface="SamsungOne-400" panose="020B0503030303020204" pitchFamily="34" charset="0"/>
                          <a:cs typeface="+mn-cs"/>
                        </a:rPr>
                        <a:t>10</a:t>
                      </a:r>
                    </a:p>
                    <a:p>
                      <a:pPr latinLnBrk="1"/>
                      <a:r>
                        <a:rPr kumimoji="1" lang="en-US" altLang="ko-KR" sz="1100" kern="1200" dirty="0">
                          <a:solidFill>
                            <a:srgbClr val="000000"/>
                          </a:solidFill>
                          <a:latin typeface="SamsungOne-400" panose="020B0503030303020204" pitchFamily="34" charset="0"/>
                          <a:cs typeface="+mn-cs"/>
                        </a:rPr>
                        <a:t>20</a:t>
                      </a:r>
                    </a:p>
                    <a:p>
                      <a:pPr latinLnBrk="1"/>
                      <a:r>
                        <a:rPr kumimoji="1" lang="en-US" altLang="ko-KR" sz="1100" kern="1200" dirty="0">
                          <a:solidFill>
                            <a:srgbClr val="000000"/>
                          </a:solidFill>
                          <a:latin typeface="SamsungOne-400" panose="020B0503030303020204" pitchFamily="34" charset="0"/>
                          <a:cs typeface="+mn-cs"/>
                        </a:rPr>
                        <a:t>20</a:t>
                      </a:r>
                    </a:p>
                    <a:p>
                      <a:pPr latinLnBrk="1"/>
                      <a:r>
                        <a:rPr kumimoji="1" lang="en-US" altLang="ko-KR" sz="1100" kern="1200" dirty="0">
                          <a:solidFill>
                            <a:srgbClr val="000000"/>
                          </a:solidFill>
                          <a:latin typeface="SamsungOne-400" panose="020B0503030303020204" pitchFamily="34" charset="0"/>
                          <a:cs typeface="+mn-cs"/>
                        </a:rPr>
                        <a:t>50</a:t>
                      </a:r>
                    </a:p>
                    <a:p>
                      <a:pPr latinLnBrk="1"/>
                      <a:r>
                        <a:rPr kumimoji="1" lang="en-US" altLang="ko-KR" sz="1100" kern="1200" dirty="0">
                          <a:solidFill>
                            <a:srgbClr val="000000"/>
                          </a:solidFill>
                          <a:latin typeface="SamsungOne-400" panose="020B0503030303020204" pitchFamily="34" charset="0"/>
                          <a:cs typeface="+mn-cs"/>
                        </a:rPr>
                        <a:t>100</a:t>
                      </a:r>
                    </a:p>
                    <a:p>
                      <a:pPr latinLnBrk="1"/>
                      <a:r>
                        <a:rPr kumimoji="1" lang="en-US" altLang="ko-KR" sz="1100" kern="1200" dirty="0">
                          <a:solidFill>
                            <a:srgbClr val="000000"/>
                          </a:solidFill>
                          <a:latin typeface="SamsungOne-400" panose="020B0503030303020204" pitchFamily="34" charset="0"/>
                          <a:cs typeface="+mn-cs"/>
                        </a:rPr>
                        <a:t>3</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hadoop</a:t>
                      </a:r>
                    </a:p>
                    <a:p>
                      <a:pPr latinLnBrk="1"/>
                      <a:r>
                        <a:rPr kumimoji="1" lang="en-US" altLang="ko-KR" sz="1100" kern="1200" dirty="0">
                          <a:solidFill>
                            <a:srgbClr val="000000"/>
                          </a:solidFill>
                          <a:latin typeface="SamsungOne-400" panose="020B0503030303020204" pitchFamily="34" charset="0"/>
                          <a:cs typeface="+mn-cs"/>
                        </a:rPr>
                        <a:t>hadoop</a:t>
                      </a:r>
                    </a:p>
                    <a:p>
                      <a:pPr latinLnBrk="1"/>
                      <a:r>
                        <a:rPr kumimoji="1" lang="en-US" altLang="ko-KR" sz="1100" kern="1200" dirty="0">
                          <a:solidFill>
                            <a:srgbClr val="000000"/>
                          </a:solidFill>
                          <a:latin typeface="SamsungOne-400" panose="020B0503030303020204" pitchFamily="34" charset="0"/>
                          <a:cs typeface="+mn-cs"/>
                        </a:rPr>
                        <a:t>spark</a:t>
                      </a:r>
                    </a:p>
                    <a:p>
                      <a:pPr latinLnBrk="1"/>
                      <a:r>
                        <a:rPr kumimoji="1" lang="en-US" altLang="ko-KR" sz="1100" kern="1200" dirty="0">
                          <a:solidFill>
                            <a:srgbClr val="000000"/>
                          </a:solidFill>
                          <a:latin typeface="SamsungOne-400" panose="020B0503030303020204" pitchFamily="34" charset="0"/>
                          <a:cs typeface="+mn-cs"/>
                        </a:rPr>
                        <a:t>spark</a:t>
                      </a:r>
                    </a:p>
                    <a:p>
                      <a:pPr latinLnBrk="1"/>
                      <a:r>
                        <a:rPr kumimoji="1" lang="en-US" altLang="ko-KR" sz="1100" kern="1200" dirty="0">
                          <a:solidFill>
                            <a:srgbClr val="000000"/>
                          </a:solidFill>
                          <a:latin typeface="SamsungOne-400" panose="020B0503030303020204" pitchFamily="34" charset="0"/>
                          <a:cs typeface="+mn-cs"/>
                        </a:rPr>
                        <a:t>nosql</a:t>
                      </a:r>
                    </a:p>
                    <a:p>
                      <a:pPr latinLnBrk="1"/>
                      <a:r>
                        <a:rPr kumimoji="1" lang="en-US" altLang="ko-KR" sz="11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2</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4</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p>
                      <a:pPr latinLnBrk="1"/>
                      <a:r>
                        <a:rPr kumimoji="1" lang="en-US" altLang="ko-KR" sz="1100" kern="1200" dirty="0">
                          <a:solidFill>
                            <a:srgbClr val="000000"/>
                          </a:solidFill>
                          <a:latin typeface="SamsungOne-400" panose="020B0503030303020204" pitchFamily="34" charset="0"/>
                          <a:cs typeface="+mn-cs"/>
                        </a:rPr>
                        <a:t>NULL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p>
                      <a:pPr latinLnBrk="1"/>
                      <a:r>
                        <a:rPr kumimoji="1" lang="en-US" altLang="ko-KR" sz="1100" kern="1200" dirty="0">
                          <a:solidFill>
                            <a:srgbClr val="000000"/>
                          </a:solidFill>
                          <a:latin typeface="SamsungOne-400" panose="020B0503030303020204" pitchFamily="34" charset="0"/>
                          <a:cs typeface="+mn-cs"/>
                        </a:rPr>
                        <a:t>NULL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hdfs</a:t>
                      </a:r>
                    </a:p>
                    <a:p>
                      <a:pPr latinLnBrk="1"/>
                      <a:r>
                        <a:rPr kumimoji="1" lang="en-US" altLang="ko-KR" sz="1100" kern="1200" dirty="0">
                          <a:solidFill>
                            <a:srgbClr val="000000"/>
                          </a:solidFill>
                          <a:latin typeface="SamsungOne-400" panose="020B0503030303020204" pitchFamily="34" charset="0"/>
                          <a:cs typeface="+mn-cs"/>
                        </a:rPr>
                        <a:t>yarn</a:t>
                      </a:r>
                    </a:p>
                    <a:p>
                      <a:pPr latinLnBrk="1"/>
                      <a:r>
                        <a:rPr kumimoji="1" lang="en-US" altLang="ko-KR" sz="1100" kern="1200" dirty="0">
                          <a:solidFill>
                            <a:srgbClr val="000000"/>
                          </a:solidFill>
                          <a:latin typeface="SamsungOne-400" panose="020B0503030303020204" pitchFamily="34" charset="0"/>
                          <a:cs typeface="+mn-cs"/>
                        </a:rPr>
                        <a:t>kudu</a:t>
                      </a:r>
                    </a:p>
                    <a:p>
                      <a:pPr latinLnBrk="1"/>
                      <a:endParaRPr kumimoji="1" lang="en-US" altLang="ko-KR" sz="1100" kern="1200" dirty="0">
                        <a:solidFill>
                          <a:srgbClr val="000000"/>
                        </a:solidFill>
                        <a:latin typeface="SamsungOne-400" panose="020B0503030303020204" pitchFamily="34" charset="0"/>
                        <a:cs typeface="+mn-cs"/>
                      </a:endParaRPr>
                    </a:p>
                    <a:p>
                      <a:pPr latinLnBrk="1"/>
                      <a:endParaRPr kumimoji="1" lang="en-US" altLang="ko-KR" sz="1100" kern="1200" dirty="0">
                        <a:solidFill>
                          <a:srgbClr val="000000"/>
                        </a:solidFill>
                        <a:latin typeface="SamsungOne-400" panose="020B0503030303020204" pitchFamily="34" charset="0"/>
                        <a:cs typeface="+mn-cs"/>
                      </a:endParaRPr>
                    </a:p>
                    <a:p>
                      <a:pPr latinLnBrk="1"/>
                      <a:r>
                        <a:rPr kumimoji="1" lang="en-US" altLang="ko-KR" sz="1100" kern="1200" dirty="0">
                          <a:solidFill>
                            <a:srgbClr val="000000"/>
                          </a:solidFill>
                          <a:latin typeface="SamsungOne-400" panose="020B0503030303020204" pitchFamily="34" charset="0"/>
                          <a:cs typeface="+mn-cs"/>
                        </a:rPr>
                        <a:t>impala</a:t>
                      </a:r>
                    </a:p>
                    <a:p>
                      <a:pPr latinLnBrk="1"/>
                      <a:r>
                        <a:rPr kumimoji="1" lang="en-US" altLang="ko-KR" sz="1100" kern="1200" dirty="0">
                          <a:solidFill>
                            <a:srgbClr val="000000"/>
                          </a:solidFill>
                          <a:latin typeface="SamsungOne-400" panose="020B0503030303020204" pitchFamily="34" charset="0"/>
                          <a:cs typeface="+mn-cs"/>
                        </a:rPr>
                        <a:t>NULL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33846092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FD7FD77-DA66-46D4-9238-BAB7988516FA}"/>
              </a:ext>
            </a:extLst>
          </p:cNvPr>
          <p:cNvGrpSpPr/>
          <p:nvPr/>
        </p:nvGrpSpPr>
        <p:grpSpPr>
          <a:xfrm>
            <a:off x="4577326" y="3429000"/>
            <a:ext cx="4875690" cy="2832100"/>
            <a:chOff x="4577326" y="3429000"/>
            <a:chExt cx="4875690" cy="2832100"/>
          </a:xfrm>
        </p:grpSpPr>
        <p:sp>
          <p:nvSpPr>
            <p:cNvPr id="50" name="직사각형 49">
              <a:extLst>
                <a:ext uri="{FF2B5EF4-FFF2-40B4-BE49-F238E27FC236}">
                  <a16:creationId xmlns:a16="http://schemas.microsoft.com/office/drawing/2014/main" id="{A1B369FE-6538-47DC-A091-324C31B486CF}"/>
                </a:ext>
              </a:extLst>
            </p:cNvPr>
            <p:cNvSpPr/>
            <p:nvPr/>
          </p:nvSpPr>
          <p:spPr>
            <a:xfrm>
              <a:off x="4577326" y="3429000"/>
              <a:ext cx="4768288" cy="2832100"/>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1" name="TextBox 50">
              <a:extLst>
                <a:ext uri="{FF2B5EF4-FFF2-40B4-BE49-F238E27FC236}">
                  <a16:creationId xmlns:a16="http://schemas.microsoft.com/office/drawing/2014/main" id="{82C2DF90-C8B6-4247-9286-E318D98BEBE1}"/>
                </a:ext>
              </a:extLst>
            </p:cNvPr>
            <p:cNvSpPr txBox="1"/>
            <p:nvPr/>
          </p:nvSpPr>
          <p:spPr>
            <a:xfrm>
              <a:off x="8397919" y="3429000"/>
              <a:ext cx="1055097" cy="338554"/>
            </a:xfrm>
            <a:prstGeom prst="rect">
              <a:avLst/>
            </a:prstGeom>
            <a:noFill/>
          </p:spPr>
          <p:txBody>
            <a:bodyPr wrap="none" rtlCol="0">
              <a:spAutoFit/>
            </a:bodyPr>
            <a:lstStyle/>
            <a:p>
              <a:r>
                <a:rPr lang="en-US" altLang="ko-KR" sz="1600" dirty="0">
                  <a:solidFill>
                    <a:srgbClr val="193EB0"/>
                  </a:solidFill>
                  <a:latin typeface="SamsungOne-700" panose="020B0803030303020204" pitchFamily="34" charset="0"/>
                  <a:ea typeface="SamsungOne-700" panose="020B0803030303020204" pitchFamily="34" charset="0"/>
                </a:rPr>
                <a:t>&lt;</a:t>
              </a:r>
              <a:r>
                <a:rPr lang="en-US" altLang="ko-KR" sz="1600" dirty="0" err="1">
                  <a:solidFill>
                    <a:srgbClr val="193EB0"/>
                  </a:solidFill>
                  <a:latin typeface="SamsungOne-700" panose="020B0803030303020204" pitchFamily="34" charset="0"/>
                  <a:ea typeface="SamsungOne-700" panose="020B0803030303020204" pitchFamily="34" charset="0"/>
                </a:rPr>
                <a:t>Kết</a:t>
              </a:r>
              <a:r>
                <a:rPr lang="en-US" altLang="ko-KR" sz="1600" dirty="0">
                  <a:solidFill>
                    <a:srgbClr val="193EB0"/>
                  </a:solidFill>
                  <a:latin typeface="SamsungOne-700" panose="020B0803030303020204" pitchFamily="34" charset="0"/>
                  <a:ea typeface="SamsungOne-700" panose="020B0803030303020204" pitchFamily="34" charset="0"/>
                </a:rPr>
                <a:t> </a:t>
              </a:r>
              <a:r>
                <a:rPr lang="en-US" altLang="ko-KR" sz="1600" dirty="0" err="1">
                  <a:solidFill>
                    <a:srgbClr val="193EB0"/>
                  </a:solidFill>
                  <a:latin typeface="SamsungOne-700" panose="020B0803030303020204" pitchFamily="34" charset="0"/>
                  <a:ea typeface="SamsungOne-700" panose="020B0803030303020204" pitchFamily="34" charset="0"/>
                </a:rPr>
                <a:t>quả</a:t>
              </a:r>
              <a:r>
                <a:rPr lang="en-US" altLang="ko-KR" sz="1600" dirty="0">
                  <a:solidFill>
                    <a:srgbClr val="193EB0"/>
                  </a:solidFill>
                  <a:latin typeface="SamsungOne-700" panose="020B0803030303020204" pitchFamily="34" charset="0"/>
                  <a:ea typeface="SamsungOne-700" panose="020B0803030303020204" pitchFamily="34" charset="0"/>
                </a:rPr>
                <a:t>&gt;</a:t>
              </a:r>
              <a:endParaRPr lang="ko-KR" altLang="en-US" sz="1600" dirty="0">
                <a:solidFill>
                  <a:srgbClr val="193EB0"/>
                </a:solidFill>
                <a:latin typeface="SamsungOne-700" panose="020B0803030303020204" pitchFamily="34" charset="0"/>
                <a:ea typeface="SamsungOneKorean 400" panose="020B0503030303020204" pitchFamily="50" charset="-127"/>
              </a:endParaRPr>
            </a:p>
          </p:txBody>
        </p:sp>
      </p:gr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2800" dirty="0"/>
              <a:t>Right Outer Join (</a:t>
            </a:r>
            <a:r>
              <a:rPr lang="en-US" altLang="ko-KR" sz="2800" dirty="0" err="1"/>
              <a:t>Phép</a:t>
            </a:r>
            <a:r>
              <a:rPr lang="en-US" altLang="ko-KR" sz="2800" dirty="0"/>
              <a:t> </a:t>
            </a:r>
            <a:r>
              <a:rPr lang="en-US" altLang="ko-KR" sz="2800" dirty="0" err="1"/>
              <a:t>nối</a:t>
            </a:r>
            <a:r>
              <a:rPr lang="en-US" altLang="ko-KR" sz="2800" dirty="0"/>
              <a:t> </a:t>
            </a:r>
            <a:r>
              <a:rPr lang="en-US" altLang="ko-KR" sz="2800" dirty="0" err="1"/>
              <a:t>ngoài</a:t>
            </a:r>
            <a:r>
              <a:rPr lang="en-US" altLang="ko-KR" sz="2800" dirty="0"/>
              <a:t> </a:t>
            </a:r>
            <a:r>
              <a:rPr lang="en-US" altLang="ko-KR" sz="2800" dirty="0" err="1"/>
              <a:t>phải</a:t>
            </a:r>
            <a:r>
              <a:rPr lang="en-US" altLang="ko-KR" sz="2800" dirty="0"/>
              <a:t>)</a:t>
            </a:r>
            <a:endParaRPr lang="ko-KR" altLang="en-US" sz="2800"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b="1" dirty="0"/>
              <a:t>RIGHT JOIN </a:t>
            </a:r>
            <a:r>
              <a:rPr lang="vi-VN" altLang="ko-KR" dirty="0"/>
              <a:t>trả về tất cả các giá trị từ bảng bên phải, cộng với các giá trị phù hợp từ bảng bên trái hoặc NULL trong trường hợp không có vị từ nối phù hợp</a:t>
            </a:r>
            <a:endParaRPr lang="en-US" altLang="ko-KR" dirty="0"/>
          </a:p>
        </p:txBody>
      </p:sp>
      <p:grpSp>
        <p:nvGrpSpPr>
          <p:cNvPr id="37" name="그룹 36">
            <a:extLst>
              <a:ext uri="{FF2B5EF4-FFF2-40B4-BE49-F238E27FC236}">
                <a16:creationId xmlns:a16="http://schemas.microsoft.com/office/drawing/2014/main" id="{F54293B9-0142-426C-A730-2CFB67EB6FAF}"/>
              </a:ext>
            </a:extLst>
          </p:cNvPr>
          <p:cNvGrpSpPr/>
          <p:nvPr/>
        </p:nvGrpSpPr>
        <p:grpSpPr>
          <a:xfrm>
            <a:off x="7932444" y="1306458"/>
            <a:ext cx="1425192" cy="827914"/>
            <a:chOff x="7946744" y="4569748"/>
            <a:chExt cx="1425192" cy="827914"/>
          </a:xfrm>
        </p:grpSpPr>
        <p:pic>
          <p:nvPicPr>
            <p:cNvPr id="38" name="그림 37">
              <a:extLst>
                <a:ext uri="{FF2B5EF4-FFF2-40B4-BE49-F238E27FC236}">
                  <a16:creationId xmlns:a16="http://schemas.microsoft.com/office/drawing/2014/main" id="{BA7E104E-CEEB-46E4-BD84-D4CAEBB99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6744" y="4569748"/>
              <a:ext cx="1413620" cy="827914"/>
            </a:xfrm>
            <a:prstGeom prst="rect">
              <a:avLst/>
            </a:prstGeom>
          </p:spPr>
        </p:pic>
        <p:grpSp>
          <p:nvGrpSpPr>
            <p:cNvPr id="39" name="그룹 38">
              <a:extLst>
                <a:ext uri="{FF2B5EF4-FFF2-40B4-BE49-F238E27FC236}">
                  <a16:creationId xmlns:a16="http://schemas.microsoft.com/office/drawing/2014/main" id="{5E5C4FD1-A82A-49B7-821A-BB31C0ADB4A0}"/>
                </a:ext>
              </a:extLst>
            </p:cNvPr>
            <p:cNvGrpSpPr/>
            <p:nvPr/>
          </p:nvGrpSpPr>
          <p:grpSpPr>
            <a:xfrm>
              <a:off x="7958416" y="4781362"/>
              <a:ext cx="1413520" cy="404687"/>
              <a:chOff x="6309235" y="3202694"/>
              <a:chExt cx="1413520" cy="404687"/>
            </a:xfrm>
          </p:grpSpPr>
          <p:sp>
            <p:nvSpPr>
              <p:cNvPr id="40" name="직사각형 39">
                <a:extLst>
                  <a:ext uri="{FF2B5EF4-FFF2-40B4-BE49-F238E27FC236}">
                    <a16:creationId xmlns:a16="http://schemas.microsoft.com/office/drawing/2014/main" id="{AB48881D-149B-49E8-A47C-307E7AB425F2}"/>
                  </a:ext>
                </a:extLst>
              </p:cNvPr>
              <p:cNvSpPr/>
              <p:nvPr/>
            </p:nvSpPr>
            <p:spPr>
              <a:xfrm>
                <a:off x="6309235"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41" name="직사각형 40">
                <a:extLst>
                  <a:ext uri="{FF2B5EF4-FFF2-40B4-BE49-F238E27FC236}">
                    <a16:creationId xmlns:a16="http://schemas.microsoft.com/office/drawing/2014/main" id="{EBCD971E-BC6F-4EB4-9899-552F55FD7B4D}"/>
                  </a:ext>
                </a:extLst>
              </p:cNvPr>
              <p:cNvSpPr/>
              <p:nvPr/>
            </p:nvSpPr>
            <p:spPr>
              <a:xfrm>
                <a:off x="7053981" y="3202694"/>
                <a:ext cx="668774"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sp>
        <p:nvSpPr>
          <p:cNvPr id="52" name="직사각형 3">
            <a:extLst>
              <a:ext uri="{FF2B5EF4-FFF2-40B4-BE49-F238E27FC236}">
                <a16:creationId xmlns:a16="http://schemas.microsoft.com/office/drawing/2014/main" id="{1342989D-0F40-41DD-843A-1A0254EAD958}"/>
              </a:ext>
            </a:extLst>
          </p:cNvPr>
          <p:cNvSpPr/>
          <p:nvPr/>
        </p:nvSpPr>
        <p:spPr>
          <a:xfrm>
            <a:off x="724339" y="2735784"/>
            <a:ext cx="7811999"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a </a:t>
            </a:r>
            <a:r>
              <a:rPr lang="en-US" altLang="ko-KR" sz="1400" dirty="0">
                <a:solidFill>
                  <a:srgbClr val="FF0000"/>
                </a:solidFill>
                <a:latin typeface="SamsungOne-400" panose="020B0503030303020204" pitchFamily="34" charset="0"/>
                <a:ea typeface="SamsungOne-400" panose="020B0503030303020204" pitchFamily="34" charset="0"/>
              </a:rPr>
              <a:t>RIGHT OUTER JOIN </a:t>
            </a:r>
            <a:r>
              <a:rPr lang="en-US" altLang="ko-KR" sz="1400" dirty="0">
                <a:solidFill>
                  <a:srgbClr val="000000"/>
                </a:solidFill>
                <a:latin typeface="SamsungOne-400" panose="020B0503030303020204" pitchFamily="34" charset="0"/>
                <a:ea typeface="SamsungOne-400" panose="020B0503030303020204" pitchFamily="34" charset="0"/>
              </a:rPr>
              <a:t>b </a:t>
            </a:r>
            <a:r>
              <a:rPr lang="en-US" altLang="ko-KR" sz="1400" dirty="0">
                <a:solidFill>
                  <a:srgbClr val="FF0000"/>
                </a:solidFill>
                <a:latin typeface="SamsungOne-400" panose="020B0503030303020204" pitchFamily="34" charset="0"/>
                <a:ea typeface="SamsungOne-400" panose="020B0503030303020204" pitchFamily="34" charset="0"/>
              </a:rPr>
              <a:t>ON</a:t>
            </a:r>
            <a:r>
              <a:rPr lang="en-US" altLang="ko-KR" sz="1400" dirty="0">
                <a:solidFill>
                  <a:srgbClr val="000000"/>
                </a:solidFill>
                <a:latin typeface="SamsungOne-400" panose="020B0503030303020204" pitchFamily="34" charset="0"/>
                <a:ea typeface="SamsungOne-400" panose="020B0503030303020204" pitchFamily="34" charset="0"/>
              </a:rPr>
              <a:t> a.sid = b.cid;</a:t>
            </a:r>
          </a:p>
        </p:txBody>
      </p:sp>
      <p:graphicFrame>
        <p:nvGraphicFramePr>
          <p:cNvPr id="54" name="표 53">
            <a:extLst>
              <a:ext uri="{FF2B5EF4-FFF2-40B4-BE49-F238E27FC236}">
                <a16:creationId xmlns:a16="http://schemas.microsoft.com/office/drawing/2014/main" id="{87DCEF45-1977-42FB-BD92-DBCC8DB7D3C6}"/>
              </a:ext>
            </a:extLst>
          </p:cNvPr>
          <p:cNvGraphicFramePr>
            <a:graphicFrameLocks noGrp="1"/>
          </p:cNvGraphicFramePr>
          <p:nvPr>
            <p:extLst>
              <p:ext uri="{D42A27DB-BD31-4B8C-83A1-F6EECF244321}">
                <p14:modId xmlns:p14="http://schemas.microsoft.com/office/powerpoint/2010/main" val="3908445373"/>
              </p:ext>
            </p:extLst>
          </p:nvPr>
        </p:nvGraphicFramePr>
        <p:xfrm>
          <a:off x="699002" y="4046325"/>
          <a:ext cx="1764000" cy="1682178"/>
        </p:xfrm>
        <a:graphic>
          <a:graphicData uri="http://schemas.openxmlformats.org/drawingml/2006/table">
            <a:tbl>
              <a:tblPr/>
              <a:tblGrid>
                <a:gridCol w="360000">
                  <a:extLst>
                    <a:ext uri="{9D8B030D-6E8A-4147-A177-3AD203B41FA5}">
                      <a16:colId xmlns:a16="http://schemas.microsoft.com/office/drawing/2014/main" val="394888715"/>
                    </a:ext>
                  </a:extLst>
                </a:gridCol>
                <a:gridCol w="612000">
                  <a:extLst>
                    <a:ext uri="{9D8B030D-6E8A-4147-A177-3AD203B41FA5}">
                      <a16:colId xmlns:a16="http://schemas.microsoft.com/office/drawing/2014/main" val="855122200"/>
                    </a:ext>
                  </a:extLst>
                </a:gridCol>
                <a:gridCol w="792000">
                  <a:extLst>
                    <a:ext uri="{9D8B030D-6E8A-4147-A177-3AD203B41FA5}">
                      <a16:colId xmlns:a16="http://schemas.microsoft.com/office/drawing/2014/main" val="2070166527"/>
                    </a:ext>
                  </a:extLst>
                </a:gridCol>
              </a:tblGrid>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count</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p_name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hadoop</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nosql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9</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bl>
          </a:graphicData>
        </a:graphic>
      </p:graphicFrame>
      <p:graphicFrame>
        <p:nvGraphicFramePr>
          <p:cNvPr id="55" name="표 54">
            <a:extLst>
              <a:ext uri="{FF2B5EF4-FFF2-40B4-BE49-F238E27FC236}">
                <a16:creationId xmlns:a16="http://schemas.microsoft.com/office/drawing/2014/main" id="{6F567CA4-5C55-4E6D-99D0-6C82C126CBA7}"/>
              </a:ext>
            </a:extLst>
          </p:cNvPr>
          <p:cNvGraphicFramePr>
            <a:graphicFrameLocks noGrp="1"/>
          </p:cNvGraphicFramePr>
          <p:nvPr>
            <p:extLst>
              <p:ext uri="{D42A27DB-BD31-4B8C-83A1-F6EECF244321}">
                <p14:modId xmlns:p14="http://schemas.microsoft.com/office/powerpoint/2010/main" val="2671630798"/>
              </p:ext>
            </p:extLst>
          </p:nvPr>
        </p:nvGraphicFramePr>
        <p:xfrm>
          <a:off x="2638011" y="4046325"/>
          <a:ext cx="1764611" cy="1988938"/>
        </p:xfrm>
        <a:graphic>
          <a:graphicData uri="http://schemas.openxmlformats.org/drawingml/2006/table">
            <a:tbl>
              <a:tblPr/>
              <a:tblGrid>
                <a:gridCol w="396611">
                  <a:extLst>
                    <a:ext uri="{9D8B030D-6E8A-4147-A177-3AD203B41FA5}">
                      <a16:colId xmlns:a16="http://schemas.microsoft.com/office/drawing/2014/main" val="394888715"/>
                    </a:ext>
                  </a:extLst>
                </a:gridCol>
                <a:gridCol w="540000">
                  <a:extLst>
                    <a:ext uri="{9D8B030D-6E8A-4147-A177-3AD203B41FA5}">
                      <a16:colId xmlns:a16="http://schemas.microsoft.com/office/drawing/2014/main" val="855122200"/>
                    </a:ext>
                  </a:extLst>
                </a:gridCol>
                <a:gridCol w="828000">
                  <a:extLst>
                    <a:ext uri="{9D8B030D-6E8A-4147-A177-3AD203B41FA5}">
                      <a16:colId xmlns:a16="http://schemas.microsoft.com/office/drawing/2014/main" val="2070166527"/>
                    </a:ext>
                  </a:extLst>
                </a:gridCol>
              </a:tblGrid>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cid</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service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hdfs</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yarn</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kudu</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4</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impala</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1074541"/>
                  </a:ext>
                </a:extLst>
              </a:tr>
            </a:tbl>
          </a:graphicData>
        </a:graphic>
      </p:graphicFrame>
      <p:sp>
        <p:nvSpPr>
          <p:cNvPr id="56" name="직사각형 55">
            <a:extLst>
              <a:ext uri="{FF2B5EF4-FFF2-40B4-BE49-F238E27FC236}">
                <a16:creationId xmlns:a16="http://schemas.microsoft.com/office/drawing/2014/main" id="{13348D10-6935-4FA9-A9C8-D26E5F7EFC13}"/>
              </a:ext>
            </a:extLst>
          </p:cNvPr>
          <p:cNvSpPr/>
          <p:nvPr/>
        </p:nvSpPr>
        <p:spPr>
          <a:xfrm flipH="1">
            <a:off x="699002" y="3751249"/>
            <a:ext cx="769141" cy="307777"/>
          </a:xfrm>
          <a:prstGeom prst="rect">
            <a:avLst/>
          </a:prstGeom>
        </p:spPr>
        <p:txBody>
          <a:bodyPr wrap="squar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A</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57" name="직사각형 56">
            <a:extLst>
              <a:ext uri="{FF2B5EF4-FFF2-40B4-BE49-F238E27FC236}">
                <a16:creationId xmlns:a16="http://schemas.microsoft.com/office/drawing/2014/main" id="{E6D8867F-497F-41B9-B573-D5719B5FD8C9}"/>
              </a:ext>
            </a:extLst>
          </p:cNvPr>
          <p:cNvSpPr/>
          <p:nvPr/>
        </p:nvSpPr>
        <p:spPr>
          <a:xfrm>
            <a:off x="2638011" y="3751249"/>
            <a:ext cx="747320"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B</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cxnSp>
        <p:nvCxnSpPr>
          <p:cNvPr id="58" name="꺾인 연결선 25">
            <a:extLst>
              <a:ext uri="{FF2B5EF4-FFF2-40B4-BE49-F238E27FC236}">
                <a16:creationId xmlns:a16="http://schemas.microsoft.com/office/drawing/2014/main" id="{A5980ABB-6C06-480F-9B0F-DA93782D07AB}"/>
              </a:ext>
            </a:extLst>
          </p:cNvPr>
          <p:cNvCxnSpPr>
            <a:cxnSpLocks/>
          </p:cNvCxnSpPr>
          <p:nvPr/>
        </p:nvCxnSpPr>
        <p:spPr>
          <a:xfrm rot="5400000" flipH="1" flipV="1">
            <a:off x="2550659" y="3076668"/>
            <a:ext cx="12700" cy="1939314"/>
          </a:xfrm>
          <a:prstGeom prst="bentConnector3">
            <a:avLst>
              <a:gd name="adj1" fmla="val 2936835"/>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표 20">
            <a:extLst>
              <a:ext uri="{FF2B5EF4-FFF2-40B4-BE49-F238E27FC236}">
                <a16:creationId xmlns:a16="http://schemas.microsoft.com/office/drawing/2014/main" id="{0D6D669A-06BB-400A-8CC1-5559120A7D92}"/>
              </a:ext>
            </a:extLst>
          </p:cNvPr>
          <p:cNvGraphicFramePr>
            <a:graphicFrameLocks noGrp="1"/>
          </p:cNvGraphicFramePr>
          <p:nvPr>
            <p:extLst>
              <p:ext uri="{D42A27DB-BD31-4B8C-83A1-F6EECF244321}">
                <p14:modId xmlns:p14="http://schemas.microsoft.com/office/powerpoint/2010/main" val="3317262723"/>
              </p:ext>
            </p:extLst>
          </p:nvPr>
        </p:nvGraphicFramePr>
        <p:xfrm>
          <a:off x="4696535" y="4209234"/>
          <a:ext cx="4510463" cy="1524000"/>
        </p:xfrm>
        <a:graphic>
          <a:graphicData uri="http://schemas.openxmlformats.org/drawingml/2006/table">
            <a:tbl>
              <a:tblPr firstRow="1" bandRow="1">
                <a:tableStyleId>{5C22544A-7EE6-4342-B048-85BDC9FD1C3A}</a:tableStyleId>
              </a:tblPr>
              <a:tblGrid>
                <a:gridCol w="462206">
                  <a:extLst>
                    <a:ext uri="{9D8B030D-6E8A-4147-A177-3AD203B41FA5}">
                      <a16:colId xmlns:a16="http://schemas.microsoft.com/office/drawing/2014/main" val="3426661151"/>
                    </a:ext>
                  </a:extLst>
                </a:gridCol>
                <a:gridCol w="1013460">
                  <a:extLst>
                    <a:ext uri="{9D8B030D-6E8A-4147-A177-3AD203B41FA5}">
                      <a16:colId xmlns:a16="http://schemas.microsoft.com/office/drawing/2014/main" val="1666055768"/>
                    </a:ext>
                  </a:extLst>
                </a:gridCol>
                <a:gridCol w="1226820">
                  <a:extLst>
                    <a:ext uri="{9D8B030D-6E8A-4147-A177-3AD203B41FA5}">
                      <a16:colId xmlns:a16="http://schemas.microsoft.com/office/drawing/2014/main" val="2208719793"/>
                    </a:ext>
                  </a:extLst>
                </a:gridCol>
                <a:gridCol w="518160">
                  <a:extLst>
                    <a:ext uri="{9D8B030D-6E8A-4147-A177-3AD203B41FA5}">
                      <a16:colId xmlns:a16="http://schemas.microsoft.com/office/drawing/2014/main" val="408321000"/>
                    </a:ext>
                  </a:extLst>
                </a:gridCol>
                <a:gridCol w="533400">
                  <a:extLst>
                    <a:ext uri="{9D8B030D-6E8A-4147-A177-3AD203B41FA5}">
                      <a16:colId xmlns:a16="http://schemas.microsoft.com/office/drawing/2014/main" val="1531712771"/>
                    </a:ext>
                  </a:extLst>
                </a:gridCol>
                <a:gridCol w="756417">
                  <a:extLst>
                    <a:ext uri="{9D8B030D-6E8A-4147-A177-3AD203B41FA5}">
                      <a16:colId xmlns:a16="http://schemas.microsoft.com/office/drawing/2014/main" val="2824462088"/>
                    </a:ext>
                  </a:extLst>
                </a:gridCol>
              </a:tblGrid>
              <a:tr h="208964">
                <a:tc>
                  <a:txBody>
                    <a:bodyPr/>
                    <a:lstStyle/>
                    <a:p>
                      <a:pPr algn="ctr" latinLnBrk="1"/>
                      <a:r>
                        <a:rPr kumimoji="1" lang="en-US" altLang="ko-KR" sz="1100" b="0" kern="1200" dirty="0">
                          <a:solidFill>
                            <a:srgbClr val="000000"/>
                          </a:solidFill>
                          <a:latin typeface="SamsungOne-400" panose="020B0503030303020204" pitchFamily="34" charset="0"/>
                          <a:cs typeface="+mn-cs"/>
                        </a:rPr>
                        <a:t>a.sid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a.node_count</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a.platform_name</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b.cid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b.service</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1000570">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10</a:t>
                      </a:r>
                    </a:p>
                    <a:p>
                      <a:pPr latinLnBrk="1"/>
                      <a:r>
                        <a:rPr kumimoji="1" lang="en-US" altLang="ko-KR" sz="1100" kern="1200" dirty="0">
                          <a:solidFill>
                            <a:srgbClr val="000000"/>
                          </a:solidFill>
                          <a:latin typeface="SamsungOne-400" panose="020B0503030303020204" pitchFamily="34" charset="0"/>
                          <a:cs typeface="+mn-cs"/>
                        </a:rPr>
                        <a:t>10</a:t>
                      </a:r>
                    </a:p>
                    <a:p>
                      <a:pPr latinLnBrk="1"/>
                      <a:r>
                        <a:rPr kumimoji="1" lang="en-US" altLang="ko-KR" sz="1100" kern="1200" dirty="0">
                          <a:solidFill>
                            <a:srgbClr val="000000"/>
                          </a:solidFill>
                          <a:latin typeface="SamsungOne-400" panose="020B0503030303020204" pitchFamily="34" charset="0"/>
                          <a:cs typeface="+mn-cs"/>
                        </a:rPr>
                        <a:t>20</a:t>
                      </a:r>
                    </a:p>
                    <a:p>
                      <a:pPr latinLnBrk="1"/>
                      <a:r>
                        <a:rPr kumimoji="1" lang="en-US" altLang="ko-KR" sz="1100" kern="1200" dirty="0">
                          <a:solidFill>
                            <a:srgbClr val="000000"/>
                          </a:solidFill>
                          <a:latin typeface="SamsungOne-400" panose="020B0503030303020204" pitchFamily="34" charset="0"/>
                          <a:cs typeface="+mn-cs"/>
                        </a:rPr>
                        <a:t>20</a:t>
                      </a:r>
                    </a:p>
                    <a:p>
                      <a:pPr latinLnBrk="1"/>
                      <a:r>
                        <a:rPr kumimoji="1" lang="en-US" altLang="ko-KR" sz="1100" kern="1200" dirty="0">
                          <a:solidFill>
                            <a:srgbClr val="000000"/>
                          </a:solidFill>
                          <a:latin typeface="SamsungOne-400" panose="020B0503030303020204" pitchFamily="34" charset="0"/>
                          <a:cs typeface="+mn-cs"/>
                        </a:rPr>
                        <a:t>50</a:t>
                      </a:r>
                    </a:p>
                    <a:p>
                      <a:pPr latinLnBrk="1"/>
                      <a:r>
                        <a:rPr kumimoji="1" lang="en-US" altLang="ko-KR" sz="1100" kern="1200" dirty="0">
                          <a:solidFill>
                            <a:srgbClr val="000000"/>
                          </a:solidFill>
                          <a:latin typeface="SamsungOne-400" panose="020B0503030303020204" pitchFamily="34" charset="0"/>
                          <a:cs typeface="+mn-cs"/>
                        </a:rPr>
                        <a:t>100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hadoop</a:t>
                      </a:r>
                    </a:p>
                    <a:p>
                      <a:pPr latinLnBrk="1"/>
                      <a:r>
                        <a:rPr kumimoji="1" lang="en-US" altLang="ko-KR" sz="1100" kern="1200" dirty="0">
                          <a:solidFill>
                            <a:srgbClr val="000000"/>
                          </a:solidFill>
                          <a:latin typeface="SamsungOne-400" panose="020B0503030303020204" pitchFamily="34" charset="0"/>
                          <a:cs typeface="+mn-cs"/>
                        </a:rPr>
                        <a:t>hadoop</a:t>
                      </a:r>
                    </a:p>
                    <a:p>
                      <a:pPr latinLnBrk="1"/>
                      <a:r>
                        <a:rPr kumimoji="1" lang="en-US" altLang="ko-KR" sz="1100" kern="1200" dirty="0">
                          <a:solidFill>
                            <a:srgbClr val="000000"/>
                          </a:solidFill>
                          <a:latin typeface="SamsungOne-400" panose="020B0503030303020204" pitchFamily="34" charset="0"/>
                          <a:cs typeface="+mn-cs"/>
                        </a:rPr>
                        <a:t>spark</a:t>
                      </a:r>
                    </a:p>
                    <a:p>
                      <a:pPr latinLnBrk="1"/>
                      <a:r>
                        <a:rPr kumimoji="1" lang="en-US" altLang="ko-KR" sz="1100" kern="1200" dirty="0">
                          <a:solidFill>
                            <a:srgbClr val="000000"/>
                          </a:solidFill>
                          <a:latin typeface="SamsungOne-400" panose="020B0503030303020204" pitchFamily="34" charset="0"/>
                          <a:cs typeface="+mn-cs"/>
                        </a:rPr>
                        <a:t>spark</a:t>
                      </a:r>
                    </a:p>
                    <a:p>
                      <a:pPr latinLnBrk="1"/>
                      <a:r>
                        <a:rPr kumimoji="1" lang="en-US" altLang="ko-KR" sz="1100" kern="1200" dirty="0">
                          <a:solidFill>
                            <a:srgbClr val="000000"/>
                          </a:solidFill>
                          <a:latin typeface="SamsungOne-400" panose="020B0503030303020204" pitchFamily="34" charset="0"/>
                          <a:cs typeface="+mn-cs"/>
                        </a:rPr>
                        <a:t>nosql</a:t>
                      </a:r>
                    </a:p>
                    <a:p>
                      <a:pPr latinLnBrk="1"/>
                      <a:r>
                        <a:rPr kumimoji="1" lang="en-US" altLang="ko-KR" sz="11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2</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4</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hdfs</a:t>
                      </a:r>
                    </a:p>
                    <a:p>
                      <a:pPr latinLnBrk="1"/>
                      <a:r>
                        <a:rPr kumimoji="1" lang="en-US" altLang="ko-KR" sz="1100" kern="1200" dirty="0">
                          <a:solidFill>
                            <a:srgbClr val="000000"/>
                          </a:solidFill>
                          <a:latin typeface="SamsungOne-400" panose="020B0503030303020204" pitchFamily="34" charset="0"/>
                          <a:cs typeface="+mn-cs"/>
                        </a:rPr>
                        <a:t>yarn</a:t>
                      </a:r>
                    </a:p>
                    <a:p>
                      <a:pPr latinLnBrk="1"/>
                      <a:r>
                        <a:rPr kumimoji="1" lang="en-US" altLang="ko-KR" sz="1100" kern="1200" dirty="0">
                          <a:solidFill>
                            <a:srgbClr val="000000"/>
                          </a:solidFill>
                          <a:latin typeface="SamsungOne-400" panose="020B0503030303020204" pitchFamily="34" charset="0"/>
                          <a:cs typeface="+mn-cs"/>
                        </a:rPr>
                        <a:t>kudu</a:t>
                      </a:r>
                    </a:p>
                    <a:p>
                      <a:pPr latinLnBrk="1"/>
                      <a:endParaRPr kumimoji="1" lang="en-US" altLang="ko-KR" sz="1100" kern="1200" dirty="0">
                        <a:solidFill>
                          <a:srgbClr val="000000"/>
                        </a:solidFill>
                        <a:latin typeface="SamsungOne-400" panose="020B0503030303020204" pitchFamily="34" charset="0"/>
                        <a:cs typeface="+mn-cs"/>
                      </a:endParaRPr>
                    </a:p>
                    <a:p>
                      <a:pPr latinLnBrk="1"/>
                      <a:endParaRPr kumimoji="1" lang="en-US" altLang="ko-KR" sz="1100" kern="1200" dirty="0">
                        <a:solidFill>
                          <a:srgbClr val="000000"/>
                        </a:solidFill>
                        <a:latin typeface="SamsungOne-400" panose="020B0503030303020204" pitchFamily="34" charset="0"/>
                        <a:cs typeface="+mn-cs"/>
                      </a:endParaRPr>
                    </a:p>
                    <a:p>
                      <a:pPr latinLnBrk="1"/>
                      <a:r>
                        <a:rPr kumimoji="1" lang="en-US" altLang="ko-KR" sz="1100" kern="1200" dirty="0">
                          <a:solidFill>
                            <a:srgbClr val="000000"/>
                          </a:solidFill>
                          <a:latin typeface="SamsungOne-400" panose="020B0503030303020204" pitchFamily="34" charset="0"/>
                          <a:cs typeface="+mn-cs"/>
                        </a:rPr>
                        <a:t>impala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21540321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0B0F46C3-795F-4A98-BEDA-97D5FEF190E1}"/>
              </a:ext>
            </a:extLst>
          </p:cNvPr>
          <p:cNvGrpSpPr/>
          <p:nvPr/>
        </p:nvGrpSpPr>
        <p:grpSpPr>
          <a:xfrm>
            <a:off x="4577326" y="3429000"/>
            <a:ext cx="4875690" cy="2832100"/>
            <a:chOff x="4577326" y="3429000"/>
            <a:chExt cx="4875690" cy="2832100"/>
          </a:xfrm>
        </p:grpSpPr>
        <p:sp>
          <p:nvSpPr>
            <p:cNvPr id="23" name="직사각형 22">
              <a:extLst>
                <a:ext uri="{FF2B5EF4-FFF2-40B4-BE49-F238E27FC236}">
                  <a16:creationId xmlns:a16="http://schemas.microsoft.com/office/drawing/2014/main" id="{17CFA057-F22C-4469-AE1C-AFB868E8CAAC}"/>
                </a:ext>
              </a:extLst>
            </p:cNvPr>
            <p:cNvSpPr/>
            <p:nvPr/>
          </p:nvSpPr>
          <p:spPr>
            <a:xfrm>
              <a:off x="4577326" y="3429000"/>
              <a:ext cx="4768288" cy="2832100"/>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F3F02735-A659-4A96-BD27-222CF6945290}"/>
                </a:ext>
              </a:extLst>
            </p:cNvPr>
            <p:cNvSpPr txBox="1"/>
            <p:nvPr/>
          </p:nvSpPr>
          <p:spPr>
            <a:xfrm>
              <a:off x="8397919" y="3429000"/>
              <a:ext cx="1055097" cy="338554"/>
            </a:xfrm>
            <a:prstGeom prst="rect">
              <a:avLst/>
            </a:prstGeom>
            <a:noFill/>
          </p:spPr>
          <p:txBody>
            <a:bodyPr wrap="none" rtlCol="0">
              <a:spAutoFit/>
            </a:bodyPr>
            <a:lstStyle/>
            <a:p>
              <a:r>
                <a:rPr lang="en-US" altLang="ko-KR" sz="1600" dirty="0">
                  <a:solidFill>
                    <a:srgbClr val="193EB0"/>
                  </a:solidFill>
                  <a:latin typeface="SamsungOne-700" panose="020B0803030303020204" pitchFamily="34" charset="0"/>
                  <a:ea typeface="SamsungOne-700" panose="020B0803030303020204" pitchFamily="34" charset="0"/>
                </a:rPr>
                <a:t>&lt;</a:t>
              </a:r>
              <a:r>
                <a:rPr lang="en-US" altLang="ko-KR" sz="1600" dirty="0" err="1">
                  <a:solidFill>
                    <a:srgbClr val="193EB0"/>
                  </a:solidFill>
                  <a:latin typeface="SamsungOne-700" panose="020B0803030303020204" pitchFamily="34" charset="0"/>
                  <a:ea typeface="SamsungOne-700" panose="020B0803030303020204" pitchFamily="34" charset="0"/>
                </a:rPr>
                <a:t>Kết</a:t>
              </a:r>
              <a:r>
                <a:rPr lang="en-US" altLang="ko-KR" sz="1600" dirty="0">
                  <a:solidFill>
                    <a:srgbClr val="193EB0"/>
                  </a:solidFill>
                  <a:latin typeface="SamsungOne-700" panose="020B0803030303020204" pitchFamily="34" charset="0"/>
                  <a:ea typeface="SamsungOne-700" panose="020B0803030303020204" pitchFamily="34" charset="0"/>
                </a:rPr>
                <a:t> </a:t>
              </a:r>
              <a:r>
                <a:rPr lang="en-US" altLang="ko-KR" sz="1600" dirty="0" err="1">
                  <a:solidFill>
                    <a:srgbClr val="193EB0"/>
                  </a:solidFill>
                  <a:latin typeface="SamsungOne-700" panose="020B0803030303020204" pitchFamily="34" charset="0"/>
                  <a:ea typeface="SamsungOne-700" panose="020B0803030303020204" pitchFamily="34" charset="0"/>
                </a:rPr>
                <a:t>quả</a:t>
              </a:r>
              <a:r>
                <a:rPr lang="en-US" altLang="ko-KR" sz="1600" dirty="0">
                  <a:solidFill>
                    <a:srgbClr val="193EB0"/>
                  </a:solidFill>
                  <a:latin typeface="SamsungOne-700" panose="020B0803030303020204" pitchFamily="34" charset="0"/>
                  <a:ea typeface="SamsungOne-700" panose="020B0803030303020204" pitchFamily="34" charset="0"/>
                </a:rPr>
                <a:t>&gt;</a:t>
              </a:r>
              <a:endParaRPr lang="ko-KR" altLang="en-US" sz="1600" dirty="0">
                <a:solidFill>
                  <a:srgbClr val="193EB0"/>
                </a:solidFill>
                <a:latin typeface="SamsungOne-700" panose="020B0803030303020204" pitchFamily="34" charset="0"/>
                <a:ea typeface="SamsungOneKorean 400" panose="020B0503030303020204" pitchFamily="50" charset="-127"/>
              </a:endParaRPr>
            </a:p>
          </p:txBody>
        </p:sp>
      </p:gr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Full Outer Join</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HiveQL</a:t>
            </a:r>
            <a:r>
              <a:rPr lang="en-US" altLang="ko-KR" dirty="0"/>
              <a:t> </a:t>
            </a:r>
            <a:r>
              <a:rPr lang="en-US" altLang="ko-KR" b="1" dirty="0"/>
              <a:t>FULL OUTER JOIN </a:t>
            </a:r>
            <a:r>
              <a:rPr lang="en-US" altLang="ko-KR" dirty="0" err="1"/>
              <a:t>kết</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của</a:t>
            </a:r>
            <a:r>
              <a:rPr lang="en-US" altLang="ko-KR" dirty="0"/>
              <a:t> </a:t>
            </a:r>
            <a:r>
              <a:rPr lang="en-US" altLang="ko-KR" dirty="0" err="1"/>
              <a:t>cả</a:t>
            </a:r>
            <a:r>
              <a:rPr lang="en-US" altLang="ko-KR" dirty="0"/>
              <a:t> </a:t>
            </a:r>
            <a:r>
              <a:rPr lang="en-US" altLang="ko-KR" dirty="0" err="1"/>
              <a:t>hai</a:t>
            </a:r>
            <a:r>
              <a:rPr lang="en-US" altLang="ko-KR" dirty="0"/>
              <a:t> </a:t>
            </a:r>
            <a:r>
              <a:rPr lang="en-US" altLang="ko-KR" dirty="0" err="1"/>
              <a:t>bảng</a:t>
            </a:r>
            <a:r>
              <a:rPr lang="en-US" altLang="ko-KR" dirty="0"/>
              <a:t> </a:t>
            </a:r>
            <a:r>
              <a:rPr lang="en-US" altLang="ko-KR" dirty="0" err="1"/>
              <a:t>bên</a:t>
            </a:r>
            <a:r>
              <a:rPr lang="en-US" altLang="ko-KR" dirty="0"/>
              <a:t> </a:t>
            </a:r>
            <a:r>
              <a:rPr lang="en-US" altLang="ko-KR" dirty="0" err="1"/>
              <a:t>ngoài</a:t>
            </a:r>
            <a:r>
              <a:rPr lang="en-US" altLang="ko-KR" dirty="0"/>
              <a:t> </a:t>
            </a:r>
            <a:r>
              <a:rPr lang="en-US" altLang="ko-KR" dirty="0" err="1"/>
              <a:t>bên</a:t>
            </a:r>
            <a:r>
              <a:rPr lang="en-US" altLang="ko-KR" dirty="0"/>
              <a:t> </a:t>
            </a:r>
            <a:r>
              <a:rPr lang="en-US" altLang="ko-KR" dirty="0" err="1"/>
              <a:t>trái</a:t>
            </a:r>
            <a:r>
              <a:rPr lang="en-US" altLang="ko-KR" dirty="0"/>
              <a:t> </a:t>
            </a:r>
            <a:r>
              <a:rPr lang="en-US" altLang="ko-KR" dirty="0" err="1"/>
              <a:t>và</a:t>
            </a:r>
            <a:r>
              <a:rPr lang="en-US" altLang="ko-KR" dirty="0"/>
              <a:t> </a:t>
            </a:r>
            <a:r>
              <a:rPr lang="en-US" altLang="ko-KR" dirty="0" err="1"/>
              <a:t>bên</a:t>
            </a:r>
            <a:r>
              <a:rPr lang="en-US" altLang="ko-KR" dirty="0"/>
              <a:t> </a:t>
            </a:r>
            <a:r>
              <a:rPr lang="en-US" altLang="ko-KR" dirty="0" err="1"/>
              <a:t>phải</a:t>
            </a:r>
            <a:r>
              <a:rPr lang="en-US" altLang="ko-KR" dirty="0"/>
              <a:t> </a:t>
            </a:r>
            <a:r>
              <a:rPr lang="en-US" altLang="ko-KR" dirty="0" err="1"/>
              <a:t>đáp</a:t>
            </a:r>
            <a:r>
              <a:rPr lang="en-US" altLang="ko-KR" dirty="0"/>
              <a:t> </a:t>
            </a:r>
            <a:r>
              <a:rPr lang="en-US" altLang="ko-KR" dirty="0" err="1"/>
              <a:t>ứng</a:t>
            </a:r>
            <a:r>
              <a:rPr lang="en-US" altLang="ko-KR" dirty="0"/>
              <a:t> </a:t>
            </a:r>
            <a:r>
              <a:rPr lang="en-US" altLang="ko-KR" dirty="0" err="1"/>
              <a:t>điều</a:t>
            </a:r>
            <a:r>
              <a:rPr lang="en-US" altLang="ko-KR" dirty="0"/>
              <a:t> </a:t>
            </a:r>
            <a:r>
              <a:rPr lang="en-US" altLang="ko-KR" dirty="0" err="1"/>
              <a:t>kiện</a:t>
            </a:r>
            <a:r>
              <a:rPr lang="en-US" altLang="ko-KR" dirty="0"/>
              <a:t> JOIN</a:t>
            </a:r>
          </a:p>
        </p:txBody>
      </p:sp>
      <p:grpSp>
        <p:nvGrpSpPr>
          <p:cNvPr id="51" name="그룹 50">
            <a:extLst>
              <a:ext uri="{FF2B5EF4-FFF2-40B4-BE49-F238E27FC236}">
                <a16:creationId xmlns:a16="http://schemas.microsoft.com/office/drawing/2014/main" id="{4E249FBB-5D68-4EFF-B666-17D71DA6A008}"/>
              </a:ext>
            </a:extLst>
          </p:cNvPr>
          <p:cNvGrpSpPr/>
          <p:nvPr/>
        </p:nvGrpSpPr>
        <p:grpSpPr>
          <a:xfrm>
            <a:off x="7932444" y="1306458"/>
            <a:ext cx="1422238" cy="827914"/>
            <a:chOff x="7972144" y="2994456"/>
            <a:chExt cx="1422238" cy="827914"/>
          </a:xfrm>
        </p:grpSpPr>
        <p:pic>
          <p:nvPicPr>
            <p:cNvPr id="52" name="그림 51">
              <a:extLst>
                <a:ext uri="{FF2B5EF4-FFF2-40B4-BE49-F238E27FC236}">
                  <a16:creationId xmlns:a16="http://schemas.microsoft.com/office/drawing/2014/main" id="{94DE9804-74CB-4529-98A6-C4DA5D470A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2144" y="2994456"/>
              <a:ext cx="1413620" cy="827914"/>
            </a:xfrm>
            <a:prstGeom prst="rect">
              <a:avLst/>
            </a:prstGeom>
          </p:spPr>
        </p:pic>
        <p:grpSp>
          <p:nvGrpSpPr>
            <p:cNvPr id="53" name="그룹 52">
              <a:extLst>
                <a:ext uri="{FF2B5EF4-FFF2-40B4-BE49-F238E27FC236}">
                  <a16:creationId xmlns:a16="http://schemas.microsoft.com/office/drawing/2014/main" id="{81BD190B-5DDB-4888-AD4C-37EC523F49A3}"/>
                </a:ext>
              </a:extLst>
            </p:cNvPr>
            <p:cNvGrpSpPr/>
            <p:nvPr/>
          </p:nvGrpSpPr>
          <p:grpSpPr>
            <a:xfrm>
              <a:off x="7980862" y="3206070"/>
              <a:ext cx="1413520" cy="404687"/>
              <a:chOff x="6309235" y="3202694"/>
              <a:chExt cx="1413520" cy="404687"/>
            </a:xfrm>
          </p:grpSpPr>
          <p:sp>
            <p:nvSpPr>
              <p:cNvPr id="54" name="직사각형 53">
                <a:extLst>
                  <a:ext uri="{FF2B5EF4-FFF2-40B4-BE49-F238E27FC236}">
                    <a16:creationId xmlns:a16="http://schemas.microsoft.com/office/drawing/2014/main" id="{37CA2A56-8421-4651-A66E-B8E5DB957180}"/>
                  </a:ext>
                </a:extLst>
              </p:cNvPr>
              <p:cNvSpPr/>
              <p:nvPr/>
            </p:nvSpPr>
            <p:spPr>
              <a:xfrm>
                <a:off x="6309235" y="3207271"/>
                <a:ext cx="622286"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trái</a:t>
                </a:r>
                <a:endParaRPr lang="ko-KR" altLang="en-US" sz="1000" dirty="0">
                  <a:latin typeface="SamsungOneKorean 400" panose="020B0503030303020204" pitchFamily="50" charset="-127"/>
                  <a:ea typeface="SamsungOneKorean 400" panose="020B0503030303020204" pitchFamily="50" charset="-127"/>
                </a:endParaRPr>
              </a:p>
            </p:txBody>
          </p:sp>
          <p:sp>
            <p:nvSpPr>
              <p:cNvPr id="55" name="직사각형 54">
                <a:extLst>
                  <a:ext uri="{FF2B5EF4-FFF2-40B4-BE49-F238E27FC236}">
                    <a16:creationId xmlns:a16="http://schemas.microsoft.com/office/drawing/2014/main" id="{199EDB5E-A4DD-473D-BF57-112D43EB9A8A}"/>
                  </a:ext>
                </a:extLst>
              </p:cNvPr>
              <p:cNvSpPr/>
              <p:nvPr/>
            </p:nvSpPr>
            <p:spPr>
              <a:xfrm>
                <a:off x="7053981" y="3202694"/>
                <a:ext cx="668774" cy="400110"/>
              </a:xfrm>
              <a:prstGeom prst="rect">
                <a:avLst/>
              </a:prstGeom>
            </p:spPr>
            <p:txBody>
              <a:bodyPr wrap="none">
                <a:spAutoFit/>
              </a:bodyPr>
              <a:lstStyle/>
              <a:p>
                <a:pPr algn="ctr"/>
                <a:r>
                  <a:rPr lang="en" altLang="ko-KR" sz="1000" dirty="0">
                    <a:solidFill>
                      <a:srgbClr val="193EB0"/>
                    </a:solidFill>
                    <a:latin typeface="SamsungOne-400" panose="020B0503030303020204" pitchFamily="34" charset="0"/>
                    <a:ea typeface="SamsungOne-400" panose="020B0503030303020204" pitchFamily="34" charset="0"/>
                  </a:rPr>
                  <a:t>Bảng </a:t>
                </a:r>
              </a:p>
              <a:p>
                <a:pPr algn="ctr"/>
                <a:r>
                  <a:rPr lang="en" altLang="ko-KR" sz="1000" dirty="0">
                    <a:solidFill>
                      <a:srgbClr val="193EB0"/>
                    </a:solidFill>
                    <a:latin typeface="SamsungOne-400" panose="020B0503030303020204" pitchFamily="34" charset="0"/>
                    <a:ea typeface="SamsungOne-400" panose="020B0503030303020204" pitchFamily="34" charset="0"/>
                  </a:rPr>
                  <a:t>bên phải</a:t>
                </a:r>
                <a:endParaRPr lang="ko-KR" altLang="en-US" sz="1000" dirty="0">
                  <a:latin typeface="SamsungOneKorean 400" panose="020B0503030303020204" pitchFamily="50" charset="-127"/>
                  <a:ea typeface="SamsungOneKorean 400" panose="020B0503030303020204" pitchFamily="50" charset="-127"/>
                </a:endParaRPr>
              </a:p>
            </p:txBody>
          </p:sp>
        </p:grpSp>
      </p:grpSp>
      <p:graphicFrame>
        <p:nvGraphicFramePr>
          <p:cNvPr id="25" name="표 24">
            <a:extLst>
              <a:ext uri="{FF2B5EF4-FFF2-40B4-BE49-F238E27FC236}">
                <a16:creationId xmlns:a16="http://schemas.microsoft.com/office/drawing/2014/main" id="{45E1FE92-369C-428B-9068-B17538F0D5F1}"/>
              </a:ext>
            </a:extLst>
          </p:cNvPr>
          <p:cNvGraphicFramePr>
            <a:graphicFrameLocks noGrp="1"/>
          </p:cNvGraphicFramePr>
          <p:nvPr>
            <p:extLst>
              <p:ext uri="{D42A27DB-BD31-4B8C-83A1-F6EECF244321}">
                <p14:modId xmlns:p14="http://schemas.microsoft.com/office/powerpoint/2010/main" val="2612269191"/>
              </p:ext>
            </p:extLst>
          </p:nvPr>
        </p:nvGraphicFramePr>
        <p:xfrm>
          <a:off x="699002" y="4046325"/>
          <a:ext cx="1764000" cy="1682178"/>
        </p:xfrm>
        <a:graphic>
          <a:graphicData uri="http://schemas.openxmlformats.org/drawingml/2006/table">
            <a:tbl>
              <a:tblPr/>
              <a:tblGrid>
                <a:gridCol w="360000">
                  <a:extLst>
                    <a:ext uri="{9D8B030D-6E8A-4147-A177-3AD203B41FA5}">
                      <a16:colId xmlns:a16="http://schemas.microsoft.com/office/drawing/2014/main" val="394888715"/>
                    </a:ext>
                  </a:extLst>
                </a:gridCol>
                <a:gridCol w="612000">
                  <a:extLst>
                    <a:ext uri="{9D8B030D-6E8A-4147-A177-3AD203B41FA5}">
                      <a16:colId xmlns:a16="http://schemas.microsoft.com/office/drawing/2014/main" val="855122200"/>
                    </a:ext>
                  </a:extLst>
                </a:gridCol>
                <a:gridCol w="792000">
                  <a:extLst>
                    <a:ext uri="{9D8B030D-6E8A-4147-A177-3AD203B41FA5}">
                      <a16:colId xmlns:a16="http://schemas.microsoft.com/office/drawing/2014/main" val="2070166527"/>
                    </a:ext>
                  </a:extLst>
                </a:gridCol>
              </a:tblGrid>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count</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p_name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hadoop</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nosql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9</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bl>
          </a:graphicData>
        </a:graphic>
      </p:graphicFrame>
      <p:graphicFrame>
        <p:nvGraphicFramePr>
          <p:cNvPr id="26" name="표 25">
            <a:extLst>
              <a:ext uri="{FF2B5EF4-FFF2-40B4-BE49-F238E27FC236}">
                <a16:creationId xmlns:a16="http://schemas.microsoft.com/office/drawing/2014/main" id="{8E8F2B53-DB0E-4234-BF82-84D7E0924906}"/>
              </a:ext>
            </a:extLst>
          </p:cNvPr>
          <p:cNvGraphicFramePr>
            <a:graphicFrameLocks noGrp="1"/>
          </p:cNvGraphicFramePr>
          <p:nvPr>
            <p:extLst>
              <p:ext uri="{D42A27DB-BD31-4B8C-83A1-F6EECF244321}">
                <p14:modId xmlns:p14="http://schemas.microsoft.com/office/powerpoint/2010/main" val="2128732668"/>
              </p:ext>
            </p:extLst>
          </p:nvPr>
        </p:nvGraphicFramePr>
        <p:xfrm>
          <a:off x="2638011" y="4046325"/>
          <a:ext cx="1764611" cy="1988938"/>
        </p:xfrm>
        <a:graphic>
          <a:graphicData uri="http://schemas.openxmlformats.org/drawingml/2006/table">
            <a:tbl>
              <a:tblPr/>
              <a:tblGrid>
                <a:gridCol w="396611">
                  <a:extLst>
                    <a:ext uri="{9D8B030D-6E8A-4147-A177-3AD203B41FA5}">
                      <a16:colId xmlns:a16="http://schemas.microsoft.com/office/drawing/2014/main" val="394888715"/>
                    </a:ext>
                  </a:extLst>
                </a:gridCol>
                <a:gridCol w="540000">
                  <a:extLst>
                    <a:ext uri="{9D8B030D-6E8A-4147-A177-3AD203B41FA5}">
                      <a16:colId xmlns:a16="http://schemas.microsoft.com/office/drawing/2014/main" val="855122200"/>
                    </a:ext>
                  </a:extLst>
                </a:gridCol>
                <a:gridCol w="828000">
                  <a:extLst>
                    <a:ext uri="{9D8B030D-6E8A-4147-A177-3AD203B41FA5}">
                      <a16:colId xmlns:a16="http://schemas.microsoft.com/office/drawing/2014/main" val="2070166527"/>
                    </a:ext>
                  </a:extLst>
                </a:gridCol>
              </a:tblGrid>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cid</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service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hdfs</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yarn</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kudu</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4</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impala</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1074541"/>
                  </a:ext>
                </a:extLst>
              </a:tr>
            </a:tbl>
          </a:graphicData>
        </a:graphic>
      </p:graphicFrame>
      <p:sp>
        <p:nvSpPr>
          <p:cNvPr id="33" name="직사각형 32">
            <a:extLst>
              <a:ext uri="{FF2B5EF4-FFF2-40B4-BE49-F238E27FC236}">
                <a16:creationId xmlns:a16="http://schemas.microsoft.com/office/drawing/2014/main" id="{6B3BA9D6-494D-4DC2-B81A-F1CEEAC59A83}"/>
              </a:ext>
            </a:extLst>
          </p:cNvPr>
          <p:cNvSpPr/>
          <p:nvPr/>
        </p:nvSpPr>
        <p:spPr>
          <a:xfrm flipH="1">
            <a:off x="699002" y="3751249"/>
            <a:ext cx="769141" cy="307777"/>
          </a:xfrm>
          <a:prstGeom prst="rect">
            <a:avLst/>
          </a:prstGeom>
        </p:spPr>
        <p:txBody>
          <a:bodyPr wrap="squar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A</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34" name="직사각형 33">
            <a:extLst>
              <a:ext uri="{FF2B5EF4-FFF2-40B4-BE49-F238E27FC236}">
                <a16:creationId xmlns:a16="http://schemas.microsoft.com/office/drawing/2014/main" id="{6A9FAF80-3898-40A2-A340-16385D990A6F}"/>
              </a:ext>
            </a:extLst>
          </p:cNvPr>
          <p:cNvSpPr/>
          <p:nvPr/>
        </p:nvSpPr>
        <p:spPr>
          <a:xfrm>
            <a:off x="2638011" y="3751249"/>
            <a:ext cx="747320"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B</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cxnSp>
        <p:nvCxnSpPr>
          <p:cNvPr id="36" name="꺾인 연결선 25">
            <a:extLst>
              <a:ext uri="{FF2B5EF4-FFF2-40B4-BE49-F238E27FC236}">
                <a16:creationId xmlns:a16="http://schemas.microsoft.com/office/drawing/2014/main" id="{47F73D2B-BE6E-4A0F-AFD9-74A6DF709335}"/>
              </a:ext>
            </a:extLst>
          </p:cNvPr>
          <p:cNvCxnSpPr>
            <a:cxnSpLocks/>
          </p:cNvCxnSpPr>
          <p:nvPr/>
        </p:nvCxnSpPr>
        <p:spPr>
          <a:xfrm rot="5400000" flipH="1" flipV="1">
            <a:off x="2550659" y="3076668"/>
            <a:ext cx="12700" cy="1939314"/>
          </a:xfrm>
          <a:prstGeom prst="bentConnector3">
            <a:avLst>
              <a:gd name="adj1" fmla="val 2936835"/>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직사각형 3">
            <a:extLst>
              <a:ext uri="{FF2B5EF4-FFF2-40B4-BE49-F238E27FC236}">
                <a16:creationId xmlns:a16="http://schemas.microsoft.com/office/drawing/2014/main" id="{EC9B7977-D5CF-40A4-B5FA-CC96455560EA}"/>
              </a:ext>
            </a:extLst>
          </p:cNvPr>
          <p:cNvSpPr/>
          <p:nvPr/>
        </p:nvSpPr>
        <p:spPr>
          <a:xfrm>
            <a:off x="724339" y="2735784"/>
            <a:ext cx="7811999"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400" dirty="0">
                <a:solidFill>
                  <a:srgbClr val="193EB0"/>
                </a:solidFill>
                <a:latin typeface="SamsungOne-400" panose="020B0503030303020204" pitchFamily="34" charset="0"/>
                <a:ea typeface="SamsungOne-400" panose="020B0503030303020204" pitchFamily="34" charset="0"/>
              </a:rPr>
              <a:t>SELECT</a:t>
            </a:r>
            <a:r>
              <a:rPr lang="en" altLang="ko-KR" sz="1400" dirty="0">
                <a:solidFill>
                  <a:schemeClr val="tx1"/>
                </a:solidFill>
                <a:latin typeface="SamsungOne-400" panose="020B0503030303020204" pitchFamily="34" charset="0"/>
                <a:ea typeface="SamsungOne-400" panose="020B0503030303020204" pitchFamily="34" charset="0"/>
              </a:rPr>
              <a:t> </a:t>
            </a:r>
            <a:r>
              <a:rPr lang="en" altLang="ko-KR" sz="1400" dirty="0">
                <a:solidFill>
                  <a:srgbClr val="193EB0"/>
                </a:solidFill>
                <a:latin typeface="SamsungOne-400" panose="020B0503030303020204" pitchFamily="34" charset="0"/>
                <a:ea typeface="SamsungOne-400" panose="020B0503030303020204" pitchFamily="34" charset="0"/>
              </a:rPr>
              <a:t>* FROM </a:t>
            </a:r>
            <a:r>
              <a:rPr lang="en" altLang="ko-KR" sz="1400" dirty="0">
                <a:solidFill>
                  <a:schemeClr val="tx1"/>
                </a:solidFill>
                <a:latin typeface="SamsungOne-400" panose="020B0503030303020204" pitchFamily="34" charset="0"/>
                <a:ea typeface="SamsungOne-400" panose="020B0503030303020204" pitchFamily="34" charset="0"/>
              </a:rPr>
              <a:t>a </a:t>
            </a:r>
            <a:r>
              <a:rPr lang="en" altLang="ko-KR" sz="1400" dirty="0">
                <a:solidFill>
                  <a:srgbClr val="FF0000"/>
                </a:solidFill>
                <a:latin typeface="SamsungOne-400" panose="020B0503030303020204" pitchFamily="34" charset="0"/>
                <a:ea typeface="SamsungOne-400" panose="020B0503030303020204" pitchFamily="34" charset="0"/>
              </a:rPr>
              <a:t>FULL OUTER JOIN </a:t>
            </a:r>
            <a:r>
              <a:rPr lang="en" altLang="ko-KR" sz="1400" dirty="0">
                <a:solidFill>
                  <a:schemeClr val="tx1"/>
                </a:solidFill>
                <a:latin typeface="SamsungOne-400" panose="020B0503030303020204" pitchFamily="34" charset="0"/>
                <a:ea typeface="SamsungOne-400" panose="020B0503030303020204" pitchFamily="34" charset="0"/>
              </a:rPr>
              <a:t>b </a:t>
            </a:r>
            <a:r>
              <a:rPr lang="en" altLang="ko-KR" sz="1400" dirty="0">
                <a:solidFill>
                  <a:srgbClr val="FF0000"/>
                </a:solidFill>
                <a:latin typeface="SamsungOne-400" panose="020B0503030303020204" pitchFamily="34" charset="0"/>
                <a:ea typeface="SamsungOne-400" panose="020B0503030303020204" pitchFamily="34" charset="0"/>
              </a:rPr>
              <a:t>ON</a:t>
            </a:r>
            <a:r>
              <a:rPr lang="en" altLang="ko-KR" sz="1400" dirty="0">
                <a:solidFill>
                  <a:schemeClr val="tx1"/>
                </a:solidFill>
                <a:latin typeface="SamsungOne-400" panose="020B0503030303020204" pitchFamily="34" charset="0"/>
                <a:ea typeface="SamsungOne-400" panose="020B0503030303020204" pitchFamily="34" charset="0"/>
              </a:rPr>
              <a:t> a.sid = b.cid;</a:t>
            </a:r>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22" name="표 21">
            <a:extLst>
              <a:ext uri="{FF2B5EF4-FFF2-40B4-BE49-F238E27FC236}">
                <a16:creationId xmlns:a16="http://schemas.microsoft.com/office/drawing/2014/main" id="{544B50F7-ACFE-4C2C-AF43-E5149A835C8B}"/>
              </a:ext>
            </a:extLst>
          </p:cNvPr>
          <p:cNvGraphicFramePr>
            <a:graphicFrameLocks noGrp="1"/>
          </p:cNvGraphicFramePr>
          <p:nvPr>
            <p:extLst>
              <p:ext uri="{D42A27DB-BD31-4B8C-83A1-F6EECF244321}">
                <p14:modId xmlns:p14="http://schemas.microsoft.com/office/powerpoint/2010/main" val="3546368205"/>
              </p:ext>
            </p:extLst>
          </p:nvPr>
        </p:nvGraphicFramePr>
        <p:xfrm>
          <a:off x="4696535" y="4209234"/>
          <a:ext cx="4510463" cy="1691640"/>
        </p:xfrm>
        <a:graphic>
          <a:graphicData uri="http://schemas.openxmlformats.org/drawingml/2006/table">
            <a:tbl>
              <a:tblPr firstRow="1" bandRow="1">
                <a:tableStyleId>{5C22544A-7EE6-4342-B048-85BDC9FD1C3A}</a:tableStyleId>
              </a:tblPr>
              <a:tblGrid>
                <a:gridCol w="462206">
                  <a:extLst>
                    <a:ext uri="{9D8B030D-6E8A-4147-A177-3AD203B41FA5}">
                      <a16:colId xmlns:a16="http://schemas.microsoft.com/office/drawing/2014/main" val="3426661151"/>
                    </a:ext>
                  </a:extLst>
                </a:gridCol>
                <a:gridCol w="1013460">
                  <a:extLst>
                    <a:ext uri="{9D8B030D-6E8A-4147-A177-3AD203B41FA5}">
                      <a16:colId xmlns:a16="http://schemas.microsoft.com/office/drawing/2014/main" val="1666055768"/>
                    </a:ext>
                  </a:extLst>
                </a:gridCol>
                <a:gridCol w="1226820">
                  <a:extLst>
                    <a:ext uri="{9D8B030D-6E8A-4147-A177-3AD203B41FA5}">
                      <a16:colId xmlns:a16="http://schemas.microsoft.com/office/drawing/2014/main" val="2208719793"/>
                    </a:ext>
                  </a:extLst>
                </a:gridCol>
                <a:gridCol w="518160">
                  <a:extLst>
                    <a:ext uri="{9D8B030D-6E8A-4147-A177-3AD203B41FA5}">
                      <a16:colId xmlns:a16="http://schemas.microsoft.com/office/drawing/2014/main" val="408321000"/>
                    </a:ext>
                  </a:extLst>
                </a:gridCol>
                <a:gridCol w="533400">
                  <a:extLst>
                    <a:ext uri="{9D8B030D-6E8A-4147-A177-3AD203B41FA5}">
                      <a16:colId xmlns:a16="http://schemas.microsoft.com/office/drawing/2014/main" val="1531712771"/>
                    </a:ext>
                  </a:extLst>
                </a:gridCol>
                <a:gridCol w="756417">
                  <a:extLst>
                    <a:ext uri="{9D8B030D-6E8A-4147-A177-3AD203B41FA5}">
                      <a16:colId xmlns:a16="http://schemas.microsoft.com/office/drawing/2014/main" val="2824462088"/>
                    </a:ext>
                  </a:extLst>
                </a:gridCol>
              </a:tblGrid>
              <a:tr h="208964">
                <a:tc>
                  <a:txBody>
                    <a:bodyPr/>
                    <a:lstStyle/>
                    <a:p>
                      <a:pPr algn="ctr" latinLnBrk="1"/>
                      <a:r>
                        <a:rPr kumimoji="1" lang="en-US" altLang="ko-KR" sz="1100" b="0" kern="1200" dirty="0">
                          <a:solidFill>
                            <a:srgbClr val="000000"/>
                          </a:solidFill>
                          <a:latin typeface="SamsungOne-400" panose="020B0503030303020204" pitchFamily="34" charset="0"/>
                          <a:cs typeface="+mn-cs"/>
                        </a:rPr>
                        <a:t>a.sid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a.node_count</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a.platform_name</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b.cid</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100" b="0" kern="1200" dirty="0">
                          <a:solidFill>
                            <a:srgbClr val="000000"/>
                          </a:solidFill>
                          <a:latin typeface="SamsungOne-400" panose="020B0503030303020204" pitchFamily="34" charset="0"/>
                          <a:cs typeface="+mn-cs"/>
                        </a:rPr>
                        <a:t>b.service</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1000570">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p>
                      <a:pPr latinLnBrk="1"/>
                      <a:r>
                        <a:rPr kumimoji="1" lang="en-US" altLang="ko-KR" sz="1100" kern="1200" dirty="0">
                          <a:solidFill>
                            <a:srgbClr val="000000"/>
                          </a:solidFill>
                          <a:latin typeface="SamsungOne-400" panose="020B0503030303020204" pitchFamily="34" charset="0"/>
                          <a:cs typeface="+mn-cs"/>
                        </a:rPr>
                        <a:t>9</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10</a:t>
                      </a:r>
                    </a:p>
                    <a:p>
                      <a:pPr latinLnBrk="1"/>
                      <a:r>
                        <a:rPr kumimoji="1" lang="en-US" altLang="ko-KR" sz="1100" kern="1200" dirty="0">
                          <a:solidFill>
                            <a:srgbClr val="000000"/>
                          </a:solidFill>
                          <a:latin typeface="SamsungOne-400" panose="020B0503030303020204" pitchFamily="34" charset="0"/>
                          <a:cs typeface="+mn-cs"/>
                        </a:rPr>
                        <a:t>10</a:t>
                      </a:r>
                    </a:p>
                    <a:p>
                      <a:pPr latinLnBrk="1"/>
                      <a:r>
                        <a:rPr kumimoji="1" lang="en-US" altLang="ko-KR" sz="1100" kern="1200" dirty="0">
                          <a:solidFill>
                            <a:srgbClr val="000000"/>
                          </a:solidFill>
                          <a:latin typeface="SamsungOne-400" panose="020B0503030303020204" pitchFamily="34" charset="0"/>
                          <a:cs typeface="+mn-cs"/>
                        </a:rPr>
                        <a:t>20</a:t>
                      </a:r>
                    </a:p>
                    <a:p>
                      <a:pPr latinLnBrk="1"/>
                      <a:r>
                        <a:rPr kumimoji="1" lang="en-US" altLang="ko-KR" sz="1100" kern="1200" dirty="0">
                          <a:solidFill>
                            <a:srgbClr val="000000"/>
                          </a:solidFill>
                          <a:latin typeface="SamsungOne-400" panose="020B0503030303020204" pitchFamily="34" charset="0"/>
                          <a:cs typeface="+mn-cs"/>
                        </a:rPr>
                        <a:t>20</a:t>
                      </a:r>
                    </a:p>
                    <a:p>
                      <a:pPr latinLnBrk="1"/>
                      <a:r>
                        <a:rPr kumimoji="1" lang="en-US" altLang="ko-KR" sz="1100" kern="1200" dirty="0">
                          <a:solidFill>
                            <a:srgbClr val="000000"/>
                          </a:solidFill>
                          <a:latin typeface="SamsungOne-400" panose="020B0503030303020204" pitchFamily="34" charset="0"/>
                          <a:cs typeface="+mn-cs"/>
                        </a:rPr>
                        <a:t>50</a:t>
                      </a:r>
                    </a:p>
                    <a:p>
                      <a:pPr latinLnBrk="1"/>
                      <a:r>
                        <a:rPr kumimoji="1" lang="en-US" altLang="ko-KR" sz="1100" kern="1200" dirty="0">
                          <a:solidFill>
                            <a:srgbClr val="000000"/>
                          </a:solidFill>
                          <a:latin typeface="SamsungOne-400" panose="020B0503030303020204" pitchFamily="34" charset="0"/>
                          <a:cs typeface="+mn-cs"/>
                        </a:rPr>
                        <a:t>100</a:t>
                      </a:r>
                    </a:p>
                    <a:p>
                      <a:pPr latinLnBrk="1"/>
                      <a:r>
                        <a:rPr kumimoji="1" lang="en-US" altLang="ko-KR" sz="1100" kern="1200" dirty="0">
                          <a:solidFill>
                            <a:srgbClr val="000000"/>
                          </a:solidFill>
                          <a:latin typeface="SamsungOne-400" panose="020B0503030303020204" pitchFamily="34" charset="0"/>
                          <a:cs typeface="+mn-cs"/>
                        </a:rPr>
                        <a:t>3</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hadoop</a:t>
                      </a:r>
                    </a:p>
                    <a:p>
                      <a:pPr latinLnBrk="1"/>
                      <a:r>
                        <a:rPr kumimoji="1" lang="en-US" altLang="ko-KR" sz="1100" kern="1200" dirty="0">
                          <a:solidFill>
                            <a:srgbClr val="000000"/>
                          </a:solidFill>
                          <a:latin typeface="SamsungOne-400" panose="020B0503030303020204" pitchFamily="34" charset="0"/>
                          <a:cs typeface="+mn-cs"/>
                        </a:rPr>
                        <a:t>hadoop</a:t>
                      </a:r>
                    </a:p>
                    <a:p>
                      <a:pPr latinLnBrk="1"/>
                      <a:r>
                        <a:rPr kumimoji="1" lang="en-US" altLang="ko-KR" sz="1100" kern="1200" dirty="0">
                          <a:solidFill>
                            <a:srgbClr val="000000"/>
                          </a:solidFill>
                          <a:latin typeface="SamsungOne-400" panose="020B0503030303020204" pitchFamily="34" charset="0"/>
                          <a:cs typeface="+mn-cs"/>
                        </a:rPr>
                        <a:t>spark</a:t>
                      </a:r>
                    </a:p>
                    <a:p>
                      <a:pPr latinLnBrk="1"/>
                      <a:r>
                        <a:rPr kumimoji="1" lang="en-US" altLang="ko-KR" sz="1100" kern="1200" dirty="0">
                          <a:solidFill>
                            <a:srgbClr val="000000"/>
                          </a:solidFill>
                          <a:latin typeface="SamsungOne-400" panose="020B0503030303020204" pitchFamily="34" charset="0"/>
                          <a:cs typeface="+mn-cs"/>
                        </a:rPr>
                        <a:t>spark</a:t>
                      </a:r>
                    </a:p>
                    <a:p>
                      <a:pPr latinLnBrk="1"/>
                      <a:r>
                        <a:rPr kumimoji="1" lang="en-US" altLang="ko-KR" sz="1100" kern="1200" dirty="0">
                          <a:solidFill>
                            <a:srgbClr val="000000"/>
                          </a:solidFill>
                          <a:latin typeface="SamsungOne-400" panose="020B0503030303020204" pitchFamily="34" charset="0"/>
                          <a:cs typeface="+mn-cs"/>
                        </a:rPr>
                        <a:t>nosql</a:t>
                      </a:r>
                    </a:p>
                    <a:p>
                      <a:pPr latinLnBrk="1"/>
                      <a:r>
                        <a:rPr kumimoji="1" lang="en-US" altLang="ko-KR" sz="11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2</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4</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p>
                      <a:pPr latinLnBrk="1"/>
                      <a:r>
                        <a:rPr kumimoji="1" lang="en-US" altLang="ko-KR" sz="1100" kern="1200" dirty="0">
                          <a:solidFill>
                            <a:srgbClr val="000000"/>
                          </a:solidFill>
                          <a:latin typeface="SamsungOne-400" panose="020B0503030303020204" pitchFamily="34" charset="0"/>
                          <a:cs typeface="+mn-cs"/>
                        </a:rPr>
                        <a:t>NULL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1</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3</a:t>
                      </a:r>
                    </a:p>
                    <a:p>
                      <a:pPr latinLnBrk="1"/>
                      <a:r>
                        <a:rPr kumimoji="1" lang="en-US" altLang="ko-KR" sz="1100" kern="1200" dirty="0">
                          <a:solidFill>
                            <a:srgbClr val="000000"/>
                          </a:solidFill>
                          <a:latin typeface="SamsungOne-400" panose="020B0503030303020204" pitchFamily="34" charset="0"/>
                          <a:cs typeface="+mn-cs"/>
                        </a:rPr>
                        <a:t>5</a:t>
                      </a:r>
                    </a:p>
                    <a:p>
                      <a:pPr latinLnBrk="1"/>
                      <a:r>
                        <a:rPr kumimoji="1" lang="en-US" altLang="ko-KR" sz="1100" kern="1200" dirty="0">
                          <a:solidFill>
                            <a:srgbClr val="000000"/>
                          </a:solidFill>
                          <a:latin typeface="SamsungOne-400" panose="020B0503030303020204" pitchFamily="34" charset="0"/>
                          <a:cs typeface="+mn-cs"/>
                        </a:rPr>
                        <a:t>7</a:t>
                      </a:r>
                    </a:p>
                    <a:p>
                      <a:pPr latinLnBrk="1"/>
                      <a:r>
                        <a:rPr kumimoji="1" lang="en-US" altLang="ko-KR" sz="1100" kern="1200" dirty="0">
                          <a:solidFill>
                            <a:srgbClr val="000000"/>
                          </a:solidFill>
                          <a:latin typeface="SamsungOne-400" panose="020B0503030303020204" pitchFamily="34" charset="0"/>
                          <a:cs typeface="+mn-cs"/>
                        </a:rPr>
                        <a:t>NULL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100" kern="1200" dirty="0">
                          <a:solidFill>
                            <a:srgbClr val="000000"/>
                          </a:solidFill>
                          <a:latin typeface="SamsungOne-400" panose="020B0503030303020204" pitchFamily="34" charset="0"/>
                          <a:cs typeface="+mn-cs"/>
                        </a:rPr>
                        <a:t>hdfs</a:t>
                      </a:r>
                    </a:p>
                    <a:p>
                      <a:pPr latinLnBrk="1"/>
                      <a:r>
                        <a:rPr kumimoji="1" lang="en-US" altLang="ko-KR" sz="1100" kern="1200" dirty="0">
                          <a:solidFill>
                            <a:srgbClr val="000000"/>
                          </a:solidFill>
                          <a:latin typeface="SamsungOne-400" panose="020B0503030303020204" pitchFamily="34" charset="0"/>
                          <a:cs typeface="+mn-cs"/>
                        </a:rPr>
                        <a:t>yarn</a:t>
                      </a:r>
                    </a:p>
                    <a:p>
                      <a:pPr latinLnBrk="1"/>
                      <a:r>
                        <a:rPr kumimoji="1" lang="en-US" altLang="ko-KR" sz="1100" kern="1200" dirty="0">
                          <a:solidFill>
                            <a:srgbClr val="000000"/>
                          </a:solidFill>
                          <a:latin typeface="SamsungOne-400" panose="020B0503030303020204" pitchFamily="34" charset="0"/>
                          <a:cs typeface="+mn-cs"/>
                        </a:rPr>
                        <a:t>kudu</a:t>
                      </a:r>
                    </a:p>
                    <a:p>
                      <a:pPr latinLnBrk="1"/>
                      <a:endParaRPr kumimoji="1" lang="en-US" altLang="ko-KR" sz="1100" kern="1200" dirty="0">
                        <a:solidFill>
                          <a:srgbClr val="000000"/>
                        </a:solidFill>
                        <a:latin typeface="SamsungOne-400" panose="020B0503030303020204" pitchFamily="34" charset="0"/>
                        <a:cs typeface="+mn-cs"/>
                      </a:endParaRPr>
                    </a:p>
                    <a:p>
                      <a:pPr latinLnBrk="1"/>
                      <a:endParaRPr kumimoji="1" lang="en-US" altLang="ko-KR" sz="1100" kern="1200" dirty="0">
                        <a:solidFill>
                          <a:srgbClr val="000000"/>
                        </a:solidFill>
                        <a:latin typeface="SamsungOne-400" panose="020B0503030303020204" pitchFamily="34" charset="0"/>
                        <a:cs typeface="+mn-cs"/>
                      </a:endParaRPr>
                    </a:p>
                    <a:p>
                      <a:pPr latinLnBrk="1"/>
                      <a:r>
                        <a:rPr kumimoji="1" lang="en-US" altLang="ko-KR" sz="1100" kern="1200" dirty="0">
                          <a:solidFill>
                            <a:srgbClr val="000000"/>
                          </a:solidFill>
                          <a:latin typeface="SamsungOne-400" panose="020B0503030303020204" pitchFamily="34" charset="0"/>
                          <a:cs typeface="+mn-cs"/>
                        </a:rPr>
                        <a:t>impala</a:t>
                      </a:r>
                    </a:p>
                    <a:p>
                      <a:pPr latinLnBrk="1"/>
                      <a:r>
                        <a:rPr kumimoji="1" lang="en-US" altLang="ko-KR" sz="1100" kern="1200" dirty="0">
                          <a:solidFill>
                            <a:srgbClr val="000000"/>
                          </a:solidFill>
                          <a:latin typeface="SamsungOne-400" panose="020B0503030303020204" pitchFamily="34" charset="0"/>
                          <a:cs typeface="+mn-cs"/>
                        </a:rPr>
                        <a:t>NULL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1085356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그룹 53">
            <a:extLst>
              <a:ext uri="{FF2B5EF4-FFF2-40B4-BE49-F238E27FC236}">
                <a16:creationId xmlns:a16="http://schemas.microsoft.com/office/drawing/2014/main" id="{78C602E5-FB7D-4604-A22E-F085124953FE}"/>
              </a:ext>
            </a:extLst>
          </p:cNvPr>
          <p:cNvGrpSpPr/>
          <p:nvPr/>
        </p:nvGrpSpPr>
        <p:grpSpPr>
          <a:xfrm>
            <a:off x="4577326" y="3429000"/>
            <a:ext cx="4875690" cy="2832100"/>
            <a:chOff x="4577326" y="3429000"/>
            <a:chExt cx="4875690" cy="2832100"/>
          </a:xfrm>
        </p:grpSpPr>
        <p:sp>
          <p:nvSpPr>
            <p:cNvPr id="55" name="직사각형 54">
              <a:extLst>
                <a:ext uri="{FF2B5EF4-FFF2-40B4-BE49-F238E27FC236}">
                  <a16:creationId xmlns:a16="http://schemas.microsoft.com/office/drawing/2014/main" id="{26B3316D-8290-4819-B957-2838DD50D373}"/>
                </a:ext>
              </a:extLst>
            </p:cNvPr>
            <p:cNvSpPr/>
            <p:nvPr/>
          </p:nvSpPr>
          <p:spPr>
            <a:xfrm>
              <a:off x="4577326" y="3429000"/>
              <a:ext cx="4768288" cy="2832100"/>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TextBox 55">
              <a:extLst>
                <a:ext uri="{FF2B5EF4-FFF2-40B4-BE49-F238E27FC236}">
                  <a16:creationId xmlns:a16="http://schemas.microsoft.com/office/drawing/2014/main" id="{8719EF73-1459-418F-B204-8355EF5075BB}"/>
                </a:ext>
              </a:extLst>
            </p:cNvPr>
            <p:cNvSpPr txBox="1"/>
            <p:nvPr/>
          </p:nvSpPr>
          <p:spPr>
            <a:xfrm>
              <a:off x="8397919" y="3429000"/>
              <a:ext cx="1055097" cy="338554"/>
            </a:xfrm>
            <a:prstGeom prst="rect">
              <a:avLst/>
            </a:prstGeom>
            <a:noFill/>
          </p:spPr>
          <p:txBody>
            <a:bodyPr wrap="none" rtlCol="0">
              <a:spAutoFit/>
            </a:bodyPr>
            <a:lstStyle/>
            <a:p>
              <a:r>
                <a:rPr lang="en-US" altLang="ko-KR" sz="1600" dirty="0">
                  <a:solidFill>
                    <a:srgbClr val="193EB0"/>
                  </a:solidFill>
                  <a:latin typeface="SamsungOne-700" panose="020B0803030303020204" pitchFamily="34" charset="0"/>
                  <a:ea typeface="SamsungOne-700" panose="020B0803030303020204" pitchFamily="34" charset="0"/>
                </a:rPr>
                <a:t>&lt;</a:t>
              </a:r>
              <a:r>
                <a:rPr lang="en-US" altLang="ko-KR" sz="1600" dirty="0" err="1">
                  <a:solidFill>
                    <a:srgbClr val="193EB0"/>
                  </a:solidFill>
                  <a:latin typeface="SamsungOne-700" panose="020B0803030303020204" pitchFamily="34" charset="0"/>
                  <a:ea typeface="SamsungOne-700" panose="020B0803030303020204" pitchFamily="34" charset="0"/>
                </a:rPr>
                <a:t>Kết</a:t>
              </a:r>
              <a:r>
                <a:rPr lang="en-US" altLang="ko-KR" sz="1600" dirty="0">
                  <a:solidFill>
                    <a:srgbClr val="193EB0"/>
                  </a:solidFill>
                  <a:latin typeface="SamsungOne-700" panose="020B0803030303020204" pitchFamily="34" charset="0"/>
                  <a:ea typeface="SamsungOne-700" panose="020B0803030303020204" pitchFamily="34" charset="0"/>
                </a:rPr>
                <a:t> </a:t>
              </a:r>
              <a:r>
                <a:rPr lang="en-US" altLang="ko-KR" sz="1600" dirty="0" err="1">
                  <a:solidFill>
                    <a:srgbClr val="193EB0"/>
                  </a:solidFill>
                  <a:latin typeface="SamsungOne-700" panose="020B0803030303020204" pitchFamily="34" charset="0"/>
                  <a:ea typeface="SamsungOne-700" panose="020B0803030303020204" pitchFamily="34" charset="0"/>
                </a:rPr>
                <a:t>quả</a:t>
              </a:r>
              <a:r>
                <a:rPr lang="en-US" altLang="ko-KR" sz="1600" dirty="0">
                  <a:solidFill>
                    <a:srgbClr val="193EB0"/>
                  </a:solidFill>
                  <a:latin typeface="SamsungOne-700" panose="020B0803030303020204" pitchFamily="34" charset="0"/>
                  <a:ea typeface="SamsungOne-700" panose="020B0803030303020204" pitchFamily="34" charset="0"/>
                </a:rPr>
                <a:t>&gt;</a:t>
              </a:r>
              <a:endParaRPr lang="ko-KR" altLang="en-US" sz="1600" dirty="0">
                <a:solidFill>
                  <a:srgbClr val="193EB0"/>
                </a:solidFill>
                <a:latin typeface="SamsungOne-700" panose="020B0803030303020204" pitchFamily="34" charset="0"/>
                <a:ea typeface="SamsungOneKorean 400" panose="020B0503030303020204" pitchFamily="50" charset="-127"/>
              </a:endParaRPr>
            </a:p>
          </p:txBody>
        </p:sp>
      </p:gr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Left Semi Join</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nửa</a:t>
            </a:r>
            <a:r>
              <a:rPr lang="en-US" altLang="ko-KR" dirty="0"/>
              <a:t> </a:t>
            </a:r>
            <a:r>
              <a:rPr lang="en-US" altLang="ko-KR" dirty="0" err="1"/>
              <a:t>nối</a:t>
            </a:r>
            <a:r>
              <a:rPr lang="en-US" altLang="ko-KR" dirty="0"/>
              <a:t> </a:t>
            </a:r>
            <a:r>
              <a:rPr lang="en-US" altLang="ko-KR" dirty="0" err="1"/>
              <a:t>bên</a:t>
            </a:r>
            <a:r>
              <a:rPr lang="en-US" altLang="ko-KR" dirty="0"/>
              <a:t> </a:t>
            </a:r>
            <a:r>
              <a:rPr lang="en-US" altLang="ko-KR" dirty="0" err="1"/>
              <a:t>trái</a:t>
            </a:r>
            <a:r>
              <a:rPr lang="en-US" altLang="ko-KR" dirty="0"/>
              <a:t> </a:t>
            </a:r>
            <a:r>
              <a:rPr lang="en-US" altLang="ko-KR" dirty="0" err="1"/>
              <a:t>chỉ</a:t>
            </a:r>
            <a:r>
              <a:rPr lang="en-US" altLang="ko-KR" dirty="0"/>
              <a:t> </a:t>
            </a:r>
            <a:r>
              <a:rPr lang="en-US" altLang="ko-KR" dirty="0" err="1"/>
              <a:t>trả</a:t>
            </a:r>
            <a:r>
              <a:rPr lang="en-US" altLang="ko-KR" dirty="0"/>
              <a:t> </a:t>
            </a:r>
            <a:r>
              <a:rPr lang="en-US" altLang="ko-KR" dirty="0" err="1"/>
              <a:t>về</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từ</a:t>
            </a:r>
            <a:r>
              <a:rPr lang="en-US" altLang="ko-KR" dirty="0"/>
              <a:t> </a:t>
            </a:r>
            <a:r>
              <a:rPr lang="en-US" altLang="ko-KR" dirty="0" err="1"/>
              <a:t>bảng</a:t>
            </a:r>
            <a:r>
              <a:rPr lang="en-US" altLang="ko-KR" dirty="0"/>
              <a:t> </a:t>
            </a:r>
            <a:r>
              <a:rPr lang="en-US" altLang="ko-KR" dirty="0" err="1"/>
              <a:t>bên</a:t>
            </a:r>
            <a:r>
              <a:rPr lang="en-US" altLang="ko-KR" dirty="0"/>
              <a:t> </a:t>
            </a:r>
            <a:r>
              <a:rPr lang="en-US" altLang="ko-KR" dirty="0" err="1"/>
              <a:t>trái</a:t>
            </a:r>
            <a:endParaRPr lang="en-US" altLang="ko-KR" dirty="0"/>
          </a:p>
        </p:txBody>
      </p:sp>
      <p:pic>
        <p:nvPicPr>
          <p:cNvPr id="27" name="그림 26">
            <a:extLst>
              <a:ext uri="{FF2B5EF4-FFF2-40B4-BE49-F238E27FC236}">
                <a16:creationId xmlns:a16="http://schemas.microsoft.com/office/drawing/2014/main" id="{7A409504-5670-4E4C-B8D7-D9AB10C215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888403" y="1306458"/>
            <a:ext cx="1457661" cy="853708"/>
          </a:xfrm>
          <a:prstGeom prst="rect">
            <a:avLst/>
          </a:prstGeom>
        </p:spPr>
      </p:pic>
      <p:grpSp>
        <p:nvGrpSpPr>
          <p:cNvPr id="29" name="그룹 28">
            <a:extLst>
              <a:ext uri="{FF2B5EF4-FFF2-40B4-BE49-F238E27FC236}">
                <a16:creationId xmlns:a16="http://schemas.microsoft.com/office/drawing/2014/main" id="{6F52C65E-952B-4ACE-986E-BFFDDACFA094}"/>
              </a:ext>
            </a:extLst>
          </p:cNvPr>
          <p:cNvGrpSpPr/>
          <p:nvPr/>
        </p:nvGrpSpPr>
        <p:grpSpPr>
          <a:xfrm>
            <a:off x="7934299" y="1609254"/>
            <a:ext cx="1346209" cy="248110"/>
            <a:chOff x="6324096" y="3275385"/>
            <a:chExt cx="1358942" cy="250457"/>
          </a:xfrm>
        </p:grpSpPr>
        <p:sp>
          <p:nvSpPr>
            <p:cNvPr id="30" name="직사각형 29">
              <a:extLst>
                <a:ext uri="{FF2B5EF4-FFF2-40B4-BE49-F238E27FC236}">
                  <a16:creationId xmlns:a16="http://schemas.microsoft.com/office/drawing/2014/main" id="{6E67D1D2-68F4-492A-BB58-1656B66E4748}"/>
                </a:ext>
              </a:extLst>
            </p:cNvPr>
            <p:cNvSpPr/>
            <p:nvPr/>
          </p:nvSpPr>
          <p:spPr>
            <a:xfrm>
              <a:off x="6324096" y="3275385"/>
              <a:ext cx="592573" cy="248550"/>
            </a:xfrm>
            <a:prstGeom prst="rect">
              <a:avLst/>
            </a:prstGeom>
          </p:spPr>
          <p:txBody>
            <a:bodyPr wrap="none" anchor="ctr">
              <a:spAutoFit/>
            </a:bodyPr>
            <a:lstStyle/>
            <a:p>
              <a:pPr algn="ctr"/>
              <a:r>
                <a:rPr lang="en-US" altLang="ko-KR" sz="1000" dirty="0">
                  <a:solidFill>
                    <a:srgbClr val="193EB0"/>
                  </a:solidFill>
                  <a:latin typeface="SamsungOne-400" panose="020B0503030303020204" pitchFamily="34" charset="0"/>
                  <a:ea typeface="SamsungOne-400" panose="020B0503030303020204" pitchFamily="34" charset="0"/>
                </a:rPr>
                <a:t>B</a:t>
              </a:r>
              <a:r>
                <a:rPr lang="en" altLang="ko-KR" sz="1000" dirty="0">
                  <a:solidFill>
                    <a:srgbClr val="193EB0"/>
                  </a:solidFill>
                  <a:latin typeface="SamsungOne-400" panose="020B0503030303020204" pitchFamily="34" charset="0"/>
                  <a:ea typeface="SamsungOne-400" panose="020B0503030303020204" pitchFamily="34" charset="0"/>
                </a:rPr>
                <a:t>ảng A</a:t>
              </a:r>
              <a:endParaRPr lang="ko-KR" altLang="en-US" sz="1000" dirty="0">
                <a:latin typeface="SamsungOneKorean 400" panose="020B0503030303020204" pitchFamily="50" charset="-127"/>
                <a:ea typeface="SamsungOneKorean 400" panose="020B0503030303020204" pitchFamily="50" charset="-127"/>
              </a:endParaRPr>
            </a:p>
          </p:txBody>
        </p:sp>
        <p:sp>
          <p:nvSpPr>
            <p:cNvPr id="31" name="직사각형 30">
              <a:extLst>
                <a:ext uri="{FF2B5EF4-FFF2-40B4-BE49-F238E27FC236}">
                  <a16:creationId xmlns:a16="http://schemas.microsoft.com/office/drawing/2014/main" id="{F23C256C-CAB4-4551-91A4-27061C22967A}"/>
                </a:ext>
              </a:extLst>
            </p:cNvPr>
            <p:cNvSpPr/>
            <p:nvPr/>
          </p:nvSpPr>
          <p:spPr>
            <a:xfrm>
              <a:off x="7093702" y="3277292"/>
              <a:ext cx="589336" cy="248550"/>
            </a:xfrm>
            <a:prstGeom prst="rect">
              <a:avLst/>
            </a:prstGeom>
          </p:spPr>
          <p:txBody>
            <a:bodyPr wrap="none" anchor="ctr">
              <a:spAutoFit/>
            </a:bodyPr>
            <a:lstStyle/>
            <a:p>
              <a:pPr algn="ctr"/>
              <a:r>
                <a:rPr lang="en-US" altLang="ko-KR" sz="1000" dirty="0">
                  <a:solidFill>
                    <a:srgbClr val="193EB0"/>
                  </a:solidFill>
                  <a:latin typeface="SamsungOne-400" panose="020B0503030303020204" pitchFamily="34" charset="0"/>
                  <a:ea typeface="SamsungOne-400" panose="020B0503030303020204" pitchFamily="34" charset="0"/>
                </a:rPr>
                <a:t>B</a:t>
              </a:r>
              <a:r>
                <a:rPr lang="en" altLang="ko-KR" sz="1000" dirty="0">
                  <a:solidFill>
                    <a:srgbClr val="193EB0"/>
                  </a:solidFill>
                  <a:latin typeface="SamsungOne-400" panose="020B0503030303020204" pitchFamily="34" charset="0"/>
                  <a:ea typeface="SamsungOne-400" panose="020B0503030303020204" pitchFamily="34" charset="0"/>
                </a:rPr>
                <a:t>ảng B</a:t>
              </a:r>
              <a:endParaRPr lang="ko-KR" altLang="en-US" sz="1000" dirty="0">
                <a:latin typeface="SamsungOneKorean 400" panose="020B0503030303020204" pitchFamily="50" charset="-127"/>
                <a:ea typeface="SamsungOneKorean 400" panose="020B0503030303020204" pitchFamily="50" charset="-127"/>
              </a:endParaRPr>
            </a:p>
          </p:txBody>
        </p:sp>
      </p:grpSp>
      <p:sp>
        <p:nvSpPr>
          <p:cNvPr id="53" name="직사각형 3">
            <a:extLst>
              <a:ext uri="{FF2B5EF4-FFF2-40B4-BE49-F238E27FC236}">
                <a16:creationId xmlns:a16="http://schemas.microsoft.com/office/drawing/2014/main" id="{4722A07C-AB7B-439A-AC38-6F81635021DB}"/>
              </a:ext>
            </a:extLst>
          </p:cNvPr>
          <p:cNvSpPr/>
          <p:nvPr/>
        </p:nvSpPr>
        <p:spPr>
          <a:xfrm>
            <a:off x="724339" y="2543278"/>
            <a:ext cx="7811999"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 altLang="ko-KR" sz="1400" dirty="0">
                <a:solidFill>
                  <a:srgbClr val="193EB0"/>
                </a:solidFill>
                <a:latin typeface="SamsungOne-400" panose="020B0503030303020204" pitchFamily="34" charset="0"/>
                <a:ea typeface="SamsungOne-400" panose="020B0503030303020204" pitchFamily="34" charset="0"/>
              </a:rPr>
              <a:t>SELECT</a:t>
            </a:r>
            <a:r>
              <a:rPr lang="en" altLang="ko-KR" sz="1400" dirty="0">
                <a:solidFill>
                  <a:schemeClr val="tx1"/>
                </a:solidFill>
                <a:latin typeface="SamsungOne-400" panose="020B0503030303020204" pitchFamily="34" charset="0"/>
                <a:ea typeface="SamsungOne-400" panose="020B0503030303020204" pitchFamily="34" charset="0"/>
              </a:rPr>
              <a:t> * </a:t>
            </a:r>
            <a:r>
              <a:rPr lang="en" altLang="ko-KR" sz="1400" dirty="0">
                <a:solidFill>
                  <a:srgbClr val="193EB0"/>
                </a:solidFill>
                <a:latin typeface="SamsungOne-400" panose="020B0503030303020204" pitchFamily="34" charset="0"/>
                <a:ea typeface="SamsungOne-400" panose="020B0503030303020204" pitchFamily="34" charset="0"/>
              </a:rPr>
              <a:t>FROM</a:t>
            </a:r>
            <a:r>
              <a:rPr lang="en" altLang="ko-KR" sz="1400" dirty="0">
                <a:solidFill>
                  <a:schemeClr val="tx1"/>
                </a:solidFill>
                <a:latin typeface="SamsungOne-400" panose="020B0503030303020204" pitchFamily="34" charset="0"/>
                <a:ea typeface="SamsungOne-400" panose="020B0503030303020204" pitchFamily="34" charset="0"/>
              </a:rPr>
              <a:t> a </a:t>
            </a:r>
            <a:r>
              <a:rPr lang="en" altLang="ko-KR" sz="1400" dirty="0">
                <a:solidFill>
                  <a:srgbClr val="FF0000"/>
                </a:solidFill>
                <a:latin typeface="SamsungOne-400" panose="020B0503030303020204" pitchFamily="34" charset="0"/>
                <a:ea typeface="SamsungOne-400" panose="020B0503030303020204" pitchFamily="34" charset="0"/>
              </a:rPr>
              <a:t>LEFT SEMI JOIN</a:t>
            </a:r>
            <a:r>
              <a:rPr lang="en" altLang="ko-KR" sz="1400" dirty="0">
                <a:solidFill>
                  <a:schemeClr val="tx1"/>
                </a:solidFill>
                <a:latin typeface="SamsungOne-400" panose="020B0503030303020204" pitchFamily="34" charset="0"/>
                <a:ea typeface="SamsungOne-400" panose="020B0503030303020204" pitchFamily="34" charset="0"/>
              </a:rPr>
              <a:t> b </a:t>
            </a:r>
            <a:r>
              <a:rPr lang="en" altLang="ko-KR" sz="1400" dirty="0">
                <a:solidFill>
                  <a:srgbClr val="FF0000"/>
                </a:solidFill>
                <a:latin typeface="SamsungOne-400" panose="020B0503030303020204" pitchFamily="34" charset="0"/>
                <a:ea typeface="SamsungOne-400" panose="020B0503030303020204" pitchFamily="34" charset="0"/>
              </a:rPr>
              <a:t>ON</a:t>
            </a:r>
            <a:r>
              <a:rPr lang="en" altLang="ko-KR" sz="1400" dirty="0">
                <a:solidFill>
                  <a:schemeClr val="tx1"/>
                </a:solidFill>
                <a:latin typeface="SamsungOne-400" panose="020B0503030303020204" pitchFamily="34" charset="0"/>
                <a:ea typeface="SamsungOne-400" panose="020B0503030303020204" pitchFamily="34" charset="0"/>
              </a:rPr>
              <a:t> a.sid = b.cid;</a:t>
            </a:r>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57" name="표 56">
            <a:extLst>
              <a:ext uri="{FF2B5EF4-FFF2-40B4-BE49-F238E27FC236}">
                <a16:creationId xmlns:a16="http://schemas.microsoft.com/office/drawing/2014/main" id="{25607AD3-357E-47C8-8FDA-4AE1094B7D76}"/>
              </a:ext>
            </a:extLst>
          </p:cNvPr>
          <p:cNvGraphicFramePr>
            <a:graphicFrameLocks noGrp="1"/>
          </p:cNvGraphicFramePr>
          <p:nvPr>
            <p:extLst>
              <p:ext uri="{D42A27DB-BD31-4B8C-83A1-F6EECF244321}">
                <p14:modId xmlns:p14="http://schemas.microsoft.com/office/powerpoint/2010/main" val="3908445373"/>
              </p:ext>
            </p:extLst>
          </p:nvPr>
        </p:nvGraphicFramePr>
        <p:xfrm>
          <a:off x="699002" y="4046325"/>
          <a:ext cx="1764000" cy="1682178"/>
        </p:xfrm>
        <a:graphic>
          <a:graphicData uri="http://schemas.openxmlformats.org/drawingml/2006/table">
            <a:tbl>
              <a:tblPr/>
              <a:tblGrid>
                <a:gridCol w="360000">
                  <a:extLst>
                    <a:ext uri="{9D8B030D-6E8A-4147-A177-3AD203B41FA5}">
                      <a16:colId xmlns:a16="http://schemas.microsoft.com/office/drawing/2014/main" val="394888715"/>
                    </a:ext>
                  </a:extLst>
                </a:gridCol>
                <a:gridCol w="612000">
                  <a:extLst>
                    <a:ext uri="{9D8B030D-6E8A-4147-A177-3AD203B41FA5}">
                      <a16:colId xmlns:a16="http://schemas.microsoft.com/office/drawing/2014/main" val="855122200"/>
                    </a:ext>
                  </a:extLst>
                </a:gridCol>
                <a:gridCol w="792000">
                  <a:extLst>
                    <a:ext uri="{9D8B030D-6E8A-4147-A177-3AD203B41FA5}">
                      <a16:colId xmlns:a16="http://schemas.microsoft.com/office/drawing/2014/main" val="2070166527"/>
                    </a:ext>
                  </a:extLst>
                </a:gridCol>
              </a:tblGrid>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count</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p_name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hadoop</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nosql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100</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spark</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0363">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9</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bl>
          </a:graphicData>
        </a:graphic>
      </p:graphicFrame>
      <p:graphicFrame>
        <p:nvGraphicFramePr>
          <p:cNvPr id="58" name="표 57">
            <a:extLst>
              <a:ext uri="{FF2B5EF4-FFF2-40B4-BE49-F238E27FC236}">
                <a16:creationId xmlns:a16="http://schemas.microsoft.com/office/drawing/2014/main" id="{C7251EFC-A691-48EA-8D3D-344C3BE0FB78}"/>
              </a:ext>
            </a:extLst>
          </p:cNvPr>
          <p:cNvGraphicFramePr>
            <a:graphicFrameLocks noGrp="1"/>
          </p:cNvGraphicFramePr>
          <p:nvPr>
            <p:extLst>
              <p:ext uri="{D42A27DB-BD31-4B8C-83A1-F6EECF244321}">
                <p14:modId xmlns:p14="http://schemas.microsoft.com/office/powerpoint/2010/main" val="2671630798"/>
              </p:ext>
            </p:extLst>
          </p:nvPr>
        </p:nvGraphicFramePr>
        <p:xfrm>
          <a:off x="2638011" y="4046325"/>
          <a:ext cx="1764611" cy="1988938"/>
        </p:xfrm>
        <a:graphic>
          <a:graphicData uri="http://schemas.openxmlformats.org/drawingml/2006/table">
            <a:tbl>
              <a:tblPr/>
              <a:tblGrid>
                <a:gridCol w="396611">
                  <a:extLst>
                    <a:ext uri="{9D8B030D-6E8A-4147-A177-3AD203B41FA5}">
                      <a16:colId xmlns:a16="http://schemas.microsoft.com/office/drawing/2014/main" val="394888715"/>
                    </a:ext>
                  </a:extLst>
                </a:gridCol>
                <a:gridCol w="540000">
                  <a:extLst>
                    <a:ext uri="{9D8B030D-6E8A-4147-A177-3AD203B41FA5}">
                      <a16:colId xmlns:a16="http://schemas.microsoft.com/office/drawing/2014/main" val="855122200"/>
                    </a:ext>
                  </a:extLst>
                </a:gridCol>
                <a:gridCol w="828000">
                  <a:extLst>
                    <a:ext uri="{9D8B030D-6E8A-4147-A177-3AD203B41FA5}">
                      <a16:colId xmlns:a16="http://schemas.microsoft.com/office/drawing/2014/main" val="2070166527"/>
                    </a:ext>
                  </a:extLst>
                </a:gridCol>
              </a:tblGrid>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id</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cid</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service</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888611143"/>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hdfs</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337579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2</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1</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yarn</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4520376"/>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kudu</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433029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4</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3</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3568141"/>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5</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NULL</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0914319"/>
                  </a:ext>
                </a:extLst>
              </a:tr>
              <a:tr h="284134">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7</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latinLnBrk="1"/>
                      <a:r>
                        <a:rPr lang="en-US" altLang="ko-KR" sz="1200" dirty="0">
                          <a:solidFill>
                            <a:srgbClr val="193EB0"/>
                          </a:solidFill>
                          <a:latin typeface="SamsungOne-400" panose="020B0503030303020204" pitchFamily="34" charset="0"/>
                          <a:ea typeface="SamsungOne-400" panose="020B0503030303020204" pitchFamily="34" charset="0"/>
                        </a:rPr>
                        <a:t>impala</a:t>
                      </a:r>
                      <a:endParaRPr lang="ko-KR" altLang="en-US" sz="1200" dirty="0">
                        <a:solidFill>
                          <a:srgbClr val="193EB0"/>
                        </a:solidFill>
                        <a:latin typeface="SamsungOne-400" panose="020B0503030303020204" pitchFamily="34" charset="0"/>
                      </a:endParaRPr>
                    </a:p>
                  </a:txBody>
                  <a:tcPr marL="36000" marR="36000" marT="36000" marB="36000">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1074541"/>
                  </a:ext>
                </a:extLst>
              </a:tr>
            </a:tbl>
          </a:graphicData>
        </a:graphic>
      </p:graphicFrame>
      <p:sp>
        <p:nvSpPr>
          <p:cNvPr id="59" name="직사각형 58">
            <a:extLst>
              <a:ext uri="{FF2B5EF4-FFF2-40B4-BE49-F238E27FC236}">
                <a16:creationId xmlns:a16="http://schemas.microsoft.com/office/drawing/2014/main" id="{D7AEDAE0-FE0E-488A-B9FD-BE73B23C0845}"/>
              </a:ext>
            </a:extLst>
          </p:cNvPr>
          <p:cNvSpPr/>
          <p:nvPr/>
        </p:nvSpPr>
        <p:spPr>
          <a:xfrm flipH="1">
            <a:off x="699002" y="3751249"/>
            <a:ext cx="769141" cy="307777"/>
          </a:xfrm>
          <a:prstGeom prst="rect">
            <a:avLst/>
          </a:prstGeom>
        </p:spPr>
        <p:txBody>
          <a:bodyPr wrap="squar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A</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60" name="직사각형 59">
            <a:extLst>
              <a:ext uri="{FF2B5EF4-FFF2-40B4-BE49-F238E27FC236}">
                <a16:creationId xmlns:a16="http://schemas.microsoft.com/office/drawing/2014/main" id="{3A78A960-B80A-438F-AEE1-2EF89B617E0A}"/>
              </a:ext>
            </a:extLst>
          </p:cNvPr>
          <p:cNvSpPr/>
          <p:nvPr/>
        </p:nvSpPr>
        <p:spPr>
          <a:xfrm>
            <a:off x="2638011" y="3751249"/>
            <a:ext cx="747320"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B</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cxnSp>
        <p:nvCxnSpPr>
          <p:cNvPr id="61" name="꺾인 연결선 25">
            <a:extLst>
              <a:ext uri="{FF2B5EF4-FFF2-40B4-BE49-F238E27FC236}">
                <a16:creationId xmlns:a16="http://schemas.microsoft.com/office/drawing/2014/main" id="{01409A5A-9DA6-41A2-B1B7-9A3BD4A4FC37}"/>
              </a:ext>
            </a:extLst>
          </p:cNvPr>
          <p:cNvCxnSpPr>
            <a:cxnSpLocks/>
          </p:cNvCxnSpPr>
          <p:nvPr/>
        </p:nvCxnSpPr>
        <p:spPr>
          <a:xfrm rot="5400000" flipH="1" flipV="1">
            <a:off x="2550659" y="3076668"/>
            <a:ext cx="12700" cy="1939314"/>
          </a:xfrm>
          <a:prstGeom prst="bentConnector3">
            <a:avLst>
              <a:gd name="adj1" fmla="val 2936835"/>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표 19">
            <a:extLst>
              <a:ext uri="{FF2B5EF4-FFF2-40B4-BE49-F238E27FC236}">
                <a16:creationId xmlns:a16="http://schemas.microsoft.com/office/drawing/2014/main" id="{5505BA48-59BB-43EA-8235-574C520AB177}"/>
              </a:ext>
            </a:extLst>
          </p:cNvPr>
          <p:cNvGraphicFramePr>
            <a:graphicFrameLocks noGrp="1"/>
          </p:cNvGraphicFramePr>
          <p:nvPr>
            <p:extLst>
              <p:ext uri="{D42A27DB-BD31-4B8C-83A1-F6EECF244321}">
                <p14:modId xmlns:p14="http://schemas.microsoft.com/office/powerpoint/2010/main" val="1490826156"/>
              </p:ext>
            </p:extLst>
          </p:nvPr>
        </p:nvGraphicFramePr>
        <p:xfrm>
          <a:off x="5026191" y="4059026"/>
          <a:ext cx="3962400" cy="1173480"/>
        </p:xfrm>
        <a:graphic>
          <a:graphicData uri="http://schemas.openxmlformats.org/drawingml/2006/table">
            <a:tbl>
              <a:tblPr firstRow="1" bandRow="1">
                <a:tableStyleId>{5C22544A-7EE6-4342-B048-85BDC9FD1C3A}</a:tableStyleId>
              </a:tblPr>
              <a:tblGrid>
                <a:gridCol w="677689">
                  <a:extLst>
                    <a:ext uri="{9D8B030D-6E8A-4147-A177-3AD203B41FA5}">
                      <a16:colId xmlns:a16="http://schemas.microsoft.com/office/drawing/2014/main" val="53473900"/>
                    </a:ext>
                  </a:extLst>
                </a:gridCol>
                <a:gridCol w="1485941">
                  <a:extLst>
                    <a:ext uri="{9D8B030D-6E8A-4147-A177-3AD203B41FA5}">
                      <a16:colId xmlns:a16="http://schemas.microsoft.com/office/drawing/2014/main" val="4014053733"/>
                    </a:ext>
                  </a:extLst>
                </a:gridCol>
                <a:gridCol w="1798770">
                  <a:extLst>
                    <a:ext uri="{9D8B030D-6E8A-4147-A177-3AD203B41FA5}">
                      <a16:colId xmlns:a16="http://schemas.microsoft.com/office/drawing/2014/main" val="1082343268"/>
                    </a:ext>
                  </a:extLst>
                </a:gridCol>
              </a:tblGrid>
              <a:tr h="238466">
                <a:tc>
                  <a:txBody>
                    <a:bodyPr/>
                    <a:lstStyle/>
                    <a:p>
                      <a:pPr algn="ctr" latinLnBrk="1"/>
                      <a:r>
                        <a:rPr kumimoji="1" lang="en-US" altLang="ko-KR" sz="1300" b="0" kern="1200" dirty="0">
                          <a:solidFill>
                            <a:srgbClr val="000000"/>
                          </a:solidFill>
                          <a:latin typeface="SamsungOne-400" panose="020B0503030303020204" pitchFamily="34" charset="0"/>
                          <a:cs typeface="+mn-cs"/>
                        </a:rPr>
                        <a:t>a.sid</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a.node_count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a.platform_name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876488">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20</a:t>
                      </a:r>
                    </a:p>
                    <a:p>
                      <a:pPr latinLnBrk="1"/>
                      <a:r>
                        <a:rPr kumimoji="1" lang="en-US" altLang="ko-KR" sz="1300" kern="1200" dirty="0">
                          <a:solidFill>
                            <a:srgbClr val="000000"/>
                          </a:solidFill>
                          <a:latin typeface="SamsungOne-400" panose="020B0503030303020204" pitchFamily="34" charset="0"/>
                          <a:cs typeface="+mn-cs"/>
                        </a:rPr>
                        <a:t>50</a:t>
                      </a:r>
                    </a:p>
                    <a:p>
                      <a:pPr latinLnBrk="1"/>
                      <a:r>
                        <a:rPr kumimoji="1" lang="en-US" altLang="ko-KR" sz="1300" kern="1200" dirty="0">
                          <a:solidFill>
                            <a:srgbClr val="000000"/>
                          </a:solidFill>
                          <a:latin typeface="SamsungOne-400" panose="020B0503030303020204" pitchFamily="34" charset="0"/>
                          <a:cs typeface="+mn-cs"/>
                        </a:rPr>
                        <a:t>100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21509688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858F69E-F526-436D-8D0F-2490403DAC47}"/>
              </a:ext>
            </a:extLst>
          </p:cNvPr>
          <p:cNvSpPr/>
          <p:nvPr/>
        </p:nvSpPr>
        <p:spPr>
          <a:xfrm>
            <a:off x="5108404" y="3650184"/>
            <a:ext cx="367707" cy="2485921"/>
          </a:xfrm>
          <a:prstGeom prst="rect">
            <a:avLst/>
          </a:prstGeom>
          <a:no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Cross Join (</a:t>
            </a:r>
            <a:r>
              <a:rPr lang="en-US" altLang="ko-KR" dirty="0" err="1"/>
              <a:t>Phép</a:t>
            </a:r>
            <a:r>
              <a:rPr lang="en-US" altLang="ko-KR" dirty="0"/>
              <a:t> </a:t>
            </a:r>
            <a:r>
              <a:rPr lang="en-US" altLang="ko-KR" dirty="0" err="1"/>
              <a:t>nối</a:t>
            </a:r>
            <a:r>
              <a:rPr lang="en-US" altLang="ko-KR" dirty="0"/>
              <a:t> </a:t>
            </a:r>
            <a:r>
              <a:rPr lang="en-US" altLang="ko-KR" dirty="0" err="1"/>
              <a:t>chéo</a:t>
            </a:r>
            <a:r>
              <a:rPr lang="en-US" altLang="ko-KR" dirty="0"/>
              <a: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CROSS JOIN </a:t>
            </a:r>
            <a:r>
              <a:rPr lang="vi-VN" altLang="ko-KR" dirty="0"/>
              <a:t>là một cách nối nhiều bảng trong đó tất cả các hàng hoặc bộ từ một bảng được ghép nối với các hàng và bộ từ một bảng khác</a:t>
            </a:r>
            <a:endParaRPr lang="en-US" altLang="ko-KR" dirty="0"/>
          </a:p>
        </p:txBody>
      </p:sp>
      <p:sp>
        <p:nvSpPr>
          <p:cNvPr id="20" name="TextBox 19">
            <a:extLst>
              <a:ext uri="{FF2B5EF4-FFF2-40B4-BE49-F238E27FC236}">
                <a16:creationId xmlns:a16="http://schemas.microsoft.com/office/drawing/2014/main" id="{0E401D4B-30F6-4FA7-9AE2-01365DD8A482}"/>
              </a:ext>
            </a:extLst>
          </p:cNvPr>
          <p:cNvSpPr txBox="1"/>
          <p:nvPr/>
        </p:nvSpPr>
        <p:spPr>
          <a:xfrm>
            <a:off x="4315569" y="3894575"/>
            <a:ext cx="793807" cy="307777"/>
          </a:xfrm>
          <a:prstGeom prst="rect">
            <a:avLst/>
          </a:prstGeom>
          <a:noFill/>
        </p:spPr>
        <p:txBody>
          <a:bodyPr wrap="none" rtlCol="0">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Kết</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quả</a:t>
            </a:r>
            <a:endParaRPr lang="ko-KR" altLang="en-US" sz="1400" dirty="0">
              <a:solidFill>
                <a:srgbClr val="193EB0"/>
              </a:solidFill>
              <a:latin typeface="SamsungOne-700" panose="020B0803030303020204" pitchFamily="34" charset="0"/>
              <a:ea typeface="SamsungOne-600C" panose="020B0706030303020204" pitchFamily="34" charset="0"/>
            </a:endParaRPr>
          </a:p>
        </p:txBody>
      </p:sp>
      <p:sp>
        <p:nvSpPr>
          <p:cNvPr id="23" name="직사각형 22">
            <a:extLst>
              <a:ext uri="{FF2B5EF4-FFF2-40B4-BE49-F238E27FC236}">
                <a16:creationId xmlns:a16="http://schemas.microsoft.com/office/drawing/2014/main" id="{64CA3556-821A-48B8-B25F-6CF87CE62BF4}"/>
              </a:ext>
            </a:extLst>
          </p:cNvPr>
          <p:cNvSpPr/>
          <p:nvPr/>
        </p:nvSpPr>
        <p:spPr>
          <a:xfrm>
            <a:off x="4322947" y="4579397"/>
            <a:ext cx="662361" cy="627494"/>
          </a:xfrm>
          <a:prstGeom prst="rect">
            <a:avLst/>
          </a:prstGeom>
          <a:solidFill>
            <a:srgbClr val="193EB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30 </a:t>
            </a:r>
            <a:r>
              <a:rPr lang="en-US" altLang="ko-KR" sz="1400" dirty="0" err="1">
                <a:solidFill>
                  <a:schemeClr val="bg1"/>
                </a:solidFill>
                <a:latin typeface="SamsungOne-700" panose="020B0803030303020204" pitchFamily="34" charset="0"/>
                <a:ea typeface="SamsungOne-700" panose="020B0803030303020204" pitchFamily="34" charset="0"/>
              </a:rPr>
              <a:t>hàng</a:t>
            </a:r>
            <a:endParaRPr kumimoji="1" lang="ko-KR" altLang="en-US" sz="1400" dirty="0">
              <a:solidFill>
                <a:schemeClr val="bg1"/>
              </a:solidFill>
              <a:latin typeface="SamsungOne-700" panose="020B0803030303020204" pitchFamily="34" charset="0"/>
            </a:endParaRPr>
          </a:p>
        </p:txBody>
      </p:sp>
      <p:grpSp>
        <p:nvGrpSpPr>
          <p:cNvPr id="28" name="그룹 27">
            <a:extLst>
              <a:ext uri="{FF2B5EF4-FFF2-40B4-BE49-F238E27FC236}">
                <a16:creationId xmlns:a16="http://schemas.microsoft.com/office/drawing/2014/main" id="{D500882A-69FA-4F63-89D3-6585A05AD3DC}"/>
              </a:ext>
            </a:extLst>
          </p:cNvPr>
          <p:cNvGrpSpPr/>
          <p:nvPr/>
        </p:nvGrpSpPr>
        <p:grpSpPr>
          <a:xfrm>
            <a:off x="718525" y="3878955"/>
            <a:ext cx="3352484" cy="1941469"/>
            <a:chOff x="646336" y="4196596"/>
            <a:chExt cx="3352484" cy="1941469"/>
          </a:xfrm>
        </p:grpSpPr>
        <p:grpSp>
          <p:nvGrpSpPr>
            <p:cNvPr id="29" name="그룹 28">
              <a:extLst>
                <a:ext uri="{FF2B5EF4-FFF2-40B4-BE49-F238E27FC236}">
                  <a16:creationId xmlns:a16="http://schemas.microsoft.com/office/drawing/2014/main" id="{711DFDC2-F170-4A14-BC7B-4AAE5768791E}"/>
                </a:ext>
              </a:extLst>
            </p:cNvPr>
            <p:cNvGrpSpPr/>
            <p:nvPr/>
          </p:nvGrpSpPr>
          <p:grpSpPr>
            <a:xfrm>
              <a:off x="646336" y="4196596"/>
              <a:ext cx="1602857" cy="1935429"/>
              <a:chOff x="646336" y="4196596"/>
              <a:chExt cx="1602857" cy="1935429"/>
            </a:xfrm>
          </p:grpSpPr>
          <p:grpSp>
            <p:nvGrpSpPr>
              <p:cNvPr id="35" name="그룹 34">
                <a:extLst>
                  <a:ext uri="{FF2B5EF4-FFF2-40B4-BE49-F238E27FC236}">
                    <a16:creationId xmlns:a16="http://schemas.microsoft.com/office/drawing/2014/main" id="{BA197F37-3A80-4465-9CEA-791BCE0A2B55}"/>
                  </a:ext>
                </a:extLst>
              </p:cNvPr>
              <p:cNvGrpSpPr/>
              <p:nvPr/>
            </p:nvGrpSpPr>
            <p:grpSpPr>
              <a:xfrm>
                <a:off x="646336" y="4196596"/>
                <a:ext cx="1602857" cy="1935429"/>
                <a:chOff x="275058" y="4203730"/>
                <a:chExt cx="1602857" cy="1935429"/>
              </a:xfrm>
            </p:grpSpPr>
            <p:sp>
              <p:nvSpPr>
                <p:cNvPr id="37" name="타원 36">
                  <a:extLst>
                    <a:ext uri="{FF2B5EF4-FFF2-40B4-BE49-F238E27FC236}">
                      <a16:creationId xmlns:a16="http://schemas.microsoft.com/office/drawing/2014/main" id="{83123693-5AB0-4BB1-A5C8-38E8549BC0B8}"/>
                    </a:ext>
                  </a:extLst>
                </p:cNvPr>
                <p:cNvSpPr/>
                <p:nvPr/>
              </p:nvSpPr>
              <p:spPr>
                <a:xfrm>
                  <a:off x="275058" y="4536302"/>
                  <a:ext cx="1602857" cy="1602857"/>
                </a:xfrm>
                <a:prstGeom prst="ellipse">
                  <a:avLst/>
                </a:prstGeom>
                <a:solidFill>
                  <a:srgbClr val="CADE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TextBox 37">
                  <a:extLst>
                    <a:ext uri="{FF2B5EF4-FFF2-40B4-BE49-F238E27FC236}">
                      <a16:creationId xmlns:a16="http://schemas.microsoft.com/office/drawing/2014/main" id="{375D2804-6B95-4A8C-9935-ADB6F775DDB6}"/>
                    </a:ext>
                  </a:extLst>
                </p:cNvPr>
                <p:cNvSpPr txBox="1"/>
                <p:nvPr/>
              </p:nvSpPr>
              <p:spPr>
                <a:xfrm>
                  <a:off x="720459" y="4203730"/>
                  <a:ext cx="750526" cy="307777"/>
                </a:xfrm>
                <a:prstGeom prst="rect">
                  <a:avLst/>
                </a:prstGeom>
                <a:noFill/>
              </p:spPr>
              <p:txBody>
                <a:bodyPr wrap="none" rtlCol="0">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A</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pSp>
          <p:sp>
            <p:nvSpPr>
              <p:cNvPr id="36" name="직사각형 35">
                <a:extLst>
                  <a:ext uri="{FF2B5EF4-FFF2-40B4-BE49-F238E27FC236}">
                    <a16:creationId xmlns:a16="http://schemas.microsoft.com/office/drawing/2014/main" id="{EED330F6-0C59-4E05-AC2B-70D0F8473F78}"/>
                  </a:ext>
                </a:extLst>
              </p:cNvPr>
              <p:cNvSpPr/>
              <p:nvPr/>
            </p:nvSpPr>
            <p:spPr>
              <a:xfrm>
                <a:off x="1316694" y="4679145"/>
                <a:ext cx="301686" cy="1323439"/>
              </a:xfrm>
              <a:prstGeom prst="rect">
                <a:avLst/>
              </a:prstGeom>
            </p:spPr>
            <p:txBody>
              <a:bodyPr wrap="none">
                <a:spAutoFit/>
              </a:bodyPr>
              <a:lstStyle/>
              <a:p>
                <a:r>
                  <a:rPr lang="en" altLang="ko-KR" sz="1600" dirty="0">
                    <a:solidFill>
                      <a:srgbClr val="193EB0"/>
                    </a:solidFill>
                    <a:latin typeface="SamsungOne-700" panose="020B0803030303020204" pitchFamily="34" charset="0"/>
                    <a:ea typeface="SamsungOne-700" panose="020B0803030303020204" pitchFamily="34" charset="0"/>
                  </a:rPr>
                  <a:t>1</a:t>
                </a:r>
              </a:p>
              <a:p>
                <a:r>
                  <a:rPr lang="en" altLang="ko-KR" sz="1600" dirty="0">
                    <a:solidFill>
                      <a:srgbClr val="193EB0"/>
                    </a:solidFill>
                    <a:latin typeface="SamsungOne-700" panose="020B0803030303020204" pitchFamily="34" charset="0"/>
                    <a:ea typeface="SamsungOne-700" panose="020B0803030303020204" pitchFamily="34" charset="0"/>
                  </a:rPr>
                  <a:t>2</a:t>
                </a:r>
              </a:p>
              <a:p>
                <a:r>
                  <a:rPr lang="en" altLang="ko-KR" sz="1600" dirty="0">
                    <a:solidFill>
                      <a:srgbClr val="193EB0"/>
                    </a:solidFill>
                    <a:latin typeface="SamsungOne-700" panose="020B0803030303020204" pitchFamily="34" charset="0"/>
                    <a:ea typeface="SamsungOne-700" panose="020B0803030303020204" pitchFamily="34" charset="0"/>
                  </a:rPr>
                  <a:t>3</a:t>
                </a:r>
              </a:p>
              <a:p>
                <a:r>
                  <a:rPr lang="en" altLang="ko-KR" sz="1600" dirty="0">
                    <a:solidFill>
                      <a:srgbClr val="193EB0"/>
                    </a:solidFill>
                    <a:latin typeface="SamsungOne-700" panose="020B0803030303020204" pitchFamily="34" charset="0"/>
                    <a:ea typeface="SamsungOne-700" panose="020B0803030303020204" pitchFamily="34" charset="0"/>
                  </a:rPr>
                  <a:t>4</a:t>
                </a:r>
              </a:p>
              <a:p>
                <a:r>
                  <a:rPr lang="en" altLang="ko-KR" sz="1600" dirty="0">
                    <a:solidFill>
                      <a:srgbClr val="193EB0"/>
                    </a:solidFill>
                    <a:latin typeface="SamsungOne-700" panose="020B0803030303020204" pitchFamily="34" charset="0"/>
                    <a:ea typeface="SamsungOne-700" panose="020B0803030303020204" pitchFamily="34" charset="0"/>
                  </a:rPr>
                  <a:t>5</a:t>
                </a:r>
                <a:endParaRPr lang="ko-KR" altLang="en-US" sz="1600" dirty="0">
                  <a:latin typeface="SamsungOneKorean 400" panose="020B0503030303020204" pitchFamily="50" charset="-127"/>
                  <a:ea typeface="SamsungOneKorean 400" panose="020B0503030303020204" pitchFamily="50" charset="-127"/>
                </a:endParaRPr>
              </a:p>
            </p:txBody>
          </p:sp>
        </p:grpSp>
        <p:grpSp>
          <p:nvGrpSpPr>
            <p:cNvPr id="30" name="그룹 29">
              <a:extLst>
                <a:ext uri="{FF2B5EF4-FFF2-40B4-BE49-F238E27FC236}">
                  <a16:creationId xmlns:a16="http://schemas.microsoft.com/office/drawing/2014/main" id="{5EB56070-635C-4D85-85EB-E6D6C2C98264}"/>
                </a:ext>
              </a:extLst>
            </p:cNvPr>
            <p:cNvGrpSpPr/>
            <p:nvPr/>
          </p:nvGrpSpPr>
          <p:grpSpPr>
            <a:xfrm>
              <a:off x="2395963" y="4197410"/>
              <a:ext cx="1602857" cy="1940655"/>
              <a:chOff x="2395963" y="4197410"/>
              <a:chExt cx="1602857" cy="1940655"/>
            </a:xfrm>
          </p:grpSpPr>
          <p:grpSp>
            <p:nvGrpSpPr>
              <p:cNvPr id="31" name="그룹 30">
                <a:extLst>
                  <a:ext uri="{FF2B5EF4-FFF2-40B4-BE49-F238E27FC236}">
                    <a16:creationId xmlns:a16="http://schemas.microsoft.com/office/drawing/2014/main" id="{E6097005-593B-4FAD-9343-3FA8038F5D0F}"/>
                  </a:ext>
                </a:extLst>
              </p:cNvPr>
              <p:cNvGrpSpPr/>
              <p:nvPr/>
            </p:nvGrpSpPr>
            <p:grpSpPr>
              <a:xfrm>
                <a:off x="2395963" y="4197410"/>
                <a:ext cx="1602857" cy="1934615"/>
                <a:chOff x="2357863" y="4197410"/>
                <a:chExt cx="1602857" cy="1934615"/>
              </a:xfrm>
            </p:grpSpPr>
            <p:sp>
              <p:nvSpPr>
                <p:cNvPr id="33" name="타원 32">
                  <a:extLst>
                    <a:ext uri="{FF2B5EF4-FFF2-40B4-BE49-F238E27FC236}">
                      <a16:creationId xmlns:a16="http://schemas.microsoft.com/office/drawing/2014/main" id="{84C4ADF4-2AB8-4905-A8AA-72439521472B}"/>
                    </a:ext>
                  </a:extLst>
                </p:cNvPr>
                <p:cNvSpPr/>
                <p:nvPr/>
              </p:nvSpPr>
              <p:spPr>
                <a:xfrm>
                  <a:off x="2357863" y="4529168"/>
                  <a:ext cx="1602857" cy="1602857"/>
                </a:xfrm>
                <a:prstGeom prst="ellipse">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TextBox 33">
                  <a:extLst>
                    <a:ext uri="{FF2B5EF4-FFF2-40B4-BE49-F238E27FC236}">
                      <a16:creationId xmlns:a16="http://schemas.microsoft.com/office/drawing/2014/main" id="{AF4F9815-1ADF-4197-B42E-38E6D16FEB83}"/>
                    </a:ext>
                  </a:extLst>
                </p:cNvPr>
                <p:cNvSpPr txBox="1"/>
                <p:nvPr/>
              </p:nvSpPr>
              <p:spPr>
                <a:xfrm>
                  <a:off x="2805669" y="4197410"/>
                  <a:ext cx="747320" cy="307777"/>
                </a:xfrm>
                <a:prstGeom prst="rect">
                  <a:avLst/>
                </a:prstGeom>
                <a:noFill/>
              </p:spPr>
              <p:txBody>
                <a:bodyPr wrap="none" rtlCol="0">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Bảng</a:t>
                  </a:r>
                  <a:r>
                    <a:rPr lang="en-US" altLang="ko-KR" sz="1400" dirty="0">
                      <a:solidFill>
                        <a:srgbClr val="193EB0"/>
                      </a:solidFill>
                      <a:latin typeface="SamsungOne-700" panose="020B0803030303020204" pitchFamily="34" charset="0"/>
                      <a:ea typeface="SamsungOne-700" panose="020B0803030303020204" pitchFamily="34" charset="0"/>
                    </a:rPr>
                    <a:t> B</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pSp>
          <p:sp>
            <p:nvSpPr>
              <p:cNvPr id="32" name="직사각형 31">
                <a:extLst>
                  <a:ext uri="{FF2B5EF4-FFF2-40B4-BE49-F238E27FC236}">
                    <a16:creationId xmlns:a16="http://schemas.microsoft.com/office/drawing/2014/main" id="{70F22968-E024-4B50-AB67-40922C3BD61E}"/>
                  </a:ext>
                </a:extLst>
              </p:cNvPr>
              <p:cNvSpPr/>
              <p:nvPr/>
            </p:nvSpPr>
            <p:spPr>
              <a:xfrm>
                <a:off x="3051357" y="4568405"/>
                <a:ext cx="324128" cy="1569660"/>
              </a:xfrm>
              <a:prstGeom prst="rect">
                <a:avLst/>
              </a:prstGeom>
            </p:spPr>
            <p:txBody>
              <a:bodyPr wrap="none">
                <a:spAutoFit/>
              </a:bodyPr>
              <a:lstStyle/>
              <a:p>
                <a:r>
                  <a:rPr lang="en" altLang="ko-KR" sz="1600" dirty="0">
                    <a:solidFill>
                      <a:srgbClr val="193EB0"/>
                    </a:solidFill>
                    <a:latin typeface="SamsungOne-700" panose="020B0803030303020204" pitchFamily="34" charset="0"/>
                    <a:ea typeface="SamsungOne-700" panose="020B0803030303020204" pitchFamily="34" charset="0"/>
                  </a:rPr>
                  <a:t>A</a:t>
                </a:r>
              </a:p>
              <a:p>
                <a:r>
                  <a:rPr lang="en" altLang="ko-KR" sz="1600" dirty="0">
                    <a:solidFill>
                      <a:srgbClr val="193EB0"/>
                    </a:solidFill>
                    <a:latin typeface="SamsungOne-700" panose="020B0803030303020204" pitchFamily="34" charset="0"/>
                    <a:ea typeface="SamsungOne-700" panose="020B0803030303020204" pitchFamily="34" charset="0"/>
                  </a:rPr>
                  <a:t>B</a:t>
                </a:r>
              </a:p>
              <a:p>
                <a:r>
                  <a:rPr lang="en" altLang="ko-KR" sz="1600" dirty="0">
                    <a:solidFill>
                      <a:srgbClr val="193EB0"/>
                    </a:solidFill>
                    <a:latin typeface="SamsungOne-700" panose="020B0803030303020204" pitchFamily="34" charset="0"/>
                    <a:ea typeface="SamsungOne-700" panose="020B0803030303020204" pitchFamily="34" charset="0"/>
                  </a:rPr>
                  <a:t>C</a:t>
                </a:r>
              </a:p>
              <a:p>
                <a:r>
                  <a:rPr lang="en" altLang="ko-KR" sz="1600" dirty="0">
                    <a:solidFill>
                      <a:srgbClr val="193EB0"/>
                    </a:solidFill>
                    <a:latin typeface="SamsungOne-700" panose="020B0803030303020204" pitchFamily="34" charset="0"/>
                    <a:ea typeface="SamsungOne-700" panose="020B0803030303020204" pitchFamily="34" charset="0"/>
                  </a:rPr>
                  <a:t>D</a:t>
                </a:r>
              </a:p>
              <a:p>
                <a:r>
                  <a:rPr lang="en" altLang="ko-KR" sz="1600" dirty="0">
                    <a:solidFill>
                      <a:srgbClr val="193EB0"/>
                    </a:solidFill>
                    <a:latin typeface="SamsungOne-700" panose="020B0803030303020204" pitchFamily="34" charset="0"/>
                    <a:ea typeface="SamsungOne-700" panose="020B0803030303020204" pitchFamily="34" charset="0"/>
                  </a:rPr>
                  <a:t>E</a:t>
                </a:r>
              </a:p>
              <a:p>
                <a:r>
                  <a:rPr lang="en" altLang="ko-KR" sz="1600" dirty="0">
                    <a:solidFill>
                      <a:srgbClr val="193EB0"/>
                    </a:solidFill>
                    <a:latin typeface="SamsungOne-700" panose="020B0803030303020204" pitchFamily="34" charset="0"/>
                    <a:ea typeface="SamsungOne-700" panose="020B0803030303020204" pitchFamily="34" charset="0"/>
                  </a:rPr>
                  <a:t>F</a:t>
                </a:r>
              </a:p>
            </p:txBody>
          </p:sp>
        </p:grpSp>
      </p:grpSp>
      <p:cxnSp>
        <p:nvCxnSpPr>
          <p:cNvPr id="39" name="직선 연결선 38">
            <a:extLst>
              <a:ext uri="{FF2B5EF4-FFF2-40B4-BE49-F238E27FC236}">
                <a16:creationId xmlns:a16="http://schemas.microsoft.com/office/drawing/2014/main" id="{8A170332-E534-410D-90D8-A7CD38B83987}"/>
              </a:ext>
            </a:extLst>
          </p:cNvPr>
          <p:cNvCxnSpPr>
            <a:cxnSpLocks/>
          </p:cNvCxnSpPr>
          <p:nvPr/>
        </p:nvCxnSpPr>
        <p:spPr>
          <a:xfrm flipH="1">
            <a:off x="1651062" y="4395861"/>
            <a:ext cx="1472484" cy="13283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0" name="직선 연결선 39">
            <a:extLst>
              <a:ext uri="{FF2B5EF4-FFF2-40B4-BE49-F238E27FC236}">
                <a16:creationId xmlns:a16="http://schemas.microsoft.com/office/drawing/2014/main" id="{A2C3D44F-62D2-49C5-B218-B32A709ED989}"/>
              </a:ext>
            </a:extLst>
          </p:cNvPr>
          <p:cNvCxnSpPr>
            <a:cxnSpLocks/>
          </p:cNvCxnSpPr>
          <p:nvPr/>
        </p:nvCxnSpPr>
        <p:spPr>
          <a:xfrm flipH="1" flipV="1">
            <a:off x="1671698" y="4525861"/>
            <a:ext cx="1451848" cy="147934"/>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1" name="직선 연결선 40">
            <a:extLst>
              <a:ext uri="{FF2B5EF4-FFF2-40B4-BE49-F238E27FC236}">
                <a16:creationId xmlns:a16="http://schemas.microsoft.com/office/drawing/2014/main" id="{E53C45CB-0D96-4E55-9A7E-D6722A68B02C}"/>
              </a:ext>
            </a:extLst>
          </p:cNvPr>
          <p:cNvCxnSpPr>
            <a:cxnSpLocks/>
          </p:cNvCxnSpPr>
          <p:nvPr/>
        </p:nvCxnSpPr>
        <p:spPr>
          <a:xfrm flipH="1" flipV="1">
            <a:off x="1651062" y="4534434"/>
            <a:ext cx="1472484" cy="357945"/>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2" name="직선 연결선 41">
            <a:extLst>
              <a:ext uri="{FF2B5EF4-FFF2-40B4-BE49-F238E27FC236}">
                <a16:creationId xmlns:a16="http://schemas.microsoft.com/office/drawing/2014/main" id="{D2ADB314-92F3-45D5-A300-4DA699DE2D3A}"/>
              </a:ext>
            </a:extLst>
          </p:cNvPr>
          <p:cNvCxnSpPr>
            <a:cxnSpLocks/>
          </p:cNvCxnSpPr>
          <p:nvPr/>
        </p:nvCxnSpPr>
        <p:spPr>
          <a:xfrm flipH="1" flipV="1">
            <a:off x="1654738" y="4532516"/>
            <a:ext cx="1456918" cy="583594"/>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3" name="직선 연결선 42">
            <a:extLst>
              <a:ext uri="{FF2B5EF4-FFF2-40B4-BE49-F238E27FC236}">
                <a16:creationId xmlns:a16="http://schemas.microsoft.com/office/drawing/2014/main" id="{4E078BAC-7AE5-4B8E-9574-546A60C999E2}"/>
              </a:ext>
            </a:extLst>
          </p:cNvPr>
          <p:cNvCxnSpPr>
            <a:cxnSpLocks/>
          </p:cNvCxnSpPr>
          <p:nvPr/>
        </p:nvCxnSpPr>
        <p:spPr>
          <a:xfrm flipH="1" flipV="1">
            <a:off x="1666628" y="4534434"/>
            <a:ext cx="1456918" cy="857641"/>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4" name="직선 연결선 43">
            <a:extLst>
              <a:ext uri="{FF2B5EF4-FFF2-40B4-BE49-F238E27FC236}">
                <a16:creationId xmlns:a16="http://schemas.microsoft.com/office/drawing/2014/main" id="{7C5FFC6B-9A8D-42C5-AA46-9BEAE2022C41}"/>
              </a:ext>
            </a:extLst>
          </p:cNvPr>
          <p:cNvCxnSpPr>
            <a:cxnSpLocks/>
          </p:cNvCxnSpPr>
          <p:nvPr/>
        </p:nvCxnSpPr>
        <p:spPr>
          <a:xfrm flipH="1" flipV="1">
            <a:off x="1651062" y="4524210"/>
            <a:ext cx="1460594" cy="1105508"/>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5" name="직선 연결선 44">
            <a:extLst>
              <a:ext uri="{FF2B5EF4-FFF2-40B4-BE49-F238E27FC236}">
                <a16:creationId xmlns:a16="http://schemas.microsoft.com/office/drawing/2014/main" id="{F1EA5EFD-39D2-447B-A10F-6AE93144B955}"/>
              </a:ext>
            </a:extLst>
          </p:cNvPr>
          <p:cNvCxnSpPr>
            <a:cxnSpLocks/>
          </p:cNvCxnSpPr>
          <p:nvPr/>
        </p:nvCxnSpPr>
        <p:spPr>
          <a:xfrm flipH="1" flipV="1">
            <a:off x="1671698" y="4787400"/>
            <a:ext cx="1451009" cy="842318"/>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6" name="직선 연결선 45">
            <a:extLst>
              <a:ext uri="{FF2B5EF4-FFF2-40B4-BE49-F238E27FC236}">
                <a16:creationId xmlns:a16="http://schemas.microsoft.com/office/drawing/2014/main" id="{A037F435-A401-40E6-8538-B0C13AA9E67C}"/>
              </a:ext>
            </a:extLst>
          </p:cNvPr>
          <p:cNvCxnSpPr>
            <a:cxnSpLocks/>
          </p:cNvCxnSpPr>
          <p:nvPr/>
        </p:nvCxnSpPr>
        <p:spPr>
          <a:xfrm flipH="1" flipV="1">
            <a:off x="1675424" y="4790929"/>
            <a:ext cx="1456868" cy="59167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7" name="직선 연결선 46">
            <a:extLst>
              <a:ext uri="{FF2B5EF4-FFF2-40B4-BE49-F238E27FC236}">
                <a16:creationId xmlns:a16="http://schemas.microsoft.com/office/drawing/2014/main" id="{F2FAA100-EA72-493D-A4C1-E5D085EE2CDD}"/>
              </a:ext>
            </a:extLst>
          </p:cNvPr>
          <p:cNvCxnSpPr>
            <a:cxnSpLocks/>
          </p:cNvCxnSpPr>
          <p:nvPr/>
        </p:nvCxnSpPr>
        <p:spPr>
          <a:xfrm flipH="1" flipV="1">
            <a:off x="1671699" y="4781360"/>
            <a:ext cx="1439957" cy="334750"/>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8" name="직선 연결선 47">
            <a:extLst>
              <a:ext uri="{FF2B5EF4-FFF2-40B4-BE49-F238E27FC236}">
                <a16:creationId xmlns:a16="http://schemas.microsoft.com/office/drawing/2014/main" id="{6187C3C8-4C6C-464D-BC03-92F9037BF687}"/>
              </a:ext>
            </a:extLst>
          </p:cNvPr>
          <p:cNvCxnSpPr>
            <a:cxnSpLocks/>
          </p:cNvCxnSpPr>
          <p:nvPr/>
        </p:nvCxnSpPr>
        <p:spPr>
          <a:xfrm flipH="1" flipV="1">
            <a:off x="1685980" y="4781360"/>
            <a:ext cx="1425676" cy="111019"/>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49" name="직선 연결선 48">
            <a:extLst>
              <a:ext uri="{FF2B5EF4-FFF2-40B4-BE49-F238E27FC236}">
                <a16:creationId xmlns:a16="http://schemas.microsoft.com/office/drawing/2014/main" id="{52AE265C-9214-45B1-9EE3-158486EDC678}"/>
              </a:ext>
            </a:extLst>
          </p:cNvPr>
          <p:cNvCxnSpPr>
            <a:cxnSpLocks/>
          </p:cNvCxnSpPr>
          <p:nvPr/>
        </p:nvCxnSpPr>
        <p:spPr>
          <a:xfrm flipH="1">
            <a:off x="1678063" y="4682375"/>
            <a:ext cx="1433593" cy="98985"/>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0" name="직선 연결선 49">
            <a:extLst>
              <a:ext uri="{FF2B5EF4-FFF2-40B4-BE49-F238E27FC236}">
                <a16:creationId xmlns:a16="http://schemas.microsoft.com/office/drawing/2014/main" id="{D113F1ED-1530-4207-83C0-C492B7C04E0E}"/>
              </a:ext>
            </a:extLst>
          </p:cNvPr>
          <p:cNvCxnSpPr>
            <a:cxnSpLocks/>
          </p:cNvCxnSpPr>
          <p:nvPr/>
        </p:nvCxnSpPr>
        <p:spPr>
          <a:xfrm flipH="1">
            <a:off x="1665193" y="4403075"/>
            <a:ext cx="1457514" cy="378285"/>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1" name="직선 연결선 50">
            <a:extLst>
              <a:ext uri="{FF2B5EF4-FFF2-40B4-BE49-F238E27FC236}">
                <a16:creationId xmlns:a16="http://schemas.microsoft.com/office/drawing/2014/main" id="{60E8F7A6-373D-488F-8272-668CB9F881AC}"/>
              </a:ext>
            </a:extLst>
          </p:cNvPr>
          <p:cNvCxnSpPr>
            <a:cxnSpLocks/>
          </p:cNvCxnSpPr>
          <p:nvPr/>
        </p:nvCxnSpPr>
        <p:spPr>
          <a:xfrm flipH="1" flipV="1">
            <a:off x="1657883" y="5011385"/>
            <a:ext cx="1474409" cy="626913"/>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2" name="직선 연결선 51">
            <a:extLst>
              <a:ext uri="{FF2B5EF4-FFF2-40B4-BE49-F238E27FC236}">
                <a16:creationId xmlns:a16="http://schemas.microsoft.com/office/drawing/2014/main" id="{B450846F-4016-47FA-A205-D31AF3FECE5E}"/>
              </a:ext>
            </a:extLst>
          </p:cNvPr>
          <p:cNvCxnSpPr>
            <a:cxnSpLocks/>
          </p:cNvCxnSpPr>
          <p:nvPr/>
        </p:nvCxnSpPr>
        <p:spPr>
          <a:xfrm flipH="1" flipV="1">
            <a:off x="1661614" y="5011278"/>
            <a:ext cx="1456863" cy="37485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3" name="직선 연결선 52">
            <a:extLst>
              <a:ext uri="{FF2B5EF4-FFF2-40B4-BE49-F238E27FC236}">
                <a16:creationId xmlns:a16="http://schemas.microsoft.com/office/drawing/2014/main" id="{90DF40C3-EA6E-4AA3-864D-9D232C34BC73}"/>
              </a:ext>
            </a:extLst>
          </p:cNvPr>
          <p:cNvCxnSpPr>
            <a:cxnSpLocks/>
          </p:cNvCxnSpPr>
          <p:nvPr/>
        </p:nvCxnSpPr>
        <p:spPr>
          <a:xfrm flipH="1" flipV="1">
            <a:off x="1657884" y="5007902"/>
            <a:ext cx="1453772" cy="11173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4" name="직선 연결선 53">
            <a:extLst>
              <a:ext uri="{FF2B5EF4-FFF2-40B4-BE49-F238E27FC236}">
                <a16:creationId xmlns:a16="http://schemas.microsoft.com/office/drawing/2014/main" id="{7E36B104-3779-469F-BAEC-F3F4D7B258A1}"/>
              </a:ext>
            </a:extLst>
          </p:cNvPr>
          <p:cNvCxnSpPr>
            <a:cxnSpLocks/>
          </p:cNvCxnSpPr>
          <p:nvPr/>
        </p:nvCxnSpPr>
        <p:spPr>
          <a:xfrm flipH="1">
            <a:off x="1661800" y="4902495"/>
            <a:ext cx="1456677" cy="108890"/>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5" name="직선 연결선 54">
            <a:extLst>
              <a:ext uri="{FF2B5EF4-FFF2-40B4-BE49-F238E27FC236}">
                <a16:creationId xmlns:a16="http://schemas.microsoft.com/office/drawing/2014/main" id="{61179EDA-B5DD-4FEE-92AE-19379818F8F7}"/>
              </a:ext>
            </a:extLst>
          </p:cNvPr>
          <p:cNvCxnSpPr>
            <a:cxnSpLocks/>
          </p:cNvCxnSpPr>
          <p:nvPr/>
        </p:nvCxnSpPr>
        <p:spPr>
          <a:xfrm flipH="1">
            <a:off x="1657884" y="4682048"/>
            <a:ext cx="1453772" cy="32933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6" name="직선 연결선 55">
            <a:extLst>
              <a:ext uri="{FF2B5EF4-FFF2-40B4-BE49-F238E27FC236}">
                <a16:creationId xmlns:a16="http://schemas.microsoft.com/office/drawing/2014/main" id="{02C7FE3A-901D-475C-875C-8A076E3B1860}"/>
              </a:ext>
            </a:extLst>
          </p:cNvPr>
          <p:cNvCxnSpPr>
            <a:cxnSpLocks/>
          </p:cNvCxnSpPr>
          <p:nvPr/>
        </p:nvCxnSpPr>
        <p:spPr>
          <a:xfrm flipH="1">
            <a:off x="1664168" y="4404993"/>
            <a:ext cx="1454309" cy="601189"/>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7" name="직선 연결선 56">
            <a:extLst>
              <a:ext uri="{FF2B5EF4-FFF2-40B4-BE49-F238E27FC236}">
                <a16:creationId xmlns:a16="http://schemas.microsoft.com/office/drawing/2014/main" id="{03006CA8-696A-43F2-A429-27408AB4BF8D}"/>
              </a:ext>
            </a:extLst>
          </p:cNvPr>
          <p:cNvCxnSpPr>
            <a:cxnSpLocks/>
          </p:cNvCxnSpPr>
          <p:nvPr/>
        </p:nvCxnSpPr>
        <p:spPr>
          <a:xfrm flipH="1" flipV="1">
            <a:off x="1657884" y="5278487"/>
            <a:ext cx="1474408" cy="35460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8" name="직선 연결선 57">
            <a:extLst>
              <a:ext uri="{FF2B5EF4-FFF2-40B4-BE49-F238E27FC236}">
                <a16:creationId xmlns:a16="http://schemas.microsoft.com/office/drawing/2014/main" id="{5C42614C-8603-45C0-ABC3-2C05DDD30B87}"/>
              </a:ext>
            </a:extLst>
          </p:cNvPr>
          <p:cNvCxnSpPr>
            <a:cxnSpLocks/>
          </p:cNvCxnSpPr>
          <p:nvPr/>
        </p:nvCxnSpPr>
        <p:spPr>
          <a:xfrm flipH="1" flipV="1">
            <a:off x="1652841" y="5278316"/>
            <a:ext cx="1479451" cy="111195"/>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59" name="직선 연결선 58">
            <a:extLst>
              <a:ext uri="{FF2B5EF4-FFF2-40B4-BE49-F238E27FC236}">
                <a16:creationId xmlns:a16="http://schemas.microsoft.com/office/drawing/2014/main" id="{03CE43CB-5DEF-4C0F-9EBC-6D1D9DBCC160}"/>
              </a:ext>
            </a:extLst>
          </p:cNvPr>
          <p:cNvCxnSpPr>
            <a:cxnSpLocks/>
          </p:cNvCxnSpPr>
          <p:nvPr/>
        </p:nvCxnSpPr>
        <p:spPr>
          <a:xfrm flipH="1">
            <a:off x="1657882" y="5118028"/>
            <a:ext cx="1453774" cy="157231"/>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0" name="직선 연결선 59">
            <a:extLst>
              <a:ext uri="{FF2B5EF4-FFF2-40B4-BE49-F238E27FC236}">
                <a16:creationId xmlns:a16="http://schemas.microsoft.com/office/drawing/2014/main" id="{5F760796-4F55-4EF1-9BB1-EB7D457E1A15}"/>
              </a:ext>
            </a:extLst>
          </p:cNvPr>
          <p:cNvCxnSpPr>
            <a:cxnSpLocks/>
          </p:cNvCxnSpPr>
          <p:nvPr/>
        </p:nvCxnSpPr>
        <p:spPr>
          <a:xfrm flipH="1">
            <a:off x="1661279" y="4896883"/>
            <a:ext cx="1457198" cy="372734"/>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1" name="직선 연결선 60">
            <a:extLst>
              <a:ext uri="{FF2B5EF4-FFF2-40B4-BE49-F238E27FC236}">
                <a16:creationId xmlns:a16="http://schemas.microsoft.com/office/drawing/2014/main" id="{46790F24-0C4F-4531-ABDC-C3EAB94B9578}"/>
              </a:ext>
            </a:extLst>
          </p:cNvPr>
          <p:cNvCxnSpPr>
            <a:cxnSpLocks/>
          </p:cNvCxnSpPr>
          <p:nvPr/>
        </p:nvCxnSpPr>
        <p:spPr>
          <a:xfrm flipH="1">
            <a:off x="1661279" y="4675143"/>
            <a:ext cx="1457198" cy="596878"/>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2" name="직선 연결선 61">
            <a:extLst>
              <a:ext uri="{FF2B5EF4-FFF2-40B4-BE49-F238E27FC236}">
                <a16:creationId xmlns:a16="http://schemas.microsoft.com/office/drawing/2014/main" id="{B132244D-1C93-4476-9B3F-CC69FDEB5119}"/>
              </a:ext>
            </a:extLst>
          </p:cNvPr>
          <p:cNvCxnSpPr>
            <a:cxnSpLocks/>
          </p:cNvCxnSpPr>
          <p:nvPr/>
        </p:nvCxnSpPr>
        <p:spPr>
          <a:xfrm flipH="1">
            <a:off x="1661278" y="4413510"/>
            <a:ext cx="1450378" cy="861277"/>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3" name="직선 연결선 62">
            <a:extLst>
              <a:ext uri="{FF2B5EF4-FFF2-40B4-BE49-F238E27FC236}">
                <a16:creationId xmlns:a16="http://schemas.microsoft.com/office/drawing/2014/main" id="{FC25F180-EB15-4432-85CD-12BD4EC49E6D}"/>
              </a:ext>
            </a:extLst>
          </p:cNvPr>
          <p:cNvCxnSpPr>
            <a:cxnSpLocks/>
          </p:cNvCxnSpPr>
          <p:nvPr/>
        </p:nvCxnSpPr>
        <p:spPr>
          <a:xfrm flipH="1" flipV="1">
            <a:off x="1652674" y="5521703"/>
            <a:ext cx="1470033" cy="111391"/>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4" name="직선 연결선 63">
            <a:extLst>
              <a:ext uri="{FF2B5EF4-FFF2-40B4-BE49-F238E27FC236}">
                <a16:creationId xmlns:a16="http://schemas.microsoft.com/office/drawing/2014/main" id="{CE700B0D-8585-4196-8F90-818D87E8528A}"/>
              </a:ext>
            </a:extLst>
          </p:cNvPr>
          <p:cNvCxnSpPr>
            <a:cxnSpLocks/>
          </p:cNvCxnSpPr>
          <p:nvPr/>
        </p:nvCxnSpPr>
        <p:spPr>
          <a:xfrm flipH="1">
            <a:off x="1662186" y="5384119"/>
            <a:ext cx="1465563" cy="137585"/>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5" name="직선 연결선 64">
            <a:extLst>
              <a:ext uri="{FF2B5EF4-FFF2-40B4-BE49-F238E27FC236}">
                <a16:creationId xmlns:a16="http://schemas.microsoft.com/office/drawing/2014/main" id="{B7D37939-9CB5-468D-9E49-5FA02FB07E50}"/>
              </a:ext>
            </a:extLst>
          </p:cNvPr>
          <p:cNvCxnSpPr>
            <a:cxnSpLocks/>
          </p:cNvCxnSpPr>
          <p:nvPr/>
        </p:nvCxnSpPr>
        <p:spPr>
          <a:xfrm flipH="1">
            <a:off x="1652915" y="5113414"/>
            <a:ext cx="1458741" cy="408288"/>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6" name="직선 연결선 65">
            <a:extLst>
              <a:ext uri="{FF2B5EF4-FFF2-40B4-BE49-F238E27FC236}">
                <a16:creationId xmlns:a16="http://schemas.microsoft.com/office/drawing/2014/main" id="{2BDC2217-B516-406F-BCCB-C943D559424E}"/>
              </a:ext>
            </a:extLst>
          </p:cNvPr>
          <p:cNvCxnSpPr>
            <a:cxnSpLocks/>
          </p:cNvCxnSpPr>
          <p:nvPr/>
        </p:nvCxnSpPr>
        <p:spPr>
          <a:xfrm flipH="1">
            <a:off x="1657625" y="4889670"/>
            <a:ext cx="1460852" cy="626893"/>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7" name="직선 연결선 66">
            <a:extLst>
              <a:ext uri="{FF2B5EF4-FFF2-40B4-BE49-F238E27FC236}">
                <a16:creationId xmlns:a16="http://schemas.microsoft.com/office/drawing/2014/main" id="{D52AF540-47EB-418E-A032-66D214A82912}"/>
              </a:ext>
            </a:extLst>
          </p:cNvPr>
          <p:cNvCxnSpPr>
            <a:cxnSpLocks/>
          </p:cNvCxnSpPr>
          <p:nvPr/>
        </p:nvCxnSpPr>
        <p:spPr>
          <a:xfrm flipH="1">
            <a:off x="1658735" y="4673630"/>
            <a:ext cx="1459742" cy="843595"/>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cxnSp>
        <p:nvCxnSpPr>
          <p:cNvPr id="68" name="직선 연결선 67">
            <a:extLst>
              <a:ext uri="{FF2B5EF4-FFF2-40B4-BE49-F238E27FC236}">
                <a16:creationId xmlns:a16="http://schemas.microsoft.com/office/drawing/2014/main" id="{66553F31-2E36-402F-AD57-27B6BF207D0C}"/>
              </a:ext>
            </a:extLst>
          </p:cNvPr>
          <p:cNvCxnSpPr>
            <a:cxnSpLocks/>
          </p:cNvCxnSpPr>
          <p:nvPr/>
        </p:nvCxnSpPr>
        <p:spPr>
          <a:xfrm flipH="1">
            <a:off x="1659731" y="4406473"/>
            <a:ext cx="1458746" cy="1104829"/>
          </a:xfrm>
          <a:prstGeom prst="line">
            <a:avLst/>
          </a:prstGeom>
          <a:ln>
            <a:solidFill>
              <a:srgbClr val="536EC4"/>
            </a:solidFill>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41E4ADCB-E587-4DC4-BC93-FB2CD7E19006}"/>
              </a:ext>
            </a:extLst>
          </p:cNvPr>
          <p:cNvSpPr txBox="1"/>
          <p:nvPr/>
        </p:nvSpPr>
        <p:spPr>
          <a:xfrm>
            <a:off x="2260192" y="3863279"/>
            <a:ext cx="306494" cy="338554"/>
          </a:xfrm>
          <a:prstGeom prst="rect">
            <a:avLst/>
          </a:prstGeom>
          <a:noFill/>
        </p:spPr>
        <p:txBody>
          <a:bodyPr wrap="none" rtlCol="0">
            <a:spAutoFit/>
          </a:bodyPr>
          <a:lstStyle/>
          <a:p>
            <a:r>
              <a:rPr lang="en-US" altLang="ko-KR" sz="1600" dirty="0">
                <a:solidFill>
                  <a:srgbClr val="193EB0"/>
                </a:solidFill>
                <a:latin typeface="SamsungOne-700" panose="020B0803030303020204" pitchFamily="34" charset="0"/>
                <a:ea typeface="SamsungOneKorean 400" panose="020B0503030303020204" pitchFamily="50" charset="-127"/>
              </a:rPr>
              <a:t>X</a:t>
            </a:r>
            <a:endParaRPr lang="ko-KR" altLang="en-US" sz="1600" dirty="0">
              <a:solidFill>
                <a:srgbClr val="193EB0"/>
              </a:solidFill>
              <a:latin typeface="SamsungOne-700" panose="020B0803030303020204" pitchFamily="34" charset="0"/>
              <a:ea typeface="SamsungOneKorean 400" panose="020B0503030303020204" pitchFamily="50" charset="-127"/>
            </a:endParaRPr>
          </a:p>
        </p:txBody>
      </p:sp>
      <p:sp>
        <p:nvSpPr>
          <p:cNvPr id="71" name="TextBox 70">
            <a:extLst>
              <a:ext uri="{FF2B5EF4-FFF2-40B4-BE49-F238E27FC236}">
                <a16:creationId xmlns:a16="http://schemas.microsoft.com/office/drawing/2014/main" id="{4AED14AB-C895-4EE6-9A1C-058BED008E7C}"/>
              </a:ext>
            </a:extLst>
          </p:cNvPr>
          <p:cNvSpPr txBox="1"/>
          <p:nvPr/>
        </p:nvSpPr>
        <p:spPr>
          <a:xfrm>
            <a:off x="3991408" y="3871584"/>
            <a:ext cx="314510" cy="369332"/>
          </a:xfrm>
          <a:prstGeom prst="rect">
            <a:avLst/>
          </a:prstGeom>
          <a:noFill/>
        </p:spPr>
        <p:txBody>
          <a:bodyPr wrap="none" rtlCol="0">
            <a:spAutoFit/>
          </a:bodyPr>
          <a:lstStyle/>
          <a:p>
            <a:r>
              <a:rPr lang="en-US" altLang="ko-KR" dirty="0">
                <a:solidFill>
                  <a:srgbClr val="193EB0"/>
                </a:solidFill>
                <a:latin typeface="SamsungOne-700" panose="020B0803030303020204" pitchFamily="34" charset="0"/>
                <a:ea typeface="SamsungOneKorean 400" panose="020B0503030303020204" pitchFamily="50" charset="-127"/>
              </a:rPr>
              <a:t>=</a:t>
            </a:r>
            <a:endParaRPr lang="ko-KR" altLang="en-US" dirty="0">
              <a:solidFill>
                <a:srgbClr val="193EB0"/>
              </a:solidFill>
              <a:latin typeface="SamsungOne-700" panose="020B0803030303020204" pitchFamily="34" charset="0"/>
              <a:ea typeface="SamsungOneKorean 400" panose="020B0503030303020204" pitchFamily="50" charset="-127"/>
            </a:endParaRPr>
          </a:p>
        </p:txBody>
      </p:sp>
      <p:sp>
        <p:nvSpPr>
          <p:cNvPr id="69" name="직사각형 3">
            <a:extLst>
              <a:ext uri="{FF2B5EF4-FFF2-40B4-BE49-F238E27FC236}">
                <a16:creationId xmlns:a16="http://schemas.microsoft.com/office/drawing/2014/main" id="{77BA18AD-9A14-429D-B915-68ABB2EE9EF6}"/>
              </a:ext>
            </a:extLst>
          </p:cNvPr>
          <p:cNvSpPr/>
          <p:nvPr/>
        </p:nvSpPr>
        <p:spPr>
          <a:xfrm>
            <a:off x="724339" y="2735784"/>
            <a:ext cx="7811999"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chemeClr val="tx1"/>
                </a:solidFill>
                <a:latin typeface="SamsungOne-400" panose="020B0503030303020204" pitchFamily="34" charset="0"/>
                <a:ea typeface="SamsungOne-400" panose="020B0503030303020204" pitchFamily="34" charset="0"/>
              </a:rPr>
              <a:t> *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chemeClr val="tx1"/>
                </a:solidFill>
                <a:latin typeface="SamsungOne-400" panose="020B0503030303020204" pitchFamily="34" charset="0"/>
                <a:ea typeface="SamsungOne-400" panose="020B0503030303020204" pitchFamily="34" charset="0"/>
              </a:rPr>
              <a:t> a </a:t>
            </a:r>
            <a:r>
              <a:rPr lang="en-US" altLang="ko-KR" sz="1400" dirty="0">
                <a:solidFill>
                  <a:srgbClr val="FF0000"/>
                </a:solidFill>
                <a:latin typeface="SamsungOne-400" panose="020B0503030303020204" pitchFamily="34" charset="0"/>
                <a:ea typeface="SamsungOne-400" panose="020B0503030303020204" pitchFamily="34" charset="0"/>
              </a:rPr>
              <a:t>CROSS JOIN</a:t>
            </a:r>
            <a:r>
              <a:rPr lang="en-US" altLang="ko-KR" sz="1400" dirty="0">
                <a:solidFill>
                  <a:schemeClr val="tx1"/>
                </a:solidFill>
                <a:latin typeface="SamsungOne-400" panose="020B0503030303020204" pitchFamily="34" charset="0"/>
                <a:ea typeface="SamsungOne-400" panose="020B0503030303020204" pitchFamily="34" charset="0"/>
              </a:rPr>
              <a:t> b;</a:t>
            </a:r>
            <a:endParaRPr lang="en-US" altLang="ko-KR" sz="1400" dirty="0">
              <a:solidFill>
                <a:srgbClr val="000000"/>
              </a:solidFill>
              <a:latin typeface="SamsungOne-400" panose="020B0503030303020204" pitchFamily="34" charset="0"/>
              <a:ea typeface="SamsungOne-400" panose="020B0503030303020204" pitchFamily="34" charset="0"/>
            </a:endParaRPr>
          </a:p>
        </p:txBody>
      </p:sp>
      <p:cxnSp>
        <p:nvCxnSpPr>
          <p:cNvPr id="12" name="직선 연결선 11">
            <a:extLst>
              <a:ext uri="{FF2B5EF4-FFF2-40B4-BE49-F238E27FC236}">
                <a16:creationId xmlns:a16="http://schemas.microsoft.com/office/drawing/2014/main" id="{E71C7C33-BDB1-4214-B157-4F5093553315}"/>
              </a:ext>
            </a:extLst>
          </p:cNvPr>
          <p:cNvCxnSpPr>
            <a:stCxn id="10" idx="1"/>
          </p:cNvCxnSpPr>
          <p:nvPr/>
        </p:nvCxnSpPr>
        <p:spPr>
          <a:xfrm flipH="1" flipV="1">
            <a:off x="4737116" y="4893144"/>
            <a:ext cx="371288" cy="1"/>
          </a:xfrm>
          <a:prstGeom prst="line">
            <a:avLst/>
          </a:prstGeom>
          <a:ln w="28575">
            <a:solidFill>
              <a:srgbClr val="193EB0"/>
            </a:solidFill>
          </a:ln>
        </p:spPr>
        <p:style>
          <a:lnRef idx="1">
            <a:schemeClr val="accent1"/>
          </a:lnRef>
          <a:fillRef idx="0">
            <a:schemeClr val="accent1"/>
          </a:fillRef>
          <a:effectRef idx="0">
            <a:schemeClr val="accent1"/>
          </a:effectRef>
          <a:fontRef idx="minor">
            <a:schemeClr val="tx1"/>
          </a:fontRef>
        </p:style>
      </p:cxnSp>
      <p:sp>
        <p:nvSpPr>
          <p:cNvPr id="76" name="직사각형 3">
            <a:extLst>
              <a:ext uri="{FF2B5EF4-FFF2-40B4-BE49-F238E27FC236}">
                <a16:creationId xmlns:a16="http://schemas.microsoft.com/office/drawing/2014/main" id="{2BA7343E-E034-455A-A351-3F4E0751BDC0}"/>
              </a:ext>
            </a:extLst>
          </p:cNvPr>
          <p:cNvSpPr/>
          <p:nvPr/>
        </p:nvSpPr>
        <p:spPr>
          <a:xfrm>
            <a:off x="5505348" y="3283099"/>
            <a:ext cx="3911498" cy="301565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endParaRPr lang="en-US" altLang="ko-KR" sz="550" dirty="0">
              <a:solidFill>
                <a:srgbClr val="000000"/>
              </a:solidFill>
              <a:latin typeface="SamsungOne-400" panose="020B0503030303020204" pitchFamily="34" charset="0"/>
              <a:ea typeface="SamsungOne-400" panose="020B0503030303020204" pitchFamily="34" charset="0"/>
            </a:endParaRPr>
          </a:p>
          <a:p>
            <a:pPr marL="180000"/>
            <a:r>
              <a:rPr lang="en-US" altLang="ko-KR" sz="550" dirty="0">
                <a:solidFill>
                  <a:srgbClr val="000000"/>
                </a:solidFill>
                <a:latin typeface="SamsungOne-400" panose="020B0503030303020204" pitchFamily="34" charset="0"/>
                <a:ea typeface="SamsungOne-400" panose="020B0503030303020204" pitchFamily="34" charset="0"/>
              </a:rPr>
              <a:t>30 rows selected (37.354 seconds)</a:t>
            </a:r>
          </a:p>
        </p:txBody>
      </p:sp>
      <p:graphicFrame>
        <p:nvGraphicFramePr>
          <p:cNvPr id="77" name="표 76">
            <a:extLst>
              <a:ext uri="{FF2B5EF4-FFF2-40B4-BE49-F238E27FC236}">
                <a16:creationId xmlns:a16="http://schemas.microsoft.com/office/drawing/2014/main" id="{C0764541-9C36-4753-96F8-0A7AD72109C4}"/>
              </a:ext>
            </a:extLst>
          </p:cNvPr>
          <p:cNvGraphicFramePr>
            <a:graphicFrameLocks noGrp="1"/>
          </p:cNvGraphicFramePr>
          <p:nvPr>
            <p:extLst>
              <p:ext uri="{D42A27DB-BD31-4B8C-83A1-F6EECF244321}">
                <p14:modId xmlns:p14="http://schemas.microsoft.com/office/powerpoint/2010/main" val="3594268696"/>
              </p:ext>
            </p:extLst>
          </p:nvPr>
        </p:nvGraphicFramePr>
        <p:xfrm>
          <a:off x="5543111" y="3331206"/>
          <a:ext cx="3866078" cy="2967552"/>
        </p:xfrm>
        <a:graphic>
          <a:graphicData uri="http://schemas.openxmlformats.org/drawingml/2006/table">
            <a:tbl>
              <a:tblPr firstRow="1" bandRow="1">
                <a:tableStyleId>{5C22544A-7EE6-4342-B048-85BDC9FD1C3A}</a:tableStyleId>
              </a:tblPr>
              <a:tblGrid>
                <a:gridCol w="285434">
                  <a:extLst>
                    <a:ext uri="{9D8B030D-6E8A-4147-A177-3AD203B41FA5}">
                      <a16:colId xmlns:a16="http://schemas.microsoft.com/office/drawing/2014/main" val="3426661151"/>
                    </a:ext>
                  </a:extLst>
                </a:gridCol>
                <a:gridCol w="551146">
                  <a:extLst>
                    <a:ext uri="{9D8B030D-6E8A-4147-A177-3AD203B41FA5}">
                      <a16:colId xmlns:a16="http://schemas.microsoft.com/office/drawing/2014/main" val="1666055768"/>
                    </a:ext>
                  </a:extLst>
                </a:gridCol>
                <a:gridCol w="951978">
                  <a:extLst>
                    <a:ext uri="{9D8B030D-6E8A-4147-A177-3AD203B41FA5}">
                      <a16:colId xmlns:a16="http://schemas.microsoft.com/office/drawing/2014/main" val="2208719793"/>
                    </a:ext>
                  </a:extLst>
                </a:gridCol>
                <a:gridCol w="663879">
                  <a:extLst>
                    <a:ext uri="{9D8B030D-6E8A-4147-A177-3AD203B41FA5}">
                      <a16:colId xmlns:a16="http://schemas.microsoft.com/office/drawing/2014/main" val="408321000"/>
                    </a:ext>
                  </a:extLst>
                </a:gridCol>
                <a:gridCol w="765289">
                  <a:extLst>
                    <a:ext uri="{9D8B030D-6E8A-4147-A177-3AD203B41FA5}">
                      <a16:colId xmlns:a16="http://schemas.microsoft.com/office/drawing/2014/main" val="1531712771"/>
                    </a:ext>
                  </a:extLst>
                </a:gridCol>
                <a:gridCol w="648352">
                  <a:extLst>
                    <a:ext uri="{9D8B030D-6E8A-4147-A177-3AD203B41FA5}">
                      <a16:colId xmlns:a16="http://schemas.microsoft.com/office/drawing/2014/main" val="2824462088"/>
                    </a:ext>
                  </a:extLst>
                </a:gridCol>
              </a:tblGrid>
              <a:tr h="268342">
                <a:tc>
                  <a:txBody>
                    <a:bodyPr/>
                    <a:lstStyle/>
                    <a:p>
                      <a:pPr algn="ctr" latinLnBrk="1"/>
                      <a:r>
                        <a:rPr kumimoji="1" lang="en-US" altLang="ko-KR" sz="550" b="0" kern="1200" dirty="0">
                          <a:solidFill>
                            <a:srgbClr val="000000"/>
                          </a:solidFill>
                          <a:latin typeface="SamsungOne-400" panose="020B0503030303020204" pitchFamily="34" charset="0"/>
                          <a:cs typeface="+mn-cs"/>
                        </a:rPr>
                        <a:t>a.sid</a:t>
                      </a:r>
                      <a:endParaRPr kumimoji="1" lang="ko-KR" altLang="en-US" sz="55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550" b="0" kern="1200" dirty="0">
                          <a:solidFill>
                            <a:srgbClr val="000000"/>
                          </a:solidFill>
                          <a:latin typeface="SamsungOne-400" panose="020B0503030303020204" pitchFamily="34" charset="0"/>
                          <a:cs typeface="+mn-cs"/>
                        </a:rPr>
                        <a:t>a.node_count</a:t>
                      </a:r>
                      <a:endParaRPr kumimoji="1" lang="ko-KR" altLang="en-US" sz="55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550" b="0" kern="1200" dirty="0">
                          <a:solidFill>
                            <a:srgbClr val="000000"/>
                          </a:solidFill>
                          <a:latin typeface="SamsungOne-400" panose="020B0503030303020204" pitchFamily="34" charset="0"/>
                          <a:cs typeface="+mn-cs"/>
                        </a:rPr>
                        <a:t>a.platform_name</a:t>
                      </a:r>
                      <a:endParaRPr kumimoji="1" lang="ko-KR" altLang="en-US" sz="55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550" b="0" kern="1200" dirty="0">
                          <a:solidFill>
                            <a:srgbClr val="000000"/>
                          </a:solidFill>
                          <a:latin typeface="SamsungOne-400" panose="020B0503030303020204" pitchFamily="34" charset="0"/>
                          <a:cs typeface="+mn-cs"/>
                        </a:rPr>
                        <a:t>b.id</a:t>
                      </a:r>
                      <a:endParaRPr kumimoji="1" lang="ko-KR" altLang="en-US" sz="55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550" b="0" kern="1200" dirty="0">
                          <a:solidFill>
                            <a:srgbClr val="000000"/>
                          </a:solidFill>
                          <a:latin typeface="SamsungOne-400" panose="020B0503030303020204" pitchFamily="34" charset="0"/>
                          <a:cs typeface="+mn-cs"/>
                        </a:rPr>
                        <a:t>b.cid</a:t>
                      </a:r>
                      <a:endParaRPr kumimoji="1" lang="ko-KR" altLang="en-US" sz="55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550" b="0" kern="1200" dirty="0">
                          <a:solidFill>
                            <a:srgbClr val="000000"/>
                          </a:solidFill>
                          <a:latin typeface="SamsungOne-400" panose="020B0503030303020204" pitchFamily="34" charset="0"/>
                          <a:cs typeface="+mn-cs"/>
                        </a:rPr>
                        <a:t>b.service</a:t>
                      </a:r>
                      <a:endParaRPr kumimoji="1" lang="ko-KR" altLang="en-US" sz="55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277452665"/>
                  </a:ext>
                </a:extLst>
              </a:tr>
              <a:tr h="2699210">
                <a:tc>
                  <a:txBody>
                    <a:bodyPr/>
                    <a:lstStyle/>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9</a:t>
                      </a:r>
                    </a:p>
                    <a:p>
                      <a:pPr latinLnBrk="1"/>
                      <a:r>
                        <a:rPr kumimoji="1" lang="en-US" altLang="ko-KR" sz="550" kern="1200" dirty="0">
                          <a:solidFill>
                            <a:srgbClr val="000000"/>
                          </a:solidFill>
                          <a:latin typeface="SamsungOne-400" panose="020B0503030303020204" pitchFamily="34" charset="0"/>
                          <a:cs typeface="+mn-cs"/>
                        </a:rPr>
                        <a:t>9</a:t>
                      </a:r>
                    </a:p>
                    <a:p>
                      <a:pPr latinLnBrk="1"/>
                      <a:r>
                        <a:rPr kumimoji="1" lang="en-US" altLang="ko-KR" sz="550" kern="1200" dirty="0">
                          <a:solidFill>
                            <a:srgbClr val="000000"/>
                          </a:solidFill>
                          <a:latin typeface="SamsungOne-400" panose="020B0503030303020204" pitchFamily="34" charset="0"/>
                          <a:cs typeface="+mn-cs"/>
                        </a:rPr>
                        <a:t>9</a:t>
                      </a:r>
                    </a:p>
                    <a:p>
                      <a:pPr latinLnBrk="1"/>
                      <a:r>
                        <a:rPr kumimoji="1" lang="en-US" altLang="ko-KR" sz="550" kern="1200" dirty="0">
                          <a:solidFill>
                            <a:srgbClr val="000000"/>
                          </a:solidFill>
                          <a:latin typeface="SamsungOne-400" panose="020B0503030303020204" pitchFamily="34" charset="0"/>
                          <a:cs typeface="+mn-cs"/>
                        </a:rPr>
                        <a:t>9</a:t>
                      </a:r>
                    </a:p>
                    <a:p>
                      <a:pPr latinLnBrk="1"/>
                      <a:r>
                        <a:rPr kumimoji="1" lang="en-US" altLang="ko-KR" sz="550" kern="1200" dirty="0">
                          <a:solidFill>
                            <a:srgbClr val="000000"/>
                          </a:solidFill>
                          <a:latin typeface="SamsungOne-400" panose="020B0503030303020204" pitchFamily="34" charset="0"/>
                          <a:cs typeface="+mn-cs"/>
                        </a:rPr>
                        <a:t>9</a:t>
                      </a:r>
                    </a:p>
                    <a:p>
                      <a:pPr latinLnBrk="1"/>
                      <a:r>
                        <a:rPr kumimoji="1" lang="en-US" altLang="ko-KR" sz="550" kern="1200" dirty="0">
                          <a:solidFill>
                            <a:srgbClr val="000000"/>
                          </a:solidFill>
                          <a:latin typeface="SamsungOne-400" panose="020B0503030303020204" pitchFamily="34" charset="0"/>
                          <a:cs typeface="+mn-cs"/>
                        </a:rPr>
                        <a:t>9</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550" kern="1200" dirty="0">
                          <a:solidFill>
                            <a:srgbClr val="000000"/>
                          </a:solidFill>
                          <a:latin typeface="SamsungOne-400" panose="020B0503030303020204" pitchFamily="34" charset="0"/>
                          <a:cs typeface="+mn-cs"/>
                        </a:rPr>
                        <a:t>10</a:t>
                      </a:r>
                    </a:p>
                    <a:p>
                      <a:pPr latinLnBrk="1"/>
                      <a:r>
                        <a:rPr kumimoji="1" lang="en-US" altLang="ko-KR" sz="550" kern="1200" dirty="0">
                          <a:solidFill>
                            <a:srgbClr val="000000"/>
                          </a:solidFill>
                          <a:latin typeface="SamsungOne-400" panose="020B0503030303020204" pitchFamily="34" charset="0"/>
                          <a:cs typeface="+mn-cs"/>
                        </a:rPr>
                        <a:t>10</a:t>
                      </a:r>
                    </a:p>
                    <a:p>
                      <a:pPr latinLnBrk="1"/>
                      <a:r>
                        <a:rPr kumimoji="1" lang="en-US" altLang="ko-KR" sz="550" kern="1200" dirty="0">
                          <a:solidFill>
                            <a:srgbClr val="000000"/>
                          </a:solidFill>
                          <a:latin typeface="SamsungOne-400" panose="020B0503030303020204" pitchFamily="34" charset="0"/>
                          <a:cs typeface="+mn-cs"/>
                        </a:rPr>
                        <a:t>10</a:t>
                      </a:r>
                    </a:p>
                    <a:p>
                      <a:pPr latinLnBrk="1"/>
                      <a:r>
                        <a:rPr kumimoji="1" lang="en-US" altLang="ko-KR" sz="550" kern="1200" dirty="0">
                          <a:solidFill>
                            <a:srgbClr val="000000"/>
                          </a:solidFill>
                          <a:latin typeface="SamsungOne-400" panose="020B0503030303020204" pitchFamily="34" charset="0"/>
                          <a:cs typeface="+mn-cs"/>
                        </a:rPr>
                        <a:t>10</a:t>
                      </a:r>
                    </a:p>
                    <a:p>
                      <a:pPr latinLnBrk="1"/>
                      <a:r>
                        <a:rPr kumimoji="1" lang="en-US" altLang="ko-KR" sz="550" kern="1200" dirty="0">
                          <a:solidFill>
                            <a:srgbClr val="000000"/>
                          </a:solidFill>
                          <a:latin typeface="SamsungOne-400" panose="020B0503030303020204" pitchFamily="34" charset="0"/>
                          <a:cs typeface="+mn-cs"/>
                        </a:rPr>
                        <a:t>10</a:t>
                      </a:r>
                    </a:p>
                    <a:p>
                      <a:pPr latinLnBrk="1"/>
                      <a:r>
                        <a:rPr kumimoji="1" lang="en-US" altLang="ko-KR" sz="550" kern="1200" dirty="0">
                          <a:solidFill>
                            <a:srgbClr val="000000"/>
                          </a:solidFill>
                          <a:latin typeface="SamsungOne-400" panose="020B0503030303020204" pitchFamily="34" charset="0"/>
                          <a:cs typeface="+mn-cs"/>
                        </a:rPr>
                        <a:t>10</a:t>
                      </a:r>
                    </a:p>
                    <a:p>
                      <a:pPr latinLnBrk="1"/>
                      <a:r>
                        <a:rPr kumimoji="1" lang="en-US" altLang="ko-KR" sz="550" kern="1200" dirty="0">
                          <a:solidFill>
                            <a:srgbClr val="000000"/>
                          </a:solidFill>
                          <a:latin typeface="SamsungOne-400" panose="020B0503030303020204" pitchFamily="34" charset="0"/>
                          <a:cs typeface="+mn-cs"/>
                        </a:rPr>
                        <a:t>20</a:t>
                      </a:r>
                    </a:p>
                    <a:p>
                      <a:pPr latinLnBrk="1"/>
                      <a:r>
                        <a:rPr kumimoji="1" lang="en-US" altLang="ko-KR" sz="550" kern="1200" dirty="0">
                          <a:solidFill>
                            <a:srgbClr val="000000"/>
                          </a:solidFill>
                          <a:latin typeface="SamsungOne-400" panose="020B0503030303020204" pitchFamily="34" charset="0"/>
                          <a:cs typeface="+mn-cs"/>
                        </a:rPr>
                        <a:t>20</a:t>
                      </a:r>
                    </a:p>
                    <a:p>
                      <a:pPr latinLnBrk="1"/>
                      <a:r>
                        <a:rPr kumimoji="1" lang="en-US" altLang="ko-KR" sz="550" kern="1200" dirty="0">
                          <a:solidFill>
                            <a:srgbClr val="000000"/>
                          </a:solidFill>
                          <a:latin typeface="SamsungOne-400" panose="020B0503030303020204" pitchFamily="34" charset="0"/>
                          <a:cs typeface="+mn-cs"/>
                        </a:rPr>
                        <a:t>20</a:t>
                      </a:r>
                    </a:p>
                    <a:p>
                      <a:pPr latinLnBrk="1"/>
                      <a:r>
                        <a:rPr kumimoji="1" lang="en-US" altLang="ko-KR" sz="550" kern="1200" dirty="0">
                          <a:solidFill>
                            <a:srgbClr val="000000"/>
                          </a:solidFill>
                          <a:latin typeface="SamsungOne-400" panose="020B0503030303020204" pitchFamily="34" charset="0"/>
                          <a:cs typeface="+mn-cs"/>
                        </a:rPr>
                        <a:t>20</a:t>
                      </a:r>
                    </a:p>
                    <a:p>
                      <a:pPr latinLnBrk="1"/>
                      <a:r>
                        <a:rPr kumimoji="1" lang="en-US" altLang="ko-KR" sz="550" kern="1200" dirty="0">
                          <a:solidFill>
                            <a:srgbClr val="000000"/>
                          </a:solidFill>
                          <a:latin typeface="SamsungOne-400" panose="020B0503030303020204" pitchFamily="34" charset="0"/>
                          <a:cs typeface="+mn-cs"/>
                        </a:rPr>
                        <a:t>20</a:t>
                      </a:r>
                    </a:p>
                    <a:p>
                      <a:pPr latinLnBrk="1"/>
                      <a:r>
                        <a:rPr kumimoji="1" lang="en-US" altLang="ko-KR" sz="550" kern="1200" dirty="0">
                          <a:solidFill>
                            <a:srgbClr val="000000"/>
                          </a:solidFill>
                          <a:latin typeface="SamsungOne-400" panose="020B0503030303020204" pitchFamily="34" charset="0"/>
                          <a:cs typeface="+mn-cs"/>
                        </a:rPr>
                        <a:t>20</a:t>
                      </a:r>
                    </a:p>
                    <a:p>
                      <a:pPr latinLnBrk="1"/>
                      <a:r>
                        <a:rPr kumimoji="1" lang="en-US" altLang="ko-KR" sz="550" kern="1200" dirty="0">
                          <a:solidFill>
                            <a:srgbClr val="000000"/>
                          </a:solidFill>
                          <a:latin typeface="SamsungOne-400" panose="020B0503030303020204" pitchFamily="34" charset="0"/>
                          <a:cs typeface="+mn-cs"/>
                        </a:rPr>
                        <a:t>50</a:t>
                      </a:r>
                    </a:p>
                    <a:p>
                      <a:pPr latinLnBrk="1"/>
                      <a:r>
                        <a:rPr kumimoji="1" lang="en-US" altLang="ko-KR" sz="550" kern="1200" dirty="0">
                          <a:solidFill>
                            <a:srgbClr val="000000"/>
                          </a:solidFill>
                          <a:latin typeface="SamsungOne-400" panose="020B0503030303020204" pitchFamily="34" charset="0"/>
                          <a:cs typeface="+mn-cs"/>
                        </a:rPr>
                        <a:t>50</a:t>
                      </a:r>
                    </a:p>
                    <a:p>
                      <a:pPr latinLnBrk="1"/>
                      <a:r>
                        <a:rPr kumimoji="1" lang="en-US" altLang="ko-KR" sz="550" kern="1200" dirty="0">
                          <a:solidFill>
                            <a:srgbClr val="000000"/>
                          </a:solidFill>
                          <a:latin typeface="SamsungOne-400" panose="020B0503030303020204" pitchFamily="34" charset="0"/>
                          <a:cs typeface="+mn-cs"/>
                        </a:rPr>
                        <a:t>50</a:t>
                      </a:r>
                    </a:p>
                    <a:p>
                      <a:pPr latinLnBrk="1"/>
                      <a:r>
                        <a:rPr kumimoji="1" lang="en-US" altLang="ko-KR" sz="550" kern="1200" dirty="0">
                          <a:solidFill>
                            <a:srgbClr val="000000"/>
                          </a:solidFill>
                          <a:latin typeface="SamsungOne-400" panose="020B0503030303020204" pitchFamily="34" charset="0"/>
                          <a:cs typeface="+mn-cs"/>
                        </a:rPr>
                        <a:t>50</a:t>
                      </a:r>
                    </a:p>
                    <a:p>
                      <a:pPr latinLnBrk="1"/>
                      <a:r>
                        <a:rPr kumimoji="1" lang="en-US" altLang="ko-KR" sz="550" kern="1200" dirty="0">
                          <a:solidFill>
                            <a:srgbClr val="000000"/>
                          </a:solidFill>
                          <a:latin typeface="SamsungOne-400" panose="020B0503030303020204" pitchFamily="34" charset="0"/>
                          <a:cs typeface="+mn-cs"/>
                        </a:rPr>
                        <a:t>50</a:t>
                      </a:r>
                    </a:p>
                    <a:p>
                      <a:pPr latinLnBrk="1"/>
                      <a:r>
                        <a:rPr kumimoji="1" lang="en-US" altLang="ko-KR" sz="550" kern="1200" dirty="0">
                          <a:solidFill>
                            <a:srgbClr val="000000"/>
                          </a:solidFill>
                          <a:latin typeface="SamsungOne-400" panose="020B0503030303020204" pitchFamily="34" charset="0"/>
                          <a:cs typeface="+mn-cs"/>
                        </a:rPr>
                        <a:t>50</a:t>
                      </a:r>
                    </a:p>
                    <a:p>
                      <a:pPr latinLnBrk="1"/>
                      <a:r>
                        <a:rPr kumimoji="1" lang="en-US" altLang="ko-KR" sz="550" kern="1200" dirty="0">
                          <a:solidFill>
                            <a:srgbClr val="000000"/>
                          </a:solidFill>
                          <a:latin typeface="SamsungOne-400" panose="020B0503030303020204" pitchFamily="34" charset="0"/>
                          <a:cs typeface="+mn-cs"/>
                        </a:rPr>
                        <a:t>100</a:t>
                      </a:r>
                    </a:p>
                    <a:p>
                      <a:pPr latinLnBrk="1"/>
                      <a:r>
                        <a:rPr kumimoji="1" lang="en-US" altLang="ko-KR" sz="550" kern="1200" dirty="0">
                          <a:solidFill>
                            <a:srgbClr val="000000"/>
                          </a:solidFill>
                          <a:latin typeface="SamsungOne-400" panose="020B0503030303020204" pitchFamily="34" charset="0"/>
                          <a:cs typeface="+mn-cs"/>
                        </a:rPr>
                        <a:t>100</a:t>
                      </a:r>
                    </a:p>
                    <a:p>
                      <a:pPr latinLnBrk="1"/>
                      <a:r>
                        <a:rPr kumimoji="1" lang="en-US" altLang="ko-KR" sz="550" kern="1200" dirty="0">
                          <a:solidFill>
                            <a:srgbClr val="000000"/>
                          </a:solidFill>
                          <a:latin typeface="SamsungOne-400" panose="020B0503030303020204" pitchFamily="34" charset="0"/>
                          <a:cs typeface="+mn-cs"/>
                        </a:rPr>
                        <a:t>100</a:t>
                      </a:r>
                    </a:p>
                    <a:p>
                      <a:pPr latinLnBrk="1"/>
                      <a:r>
                        <a:rPr kumimoji="1" lang="en-US" altLang="ko-KR" sz="550" kern="1200" dirty="0">
                          <a:solidFill>
                            <a:srgbClr val="000000"/>
                          </a:solidFill>
                          <a:latin typeface="SamsungOne-400" panose="020B0503030303020204" pitchFamily="34" charset="0"/>
                          <a:cs typeface="+mn-cs"/>
                        </a:rPr>
                        <a:t>100</a:t>
                      </a:r>
                    </a:p>
                    <a:p>
                      <a:pPr latinLnBrk="1"/>
                      <a:r>
                        <a:rPr kumimoji="1" lang="en-US" altLang="ko-KR" sz="550" kern="1200" dirty="0">
                          <a:solidFill>
                            <a:srgbClr val="000000"/>
                          </a:solidFill>
                          <a:latin typeface="SamsungOne-400" panose="020B0503030303020204" pitchFamily="34" charset="0"/>
                          <a:cs typeface="+mn-cs"/>
                        </a:rPr>
                        <a:t>100</a:t>
                      </a:r>
                    </a:p>
                    <a:p>
                      <a:pPr latinLnBrk="1"/>
                      <a:r>
                        <a:rPr kumimoji="1" lang="en-US" altLang="ko-KR" sz="550" kern="1200" dirty="0">
                          <a:solidFill>
                            <a:srgbClr val="000000"/>
                          </a:solidFill>
                          <a:latin typeface="SamsungOne-400" panose="020B0503030303020204" pitchFamily="34" charset="0"/>
                          <a:cs typeface="+mn-cs"/>
                        </a:rPr>
                        <a:t>100</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550" kern="1200" dirty="0">
                          <a:solidFill>
                            <a:srgbClr val="000000"/>
                          </a:solidFill>
                          <a:latin typeface="SamsungOne-400" panose="020B0503030303020204" pitchFamily="34" charset="0"/>
                          <a:cs typeface="+mn-cs"/>
                        </a:rPr>
                        <a:t>hadoop</a:t>
                      </a:r>
                    </a:p>
                    <a:p>
                      <a:pPr latinLnBrk="1"/>
                      <a:r>
                        <a:rPr kumimoji="1" lang="en-US" altLang="ko-KR" sz="55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hadoop</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hadoop</a:t>
                      </a:r>
                    </a:p>
                    <a:p>
                      <a:pPr latinLnBrk="1"/>
                      <a:r>
                        <a:rPr kumimoji="1" lang="en-US" altLang="ko-KR" sz="550" kern="1200" dirty="0">
                          <a:solidFill>
                            <a:srgbClr val="000000"/>
                          </a:solidFill>
                          <a:latin typeface="SamsungOne-400" panose="020B0503030303020204" pitchFamily="34" charset="0"/>
                          <a:cs typeface="+mn-cs"/>
                        </a:rPr>
                        <a:t>spark</a:t>
                      </a:r>
                    </a:p>
                    <a:p>
                      <a:pPr latinLnBrk="1"/>
                      <a:r>
                        <a:rPr kumimoji="1" lang="en-US" altLang="ko-KR" sz="550" kern="1200" dirty="0">
                          <a:solidFill>
                            <a:srgbClr val="000000"/>
                          </a:solidFill>
                          <a:latin typeface="SamsungOne-400" panose="020B0503030303020204" pitchFamily="34" charset="0"/>
                          <a:cs typeface="+mn-cs"/>
                        </a:rPr>
                        <a:t>spark</a:t>
                      </a:r>
                    </a:p>
                    <a:p>
                      <a:pPr latinLnBrk="1"/>
                      <a:r>
                        <a:rPr kumimoji="1" lang="en-US" altLang="ko-KR" sz="550" kern="1200" dirty="0">
                          <a:solidFill>
                            <a:srgbClr val="000000"/>
                          </a:solidFill>
                          <a:latin typeface="SamsungOne-400" panose="020B0503030303020204" pitchFamily="34" charset="0"/>
                          <a:cs typeface="+mn-cs"/>
                        </a:rPr>
                        <a:t>spark</a:t>
                      </a:r>
                    </a:p>
                    <a:p>
                      <a:pPr latinLnBrk="1"/>
                      <a:r>
                        <a:rPr kumimoji="1" lang="en-US" altLang="ko-KR" sz="550" kern="1200" dirty="0">
                          <a:solidFill>
                            <a:srgbClr val="000000"/>
                          </a:solidFill>
                          <a:latin typeface="SamsungOne-400" panose="020B0503030303020204" pitchFamily="34" charset="0"/>
                          <a:cs typeface="+mn-cs"/>
                        </a:rPr>
                        <a:t>spark</a:t>
                      </a:r>
                    </a:p>
                    <a:p>
                      <a:pPr latinLnBrk="1"/>
                      <a:r>
                        <a:rPr kumimoji="1" lang="en-US" altLang="ko-KR" sz="550" kern="1200" dirty="0">
                          <a:solidFill>
                            <a:srgbClr val="000000"/>
                          </a:solidFill>
                          <a:latin typeface="SamsungOne-400" panose="020B0503030303020204" pitchFamily="34" charset="0"/>
                          <a:cs typeface="+mn-cs"/>
                        </a:rPr>
                        <a:t>spark</a:t>
                      </a:r>
                    </a:p>
                    <a:p>
                      <a:pPr latinLnBrk="1"/>
                      <a:r>
                        <a:rPr kumimoji="1" lang="en-US" altLang="ko-KR" sz="55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nosql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nosql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nosql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nosql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nosql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nosql</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spark</a:t>
                      </a:r>
                    </a:p>
                    <a:p>
                      <a:pPr marL="0" marR="0" lvl="0" indent="0" algn="l" defTabSz="844083" rtl="0" eaLnBrk="1" fontAlgn="auto" latinLnBrk="1" hangingPunct="1">
                        <a:lnSpc>
                          <a:spcPct val="100000"/>
                        </a:lnSpc>
                        <a:spcBef>
                          <a:spcPts val="0"/>
                        </a:spcBef>
                        <a:spcAft>
                          <a:spcPts val="0"/>
                        </a:spcAft>
                        <a:buClrTx/>
                        <a:buSzTx/>
                        <a:buFontTx/>
                        <a:buNone/>
                        <a:tabLst/>
                        <a:defRPr/>
                      </a:pPr>
                      <a:r>
                        <a:rPr kumimoji="1" lang="en-US" altLang="ko-KR" sz="550" kern="1200" dirty="0">
                          <a:solidFill>
                            <a:srgbClr val="000000"/>
                          </a:solidFill>
                          <a:latin typeface="SamsungOne-400" panose="020B0503030303020204" pitchFamily="34" charset="0"/>
                          <a:cs typeface="+mn-cs"/>
                        </a:rPr>
                        <a:t>spark</a:t>
                      </a:r>
                    </a:p>
                    <a:p>
                      <a:pPr latinLnBrk="1"/>
                      <a:endParaRPr kumimoji="1" lang="en-US" altLang="ko-KR" sz="55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2</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4</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2</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4</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2</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4</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2</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4</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2</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4</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1</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3</a:t>
                      </a:r>
                    </a:p>
                    <a:p>
                      <a:pPr latinLnBrk="1"/>
                      <a:r>
                        <a:rPr kumimoji="1" lang="en-US" altLang="ko-KR" sz="550" kern="1200" dirty="0">
                          <a:solidFill>
                            <a:srgbClr val="000000"/>
                          </a:solidFill>
                          <a:latin typeface="SamsungOne-400" panose="020B0503030303020204" pitchFamily="34" charset="0"/>
                          <a:cs typeface="+mn-cs"/>
                        </a:rPr>
                        <a:t>5</a:t>
                      </a:r>
                    </a:p>
                    <a:p>
                      <a:pPr latinLnBrk="1"/>
                      <a:r>
                        <a:rPr kumimoji="1" lang="en-US" altLang="ko-KR" sz="55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550" kern="1200" dirty="0">
                          <a:solidFill>
                            <a:srgbClr val="000000"/>
                          </a:solidFill>
                          <a:latin typeface="SamsungOne-400" panose="020B0503030303020204" pitchFamily="34" charset="0"/>
                          <a:cs typeface="+mn-cs"/>
                        </a:rPr>
                        <a:t>hdfs</a:t>
                      </a:r>
                    </a:p>
                    <a:p>
                      <a:pPr latinLnBrk="1"/>
                      <a:r>
                        <a:rPr kumimoji="1" lang="en-US" altLang="ko-KR" sz="550" kern="1200" dirty="0">
                          <a:solidFill>
                            <a:srgbClr val="000000"/>
                          </a:solidFill>
                          <a:latin typeface="SamsungOne-400" panose="020B0503030303020204" pitchFamily="34" charset="0"/>
                          <a:cs typeface="+mn-cs"/>
                        </a:rPr>
                        <a:t>yarn</a:t>
                      </a:r>
                    </a:p>
                    <a:p>
                      <a:pPr latinLnBrk="1"/>
                      <a:r>
                        <a:rPr kumimoji="1" lang="en-US" altLang="ko-KR" sz="550" kern="1200" dirty="0">
                          <a:solidFill>
                            <a:srgbClr val="000000"/>
                          </a:solidFill>
                          <a:latin typeface="SamsungOne-400" panose="020B0503030303020204" pitchFamily="34" charset="0"/>
                          <a:cs typeface="+mn-cs"/>
                        </a:rPr>
                        <a:t>kudu</a:t>
                      </a:r>
                    </a:p>
                    <a:p>
                      <a:pPr latinLnBrk="1"/>
                      <a:endParaRPr kumimoji="1" lang="en-US" altLang="ko-KR" sz="550" kern="1200" dirty="0">
                        <a:solidFill>
                          <a:srgbClr val="000000"/>
                        </a:solidFill>
                        <a:latin typeface="SamsungOne-400" panose="020B0503030303020204" pitchFamily="34" charset="0"/>
                        <a:cs typeface="+mn-cs"/>
                      </a:endParaRPr>
                    </a:p>
                    <a:p>
                      <a:pPr latinLnBrk="1"/>
                      <a:endParaRPr kumimoji="1" lang="en-US" altLang="ko-KR" sz="550" kern="1200" dirty="0">
                        <a:solidFill>
                          <a:srgbClr val="000000"/>
                        </a:solidFill>
                        <a:latin typeface="SamsungOne-400" panose="020B0503030303020204" pitchFamily="34" charset="0"/>
                        <a:cs typeface="+mn-cs"/>
                      </a:endParaRPr>
                    </a:p>
                    <a:p>
                      <a:pPr latinLnBrk="1"/>
                      <a:r>
                        <a:rPr kumimoji="1" lang="en-US" altLang="ko-KR" sz="550" kern="1200" dirty="0">
                          <a:solidFill>
                            <a:srgbClr val="000000"/>
                          </a:solidFill>
                          <a:latin typeface="SamsungOne-400" panose="020B0503030303020204" pitchFamily="34" charset="0"/>
                          <a:cs typeface="+mn-cs"/>
                        </a:rPr>
                        <a:t>impala</a:t>
                      </a:r>
                    </a:p>
                    <a:p>
                      <a:pPr latinLnBrk="1"/>
                      <a:r>
                        <a:rPr kumimoji="1" lang="en-US" altLang="ko-KR" sz="550" kern="1200" dirty="0">
                          <a:solidFill>
                            <a:srgbClr val="000000"/>
                          </a:solidFill>
                          <a:latin typeface="SamsungOne-400" panose="020B0503030303020204" pitchFamily="34" charset="0"/>
                          <a:cs typeface="+mn-cs"/>
                        </a:rPr>
                        <a:t>hdfs</a:t>
                      </a:r>
                    </a:p>
                    <a:p>
                      <a:pPr latinLnBrk="1"/>
                      <a:r>
                        <a:rPr kumimoji="1" lang="en-US" altLang="ko-KR" sz="550" kern="1200" dirty="0">
                          <a:solidFill>
                            <a:srgbClr val="000000"/>
                          </a:solidFill>
                          <a:latin typeface="SamsungOne-400" panose="020B0503030303020204" pitchFamily="34" charset="0"/>
                          <a:cs typeface="+mn-cs"/>
                        </a:rPr>
                        <a:t>yarn</a:t>
                      </a:r>
                    </a:p>
                    <a:p>
                      <a:pPr latinLnBrk="1"/>
                      <a:r>
                        <a:rPr kumimoji="1" lang="en-US" altLang="ko-KR" sz="550" kern="1200" dirty="0">
                          <a:solidFill>
                            <a:srgbClr val="000000"/>
                          </a:solidFill>
                          <a:latin typeface="SamsungOne-400" panose="020B0503030303020204" pitchFamily="34" charset="0"/>
                          <a:cs typeface="+mn-cs"/>
                        </a:rPr>
                        <a:t>kudu</a:t>
                      </a:r>
                    </a:p>
                    <a:p>
                      <a:pPr latinLnBrk="1"/>
                      <a:endParaRPr kumimoji="1" lang="en-US" altLang="ko-KR" sz="550" kern="1200" dirty="0">
                        <a:solidFill>
                          <a:srgbClr val="000000"/>
                        </a:solidFill>
                        <a:latin typeface="SamsungOne-400" panose="020B0503030303020204" pitchFamily="34" charset="0"/>
                        <a:cs typeface="+mn-cs"/>
                      </a:endParaRPr>
                    </a:p>
                    <a:p>
                      <a:pPr latinLnBrk="1"/>
                      <a:endParaRPr kumimoji="1" lang="en-US" altLang="ko-KR" sz="550" kern="1200" dirty="0">
                        <a:solidFill>
                          <a:srgbClr val="000000"/>
                        </a:solidFill>
                        <a:latin typeface="SamsungOne-400" panose="020B0503030303020204" pitchFamily="34" charset="0"/>
                        <a:cs typeface="+mn-cs"/>
                      </a:endParaRPr>
                    </a:p>
                    <a:p>
                      <a:pPr latinLnBrk="1"/>
                      <a:r>
                        <a:rPr kumimoji="1" lang="en-US" altLang="ko-KR" sz="550" kern="1200" dirty="0">
                          <a:solidFill>
                            <a:srgbClr val="000000"/>
                          </a:solidFill>
                          <a:latin typeface="SamsungOne-400" panose="020B0503030303020204" pitchFamily="34" charset="0"/>
                          <a:cs typeface="+mn-cs"/>
                        </a:rPr>
                        <a:t>impala</a:t>
                      </a:r>
                    </a:p>
                    <a:p>
                      <a:pPr latinLnBrk="1"/>
                      <a:r>
                        <a:rPr kumimoji="1" lang="en-US" altLang="ko-KR" sz="550" kern="1200" dirty="0">
                          <a:solidFill>
                            <a:srgbClr val="000000"/>
                          </a:solidFill>
                          <a:latin typeface="SamsungOne-400" panose="020B0503030303020204" pitchFamily="34" charset="0"/>
                          <a:cs typeface="+mn-cs"/>
                        </a:rPr>
                        <a:t>hdfs</a:t>
                      </a:r>
                    </a:p>
                    <a:p>
                      <a:pPr latinLnBrk="1"/>
                      <a:r>
                        <a:rPr kumimoji="1" lang="en-US" altLang="ko-KR" sz="550" kern="1200" dirty="0">
                          <a:solidFill>
                            <a:srgbClr val="000000"/>
                          </a:solidFill>
                          <a:latin typeface="SamsungOne-400" panose="020B0503030303020204" pitchFamily="34" charset="0"/>
                          <a:cs typeface="+mn-cs"/>
                        </a:rPr>
                        <a:t>yarn</a:t>
                      </a:r>
                    </a:p>
                    <a:p>
                      <a:pPr latinLnBrk="1"/>
                      <a:r>
                        <a:rPr kumimoji="1" lang="en-US" altLang="ko-KR" sz="550" kern="1200" dirty="0">
                          <a:solidFill>
                            <a:srgbClr val="000000"/>
                          </a:solidFill>
                          <a:latin typeface="SamsungOne-400" panose="020B0503030303020204" pitchFamily="34" charset="0"/>
                          <a:cs typeface="+mn-cs"/>
                        </a:rPr>
                        <a:t>kudu</a:t>
                      </a:r>
                    </a:p>
                    <a:p>
                      <a:pPr latinLnBrk="1"/>
                      <a:endParaRPr kumimoji="1" lang="en-US" altLang="ko-KR" sz="550" kern="1200" dirty="0">
                        <a:solidFill>
                          <a:srgbClr val="000000"/>
                        </a:solidFill>
                        <a:latin typeface="SamsungOne-400" panose="020B0503030303020204" pitchFamily="34" charset="0"/>
                        <a:cs typeface="+mn-cs"/>
                      </a:endParaRPr>
                    </a:p>
                    <a:p>
                      <a:pPr latinLnBrk="1"/>
                      <a:endParaRPr kumimoji="1" lang="en-US" altLang="ko-KR" sz="550" kern="1200" dirty="0">
                        <a:solidFill>
                          <a:srgbClr val="000000"/>
                        </a:solidFill>
                        <a:latin typeface="SamsungOne-400" panose="020B0503030303020204" pitchFamily="34" charset="0"/>
                        <a:cs typeface="+mn-cs"/>
                      </a:endParaRPr>
                    </a:p>
                    <a:p>
                      <a:pPr latinLnBrk="1"/>
                      <a:r>
                        <a:rPr kumimoji="1" lang="en-US" altLang="ko-KR" sz="550" kern="1200" dirty="0">
                          <a:solidFill>
                            <a:srgbClr val="000000"/>
                          </a:solidFill>
                          <a:latin typeface="SamsungOne-400" panose="020B0503030303020204" pitchFamily="34" charset="0"/>
                          <a:cs typeface="+mn-cs"/>
                        </a:rPr>
                        <a:t>impala</a:t>
                      </a:r>
                    </a:p>
                    <a:p>
                      <a:pPr latinLnBrk="1"/>
                      <a:r>
                        <a:rPr kumimoji="1" lang="en-US" altLang="ko-KR" sz="550" kern="1200" dirty="0">
                          <a:solidFill>
                            <a:srgbClr val="000000"/>
                          </a:solidFill>
                          <a:latin typeface="SamsungOne-400" panose="020B0503030303020204" pitchFamily="34" charset="0"/>
                          <a:cs typeface="+mn-cs"/>
                        </a:rPr>
                        <a:t>hdfs</a:t>
                      </a:r>
                    </a:p>
                    <a:p>
                      <a:pPr latinLnBrk="1"/>
                      <a:r>
                        <a:rPr kumimoji="1" lang="en-US" altLang="ko-KR" sz="550" kern="1200" dirty="0">
                          <a:solidFill>
                            <a:srgbClr val="000000"/>
                          </a:solidFill>
                          <a:latin typeface="SamsungOne-400" panose="020B0503030303020204" pitchFamily="34" charset="0"/>
                          <a:cs typeface="+mn-cs"/>
                        </a:rPr>
                        <a:t>yarn</a:t>
                      </a:r>
                    </a:p>
                    <a:p>
                      <a:pPr latinLnBrk="1"/>
                      <a:r>
                        <a:rPr kumimoji="1" lang="en-US" altLang="ko-KR" sz="550" kern="1200" dirty="0">
                          <a:solidFill>
                            <a:srgbClr val="000000"/>
                          </a:solidFill>
                          <a:latin typeface="SamsungOne-400" panose="020B0503030303020204" pitchFamily="34" charset="0"/>
                          <a:cs typeface="+mn-cs"/>
                        </a:rPr>
                        <a:t>kudu</a:t>
                      </a:r>
                    </a:p>
                    <a:p>
                      <a:pPr latinLnBrk="1"/>
                      <a:endParaRPr kumimoji="1" lang="en-US" altLang="ko-KR" sz="550" kern="1200" dirty="0">
                        <a:solidFill>
                          <a:srgbClr val="000000"/>
                        </a:solidFill>
                        <a:latin typeface="SamsungOne-400" panose="020B0503030303020204" pitchFamily="34" charset="0"/>
                        <a:cs typeface="+mn-cs"/>
                      </a:endParaRPr>
                    </a:p>
                    <a:p>
                      <a:pPr latinLnBrk="1"/>
                      <a:endParaRPr kumimoji="1" lang="en-US" altLang="ko-KR" sz="550" kern="1200" dirty="0">
                        <a:solidFill>
                          <a:srgbClr val="000000"/>
                        </a:solidFill>
                        <a:latin typeface="SamsungOne-400" panose="020B0503030303020204" pitchFamily="34" charset="0"/>
                        <a:cs typeface="+mn-cs"/>
                      </a:endParaRPr>
                    </a:p>
                    <a:p>
                      <a:pPr latinLnBrk="1"/>
                      <a:r>
                        <a:rPr kumimoji="1" lang="en-US" altLang="ko-KR" sz="550" kern="1200" dirty="0">
                          <a:solidFill>
                            <a:srgbClr val="000000"/>
                          </a:solidFill>
                          <a:latin typeface="SamsungOne-400" panose="020B0503030303020204" pitchFamily="34" charset="0"/>
                          <a:cs typeface="+mn-cs"/>
                        </a:rPr>
                        <a:t>impala</a:t>
                      </a:r>
                    </a:p>
                    <a:p>
                      <a:pPr latinLnBrk="1"/>
                      <a:r>
                        <a:rPr kumimoji="1" lang="en-US" altLang="ko-KR" sz="550" kern="1200" dirty="0">
                          <a:solidFill>
                            <a:srgbClr val="000000"/>
                          </a:solidFill>
                          <a:latin typeface="SamsungOne-400" panose="020B0503030303020204" pitchFamily="34" charset="0"/>
                          <a:cs typeface="+mn-cs"/>
                        </a:rPr>
                        <a:t>hdfs</a:t>
                      </a:r>
                    </a:p>
                    <a:p>
                      <a:pPr latinLnBrk="1"/>
                      <a:r>
                        <a:rPr kumimoji="1" lang="en-US" altLang="ko-KR" sz="550" kern="1200" dirty="0">
                          <a:solidFill>
                            <a:srgbClr val="000000"/>
                          </a:solidFill>
                          <a:latin typeface="SamsungOne-400" panose="020B0503030303020204" pitchFamily="34" charset="0"/>
                          <a:cs typeface="+mn-cs"/>
                        </a:rPr>
                        <a:t>yarn</a:t>
                      </a:r>
                    </a:p>
                    <a:p>
                      <a:pPr latinLnBrk="1"/>
                      <a:r>
                        <a:rPr kumimoji="1" lang="en-US" altLang="ko-KR" sz="550" kern="1200" dirty="0">
                          <a:solidFill>
                            <a:srgbClr val="000000"/>
                          </a:solidFill>
                          <a:latin typeface="SamsungOne-400" panose="020B0503030303020204" pitchFamily="34" charset="0"/>
                          <a:cs typeface="+mn-cs"/>
                        </a:rPr>
                        <a:t>kudu</a:t>
                      </a:r>
                    </a:p>
                    <a:p>
                      <a:pPr latinLnBrk="1"/>
                      <a:endParaRPr kumimoji="1" lang="en-US" altLang="ko-KR" sz="550" kern="1200" dirty="0">
                        <a:solidFill>
                          <a:srgbClr val="000000"/>
                        </a:solidFill>
                        <a:latin typeface="SamsungOne-400" panose="020B0503030303020204" pitchFamily="34" charset="0"/>
                        <a:cs typeface="+mn-cs"/>
                      </a:endParaRPr>
                    </a:p>
                    <a:p>
                      <a:pPr latinLnBrk="1"/>
                      <a:endParaRPr kumimoji="1" lang="en-US" altLang="ko-KR" sz="550" kern="1200" dirty="0">
                        <a:solidFill>
                          <a:srgbClr val="000000"/>
                        </a:solidFill>
                        <a:latin typeface="SamsungOne-400" panose="020B0503030303020204" pitchFamily="34" charset="0"/>
                        <a:cs typeface="+mn-cs"/>
                      </a:endParaRPr>
                    </a:p>
                    <a:p>
                      <a:pPr latinLnBrk="1"/>
                      <a:r>
                        <a:rPr kumimoji="1" lang="en-US" altLang="ko-KR" sz="550" kern="1200" dirty="0">
                          <a:solidFill>
                            <a:srgbClr val="000000"/>
                          </a:solidFill>
                          <a:latin typeface="SamsungOne-400" panose="020B0503030303020204" pitchFamily="34" charset="0"/>
                          <a:cs typeface="+mn-cs"/>
                        </a:rPr>
                        <a:t>impala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043219975"/>
                  </a:ext>
                </a:extLst>
              </a:tr>
            </a:tbl>
          </a:graphicData>
        </a:graphic>
      </p:graphicFrame>
    </p:spTree>
    <p:extLst>
      <p:ext uri="{BB962C8B-B14F-4D97-AF65-F5344CB8AC3E}">
        <p14:creationId xmlns:p14="http://schemas.microsoft.com/office/powerpoint/2010/main" val="14503105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3000" dirty="0"/>
              <a:t>Built-In Functions (</a:t>
            </a:r>
            <a:r>
              <a:rPr lang="en-US" altLang="ko-KR" sz="3000" dirty="0" err="1"/>
              <a:t>Hàm</a:t>
            </a:r>
            <a:r>
              <a:rPr lang="en-US" altLang="ko-KR" sz="3000" dirty="0"/>
              <a:t> </a:t>
            </a:r>
            <a:r>
              <a:rPr lang="en-US" altLang="ko-KR" sz="3000" dirty="0" err="1"/>
              <a:t>tích</a:t>
            </a:r>
            <a:r>
              <a:rPr lang="en-US" altLang="ko-KR" sz="3000" dirty="0"/>
              <a:t> </a:t>
            </a:r>
            <a:r>
              <a:rPr lang="en-US" altLang="ko-KR" sz="3000" dirty="0" err="1"/>
              <a:t>hợp</a:t>
            </a:r>
            <a:r>
              <a:rPr lang="en-US" altLang="ko-KR" sz="3000" dirty="0"/>
              <a:t> </a:t>
            </a:r>
            <a:r>
              <a:rPr lang="en-US" altLang="ko-KR" sz="3000" dirty="0" err="1"/>
              <a:t>sẵn</a:t>
            </a:r>
            <a:r>
              <a:rPr lang="en-US" altLang="ko-KR" sz="3000" dirty="0"/>
              <a:t>) (1/7)</a:t>
            </a:r>
            <a:endParaRPr lang="ko-KR" altLang="en-US" sz="3000"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Hive và Impala cung cấp các hàm tương tự như các hàm </a:t>
            </a:r>
            <a:r>
              <a:rPr lang="en-US" altLang="ko-KR" dirty="0" err="1"/>
              <a:t>tích</a:t>
            </a:r>
            <a:r>
              <a:rPr lang="en-US" altLang="ko-KR" dirty="0"/>
              <a:t> </a:t>
            </a:r>
            <a:r>
              <a:rPr lang="en-US" altLang="ko-KR" dirty="0" err="1"/>
              <a:t>hợp</a:t>
            </a:r>
            <a:r>
              <a:rPr lang="en-US" altLang="ko-KR" dirty="0"/>
              <a:t> </a:t>
            </a:r>
            <a:r>
              <a:rPr lang="en-US" altLang="ko-KR" dirty="0" err="1"/>
              <a:t>sẵn</a:t>
            </a:r>
            <a:r>
              <a:rPr lang="en-US" altLang="ko-KR" dirty="0"/>
              <a:t> </a:t>
            </a:r>
            <a:r>
              <a:rPr lang="vi-VN" altLang="ko-KR" dirty="0"/>
              <a:t>do SQL cung cấp.</a:t>
            </a:r>
            <a:endParaRPr lang="en-US" altLang="ko-KR" dirty="0"/>
          </a:p>
          <a:p>
            <a:pPr lvl="1"/>
            <a:r>
              <a:rPr lang="vi-VN" altLang="ko-KR" dirty="0"/>
              <a:t>Hầu hết đều giống SQL, nhưng một số dành riêng cho impala và HiveQL</a:t>
            </a:r>
          </a:p>
          <a:p>
            <a:pPr lvl="1"/>
            <a:r>
              <a:rPr lang="vi-VN" altLang="ko-KR" dirty="0"/>
              <a:t>Tên hàm không phân biệt chữ hoa chữ thường</a:t>
            </a:r>
            <a:endParaRPr lang="en-US" altLang="ko-KR" dirty="0"/>
          </a:p>
          <a:p>
            <a:r>
              <a:rPr lang="en-US" altLang="ko-KR" dirty="0" err="1"/>
              <a:t>Danh</a:t>
            </a:r>
            <a:r>
              <a:rPr lang="en-US" altLang="ko-KR" dirty="0"/>
              <a:t> </a:t>
            </a:r>
            <a:r>
              <a:rPr lang="en-US" altLang="ko-KR" dirty="0" err="1"/>
              <a:t>sách</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hàm</a:t>
            </a:r>
            <a:r>
              <a:rPr lang="en-US" altLang="ko-KR" dirty="0"/>
              <a:t> </a:t>
            </a:r>
            <a:r>
              <a:rPr lang="en-US" altLang="ko-KR" dirty="0" err="1"/>
              <a:t>và</a:t>
            </a:r>
            <a:r>
              <a:rPr lang="en-US" altLang="ko-KR" dirty="0"/>
              <a:t> </a:t>
            </a:r>
            <a:r>
              <a:rPr lang="en-US" altLang="ko-KR" dirty="0" err="1"/>
              <a:t>xem</a:t>
            </a:r>
            <a:r>
              <a:rPr lang="en-US" altLang="ko-KR" dirty="0"/>
              <a:t> </a:t>
            </a:r>
            <a:r>
              <a:rPr lang="en-US" altLang="ko-KR" dirty="0" err="1"/>
              <a:t>thông</a:t>
            </a:r>
            <a:r>
              <a:rPr lang="en-US" altLang="ko-KR" dirty="0"/>
              <a:t> tin </a:t>
            </a:r>
            <a:r>
              <a:rPr lang="en-US" altLang="ko-KR" dirty="0" err="1"/>
              <a:t>về</a:t>
            </a:r>
            <a:r>
              <a:rPr lang="en-US" altLang="ko-KR" dirty="0"/>
              <a:t> </a:t>
            </a:r>
            <a:r>
              <a:rPr lang="en-US" altLang="ko-KR" dirty="0" err="1"/>
              <a:t>một</a:t>
            </a:r>
            <a:r>
              <a:rPr lang="en-US" altLang="ko-KR" dirty="0"/>
              <a:t> </a:t>
            </a:r>
            <a:r>
              <a:rPr lang="en-US" altLang="ko-KR" dirty="0" err="1"/>
              <a:t>hàm</a:t>
            </a:r>
            <a:r>
              <a:rPr lang="en-US" altLang="ko-KR" dirty="0"/>
              <a:t> </a:t>
            </a:r>
            <a:r>
              <a:rPr lang="en-US" altLang="ko-KR" dirty="0" err="1"/>
              <a:t>cho</a:t>
            </a:r>
            <a:r>
              <a:rPr lang="en-US" altLang="ko-KR" dirty="0"/>
              <a:t> </a:t>
            </a:r>
            <a:r>
              <a:rPr lang="en-US" altLang="ko-KR" dirty="0" err="1"/>
              <a:t>HiveQL</a:t>
            </a:r>
            <a:endParaRPr lang="en-US" altLang="ko-KR" dirty="0"/>
          </a:p>
          <a:p>
            <a:pPr lvl="1"/>
            <a:endParaRPr lang="en-US" altLang="ko-KR" dirty="0"/>
          </a:p>
        </p:txBody>
      </p:sp>
      <p:sp>
        <p:nvSpPr>
          <p:cNvPr id="11" name="직사각형 3">
            <a:extLst>
              <a:ext uri="{FF2B5EF4-FFF2-40B4-BE49-F238E27FC236}">
                <a16:creationId xmlns:a16="http://schemas.microsoft.com/office/drawing/2014/main" id="{C4D87BE3-B31B-4F53-8B08-1C4ABEE6CBBC}"/>
              </a:ext>
            </a:extLst>
          </p:cNvPr>
          <p:cNvSpPr/>
          <p:nvPr/>
        </p:nvSpPr>
        <p:spPr>
          <a:xfrm>
            <a:off x="704849" y="3350622"/>
            <a:ext cx="7812000" cy="12096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ea typeface="SamsungOne-400" panose="020B0503030303020204" pitchFamily="34" charset="0"/>
              </a:rPr>
              <a:t>hive&gt; SHOW functions;</a:t>
            </a:r>
          </a:p>
          <a:p>
            <a:pPr marL="180000"/>
            <a:r>
              <a:rPr lang="en-US" altLang="ko-KR" sz="1400" dirty="0">
                <a:solidFill>
                  <a:srgbClr val="000000"/>
                </a:solidFill>
                <a:latin typeface="SamsungOne-400" panose="020B0503030303020204" pitchFamily="34" charset="0"/>
                <a:ea typeface="SamsungOne-400" panose="020B0503030303020204" pitchFamily="34" charset="0"/>
              </a:rPr>
              <a:t>          ......</a:t>
            </a:r>
          </a:p>
          <a:p>
            <a:pPr marL="180000"/>
            <a:r>
              <a:rPr lang="en-US" altLang="ko-KR" sz="1400" dirty="0">
                <a:solidFill>
                  <a:srgbClr val="000000"/>
                </a:solidFill>
                <a:latin typeface="SamsungOne-400" panose="020B0503030303020204" pitchFamily="34" charset="0"/>
                <a:ea typeface="SamsungOne-400" panose="020B0503030303020204" pitchFamily="34" charset="0"/>
              </a:rPr>
              <a:t>          --display the function list</a:t>
            </a:r>
          </a:p>
          <a:p>
            <a:pPr marL="180000"/>
            <a:r>
              <a:rPr lang="en-US" altLang="ko-KR" sz="1400" dirty="0">
                <a:solidFill>
                  <a:srgbClr val="000000"/>
                </a:solidFill>
                <a:latin typeface="SamsungOne-400" panose="020B0503030303020204" pitchFamily="34" charset="0"/>
                <a:ea typeface="SamsungOne-400" panose="020B0503030303020204" pitchFamily="34" charset="0"/>
              </a:rPr>
              <a:t>hive&gt; DESC function abs</a:t>
            </a:r>
          </a:p>
        </p:txBody>
      </p:sp>
      <p:sp>
        <p:nvSpPr>
          <p:cNvPr id="10" name="직사각형 3">
            <a:extLst>
              <a:ext uri="{FF2B5EF4-FFF2-40B4-BE49-F238E27FC236}">
                <a16:creationId xmlns:a16="http://schemas.microsoft.com/office/drawing/2014/main" id="{3219122D-8439-45A0-9313-C83F39A01139}"/>
              </a:ext>
            </a:extLst>
          </p:cNvPr>
          <p:cNvSpPr/>
          <p:nvPr/>
        </p:nvSpPr>
        <p:spPr>
          <a:xfrm>
            <a:off x="704849" y="4610099"/>
            <a:ext cx="7812000" cy="164592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ea typeface="SamsungOne-400" panose="020B0503030303020204" pitchFamily="34" charset="0"/>
              </a:rPr>
              <a:t>0: jbdc:hive2://&gt; desc function abs;</a:t>
            </a:r>
          </a:p>
          <a:p>
            <a:pPr marL="180000"/>
            <a:r>
              <a:rPr lang="en-US" altLang="ko-KR" sz="1400" dirty="0">
                <a:solidFill>
                  <a:srgbClr val="000000"/>
                </a:solidFill>
                <a:latin typeface="SamsungOne-400" panose="020B0503030303020204" pitchFamily="34" charset="0"/>
                <a:ea typeface="SamsungOne-400" panose="020B0503030303020204" pitchFamily="34" charset="0"/>
              </a:rPr>
              <a:t>OK</a:t>
            </a:r>
          </a:p>
          <a:p>
            <a:pPr marL="180000"/>
            <a:endParaRPr lang="en-US" altLang="ko-KR" sz="1400" dirty="0">
              <a:solidFill>
                <a:srgbClr val="000000"/>
              </a:solidFill>
              <a:latin typeface="SamsungOne-400" panose="020B0503030303020204" pitchFamily="34" charset="0"/>
              <a:ea typeface="SamsungOne-400" panose="020B0503030303020204" pitchFamily="34" charset="0"/>
            </a:endParaRPr>
          </a:p>
          <a:p>
            <a:pPr marL="180000"/>
            <a:endParaRPr lang="en-US" altLang="ko-KR" sz="1400" dirty="0">
              <a:solidFill>
                <a:srgbClr val="000000"/>
              </a:solidFill>
              <a:latin typeface="SamsungOne-400" panose="020B0503030303020204" pitchFamily="34" charset="0"/>
              <a:ea typeface="SamsungOne-400" panose="020B0503030303020204" pitchFamily="34" charset="0"/>
            </a:endParaRPr>
          </a:p>
          <a:p>
            <a:pPr marL="180000"/>
            <a:endParaRPr lang="en-US" altLang="ko-KR" sz="1400" dirty="0">
              <a:solidFill>
                <a:srgbClr val="000000"/>
              </a:solidFill>
              <a:latin typeface="SamsungOne-400" panose="020B0503030303020204" pitchFamily="34" charset="0"/>
              <a:ea typeface="SamsungOne-400" panose="020B0503030303020204" pitchFamily="34" charset="0"/>
            </a:endParaRPr>
          </a:p>
          <a:p>
            <a:pPr marL="180000"/>
            <a:endParaRPr lang="en-US" altLang="ko-KR" sz="1400" dirty="0">
              <a:solidFill>
                <a:srgbClr val="000000"/>
              </a:solidFill>
              <a:latin typeface="SamsungOne-400" panose="020B0503030303020204" pitchFamily="34" charset="0"/>
              <a:ea typeface="SamsungOne-400" panose="020B0503030303020204" pitchFamily="34" charset="0"/>
            </a:endParaRPr>
          </a:p>
          <a:p>
            <a:pPr marL="180000"/>
            <a:r>
              <a:rPr lang="en-US" altLang="ko-KR" sz="1400" dirty="0">
                <a:solidFill>
                  <a:srgbClr val="000000"/>
                </a:solidFill>
                <a:latin typeface="SamsungOne-400" panose="020B0503030303020204" pitchFamily="34" charset="0"/>
                <a:ea typeface="SamsungOne-400" panose="020B0503030303020204" pitchFamily="34" charset="0"/>
              </a:rPr>
              <a:t>1 row selected (0.038 seconds)</a:t>
            </a:r>
          </a:p>
        </p:txBody>
      </p:sp>
      <p:graphicFrame>
        <p:nvGraphicFramePr>
          <p:cNvPr id="12" name="표 11">
            <a:extLst>
              <a:ext uri="{FF2B5EF4-FFF2-40B4-BE49-F238E27FC236}">
                <a16:creationId xmlns:a16="http://schemas.microsoft.com/office/drawing/2014/main" id="{C3479E84-13A2-479B-99E3-B0268705C77F}"/>
              </a:ext>
            </a:extLst>
          </p:cNvPr>
          <p:cNvGraphicFramePr>
            <a:graphicFrameLocks noGrp="1"/>
          </p:cNvGraphicFramePr>
          <p:nvPr>
            <p:extLst>
              <p:ext uri="{D42A27DB-BD31-4B8C-83A1-F6EECF244321}">
                <p14:modId xmlns:p14="http://schemas.microsoft.com/office/powerpoint/2010/main" val="169664937"/>
              </p:ext>
            </p:extLst>
          </p:nvPr>
        </p:nvGraphicFramePr>
        <p:xfrm>
          <a:off x="1008151" y="5243507"/>
          <a:ext cx="2855189" cy="777240"/>
        </p:xfrm>
        <a:graphic>
          <a:graphicData uri="http://schemas.openxmlformats.org/drawingml/2006/table">
            <a:tbl>
              <a:tblPr firstRow="1" bandRow="1">
                <a:tableStyleId>{5C22544A-7EE6-4342-B048-85BDC9FD1C3A}</a:tableStyleId>
              </a:tblPr>
              <a:tblGrid>
                <a:gridCol w="2855189">
                  <a:extLst>
                    <a:ext uri="{9D8B030D-6E8A-4147-A177-3AD203B41FA5}">
                      <a16:colId xmlns:a16="http://schemas.microsoft.com/office/drawing/2014/main" val="3031015802"/>
                    </a:ext>
                  </a:extLst>
                </a:gridCol>
              </a:tblGrid>
              <a:tr h="187234">
                <a:tc>
                  <a:txBody>
                    <a:bodyPr/>
                    <a:lstStyle/>
                    <a:p>
                      <a:pPr algn="ctr" latinLnBrk="1"/>
                      <a:r>
                        <a:rPr kumimoji="1" lang="en-US" altLang="ko-KR" sz="1300" b="0" kern="1200" dirty="0">
                          <a:solidFill>
                            <a:srgbClr val="000000"/>
                          </a:solidFill>
                          <a:latin typeface="SamsungOne-400" panose="020B0503030303020204" pitchFamily="34" charset="0"/>
                          <a:cs typeface="+mn-cs"/>
                        </a:rPr>
                        <a:t>tab_name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296730">
                <a:tc>
                  <a:txBody>
                    <a:bodyPr/>
                    <a:lstStyle/>
                    <a:p>
                      <a:pPr latinLnBrk="1"/>
                      <a:r>
                        <a:rPr kumimoji="1" lang="en-US" altLang="ko-KR" sz="1300" kern="1200" dirty="0">
                          <a:solidFill>
                            <a:srgbClr val="000000"/>
                          </a:solidFill>
                          <a:latin typeface="SamsungOne-400" panose="020B0503030303020204" pitchFamily="34" charset="0"/>
                          <a:cs typeface="+mn-cs"/>
                        </a:rPr>
                        <a:t>abs(x) – returns the absolute value of x</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spTree>
    <p:extLst>
      <p:ext uri="{BB962C8B-B14F-4D97-AF65-F5344CB8AC3E}">
        <p14:creationId xmlns:p14="http://schemas.microsoft.com/office/powerpoint/2010/main" val="22580319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3000" dirty="0"/>
              <a:t>Built-In Functions (</a:t>
            </a:r>
            <a:r>
              <a:rPr lang="en-US" altLang="ko-KR" sz="3000" dirty="0" err="1"/>
              <a:t>Hàm</a:t>
            </a:r>
            <a:r>
              <a:rPr lang="en-US" altLang="ko-KR" sz="3000" dirty="0"/>
              <a:t> </a:t>
            </a:r>
            <a:r>
              <a:rPr lang="en-US" altLang="ko-KR" sz="3000" dirty="0" err="1"/>
              <a:t>tích</a:t>
            </a:r>
            <a:r>
              <a:rPr lang="en-US" altLang="ko-KR" sz="3000" dirty="0"/>
              <a:t> </a:t>
            </a:r>
            <a:r>
              <a:rPr lang="en-US" altLang="ko-KR" sz="3000" dirty="0" err="1"/>
              <a:t>hợp</a:t>
            </a:r>
            <a:r>
              <a:rPr lang="en-US" altLang="ko-KR" sz="3000" dirty="0"/>
              <a:t> </a:t>
            </a:r>
            <a:r>
              <a:rPr lang="en-US" altLang="ko-KR" sz="3000" dirty="0" err="1"/>
              <a:t>sẵn</a:t>
            </a:r>
            <a:r>
              <a:rPr lang="en-US" altLang="ko-KR" sz="3000" dirty="0"/>
              <a:t>) (2/7)</a:t>
            </a:r>
            <a:endParaRPr lang="ko-KR" altLang="en-US" sz="3000"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3565865" cy="914400"/>
          </a:xfrm>
        </p:spPr>
        <p:txBody>
          <a:bodyPr/>
          <a:lstStyle/>
          <a:p>
            <a:r>
              <a:rPr lang="en-US" altLang="ko-KR" dirty="0" err="1"/>
              <a:t>Hàm</a:t>
            </a:r>
            <a:r>
              <a:rPr lang="en-US" altLang="ko-KR" dirty="0"/>
              <a:t> </a:t>
            </a:r>
            <a:r>
              <a:rPr lang="en-US" altLang="ko-KR" dirty="0" err="1"/>
              <a:t>toán</a:t>
            </a:r>
            <a:r>
              <a:rPr lang="en-US" altLang="ko-KR" dirty="0"/>
              <a:t> </a:t>
            </a:r>
            <a:r>
              <a:rPr lang="en-US" altLang="ko-KR" dirty="0" err="1"/>
              <a:t>học</a:t>
            </a:r>
            <a:endParaRPr lang="en-US" altLang="ko-KR" dirty="0"/>
          </a:p>
          <a:p>
            <a:pPr lvl="1"/>
            <a:r>
              <a:rPr lang="en-US" altLang="ko-KR" dirty="0" err="1"/>
              <a:t>Thực</a:t>
            </a:r>
            <a:r>
              <a:rPr lang="en-US" altLang="ko-KR" dirty="0"/>
              <a:t> </a:t>
            </a:r>
            <a:r>
              <a:rPr lang="en-US" altLang="ko-KR" dirty="0" err="1"/>
              <a:t>hiện</a:t>
            </a:r>
            <a:r>
              <a:rPr lang="en-US" altLang="ko-KR" dirty="0"/>
              <a:t> </a:t>
            </a:r>
            <a:r>
              <a:rPr lang="en-US" altLang="ko-KR" dirty="0" err="1"/>
              <a:t>phép</a:t>
            </a:r>
            <a:r>
              <a:rPr lang="en-US" altLang="ko-KR" dirty="0"/>
              <a:t> </a:t>
            </a:r>
            <a:r>
              <a:rPr lang="en-US" altLang="ko-KR" dirty="0" err="1"/>
              <a:t>tính</a:t>
            </a:r>
            <a:r>
              <a:rPr lang="en-US" altLang="ko-KR" dirty="0"/>
              <a:t> </a:t>
            </a:r>
            <a:r>
              <a:rPr lang="en-US" altLang="ko-KR" dirty="0" err="1"/>
              <a:t>số</a:t>
            </a:r>
            <a:r>
              <a:rPr lang="en-US" altLang="ko-KR" dirty="0"/>
              <a:t> – </a:t>
            </a:r>
            <a:r>
              <a:rPr kumimoji="1" lang="en-US" altLang="ko-KR" sz="1400" dirty="0">
                <a:latin typeface="SamsungOne-700" panose="020B0803030303020204" pitchFamily="34" charset="0"/>
                <a:ea typeface="SamsungOne-700" panose="020B0803030303020204" pitchFamily="34" charset="0"/>
              </a:rPr>
              <a:t>round(a,b), ceil(a), abs(a), rand(), sqrt(a), floor(a)</a:t>
            </a:r>
          </a:p>
          <a:p>
            <a:r>
              <a:rPr lang="en-US" altLang="ko-KR" dirty="0" err="1"/>
              <a:t>hàm</a:t>
            </a:r>
            <a:r>
              <a:rPr lang="en-US" altLang="ko-KR" dirty="0"/>
              <a:t> </a:t>
            </a:r>
            <a:r>
              <a:rPr lang="en-US" altLang="ko-KR" dirty="0" err="1"/>
              <a:t>ngày</a:t>
            </a:r>
            <a:r>
              <a:rPr lang="en-US" altLang="ko-KR" dirty="0"/>
              <a:t> </a:t>
            </a:r>
            <a:r>
              <a:rPr lang="en-US" altLang="ko-KR" dirty="0" err="1"/>
              <a:t>tháng</a:t>
            </a:r>
            <a:r>
              <a:rPr lang="en-US" altLang="ko-KR" dirty="0"/>
              <a:t> (date)</a:t>
            </a:r>
          </a:p>
          <a:p>
            <a:pPr lvl="1"/>
            <a:r>
              <a:rPr lang="vi-VN" altLang="ko-KR" dirty="0"/>
              <a:t>Các hàm liên quan đến ngày chủ yếu được sử dụng để thay đổi định dạng đầu ra của ngày</a:t>
            </a:r>
            <a:r>
              <a:rPr lang="en-US" altLang="ko-KR" dirty="0"/>
              <a:t> – </a:t>
            </a:r>
            <a:r>
              <a:rPr kumimoji="1" lang="en-US" altLang="ko-KR" sz="1400" dirty="0" err="1">
                <a:latin typeface="SamsungOne-700" panose="020B0803030303020204" pitchFamily="34" charset="0"/>
                <a:ea typeface="SamsungOne-700" panose="020B0803030303020204" pitchFamily="34" charset="0"/>
              </a:rPr>
              <a:t>current_timestamp</a:t>
            </a:r>
            <a:r>
              <a:rPr kumimoji="1" lang="en-US" altLang="ko-KR" sz="1400" dirty="0">
                <a:latin typeface="SamsungOne-700" panose="020B0803030303020204" pitchFamily="34" charset="0"/>
                <a:ea typeface="SamsungOne-700" panose="020B0803030303020204" pitchFamily="34" charset="0"/>
              </a:rPr>
              <a:t>(), </a:t>
            </a:r>
            <a:r>
              <a:rPr kumimoji="1" lang="en-US" altLang="ko-KR" sz="1400" dirty="0" err="1">
                <a:latin typeface="SamsungOne-700" panose="020B0803030303020204" pitchFamily="34" charset="0"/>
                <a:ea typeface="SamsungOne-700" panose="020B0803030303020204" pitchFamily="34" charset="0"/>
              </a:rPr>
              <a:t>unix_timestamp</a:t>
            </a:r>
            <a:r>
              <a:rPr kumimoji="1" lang="en-US" altLang="ko-KR" sz="1400" dirty="0">
                <a:latin typeface="SamsungOne-700" panose="020B0803030303020204" pitchFamily="34" charset="0"/>
                <a:ea typeface="SamsungOne-700" panose="020B0803030303020204" pitchFamily="34" charset="0"/>
              </a:rPr>
              <a:t>(a), </a:t>
            </a:r>
            <a:r>
              <a:rPr kumimoji="1" lang="en-US" altLang="ko-KR" sz="1400" dirty="0" err="1">
                <a:latin typeface="SamsungOne-700" panose="020B0803030303020204" pitchFamily="34" charset="0"/>
                <a:ea typeface="SamsungOne-700" panose="020B0803030303020204" pitchFamily="34" charset="0"/>
              </a:rPr>
              <a:t>to_date</a:t>
            </a:r>
            <a:r>
              <a:rPr kumimoji="1" lang="en-US" altLang="ko-KR" sz="1400" dirty="0">
                <a:latin typeface="SamsungOne-700" panose="020B0803030303020204" pitchFamily="34" charset="0"/>
                <a:ea typeface="SamsungOne-700" panose="020B0803030303020204" pitchFamily="34" charset="0"/>
              </a:rPr>
              <a:t>(a)</a:t>
            </a:r>
          </a:p>
          <a:p>
            <a:r>
              <a:rPr lang="en-US" altLang="ko-KR" dirty="0" err="1"/>
              <a:t>Hàm</a:t>
            </a:r>
            <a:r>
              <a:rPr lang="en-US" altLang="ko-KR" dirty="0"/>
              <a:t> </a:t>
            </a:r>
            <a:r>
              <a:rPr lang="en-US" altLang="ko-KR" dirty="0" err="1"/>
              <a:t>chuỗi</a:t>
            </a:r>
            <a:r>
              <a:rPr lang="en-US" altLang="ko-KR" dirty="0"/>
              <a:t> (string)</a:t>
            </a:r>
          </a:p>
          <a:p>
            <a:pPr lvl="1"/>
            <a:r>
              <a:rPr lang="en-US" altLang="ko-KR" dirty="0" err="1"/>
              <a:t>Có</a:t>
            </a:r>
            <a:r>
              <a:rPr lang="en-US" altLang="ko-KR" dirty="0"/>
              <a:t> </a:t>
            </a:r>
            <a:r>
              <a:rPr lang="en-US" altLang="ko-KR" dirty="0" err="1"/>
              <a:t>nhiều</a:t>
            </a:r>
            <a:r>
              <a:rPr lang="en-US" altLang="ko-KR" dirty="0"/>
              <a:t> </a:t>
            </a:r>
            <a:r>
              <a:rPr lang="en-US" altLang="ko-KR" dirty="0" err="1"/>
              <a:t>loại</a:t>
            </a:r>
            <a:r>
              <a:rPr lang="en-US" altLang="ko-KR" dirty="0"/>
              <a:t> </a:t>
            </a:r>
            <a:r>
              <a:rPr lang="en-US" altLang="ko-KR" dirty="0" err="1"/>
              <a:t>hàm</a:t>
            </a:r>
            <a:r>
              <a:rPr lang="en-US" altLang="ko-KR" dirty="0"/>
              <a:t> </a:t>
            </a:r>
            <a:r>
              <a:rPr lang="en-US" altLang="ko-KR" dirty="0" err="1"/>
              <a:t>khác</a:t>
            </a:r>
            <a:r>
              <a:rPr lang="en-US" altLang="ko-KR" dirty="0"/>
              <a:t> </a:t>
            </a:r>
            <a:r>
              <a:rPr lang="en-US" altLang="ko-KR" dirty="0" err="1"/>
              <a:t>nhau</a:t>
            </a:r>
            <a:r>
              <a:rPr lang="en-US" altLang="ko-KR" dirty="0"/>
              <a:t> </a:t>
            </a:r>
            <a:r>
              <a:rPr lang="en-US" altLang="ko-KR" dirty="0" err="1"/>
              <a:t>thao</a:t>
            </a:r>
            <a:r>
              <a:rPr lang="en-US" altLang="ko-KR" dirty="0"/>
              <a:t> </a:t>
            </a:r>
            <a:r>
              <a:rPr lang="en-US" altLang="ko-KR" dirty="0" err="1"/>
              <a:t>tác</a:t>
            </a:r>
            <a:r>
              <a:rPr lang="en-US" altLang="ko-KR" dirty="0"/>
              <a:t> </a:t>
            </a:r>
            <a:r>
              <a:rPr lang="en-US" altLang="ko-KR" dirty="0" err="1"/>
              <a:t>với</a:t>
            </a:r>
            <a:r>
              <a:rPr lang="en-US" altLang="ko-KR" dirty="0"/>
              <a:t> </a:t>
            </a:r>
            <a:r>
              <a:rPr lang="en-US" altLang="ko-KR" dirty="0" err="1"/>
              <a:t>chuỗi</a:t>
            </a:r>
            <a:r>
              <a:rPr lang="en-US" altLang="ko-KR" dirty="0"/>
              <a:t> - </a:t>
            </a:r>
            <a:r>
              <a:rPr kumimoji="1" lang="en-US" altLang="ko-KR" sz="1400" dirty="0" err="1">
                <a:latin typeface="SamsungOne-700" panose="020B0803030303020204" pitchFamily="34" charset="0"/>
                <a:ea typeface="SamsungOne-700" panose="020B0803030303020204" pitchFamily="34" charset="0"/>
              </a:rPr>
              <a:t>concat</a:t>
            </a:r>
            <a:r>
              <a:rPr kumimoji="1" lang="en-US" altLang="ko-KR" sz="1400" dirty="0">
                <a:latin typeface="SamsungOne-700" panose="020B0803030303020204" pitchFamily="34" charset="0"/>
                <a:ea typeface="SamsungOne-700" panose="020B0803030303020204" pitchFamily="34" charset="0"/>
              </a:rPr>
              <a:t>(a, b), </a:t>
            </a:r>
            <a:r>
              <a:rPr kumimoji="1" lang="en-US" altLang="ko-KR" sz="1400" dirty="0" err="1">
                <a:latin typeface="SamsungOne-700" panose="020B0803030303020204" pitchFamily="34" charset="0"/>
                <a:ea typeface="SamsungOne-700" panose="020B0803030303020204" pitchFamily="34" charset="0"/>
              </a:rPr>
              <a:t>concat_ws</a:t>
            </a:r>
            <a:r>
              <a:rPr kumimoji="1" lang="en-US" altLang="ko-KR" sz="1400" dirty="0">
                <a:latin typeface="SamsungOne-700" panose="020B0803030303020204" pitchFamily="34" charset="0"/>
                <a:ea typeface="SamsungOne-700" panose="020B0803030303020204" pitchFamily="34" charset="0"/>
              </a:rPr>
              <a:t>(a, array,&lt;string&gt;), substring(a, b, c) , upper(a), lower(a), trim(a)</a:t>
            </a:r>
          </a:p>
        </p:txBody>
      </p:sp>
      <p:sp>
        <p:nvSpPr>
          <p:cNvPr id="10" name="직사각형 3">
            <a:extLst>
              <a:ext uri="{FF2B5EF4-FFF2-40B4-BE49-F238E27FC236}">
                <a16:creationId xmlns:a16="http://schemas.microsoft.com/office/drawing/2014/main" id="{E01B8337-6930-49EE-AEFD-81B98038A615}"/>
              </a:ext>
            </a:extLst>
          </p:cNvPr>
          <p:cNvSpPr/>
          <p:nvPr/>
        </p:nvSpPr>
        <p:spPr>
          <a:xfrm>
            <a:off x="4101738" y="2148840"/>
            <a:ext cx="5243876" cy="412496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200" dirty="0">
                <a:solidFill>
                  <a:srgbClr val="000000"/>
                </a:solidFill>
                <a:latin typeface="SamsungOne-400" panose="020B0503030303020204" pitchFamily="34" charset="0"/>
                <a:ea typeface="SamsungOne-400" panose="020B0503030303020204" pitchFamily="34" charset="0"/>
              </a:rPr>
              <a:t>0:  jbdc:hive2://&gt; select concat_ws(</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 </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student</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 </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samsung.com</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 as e_mail;</a:t>
            </a:r>
          </a:p>
          <a:p>
            <a:pPr marL="180000"/>
            <a:r>
              <a:rPr lang="en-US" altLang="ko-KR" sz="1200" dirty="0">
                <a:solidFill>
                  <a:srgbClr val="000000"/>
                </a:solidFill>
                <a:latin typeface="SamsungOne-400" panose="020B0503030303020204" pitchFamily="34" charset="0"/>
                <a:ea typeface="SamsungOne-400" panose="020B0503030303020204" pitchFamily="34" charset="0"/>
              </a:rPr>
              <a:t>OK</a:t>
            </a: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r>
              <a:rPr lang="en-US" altLang="ko-KR" sz="1200" dirty="0">
                <a:solidFill>
                  <a:srgbClr val="000000"/>
                </a:solidFill>
                <a:latin typeface="SamsungOne-400" panose="020B0503030303020204" pitchFamily="34" charset="0"/>
                <a:ea typeface="SamsungOne-400" panose="020B0503030303020204" pitchFamily="34" charset="0"/>
              </a:rPr>
              <a:t>1 row selected (0.143 seconds)</a:t>
            </a:r>
          </a:p>
          <a:p>
            <a:pPr marL="180000"/>
            <a:r>
              <a:rPr lang="en-US" altLang="ko-KR" sz="1200" dirty="0">
                <a:solidFill>
                  <a:srgbClr val="000000"/>
                </a:solidFill>
                <a:latin typeface="SamsungOne-400" panose="020B0503030303020204" pitchFamily="34" charset="0"/>
                <a:ea typeface="SamsungOne-400" panose="020B0503030303020204" pitchFamily="34" charset="0"/>
              </a:rPr>
              <a:t>0:  jbdc:hive2://&gt; select upper(</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samsung</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 as upper;</a:t>
            </a:r>
          </a:p>
          <a:p>
            <a:pPr marL="180000"/>
            <a:r>
              <a:rPr lang="en-US" altLang="ko-KR" sz="1200" dirty="0">
                <a:solidFill>
                  <a:srgbClr val="000000"/>
                </a:solidFill>
                <a:latin typeface="SamsungOne-400" panose="020B0503030303020204" pitchFamily="34" charset="0"/>
                <a:ea typeface="SamsungOne-400" panose="020B0503030303020204" pitchFamily="34" charset="0"/>
              </a:rPr>
              <a:t>OK</a:t>
            </a: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r>
              <a:rPr lang="en-US" altLang="ko-KR" sz="1200" dirty="0">
                <a:solidFill>
                  <a:srgbClr val="000000"/>
                </a:solidFill>
                <a:latin typeface="SamsungOne-400" panose="020B0503030303020204" pitchFamily="34" charset="0"/>
                <a:ea typeface="SamsungOne-400" panose="020B0503030303020204" pitchFamily="34" charset="0"/>
              </a:rPr>
              <a:t>1 row selected (0.167 seconds)</a:t>
            </a:r>
          </a:p>
          <a:p>
            <a:pPr marL="180000"/>
            <a:r>
              <a:rPr lang="en-US" altLang="ko-KR" sz="1200" dirty="0">
                <a:solidFill>
                  <a:srgbClr val="000000"/>
                </a:solidFill>
                <a:latin typeface="SamsungOne-400" panose="020B0503030303020204" pitchFamily="34" charset="0"/>
                <a:ea typeface="SamsungOne-400" panose="020B0503030303020204" pitchFamily="34" charset="0"/>
              </a:rPr>
              <a:t>0:  jbdc:hive2://&gt; select trim(</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     s  t  u  d  e  n  t     </a:t>
            </a:r>
            <a:r>
              <a:rPr kumimoji="1" lang="en-US" altLang="ko-KR" sz="12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200" dirty="0">
                <a:solidFill>
                  <a:srgbClr val="000000"/>
                </a:solidFill>
                <a:latin typeface="SamsungOne-400" panose="020B0503030303020204" pitchFamily="34" charset="0"/>
                <a:ea typeface="SamsungOne-400" panose="020B0503030303020204" pitchFamily="34" charset="0"/>
              </a:rPr>
              <a:t>) as trim;</a:t>
            </a:r>
          </a:p>
          <a:p>
            <a:pPr marL="180000"/>
            <a:r>
              <a:rPr lang="en-US" altLang="ko-KR" sz="1200" dirty="0">
                <a:solidFill>
                  <a:srgbClr val="000000"/>
                </a:solidFill>
                <a:latin typeface="SamsungOne-400" panose="020B0503030303020204" pitchFamily="34" charset="0"/>
                <a:ea typeface="SamsungOne-400" panose="020B0503030303020204" pitchFamily="34" charset="0"/>
              </a:rPr>
              <a:t>OK</a:t>
            </a: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endParaRPr lang="en-US" altLang="ko-KR" sz="1200" dirty="0">
              <a:solidFill>
                <a:srgbClr val="000000"/>
              </a:solidFill>
              <a:latin typeface="SamsungOne-400" panose="020B0503030303020204" pitchFamily="34" charset="0"/>
              <a:ea typeface="SamsungOne-400" panose="020B0503030303020204" pitchFamily="34" charset="0"/>
            </a:endParaRPr>
          </a:p>
          <a:p>
            <a:pPr marL="180000"/>
            <a:r>
              <a:rPr lang="en-US" altLang="ko-KR" sz="1200" dirty="0">
                <a:solidFill>
                  <a:srgbClr val="000000"/>
                </a:solidFill>
                <a:latin typeface="SamsungOne-400" panose="020B0503030303020204" pitchFamily="34" charset="0"/>
                <a:ea typeface="SamsungOne-400" panose="020B0503030303020204" pitchFamily="34" charset="0"/>
              </a:rPr>
              <a:t>1 row selected (0.141 seconds)</a:t>
            </a:r>
          </a:p>
        </p:txBody>
      </p:sp>
      <p:graphicFrame>
        <p:nvGraphicFramePr>
          <p:cNvPr id="11" name="표 10">
            <a:extLst>
              <a:ext uri="{FF2B5EF4-FFF2-40B4-BE49-F238E27FC236}">
                <a16:creationId xmlns:a16="http://schemas.microsoft.com/office/drawing/2014/main" id="{9FBB6BDC-D2D5-475C-AB3D-2AA81F490A3E}"/>
              </a:ext>
            </a:extLst>
          </p:cNvPr>
          <p:cNvGraphicFramePr>
            <a:graphicFrameLocks noGrp="1"/>
          </p:cNvGraphicFramePr>
          <p:nvPr>
            <p:extLst>
              <p:ext uri="{D42A27DB-BD31-4B8C-83A1-F6EECF244321}">
                <p14:modId xmlns:p14="http://schemas.microsoft.com/office/powerpoint/2010/main" val="3261854408"/>
              </p:ext>
            </p:extLst>
          </p:nvPr>
        </p:nvGraphicFramePr>
        <p:xfrm>
          <a:off x="4355464" y="2741948"/>
          <a:ext cx="1925593" cy="571050"/>
        </p:xfrm>
        <a:graphic>
          <a:graphicData uri="http://schemas.openxmlformats.org/drawingml/2006/table">
            <a:tbl>
              <a:tblPr firstRow="1" bandRow="1">
                <a:tableStyleId>{5C22544A-7EE6-4342-B048-85BDC9FD1C3A}</a:tableStyleId>
              </a:tblPr>
              <a:tblGrid>
                <a:gridCol w="1925593">
                  <a:extLst>
                    <a:ext uri="{9D8B030D-6E8A-4147-A177-3AD203B41FA5}">
                      <a16:colId xmlns:a16="http://schemas.microsoft.com/office/drawing/2014/main" val="3031015802"/>
                    </a:ext>
                  </a:extLst>
                </a:gridCol>
              </a:tblGrid>
              <a:tr h="187234">
                <a:tc>
                  <a:txBody>
                    <a:bodyPr/>
                    <a:lstStyle/>
                    <a:p>
                      <a:pPr algn="ctr" latinLnBrk="1"/>
                      <a:r>
                        <a:rPr kumimoji="1" lang="en-US" altLang="ko-KR" sz="1200" b="0" kern="1200" dirty="0">
                          <a:solidFill>
                            <a:srgbClr val="000000"/>
                          </a:solidFill>
                          <a:latin typeface="SamsungOne-400" panose="020B0503030303020204" pitchFamily="34" charset="0"/>
                          <a:cs typeface="+mn-cs"/>
                        </a:rPr>
                        <a:t>e_mail</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296730">
                <a:tc>
                  <a:txBody>
                    <a:bodyPr/>
                    <a:lstStyle/>
                    <a:p>
                      <a:pPr algn="ctr" latinLnBrk="1"/>
                      <a:r>
                        <a:rPr kumimoji="1" lang="en-US" altLang="ko-KR" sz="1200" kern="1200" dirty="0">
                          <a:solidFill>
                            <a:srgbClr val="000000"/>
                          </a:solidFill>
                          <a:latin typeface="SamsungOne-400" panose="020B0503030303020204" pitchFamily="34" charset="0"/>
                          <a:cs typeface="+mn-cs"/>
                        </a:rPr>
                        <a:t>student@samsung.com</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graphicFrame>
        <p:nvGraphicFramePr>
          <p:cNvPr id="12" name="표 11">
            <a:extLst>
              <a:ext uri="{FF2B5EF4-FFF2-40B4-BE49-F238E27FC236}">
                <a16:creationId xmlns:a16="http://schemas.microsoft.com/office/drawing/2014/main" id="{551508E6-06A9-401E-A490-5EA49646AC29}"/>
              </a:ext>
            </a:extLst>
          </p:cNvPr>
          <p:cNvGraphicFramePr>
            <a:graphicFrameLocks noGrp="1"/>
          </p:cNvGraphicFramePr>
          <p:nvPr>
            <p:extLst>
              <p:ext uri="{D42A27DB-BD31-4B8C-83A1-F6EECF244321}">
                <p14:modId xmlns:p14="http://schemas.microsoft.com/office/powerpoint/2010/main" val="2799027145"/>
              </p:ext>
            </p:extLst>
          </p:nvPr>
        </p:nvGraphicFramePr>
        <p:xfrm>
          <a:off x="4355465" y="4022108"/>
          <a:ext cx="1081952" cy="571050"/>
        </p:xfrm>
        <a:graphic>
          <a:graphicData uri="http://schemas.openxmlformats.org/drawingml/2006/table">
            <a:tbl>
              <a:tblPr firstRow="1" bandRow="1">
                <a:tableStyleId>{5C22544A-7EE6-4342-B048-85BDC9FD1C3A}</a:tableStyleId>
              </a:tblPr>
              <a:tblGrid>
                <a:gridCol w="1081952">
                  <a:extLst>
                    <a:ext uri="{9D8B030D-6E8A-4147-A177-3AD203B41FA5}">
                      <a16:colId xmlns:a16="http://schemas.microsoft.com/office/drawing/2014/main" val="3031015802"/>
                    </a:ext>
                  </a:extLst>
                </a:gridCol>
              </a:tblGrid>
              <a:tr h="187234">
                <a:tc>
                  <a:txBody>
                    <a:bodyPr/>
                    <a:lstStyle/>
                    <a:p>
                      <a:pPr algn="ctr" latinLnBrk="1"/>
                      <a:r>
                        <a:rPr kumimoji="1" lang="en-US" altLang="ko-KR" sz="1200" b="0" kern="1200" dirty="0">
                          <a:solidFill>
                            <a:srgbClr val="000000"/>
                          </a:solidFill>
                          <a:latin typeface="SamsungOne-400" panose="020B0503030303020204" pitchFamily="34" charset="0"/>
                          <a:cs typeface="+mn-cs"/>
                        </a:rPr>
                        <a:t>upper</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296730">
                <a:tc>
                  <a:txBody>
                    <a:bodyPr/>
                    <a:lstStyle/>
                    <a:p>
                      <a:pPr algn="ctr" latinLnBrk="1"/>
                      <a:r>
                        <a:rPr kumimoji="1" lang="en-US" altLang="ko-KR" sz="1200" kern="1200" dirty="0">
                          <a:solidFill>
                            <a:srgbClr val="000000"/>
                          </a:solidFill>
                          <a:latin typeface="SamsungOne-400" panose="020B0503030303020204" pitchFamily="34" charset="0"/>
                          <a:cs typeface="+mn-cs"/>
                        </a:rPr>
                        <a:t>SAMSUNG</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graphicFrame>
        <p:nvGraphicFramePr>
          <p:cNvPr id="13" name="표 12">
            <a:extLst>
              <a:ext uri="{FF2B5EF4-FFF2-40B4-BE49-F238E27FC236}">
                <a16:creationId xmlns:a16="http://schemas.microsoft.com/office/drawing/2014/main" id="{3E0408A8-C816-4038-B055-26D9F9209A90}"/>
              </a:ext>
            </a:extLst>
          </p:cNvPr>
          <p:cNvGraphicFramePr>
            <a:graphicFrameLocks noGrp="1"/>
          </p:cNvGraphicFramePr>
          <p:nvPr>
            <p:extLst>
              <p:ext uri="{D42A27DB-BD31-4B8C-83A1-F6EECF244321}">
                <p14:modId xmlns:p14="http://schemas.microsoft.com/office/powerpoint/2010/main" val="1611480949"/>
              </p:ext>
            </p:extLst>
          </p:nvPr>
        </p:nvGraphicFramePr>
        <p:xfrm>
          <a:off x="4355464" y="5302268"/>
          <a:ext cx="1210449" cy="571050"/>
        </p:xfrm>
        <a:graphic>
          <a:graphicData uri="http://schemas.openxmlformats.org/drawingml/2006/table">
            <a:tbl>
              <a:tblPr firstRow="1" bandRow="1">
                <a:tableStyleId>{5C22544A-7EE6-4342-B048-85BDC9FD1C3A}</a:tableStyleId>
              </a:tblPr>
              <a:tblGrid>
                <a:gridCol w="1210449">
                  <a:extLst>
                    <a:ext uri="{9D8B030D-6E8A-4147-A177-3AD203B41FA5}">
                      <a16:colId xmlns:a16="http://schemas.microsoft.com/office/drawing/2014/main" val="3031015802"/>
                    </a:ext>
                  </a:extLst>
                </a:gridCol>
              </a:tblGrid>
              <a:tr h="187234">
                <a:tc>
                  <a:txBody>
                    <a:bodyPr/>
                    <a:lstStyle/>
                    <a:p>
                      <a:pPr algn="ctr" latinLnBrk="1"/>
                      <a:r>
                        <a:rPr kumimoji="1" lang="en-US" altLang="ko-KR" sz="1200" b="0" kern="1200" dirty="0">
                          <a:solidFill>
                            <a:srgbClr val="000000"/>
                          </a:solidFill>
                          <a:latin typeface="SamsungOne-400" panose="020B0503030303020204" pitchFamily="34" charset="0"/>
                          <a:cs typeface="+mn-cs"/>
                        </a:rPr>
                        <a:t>trim</a:t>
                      </a:r>
                      <a:endParaRPr kumimoji="1" lang="ko-KR" altLang="en-US" sz="12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296730">
                <a:tc>
                  <a:txBody>
                    <a:bodyPr/>
                    <a:lstStyle/>
                    <a:p>
                      <a:pPr latinLnBrk="1"/>
                      <a:r>
                        <a:rPr kumimoji="1" lang="en-US" altLang="ko-KR" sz="1200" kern="1200" dirty="0">
                          <a:solidFill>
                            <a:srgbClr val="000000"/>
                          </a:solidFill>
                          <a:latin typeface="SamsungOne-400" panose="020B0503030303020204" pitchFamily="34" charset="0"/>
                          <a:cs typeface="+mn-cs"/>
                        </a:rPr>
                        <a:t>s  t  u  d  e  n  t</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spTree>
    <p:extLst>
      <p:ext uri="{BB962C8B-B14F-4D97-AF65-F5344CB8AC3E}">
        <p14:creationId xmlns:p14="http://schemas.microsoft.com/office/powerpoint/2010/main" val="23996038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sz="3000" dirty="0"/>
              <a:t>Built-In Functions (</a:t>
            </a:r>
            <a:r>
              <a:rPr lang="en-US" altLang="ko-KR" sz="3000" dirty="0" err="1"/>
              <a:t>Hàm</a:t>
            </a:r>
            <a:r>
              <a:rPr lang="en-US" altLang="ko-KR" sz="3000" dirty="0"/>
              <a:t> </a:t>
            </a:r>
            <a:r>
              <a:rPr lang="en-US" altLang="ko-KR" sz="3000" dirty="0" err="1"/>
              <a:t>tích</a:t>
            </a:r>
            <a:r>
              <a:rPr lang="en-US" altLang="ko-KR" sz="3000" dirty="0"/>
              <a:t> </a:t>
            </a:r>
            <a:r>
              <a:rPr lang="en-US" altLang="ko-KR" sz="3000" dirty="0" err="1"/>
              <a:t>hợp</a:t>
            </a:r>
            <a:r>
              <a:rPr lang="en-US" altLang="ko-KR" sz="3000" dirty="0"/>
              <a:t> </a:t>
            </a:r>
            <a:r>
              <a:rPr lang="en-US" altLang="ko-KR" sz="3000" dirty="0" err="1"/>
              <a:t>sẵn</a:t>
            </a:r>
            <a:r>
              <a:rPr lang="en-US" altLang="ko-KR" sz="3000" dirty="0"/>
              <a:t>) (3/7)</a:t>
            </a:r>
            <a:endParaRPr lang="ko-KR" altLang="en-US" sz="3000"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2860471" cy="914400"/>
          </a:xfrm>
        </p:spPr>
        <p:txBody>
          <a:bodyPr/>
          <a:lstStyle/>
          <a:p>
            <a:r>
              <a:rPr lang="en-US" altLang="ko-KR" dirty="0" err="1"/>
              <a:t>Hàm</a:t>
            </a:r>
            <a:r>
              <a:rPr lang="en-US" altLang="ko-KR" dirty="0"/>
              <a:t> cast (</a:t>
            </a:r>
            <a:r>
              <a:rPr lang="en-US" altLang="ko-KR" dirty="0" err="1"/>
              <a:t>Hàm</a:t>
            </a:r>
            <a:r>
              <a:rPr lang="en-US" altLang="ko-KR" dirty="0"/>
              <a:t> </a:t>
            </a:r>
            <a:r>
              <a:rPr lang="en-US" altLang="ko-KR" dirty="0" err="1"/>
              <a:t>đổi</a:t>
            </a:r>
            <a:r>
              <a:rPr lang="en-US" altLang="ko-KR" dirty="0"/>
              <a:t> </a:t>
            </a:r>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a:t>
            </a:r>
          </a:p>
          <a:p>
            <a:pPr lvl="1"/>
            <a:r>
              <a:rPr lang="en-US" altLang="ko-KR" dirty="0" err="1"/>
              <a:t>Sử</a:t>
            </a:r>
            <a:r>
              <a:rPr lang="en-US" altLang="ko-KR" dirty="0"/>
              <a:t> </a:t>
            </a:r>
            <a:r>
              <a:rPr lang="en-US" altLang="ko-KR" dirty="0" err="1"/>
              <a:t>dụng</a:t>
            </a:r>
            <a:r>
              <a:rPr lang="en-US" altLang="ko-KR" dirty="0"/>
              <a:t> cast  </a:t>
            </a:r>
            <a:r>
              <a:rPr lang="en-US" altLang="ko-KR" dirty="0" err="1"/>
              <a:t>để</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loại</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nhất</a:t>
            </a:r>
            <a:r>
              <a:rPr lang="en-US" altLang="ko-KR" dirty="0"/>
              <a:t> </a:t>
            </a:r>
            <a:r>
              <a:rPr lang="en-US" altLang="ko-KR" dirty="0" err="1"/>
              <a:t>định</a:t>
            </a:r>
            <a:r>
              <a:rPr lang="en-US" altLang="ko-KR" dirty="0"/>
              <a:t> – </a:t>
            </a:r>
          </a:p>
          <a:p>
            <a:pPr marL="177800" lvl="1" indent="0">
              <a:buNone/>
            </a:pPr>
            <a:r>
              <a:rPr lang="en-US" altLang="ko-KR" dirty="0"/>
              <a:t>     cast(expr as &lt;type&gt;)</a:t>
            </a:r>
          </a:p>
          <a:p>
            <a:pPr lvl="1"/>
            <a:endParaRPr lang="en-US" altLang="ko-KR" dirty="0"/>
          </a:p>
          <a:p>
            <a:r>
              <a:rPr lang="en-US" altLang="ko-KR" dirty="0" err="1"/>
              <a:t>Hàm</a:t>
            </a:r>
            <a:r>
              <a:rPr lang="en-US" altLang="ko-KR" dirty="0"/>
              <a:t> </a:t>
            </a:r>
            <a:r>
              <a:rPr lang="en-US" altLang="ko-KR" dirty="0" err="1"/>
              <a:t>điều</a:t>
            </a:r>
            <a:r>
              <a:rPr lang="en-US" altLang="ko-KR" dirty="0"/>
              <a:t> </a:t>
            </a:r>
            <a:r>
              <a:rPr lang="en-US" altLang="ko-KR" dirty="0" err="1"/>
              <a:t>kiện</a:t>
            </a:r>
            <a:endParaRPr lang="en-US" altLang="ko-KR" dirty="0"/>
          </a:p>
          <a:p>
            <a:pPr lvl="1"/>
            <a:r>
              <a:rPr lang="vi-VN" altLang="ko-KR" dirty="0"/>
              <a:t>Các hàm có điều kiện có thể được sử dụng để thay đổi đầu ra của một giá trị dựa trên một điều kiện</a:t>
            </a:r>
            <a:r>
              <a:rPr lang="en-US" altLang="ko-KR" dirty="0"/>
              <a:t>– </a:t>
            </a:r>
            <a:r>
              <a:rPr lang="en-US" altLang="ko-KR" dirty="0" err="1"/>
              <a:t>isnull</a:t>
            </a:r>
            <a:r>
              <a:rPr lang="en-US" altLang="ko-KR" dirty="0"/>
              <a:t>(), coalesce(), if()</a:t>
            </a:r>
          </a:p>
          <a:p>
            <a:pPr lvl="1"/>
            <a:endParaRPr lang="en-US" altLang="ko-KR" dirty="0"/>
          </a:p>
        </p:txBody>
      </p:sp>
      <p:sp>
        <p:nvSpPr>
          <p:cNvPr id="5" name="직사각형 4">
            <a:extLst>
              <a:ext uri="{FF2B5EF4-FFF2-40B4-BE49-F238E27FC236}">
                <a16:creationId xmlns:a16="http://schemas.microsoft.com/office/drawing/2014/main" id="{BCAF871F-8EED-1746-9500-8A3172D65AD8}"/>
              </a:ext>
            </a:extLst>
          </p:cNvPr>
          <p:cNvSpPr/>
          <p:nvPr/>
        </p:nvSpPr>
        <p:spPr>
          <a:xfrm>
            <a:off x="3586114" y="5332626"/>
            <a:ext cx="2619684" cy="461665"/>
          </a:xfrm>
          <a:prstGeom prst="rect">
            <a:avLst/>
          </a:prstGeom>
        </p:spPr>
        <p:txBody>
          <a:bodyPr wrap="square">
            <a:spAutoFit/>
          </a:bodyPr>
          <a:lstStyle/>
          <a:p>
            <a:r>
              <a:rPr lang="en-US" altLang="ko-KR" sz="1200" dirty="0">
                <a:latin typeface="SamsungOne-400" panose="020B0503030303020204" pitchFamily="34" charset="0"/>
                <a:ea typeface="SamsungOneKorean 400" panose="020B0503030303020204" pitchFamily="50" charset="-127"/>
              </a:rPr>
              <a:t>True: </a:t>
            </a:r>
            <a:r>
              <a:rPr lang="en-US" altLang="ko-KR" sz="1200" dirty="0" err="1">
                <a:latin typeface="SamsungOne-400" panose="020B0503030303020204" pitchFamily="34" charset="0"/>
                <a:ea typeface="SamsungOneKorean 400" panose="020B0503030303020204" pitchFamily="50" charset="-127"/>
              </a:rPr>
              <a:t>nếu</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câu</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điều</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kiện</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đúng</a:t>
            </a:r>
            <a:endParaRPr lang="en-US" altLang="ko-KR" sz="1200" dirty="0">
              <a:latin typeface="SamsungOne-400" panose="020B0503030303020204" pitchFamily="34" charset="0"/>
              <a:ea typeface="SamsungOneKorean 400" panose="020B0503030303020204" pitchFamily="50" charset="-127"/>
            </a:endParaRPr>
          </a:p>
          <a:p>
            <a:r>
              <a:rPr lang="en-US" altLang="ko-KR" sz="1200" dirty="0">
                <a:latin typeface="SamsungOne-400" panose="020B0503030303020204" pitchFamily="34" charset="0"/>
                <a:ea typeface="SamsungOneKorean 400" panose="020B0503030303020204" pitchFamily="50" charset="-127"/>
              </a:rPr>
              <a:t>False: </a:t>
            </a:r>
            <a:r>
              <a:rPr lang="en-US" altLang="ko-KR" sz="1200" dirty="0" err="1">
                <a:latin typeface="SamsungOne-400" panose="020B0503030303020204" pitchFamily="34" charset="0"/>
                <a:ea typeface="SamsungOneKorean 400" panose="020B0503030303020204" pitchFamily="50" charset="-127"/>
              </a:rPr>
              <a:t>nếu</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điều</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kiện</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sai</a:t>
            </a:r>
            <a:endParaRPr lang="en-US" altLang="ko-KR" sz="1200" dirty="0">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DEDC9210-18B6-6C40-9581-987531D44E7A}"/>
              </a:ext>
            </a:extLst>
          </p:cNvPr>
          <p:cNvSpPr/>
          <p:nvPr/>
        </p:nvSpPr>
        <p:spPr>
          <a:xfrm>
            <a:off x="6273791" y="2226568"/>
            <a:ext cx="3079689" cy="276999"/>
          </a:xfrm>
          <a:prstGeom prst="rect">
            <a:avLst/>
          </a:prstGeom>
        </p:spPr>
        <p:txBody>
          <a:bodyPr wrap="none">
            <a:spAutoFit/>
          </a:bodyPr>
          <a:lstStyle/>
          <a:p>
            <a:r>
              <a:rPr lang="en-US" altLang="ko-KR" sz="1200" dirty="0" err="1">
                <a:latin typeface="SamsungOne-400" panose="020B0503030303020204" pitchFamily="34" charset="0"/>
                <a:ea typeface="SamsungOneKorean 400" panose="020B0503030303020204" pitchFamily="50" charset="-127"/>
              </a:rPr>
              <a:t>Trả</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về</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giá</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trị</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khác</a:t>
            </a:r>
            <a:r>
              <a:rPr lang="en-US" altLang="ko-KR" sz="1200" dirty="0">
                <a:latin typeface="SamsungOne-400" panose="020B0503030303020204" pitchFamily="34" charset="0"/>
                <a:ea typeface="SamsungOneKorean 400" panose="020B0503030303020204" pitchFamily="50" charset="-127"/>
              </a:rPr>
              <a:t> null </a:t>
            </a:r>
            <a:r>
              <a:rPr lang="en-US" altLang="ko-KR" sz="1200" dirty="0" err="1">
                <a:latin typeface="SamsungOne-400" panose="020B0503030303020204" pitchFamily="34" charset="0"/>
                <a:ea typeface="SamsungOneKorean 400" panose="020B0503030303020204" pitchFamily="50" charset="-127"/>
              </a:rPr>
              <a:t>đầu</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tiên</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theo</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thứ</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tự</a:t>
            </a:r>
            <a:endParaRPr lang="en-US" altLang="ko-KR" sz="1200" dirty="0">
              <a:latin typeface="SamsungOne-400" panose="020B0503030303020204" pitchFamily="34" charset="0"/>
              <a:ea typeface="SamsungOneKorean 400" panose="020B0503030303020204" pitchFamily="50" charset="-127"/>
            </a:endParaRPr>
          </a:p>
        </p:txBody>
      </p:sp>
      <p:sp>
        <p:nvSpPr>
          <p:cNvPr id="11" name="직사각형 3">
            <a:extLst>
              <a:ext uri="{FF2B5EF4-FFF2-40B4-BE49-F238E27FC236}">
                <a16:creationId xmlns:a16="http://schemas.microsoft.com/office/drawing/2014/main" id="{1A653637-3719-4C99-8E13-53D814AD6C39}"/>
              </a:ext>
            </a:extLst>
          </p:cNvPr>
          <p:cNvSpPr/>
          <p:nvPr/>
        </p:nvSpPr>
        <p:spPr>
          <a:xfrm>
            <a:off x="3500516" y="2697480"/>
            <a:ext cx="2749937" cy="263514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100" dirty="0">
                <a:solidFill>
                  <a:srgbClr val="000000"/>
                </a:solidFill>
                <a:latin typeface="SamsungOne-400" panose="020B0503030303020204" pitchFamily="34" charset="0"/>
                <a:ea typeface="SamsungOne-400" panose="020B0503030303020204" pitchFamily="34" charset="0"/>
              </a:rPr>
              <a:t>0:  jbdc:hive2://&gt; select if(10 &gt; 1,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b</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t>
            </a:r>
          </a:p>
          <a:p>
            <a:pPr marL="180000"/>
            <a:r>
              <a:rPr lang="en-US" altLang="ko-KR" sz="1100" dirty="0">
                <a:solidFill>
                  <a:srgbClr val="000000"/>
                </a:solidFill>
                <a:latin typeface="SamsungOne-400" panose="020B0503030303020204" pitchFamily="34" charset="0"/>
                <a:ea typeface="SamsungOne-400" panose="020B0503030303020204" pitchFamily="34" charset="0"/>
              </a:rPr>
              <a:t>OK</a:t>
            </a: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r>
              <a:rPr lang="en-US" altLang="ko-KR" sz="1100" dirty="0">
                <a:solidFill>
                  <a:srgbClr val="000000"/>
                </a:solidFill>
                <a:latin typeface="SamsungOne-400" panose="020B0503030303020204" pitchFamily="34" charset="0"/>
                <a:ea typeface="SamsungOne-400" panose="020B0503030303020204" pitchFamily="34" charset="0"/>
              </a:rPr>
              <a:t>1 row selected (0.139 seconds)</a:t>
            </a:r>
          </a:p>
          <a:p>
            <a:pPr marL="180000"/>
            <a:r>
              <a:rPr lang="en-US" altLang="ko-KR" sz="1100" dirty="0">
                <a:solidFill>
                  <a:srgbClr val="000000"/>
                </a:solidFill>
                <a:latin typeface="SamsungOne-400" panose="020B0503030303020204" pitchFamily="34" charset="0"/>
                <a:ea typeface="SamsungOne-400" panose="020B0503030303020204" pitchFamily="34" charset="0"/>
              </a:rPr>
              <a:t>0: jbdc:hive2://&gt; select if(10 &lt; 1,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b</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t>
            </a:r>
          </a:p>
          <a:p>
            <a:pPr marL="180000"/>
            <a:r>
              <a:rPr lang="en-US" altLang="ko-KR" sz="1100" dirty="0">
                <a:solidFill>
                  <a:srgbClr val="000000"/>
                </a:solidFill>
                <a:latin typeface="SamsungOne-400" panose="020B0503030303020204" pitchFamily="34" charset="0"/>
                <a:ea typeface="SamsungOne-400" panose="020B0503030303020204" pitchFamily="34" charset="0"/>
              </a:rPr>
              <a:t>OK</a:t>
            </a: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r>
              <a:rPr lang="en-US" altLang="ko-KR" sz="1100" dirty="0">
                <a:solidFill>
                  <a:srgbClr val="000000"/>
                </a:solidFill>
                <a:latin typeface="SamsungOne-400" panose="020B0503030303020204" pitchFamily="34" charset="0"/>
                <a:ea typeface="SamsungOne-400" panose="020B0503030303020204" pitchFamily="34" charset="0"/>
              </a:rPr>
              <a:t>1 row selected (0.143 seconds)</a:t>
            </a:r>
          </a:p>
        </p:txBody>
      </p:sp>
      <p:graphicFrame>
        <p:nvGraphicFramePr>
          <p:cNvPr id="12" name="표 11">
            <a:extLst>
              <a:ext uri="{FF2B5EF4-FFF2-40B4-BE49-F238E27FC236}">
                <a16:creationId xmlns:a16="http://schemas.microsoft.com/office/drawing/2014/main" id="{0BB41B1E-0702-41FE-911F-888B576825AE}"/>
              </a:ext>
            </a:extLst>
          </p:cNvPr>
          <p:cNvGraphicFramePr>
            <a:graphicFrameLocks noGrp="1"/>
          </p:cNvGraphicFramePr>
          <p:nvPr>
            <p:extLst>
              <p:ext uri="{D42A27DB-BD31-4B8C-83A1-F6EECF244321}">
                <p14:modId xmlns:p14="http://schemas.microsoft.com/office/powerpoint/2010/main" val="2519032462"/>
              </p:ext>
            </p:extLst>
          </p:nvPr>
        </p:nvGraphicFramePr>
        <p:xfrm>
          <a:off x="3782187" y="3235081"/>
          <a:ext cx="650047" cy="518160"/>
        </p:xfrm>
        <a:graphic>
          <a:graphicData uri="http://schemas.openxmlformats.org/drawingml/2006/table">
            <a:tbl>
              <a:tblPr firstRow="1" bandRow="1">
                <a:tableStyleId>{5C22544A-7EE6-4342-B048-85BDC9FD1C3A}</a:tableStyleId>
              </a:tblPr>
              <a:tblGrid>
                <a:gridCol w="650047">
                  <a:extLst>
                    <a:ext uri="{9D8B030D-6E8A-4147-A177-3AD203B41FA5}">
                      <a16:colId xmlns:a16="http://schemas.microsoft.com/office/drawing/2014/main" val="3031015802"/>
                    </a:ext>
                  </a:extLst>
                </a:gridCol>
              </a:tblGrid>
              <a:tr h="133573">
                <a:tc>
                  <a:txBody>
                    <a:bodyPr/>
                    <a:lstStyle/>
                    <a:p>
                      <a:pPr algn="ctr" latinLnBrk="1"/>
                      <a:r>
                        <a:rPr kumimoji="1" lang="en-US" altLang="ko-KR" sz="1100" b="0" kern="1200" dirty="0">
                          <a:solidFill>
                            <a:srgbClr val="000000"/>
                          </a:solidFill>
                          <a:latin typeface="SamsungOne-400" panose="020B0503030303020204" pitchFamily="34" charset="0"/>
                          <a:cs typeface="+mn-cs"/>
                        </a:rPr>
                        <a:t>_c0</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152985">
                <a:tc>
                  <a:txBody>
                    <a:bodyPr/>
                    <a:lstStyle/>
                    <a:p>
                      <a:pPr latinLnBrk="1"/>
                      <a:r>
                        <a:rPr kumimoji="1" lang="en-US" altLang="ko-KR" sz="1100" kern="1200" dirty="0">
                          <a:solidFill>
                            <a:srgbClr val="000000"/>
                          </a:solidFill>
                          <a:latin typeface="SamsungOne-400" panose="020B0503030303020204" pitchFamily="34" charset="0"/>
                          <a:cs typeface="+mn-cs"/>
                        </a:rPr>
                        <a:t>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graphicFrame>
        <p:nvGraphicFramePr>
          <p:cNvPr id="13" name="표 12">
            <a:extLst>
              <a:ext uri="{FF2B5EF4-FFF2-40B4-BE49-F238E27FC236}">
                <a16:creationId xmlns:a16="http://schemas.microsoft.com/office/drawing/2014/main" id="{2E9903F9-A408-4A83-BD21-122EB7E21EE2}"/>
              </a:ext>
            </a:extLst>
          </p:cNvPr>
          <p:cNvGraphicFramePr>
            <a:graphicFrameLocks noGrp="1"/>
          </p:cNvGraphicFramePr>
          <p:nvPr>
            <p:extLst>
              <p:ext uri="{D42A27DB-BD31-4B8C-83A1-F6EECF244321}">
                <p14:modId xmlns:p14="http://schemas.microsoft.com/office/powerpoint/2010/main" val="2657555524"/>
              </p:ext>
            </p:extLst>
          </p:nvPr>
        </p:nvGraphicFramePr>
        <p:xfrm>
          <a:off x="3782187" y="4433893"/>
          <a:ext cx="528556" cy="518160"/>
        </p:xfrm>
        <a:graphic>
          <a:graphicData uri="http://schemas.openxmlformats.org/drawingml/2006/table">
            <a:tbl>
              <a:tblPr firstRow="1" bandRow="1">
                <a:tableStyleId>{5C22544A-7EE6-4342-B048-85BDC9FD1C3A}</a:tableStyleId>
              </a:tblPr>
              <a:tblGrid>
                <a:gridCol w="528556">
                  <a:extLst>
                    <a:ext uri="{9D8B030D-6E8A-4147-A177-3AD203B41FA5}">
                      <a16:colId xmlns:a16="http://schemas.microsoft.com/office/drawing/2014/main" val="3031015802"/>
                    </a:ext>
                  </a:extLst>
                </a:gridCol>
              </a:tblGrid>
              <a:tr h="202694">
                <a:tc>
                  <a:txBody>
                    <a:bodyPr/>
                    <a:lstStyle/>
                    <a:p>
                      <a:pPr algn="ctr" latinLnBrk="1"/>
                      <a:r>
                        <a:rPr kumimoji="1" lang="en-US" altLang="ko-KR" sz="1100" b="0" kern="1200" dirty="0">
                          <a:solidFill>
                            <a:srgbClr val="000000"/>
                          </a:solidFill>
                          <a:latin typeface="SamsungOne-400" panose="020B0503030303020204" pitchFamily="34" charset="0"/>
                          <a:cs typeface="+mn-cs"/>
                        </a:rPr>
                        <a:t>_c0</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202694">
                <a:tc>
                  <a:txBody>
                    <a:bodyPr/>
                    <a:lstStyle/>
                    <a:p>
                      <a:pPr latinLnBrk="1"/>
                      <a:r>
                        <a:rPr kumimoji="1" lang="en-US" altLang="ko-KR" sz="1100" kern="1200" dirty="0">
                          <a:solidFill>
                            <a:srgbClr val="000000"/>
                          </a:solidFill>
                          <a:latin typeface="SamsungOne-400" panose="020B0503030303020204" pitchFamily="34" charset="0"/>
                          <a:cs typeface="+mn-cs"/>
                        </a:rPr>
                        <a:t>b</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sp>
        <p:nvSpPr>
          <p:cNvPr id="14" name="직사각형 3">
            <a:extLst>
              <a:ext uri="{FF2B5EF4-FFF2-40B4-BE49-F238E27FC236}">
                <a16:creationId xmlns:a16="http://schemas.microsoft.com/office/drawing/2014/main" id="{6860E071-570E-40C2-8B5A-D3A35133AA91}"/>
              </a:ext>
            </a:extLst>
          </p:cNvPr>
          <p:cNvSpPr/>
          <p:nvPr/>
        </p:nvSpPr>
        <p:spPr>
          <a:xfrm>
            <a:off x="6336052" y="2503567"/>
            <a:ext cx="3000850" cy="368170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r>
              <a:rPr lang="en-US" altLang="ko-KR" sz="1100" dirty="0">
                <a:solidFill>
                  <a:srgbClr val="000000"/>
                </a:solidFill>
                <a:latin typeface="SamsungOne-400" panose="020B0503030303020204" pitchFamily="34" charset="0"/>
                <a:ea typeface="SamsungOne-400" panose="020B0503030303020204" pitchFamily="34" charset="0"/>
              </a:rPr>
              <a:t>0:  jbdc:hive2://&gt;select coalesce(null,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1</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2</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t>
            </a:r>
          </a:p>
          <a:p>
            <a:pPr marL="180000"/>
            <a:r>
              <a:rPr lang="en-US" altLang="ko-KR" sz="1100" dirty="0">
                <a:solidFill>
                  <a:srgbClr val="000000"/>
                </a:solidFill>
                <a:latin typeface="SamsungOne-400" panose="020B0503030303020204" pitchFamily="34" charset="0"/>
                <a:ea typeface="SamsungOne-400" panose="020B0503030303020204" pitchFamily="34" charset="0"/>
              </a:rPr>
              <a:t>OK</a:t>
            </a: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r>
              <a:rPr lang="en-US" altLang="ko-KR" sz="1100" dirty="0">
                <a:solidFill>
                  <a:srgbClr val="000000"/>
                </a:solidFill>
                <a:latin typeface="SamsungOne-400" panose="020B0503030303020204" pitchFamily="34" charset="0"/>
                <a:ea typeface="SamsungOne-400" panose="020B0503030303020204" pitchFamily="34" charset="0"/>
              </a:rPr>
              <a:t>1 row selected (0.53 seconds)</a:t>
            </a:r>
          </a:p>
          <a:p>
            <a:pPr marL="180000"/>
            <a:r>
              <a:rPr lang="en-US" altLang="ko-KR" sz="1100" dirty="0">
                <a:solidFill>
                  <a:srgbClr val="000000"/>
                </a:solidFill>
                <a:latin typeface="SamsungOne-400" panose="020B0503030303020204" pitchFamily="34" charset="0"/>
                <a:ea typeface="SamsungOne-400" panose="020B0503030303020204" pitchFamily="34" charset="0"/>
              </a:rPr>
              <a:t>0: jbdc:hive2://&gt; select coalesce(null, null,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2</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t>
            </a:r>
          </a:p>
          <a:p>
            <a:pPr marL="180000"/>
            <a:r>
              <a:rPr lang="en-US" altLang="ko-KR" sz="1100" dirty="0">
                <a:solidFill>
                  <a:srgbClr val="000000"/>
                </a:solidFill>
                <a:latin typeface="SamsungOne-400" panose="020B0503030303020204" pitchFamily="34" charset="0"/>
                <a:ea typeface="SamsungOne-400" panose="020B0503030303020204" pitchFamily="34" charset="0"/>
              </a:rPr>
              <a:t>OK</a:t>
            </a: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r>
              <a:rPr lang="en-US" altLang="ko-KR" sz="1100" dirty="0">
                <a:solidFill>
                  <a:srgbClr val="000000"/>
                </a:solidFill>
                <a:latin typeface="SamsungOne-400" panose="020B0503030303020204" pitchFamily="34" charset="0"/>
                <a:ea typeface="SamsungOne-400" panose="020B0503030303020204" pitchFamily="34" charset="0"/>
              </a:rPr>
              <a:t>1 row selected (0.206 seconds)</a:t>
            </a:r>
          </a:p>
          <a:p>
            <a:pPr marL="180000"/>
            <a:r>
              <a:rPr lang="en-US" altLang="ko-KR" sz="1100" dirty="0">
                <a:solidFill>
                  <a:srgbClr val="000000"/>
                </a:solidFill>
                <a:latin typeface="SamsungOne-400" panose="020B0503030303020204" pitchFamily="34" charset="0"/>
                <a:ea typeface="SamsungOne-400" panose="020B0503030303020204" pitchFamily="34" charset="0"/>
              </a:rPr>
              <a:t>0:  jbdc:hive2://&gt; select coalesce(10,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1</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 </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2</a:t>
            </a:r>
            <a:r>
              <a:rPr kumimoji="1" lang="en-US" altLang="ko-KR" sz="1100" b="0" i="0" u="none" strike="noStrike" kern="1200" cap="none" spc="0" normalizeH="0" baseline="0" noProof="0" dirty="0">
                <a:ln>
                  <a:noFill/>
                </a:ln>
                <a:solidFill>
                  <a:srgbClr val="000000"/>
                </a:solidFill>
                <a:effectLst/>
                <a:uLnTx/>
                <a:uFillTx/>
                <a:latin typeface="SamsungOne-400" panose="020B0503030303020204" pitchFamily="34" charset="0"/>
                <a:ea typeface="SamsungOneKorean 400" panose="020B0503030303020204" pitchFamily="50" charset="-127"/>
                <a:cs typeface="+mn-cs"/>
              </a:rPr>
              <a:t>'</a:t>
            </a:r>
            <a:r>
              <a:rPr lang="en-US" altLang="ko-KR" sz="1100" dirty="0">
                <a:solidFill>
                  <a:srgbClr val="000000"/>
                </a:solidFill>
                <a:latin typeface="SamsungOne-400" panose="020B0503030303020204" pitchFamily="34" charset="0"/>
                <a:ea typeface="SamsungOne-400" panose="020B0503030303020204" pitchFamily="34" charset="0"/>
              </a:rPr>
              <a:t>);</a:t>
            </a:r>
          </a:p>
          <a:p>
            <a:pPr marL="180000"/>
            <a:r>
              <a:rPr lang="en-US" altLang="ko-KR" sz="1100" dirty="0">
                <a:solidFill>
                  <a:srgbClr val="000000"/>
                </a:solidFill>
                <a:latin typeface="SamsungOne-400" panose="020B0503030303020204" pitchFamily="34" charset="0"/>
                <a:ea typeface="SamsungOne-400" panose="020B0503030303020204" pitchFamily="34" charset="0"/>
              </a:rPr>
              <a:t>OK</a:t>
            </a: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a:p>
            <a:pPr marL="180000"/>
            <a:endParaRPr lang="en-US" altLang="ko-KR" sz="1100" dirty="0">
              <a:solidFill>
                <a:srgbClr val="000000"/>
              </a:solidFill>
              <a:latin typeface="SamsungOne-400" panose="020B0503030303020204" pitchFamily="34" charset="0"/>
              <a:ea typeface="SamsungOne-400" panose="020B0503030303020204" pitchFamily="34" charset="0"/>
            </a:endParaRPr>
          </a:p>
        </p:txBody>
      </p:sp>
      <p:graphicFrame>
        <p:nvGraphicFramePr>
          <p:cNvPr id="15" name="표 14">
            <a:extLst>
              <a:ext uri="{FF2B5EF4-FFF2-40B4-BE49-F238E27FC236}">
                <a16:creationId xmlns:a16="http://schemas.microsoft.com/office/drawing/2014/main" id="{A4C17A10-73E1-4C4C-807A-1DFA12F0B37A}"/>
              </a:ext>
            </a:extLst>
          </p:cNvPr>
          <p:cNvGraphicFramePr>
            <a:graphicFrameLocks noGrp="1"/>
          </p:cNvGraphicFramePr>
          <p:nvPr>
            <p:extLst>
              <p:ext uri="{D42A27DB-BD31-4B8C-83A1-F6EECF244321}">
                <p14:modId xmlns:p14="http://schemas.microsoft.com/office/powerpoint/2010/main" val="3475757106"/>
              </p:ext>
            </p:extLst>
          </p:nvPr>
        </p:nvGraphicFramePr>
        <p:xfrm>
          <a:off x="6645847" y="3105729"/>
          <a:ext cx="513715" cy="518160"/>
        </p:xfrm>
        <a:graphic>
          <a:graphicData uri="http://schemas.openxmlformats.org/drawingml/2006/table">
            <a:tbl>
              <a:tblPr firstRow="1" bandRow="1">
                <a:tableStyleId>{5C22544A-7EE6-4342-B048-85BDC9FD1C3A}</a:tableStyleId>
              </a:tblPr>
              <a:tblGrid>
                <a:gridCol w="513715">
                  <a:extLst>
                    <a:ext uri="{9D8B030D-6E8A-4147-A177-3AD203B41FA5}">
                      <a16:colId xmlns:a16="http://schemas.microsoft.com/office/drawing/2014/main" val="3031015802"/>
                    </a:ext>
                  </a:extLst>
                </a:gridCol>
              </a:tblGrid>
              <a:tr h="133573">
                <a:tc>
                  <a:txBody>
                    <a:bodyPr/>
                    <a:lstStyle/>
                    <a:p>
                      <a:pPr algn="ctr" latinLnBrk="1"/>
                      <a:r>
                        <a:rPr kumimoji="1" lang="en-US" altLang="ko-KR" sz="1100" b="0" kern="1200" dirty="0">
                          <a:solidFill>
                            <a:srgbClr val="000000"/>
                          </a:solidFill>
                          <a:latin typeface="SamsungOne-400" panose="020B0503030303020204" pitchFamily="34" charset="0"/>
                          <a:cs typeface="+mn-cs"/>
                        </a:rPr>
                        <a:t>_c0</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152985">
                <a:tc>
                  <a:txBody>
                    <a:bodyPr/>
                    <a:lstStyle/>
                    <a:p>
                      <a:pPr latinLnBrk="1"/>
                      <a:r>
                        <a:rPr kumimoji="1" lang="en-US" altLang="ko-KR" sz="1100" kern="1200" dirty="0">
                          <a:solidFill>
                            <a:srgbClr val="000000"/>
                          </a:solidFill>
                          <a:latin typeface="SamsungOne-400" panose="020B0503030303020204" pitchFamily="34" charset="0"/>
                          <a:cs typeface="+mn-cs"/>
                        </a:rPr>
                        <a:t>1</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graphicFrame>
        <p:nvGraphicFramePr>
          <p:cNvPr id="16" name="표 15">
            <a:extLst>
              <a:ext uri="{FF2B5EF4-FFF2-40B4-BE49-F238E27FC236}">
                <a16:creationId xmlns:a16="http://schemas.microsoft.com/office/drawing/2014/main" id="{E6CE58AA-A50B-4086-BDF3-2D777AD82CE8}"/>
              </a:ext>
            </a:extLst>
          </p:cNvPr>
          <p:cNvGraphicFramePr>
            <a:graphicFrameLocks noGrp="1"/>
          </p:cNvGraphicFramePr>
          <p:nvPr>
            <p:extLst>
              <p:ext uri="{D42A27DB-BD31-4B8C-83A1-F6EECF244321}">
                <p14:modId xmlns:p14="http://schemas.microsoft.com/office/powerpoint/2010/main" val="2022632000"/>
              </p:ext>
            </p:extLst>
          </p:nvPr>
        </p:nvGraphicFramePr>
        <p:xfrm>
          <a:off x="6632066" y="4430047"/>
          <a:ext cx="513715" cy="518160"/>
        </p:xfrm>
        <a:graphic>
          <a:graphicData uri="http://schemas.openxmlformats.org/drawingml/2006/table">
            <a:tbl>
              <a:tblPr firstRow="1" bandRow="1">
                <a:tableStyleId>{5C22544A-7EE6-4342-B048-85BDC9FD1C3A}</a:tableStyleId>
              </a:tblPr>
              <a:tblGrid>
                <a:gridCol w="513715">
                  <a:extLst>
                    <a:ext uri="{9D8B030D-6E8A-4147-A177-3AD203B41FA5}">
                      <a16:colId xmlns:a16="http://schemas.microsoft.com/office/drawing/2014/main" val="3031015802"/>
                    </a:ext>
                  </a:extLst>
                </a:gridCol>
              </a:tblGrid>
              <a:tr h="133573">
                <a:tc>
                  <a:txBody>
                    <a:bodyPr/>
                    <a:lstStyle/>
                    <a:p>
                      <a:pPr algn="ctr" latinLnBrk="1"/>
                      <a:r>
                        <a:rPr kumimoji="1" lang="en-US" altLang="ko-KR" sz="1100" b="0" kern="1200" dirty="0">
                          <a:solidFill>
                            <a:srgbClr val="000000"/>
                          </a:solidFill>
                          <a:latin typeface="SamsungOne-400" panose="020B0503030303020204" pitchFamily="34" charset="0"/>
                          <a:cs typeface="+mn-cs"/>
                        </a:rPr>
                        <a:t>_c0</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152985">
                <a:tc>
                  <a:txBody>
                    <a:bodyPr/>
                    <a:lstStyle/>
                    <a:p>
                      <a:pPr latinLnBrk="1"/>
                      <a:r>
                        <a:rPr kumimoji="1" lang="en-US" altLang="ko-KR" sz="1100" kern="1200" dirty="0">
                          <a:solidFill>
                            <a:srgbClr val="000000"/>
                          </a:solidFill>
                          <a:latin typeface="SamsungOne-400" panose="020B0503030303020204" pitchFamily="34" charset="0"/>
                          <a:cs typeface="+mn-cs"/>
                        </a:rPr>
                        <a:t>2</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graphicFrame>
        <p:nvGraphicFramePr>
          <p:cNvPr id="17" name="표 16">
            <a:extLst>
              <a:ext uri="{FF2B5EF4-FFF2-40B4-BE49-F238E27FC236}">
                <a16:creationId xmlns:a16="http://schemas.microsoft.com/office/drawing/2014/main" id="{1882E859-3302-4206-AE01-4BBD644C858D}"/>
              </a:ext>
            </a:extLst>
          </p:cNvPr>
          <p:cNvGraphicFramePr>
            <a:graphicFrameLocks noGrp="1"/>
          </p:cNvGraphicFramePr>
          <p:nvPr>
            <p:extLst>
              <p:ext uri="{D42A27DB-BD31-4B8C-83A1-F6EECF244321}">
                <p14:modId xmlns:p14="http://schemas.microsoft.com/office/powerpoint/2010/main" val="1985855399"/>
              </p:ext>
            </p:extLst>
          </p:nvPr>
        </p:nvGraphicFramePr>
        <p:xfrm>
          <a:off x="6632066" y="5588489"/>
          <a:ext cx="513715" cy="518160"/>
        </p:xfrm>
        <a:graphic>
          <a:graphicData uri="http://schemas.openxmlformats.org/drawingml/2006/table">
            <a:tbl>
              <a:tblPr firstRow="1" bandRow="1">
                <a:tableStyleId>{5C22544A-7EE6-4342-B048-85BDC9FD1C3A}</a:tableStyleId>
              </a:tblPr>
              <a:tblGrid>
                <a:gridCol w="513715">
                  <a:extLst>
                    <a:ext uri="{9D8B030D-6E8A-4147-A177-3AD203B41FA5}">
                      <a16:colId xmlns:a16="http://schemas.microsoft.com/office/drawing/2014/main" val="3031015802"/>
                    </a:ext>
                  </a:extLst>
                </a:gridCol>
              </a:tblGrid>
              <a:tr h="133573">
                <a:tc>
                  <a:txBody>
                    <a:bodyPr/>
                    <a:lstStyle/>
                    <a:p>
                      <a:pPr algn="ctr" latinLnBrk="1"/>
                      <a:r>
                        <a:rPr kumimoji="1" lang="en-US" altLang="ko-KR" sz="1100" b="0" kern="1200" dirty="0">
                          <a:solidFill>
                            <a:srgbClr val="000000"/>
                          </a:solidFill>
                          <a:latin typeface="SamsungOne-400" panose="020B0503030303020204" pitchFamily="34" charset="0"/>
                          <a:cs typeface="+mn-cs"/>
                        </a:rPr>
                        <a:t>_c0</a:t>
                      </a:r>
                      <a:endParaRPr kumimoji="1" lang="ko-KR" altLang="en-US" sz="11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769339292"/>
                  </a:ext>
                </a:extLst>
              </a:tr>
              <a:tr h="152985">
                <a:tc>
                  <a:txBody>
                    <a:bodyPr/>
                    <a:lstStyle/>
                    <a:p>
                      <a:pPr latinLnBrk="1"/>
                      <a:r>
                        <a:rPr kumimoji="1" lang="en-US" altLang="ko-KR" sz="1100" kern="1200" dirty="0">
                          <a:solidFill>
                            <a:srgbClr val="000000"/>
                          </a:solidFill>
                          <a:latin typeface="SamsungOne-400" panose="020B0503030303020204" pitchFamily="34" charset="0"/>
                          <a:cs typeface="+mn-cs"/>
                        </a:rPr>
                        <a:t>10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2181700703"/>
                  </a:ext>
                </a:extLst>
              </a:tr>
            </a:tbl>
          </a:graphicData>
        </a:graphic>
      </p:graphicFrame>
    </p:spTree>
    <p:extLst>
      <p:ext uri="{BB962C8B-B14F-4D97-AF65-F5344CB8AC3E}">
        <p14:creationId xmlns:p14="http://schemas.microsoft.com/office/powerpoint/2010/main" val="46272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09BE039-74B0-4DC9-9B9A-42E98132F376}"/>
              </a:ext>
            </a:extLst>
          </p:cNvPr>
          <p:cNvSpPr>
            <a:spLocks noGrp="1"/>
          </p:cNvSpPr>
          <p:nvPr>
            <p:ph type="body" sz="quarter" idx="10"/>
          </p:nvPr>
        </p:nvSpPr>
        <p:spPr>
          <a:xfrm>
            <a:off x="985322" y="2524714"/>
            <a:ext cx="5955123" cy="1329932"/>
          </a:xfrm>
        </p:spPr>
        <p:txBody>
          <a:bodyPr/>
          <a:lstStyle/>
          <a:p>
            <a:r>
              <a:rPr lang="en-US" altLang="ko-KR" dirty="0" err="1"/>
              <a:t>Phân</a:t>
            </a:r>
            <a:r>
              <a:rPr lang="en-US" altLang="ko-KR" dirty="0"/>
              <a:t> </a:t>
            </a:r>
            <a:r>
              <a:rPr lang="en-US" altLang="ko-KR" dirty="0" err="1"/>
              <a:t>tích</a:t>
            </a:r>
            <a:r>
              <a:rPr lang="en-US" altLang="ko-KR" dirty="0"/>
              <a:t> </a:t>
            </a:r>
          </a:p>
          <a:p>
            <a:r>
              <a:rPr lang="en-US" altLang="ko-KR" dirty="0"/>
              <a:t>Big Data</a:t>
            </a:r>
            <a:endParaRPr lang="ko-KR" altLang="en-US" dirty="0"/>
          </a:p>
        </p:txBody>
      </p:sp>
      <p:sp>
        <p:nvSpPr>
          <p:cNvPr id="3" name="텍스트 개체 틀 2">
            <a:extLst>
              <a:ext uri="{FF2B5EF4-FFF2-40B4-BE49-F238E27FC236}">
                <a16:creationId xmlns:a16="http://schemas.microsoft.com/office/drawing/2014/main" id="{FE11705C-DBE1-4DEF-B2E2-BCA95D44081D}"/>
              </a:ext>
            </a:extLst>
          </p:cNvPr>
          <p:cNvSpPr>
            <a:spLocks noGrp="1"/>
          </p:cNvSpPr>
          <p:nvPr>
            <p:ph type="body" sz="quarter" idx="12"/>
          </p:nvPr>
        </p:nvSpPr>
        <p:spPr/>
        <p:txBody>
          <a:bodyPr/>
          <a:lstStyle/>
          <a:p>
            <a:r>
              <a:rPr lang="en-US" altLang="ko-KR" dirty="0" err="1"/>
              <a:t>Chương</a:t>
            </a:r>
            <a:r>
              <a:rPr lang="en-US" altLang="ko-KR" dirty="0"/>
              <a:t> 5.</a:t>
            </a:r>
            <a:endParaRPr lang="ko-KR" altLang="en-US" dirty="0"/>
          </a:p>
        </p:txBody>
      </p:sp>
    </p:spTree>
    <p:extLst>
      <p:ext uri="{BB962C8B-B14F-4D97-AF65-F5344CB8AC3E}">
        <p14:creationId xmlns:p14="http://schemas.microsoft.com/office/powerpoint/2010/main" val="257998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1" y="1308970"/>
            <a:ext cx="8796528" cy="493776"/>
          </a:xfrm>
        </p:spPr>
        <p:txBody>
          <a:bodyPr/>
          <a:lstStyle/>
          <a:p>
            <a:r>
              <a:rPr kumimoji="1" lang="vi-VN" altLang="ko-KR" dirty="0"/>
              <a:t>Thiết kế cơ sở dữ liệu (3/4)</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1" y="2027044"/>
            <a:ext cx="9052971" cy="914400"/>
          </a:xfrm>
        </p:spPr>
        <p:txBody>
          <a:bodyPr/>
          <a:lstStyle/>
          <a:p>
            <a:r>
              <a:rPr lang="en-US" altLang="ko-KR" dirty="0" err="1"/>
              <a:t>Thuộc</a:t>
            </a:r>
            <a:r>
              <a:rPr lang="en-US" altLang="ko-KR" dirty="0"/>
              <a:t> </a:t>
            </a:r>
            <a:r>
              <a:rPr lang="en-US" altLang="ko-KR" dirty="0" err="1"/>
              <a:t>tính</a:t>
            </a:r>
            <a:endParaRPr lang="en-US" altLang="ko-KR" dirty="0"/>
          </a:p>
          <a:p>
            <a:pPr lvl="1"/>
            <a:r>
              <a:rPr lang="vi-VN" altLang="ko-KR" dirty="0"/>
              <a:t>Được định nghĩa là đơn vị dữ liệu nhỏ nhất không còn được phân tách về mặt ngữ nghĩa để được quản lý dưới dạng một phiên bản</a:t>
            </a:r>
          </a:p>
          <a:p>
            <a:pPr lvl="1"/>
            <a:r>
              <a:rPr lang="vi-VN" altLang="ko-KR" dirty="0"/>
              <a:t>Các thuộc tính không còn tách rời về mặt ngữ nghĩa mà là các phần tử mô tả các thực thể và thành phần của các thể hiện</a:t>
            </a:r>
            <a:endParaRPr lang="en-US" altLang="ko-KR" dirty="0"/>
          </a:p>
          <a:p>
            <a:pPr marL="177800" lvl="1" indent="0">
              <a:buNone/>
            </a:pPr>
            <a:r>
              <a:rPr lang="en-US" altLang="ko-KR" dirty="0"/>
              <a:t> </a:t>
            </a:r>
            <a:r>
              <a:rPr lang="en-US" altLang="ko-KR" dirty="0" err="1"/>
              <a:t>Ví</a:t>
            </a:r>
            <a:r>
              <a:rPr lang="en-US" altLang="ko-KR" dirty="0"/>
              <a:t> </a:t>
            </a:r>
            <a:r>
              <a:rPr lang="en-US" altLang="ko-KR" dirty="0" err="1"/>
              <a:t>dụ</a:t>
            </a:r>
            <a:r>
              <a:rPr lang="en-US" altLang="ko-KR" dirty="0"/>
              <a:t>) </a:t>
            </a:r>
            <a:r>
              <a:rPr lang="en-US" altLang="ko-KR" dirty="0" err="1"/>
              <a:t>Số</a:t>
            </a:r>
            <a:r>
              <a:rPr lang="en-US" altLang="ko-KR" dirty="0"/>
              <a:t> </a:t>
            </a:r>
            <a:r>
              <a:rPr lang="en-US" altLang="ko-KR" dirty="0" err="1"/>
              <a:t>học</a:t>
            </a:r>
            <a:r>
              <a:rPr lang="en-US" altLang="ko-KR" dirty="0"/>
              <a:t> </a:t>
            </a:r>
            <a:r>
              <a:rPr lang="en-US" altLang="ko-KR" dirty="0" err="1"/>
              <a:t>sinh</a:t>
            </a:r>
            <a:r>
              <a:rPr lang="en-US" altLang="ko-KR" dirty="0"/>
              <a:t>, </a:t>
            </a:r>
            <a:r>
              <a:rPr lang="en-US" altLang="ko-KR" dirty="0" err="1"/>
              <a:t>tên</a:t>
            </a:r>
            <a:r>
              <a:rPr lang="en-US" altLang="ko-KR" dirty="0"/>
              <a:t>, </a:t>
            </a:r>
            <a:r>
              <a:rPr lang="en-US" altLang="ko-KR" dirty="0" err="1"/>
              <a:t>địa</a:t>
            </a:r>
            <a:r>
              <a:rPr lang="en-US" altLang="ko-KR" dirty="0"/>
              <a:t> </a:t>
            </a:r>
            <a:r>
              <a:rPr lang="en-US" altLang="ko-KR" dirty="0" err="1"/>
              <a:t>chỉ</a:t>
            </a:r>
            <a:endParaRPr lang="en-US" altLang="ko-KR" dirty="0"/>
          </a:p>
          <a:p>
            <a:pPr marL="177800" lvl="1" indent="0">
              <a:buNone/>
            </a:pPr>
            <a:r>
              <a:rPr lang="en-US" altLang="ko-KR" dirty="0"/>
              <a:t>             </a:t>
            </a:r>
            <a:r>
              <a:rPr lang="en-US" altLang="ko-KR" dirty="0" err="1"/>
              <a:t>Tên</a:t>
            </a:r>
            <a:r>
              <a:rPr lang="en-US" altLang="ko-KR" dirty="0"/>
              <a:t> </a:t>
            </a:r>
            <a:r>
              <a:rPr lang="en-US" altLang="ko-KR" dirty="0" err="1"/>
              <a:t>xe</a:t>
            </a:r>
            <a:r>
              <a:rPr lang="en-US" altLang="ko-KR" dirty="0"/>
              <a:t>, </a:t>
            </a:r>
            <a:r>
              <a:rPr lang="en-US" altLang="ko-KR" dirty="0" err="1"/>
              <a:t>màu</a:t>
            </a:r>
            <a:r>
              <a:rPr lang="en-US" altLang="ko-KR" dirty="0"/>
              <a:t> </a:t>
            </a:r>
            <a:r>
              <a:rPr lang="en-US" altLang="ko-KR" dirty="0" err="1"/>
              <a:t>sắc</a:t>
            </a:r>
            <a:r>
              <a:rPr lang="en-US" altLang="ko-KR" dirty="0"/>
              <a:t>, </a:t>
            </a:r>
            <a:r>
              <a:rPr lang="en-US" altLang="ko-KR" dirty="0" err="1"/>
              <a:t>năm</a:t>
            </a:r>
            <a:r>
              <a:rPr lang="en-US" altLang="ko-KR" dirty="0"/>
              <a:t> </a:t>
            </a:r>
            <a:r>
              <a:rPr lang="en-US" altLang="ko-KR" dirty="0" err="1"/>
              <a:t>sản</a:t>
            </a:r>
            <a:r>
              <a:rPr lang="en-US" altLang="ko-KR" dirty="0"/>
              <a:t> </a:t>
            </a:r>
            <a:r>
              <a:rPr lang="en-US" altLang="ko-KR" dirty="0" err="1"/>
              <a:t>xuất</a:t>
            </a:r>
            <a:r>
              <a:rPr lang="en-US" altLang="ko-KR" dirty="0"/>
              <a:t>, dung </a:t>
            </a:r>
            <a:r>
              <a:rPr lang="en-US" altLang="ko-KR" dirty="0" err="1"/>
              <a:t>tích</a:t>
            </a:r>
            <a:r>
              <a:rPr lang="en-US" altLang="ko-KR" dirty="0"/>
              <a:t>, </a:t>
            </a:r>
            <a:r>
              <a:rPr lang="en-US" altLang="ko-KR" dirty="0" err="1"/>
              <a:t>kiểu</a:t>
            </a:r>
            <a:r>
              <a:rPr lang="en-US" altLang="ko-KR" dirty="0"/>
              <a:t> </a:t>
            </a:r>
            <a:r>
              <a:rPr lang="en-US" altLang="ko-KR" dirty="0" err="1"/>
              <a:t>dáng</a:t>
            </a:r>
            <a:r>
              <a:rPr lang="en-US" altLang="ko-KR" dirty="0"/>
              <a:t>...</a:t>
            </a:r>
            <a:endParaRPr lang="ko-KR" altLang="en-US" dirty="0"/>
          </a:p>
        </p:txBody>
      </p:sp>
      <p:pic>
        <p:nvPicPr>
          <p:cNvPr id="7" name="그림 6">
            <a:extLst>
              <a:ext uri="{FF2B5EF4-FFF2-40B4-BE49-F238E27FC236}">
                <a16:creationId xmlns:a16="http://schemas.microsoft.com/office/drawing/2014/main" id="{98B1287E-82F2-9944-83B2-346BF7E6CA65}"/>
              </a:ext>
            </a:extLst>
          </p:cNvPr>
          <p:cNvPicPr>
            <a:picLocks noChangeAspect="1"/>
          </p:cNvPicPr>
          <p:nvPr/>
        </p:nvPicPr>
        <p:blipFill rotWithShape="1">
          <a:blip r:embed="rId3"/>
          <a:srcRect t="6419" b="3261"/>
          <a:stretch/>
        </p:blipFill>
        <p:spPr>
          <a:xfrm>
            <a:off x="1151417" y="3588002"/>
            <a:ext cx="4743566" cy="1910782"/>
          </a:xfrm>
          <a:prstGeom prst="rect">
            <a:avLst/>
          </a:prstGeom>
        </p:spPr>
      </p:pic>
      <p:pic>
        <p:nvPicPr>
          <p:cNvPr id="8" name="그림 7">
            <a:extLst>
              <a:ext uri="{FF2B5EF4-FFF2-40B4-BE49-F238E27FC236}">
                <a16:creationId xmlns:a16="http://schemas.microsoft.com/office/drawing/2014/main" id="{B48CD6EA-6617-6648-88E5-18E48986DB9F}"/>
              </a:ext>
            </a:extLst>
          </p:cNvPr>
          <p:cNvPicPr>
            <a:picLocks noChangeAspect="1"/>
          </p:cNvPicPr>
          <p:nvPr/>
        </p:nvPicPr>
        <p:blipFill>
          <a:blip r:embed="rId4"/>
          <a:stretch>
            <a:fillRect/>
          </a:stretch>
        </p:blipFill>
        <p:spPr>
          <a:xfrm>
            <a:off x="6396667" y="3564790"/>
            <a:ext cx="1941838" cy="2683610"/>
          </a:xfrm>
          <a:prstGeom prst="rect">
            <a:avLst/>
          </a:prstGeom>
        </p:spPr>
      </p:pic>
      <p:graphicFrame>
        <p:nvGraphicFramePr>
          <p:cNvPr id="10" name="표 9">
            <a:extLst>
              <a:ext uri="{FF2B5EF4-FFF2-40B4-BE49-F238E27FC236}">
                <a16:creationId xmlns:a16="http://schemas.microsoft.com/office/drawing/2014/main" id="{479C02FA-0E6B-478D-AE26-6C73C4FECAB9}"/>
              </a:ext>
            </a:extLst>
          </p:cNvPr>
          <p:cNvGraphicFramePr>
            <a:graphicFrameLocks noGrp="1"/>
          </p:cNvGraphicFramePr>
          <p:nvPr>
            <p:extLst>
              <p:ext uri="{D42A27DB-BD31-4B8C-83A1-F6EECF244321}">
                <p14:modId xmlns:p14="http://schemas.microsoft.com/office/powerpoint/2010/main" val="3123320139"/>
              </p:ext>
            </p:extLst>
          </p:nvPr>
        </p:nvGraphicFramePr>
        <p:xfrm>
          <a:off x="1151417" y="5600400"/>
          <a:ext cx="4743566" cy="648000"/>
        </p:xfrm>
        <a:graphic>
          <a:graphicData uri="http://schemas.openxmlformats.org/drawingml/2006/table">
            <a:tbl>
              <a:tblPr/>
              <a:tblGrid>
                <a:gridCol w="864000">
                  <a:extLst>
                    <a:ext uri="{9D8B030D-6E8A-4147-A177-3AD203B41FA5}">
                      <a16:colId xmlns:a16="http://schemas.microsoft.com/office/drawing/2014/main" val="394888715"/>
                    </a:ext>
                  </a:extLst>
                </a:gridCol>
                <a:gridCol w="864000">
                  <a:extLst>
                    <a:ext uri="{9D8B030D-6E8A-4147-A177-3AD203B41FA5}">
                      <a16:colId xmlns:a16="http://schemas.microsoft.com/office/drawing/2014/main" val="148328333"/>
                    </a:ext>
                  </a:extLst>
                </a:gridCol>
                <a:gridCol w="864000">
                  <a:extLst>
                    <a:ext uri="{9D8B030D-6E8A-4147-A177-3AD203B41FA5}">
                      <a16:colId xmlns:a16="http://schemas.microsoft.com/office/drawing/2014/main" val="2552908983"/>
                    </a:ext>
                  </a:extLst>
                </a:gridCol>
                <a:gridCol w="1287566">
                  <a:extLst>
                    <a:ext uri="{9D8B030D-6E8A-4147-A177-3AD203B41FA5}">
                      <a16:colId xmlns:a16="http://schemas.microsoft.com/office/drawing/2014/main" val="836448172"/>
                    </a:ext>
                  </a:extLst>
                </a:gridCol>
                <a:gridCol w="864000">
                  <a:extLst>
                    <a:ext uri="{9D8B030D-6E8A-4147-A177-3AD203B41FA5}">
                      <a16:colId xmlns:a16="http://schemas.microsoft.com/office/drawing/2014/main" val="361196943"/>
                    </a:ext>
                  </a:extLst>
                </a:gridCol>
              </a:tblGrid>
              <a:tr h="324000">
                <a:tc>
                  <a:txBody>
                    <a:bodyPr/>
                    <a:lstStyle/>
                    <a:p>
                      <a:pPr algn="ctr" latinLnBrk="1"/>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Tên</a:t>
                      </a:r>
                      <a:endParaRPr lang="ko-KR" altLang="en-US" sz="13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Màu</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Năm</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Di</a:t>
                      </a:r>
                      <a:r>
                        <a:rPr lang="en-US" altLang="ko-KR" sz="13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300" baseline="0" dirty="0" err="1">
                          <a:solidFill>
                            <a:schemeClr val="tx1">
                              <a:lumMod val="75000"/>
                              <a:lumOff val="25000"/>
                            </a:schemeClr>
                          </a:solidFill>
                          <a:latin typeface="SamsungOne-400" panose="020B0503030303020204" pitchFamily="34" charset="0"/>
                          <a:ea typeface="SamsungOne-400" panose="020B0503030303020204" pitchFamily="34" charset="0"/>
                        </a:rPr>
                        <a:t>chyển</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300" dirty="0" err="1">
                          <a:solidFill>
                            <a:schemeClr val="tx1">
                              <a:lumMod val="75000"/>
                              <a:lumOff val="25000"/>
                            </a:schemeClr>
                          </a:solidFill>
                          <a:latin typeface="SamsungOne-400" panose="020B0503030303020204" pitchFamily="34" charset="0"/>
                          <a:ea typeface="SamsungOne-400" panose="020B0503030303020204" pitchFamily="34" charset="0"/>
                        </a:rPr>
                        <a:t>Mẫu</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156156180"/>
                  </a:ext>
                </a:extLst>
              </a:tr>
              <a:tr h="324000">
                <a:tc>
                  <a:txBody>
                    <a:bodyPr/>
                    <a:lstStyle/>
                    <a:p>
                      <a:pPr algn="ctr" latinLnBrk="1"/>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Porsche</a:t>
                      </a:r>
                      <a:endParaRPr lang="ko-KR" altLang="en-US" sz="13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red</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2021</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2981</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911 </a:t>
                      </a:r>
                      <a:endParaRPr lang="ko-KR" altLang="en-US" sz="13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bl>
          </a:graphicData>
        </a:graphic>
      </p:graphicFrame>
    </p:spTree>
    <p:extLst>
      <p:ext uri="{BB962C8B-B14F-4D97-AF65-F5344CB8AC3E}">
        <p14:creationId xmlns:p14="http://schemas.microsoft.com/office/powerpoint/2010/main" val="38500463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tích</a:t>
            </a:r>
            <a:r>
              <a:rPr lang="en-US" altLang="ko-KR" dirty="0"/>
              <a:t> </a:t>
            </a:r>
            <a:r>
              <a:rPr lang="en-US" altLang="ko-KR" dirty="0" err="1"/>
              <a:t>hợp</a:t>
            </a:r>
            <a:r>
              <a:rPr lang="en-US" altLang="ko-KR" dirty="0"/>
              <a:t> (4/7)</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quan</a:t>
            </a:r>
            <a:r>
              <a:rPr lang="en-US" altLang="ko-KR" dirty="0"/>
              <a:t> </a:t>
            </a:r>
            <a:r>
              <a:rPr lang="en-US" altLang="ko-KR" dirty="0" err="1"/>
              <a:t>hệ</a:t>
            </a:r>
            <a:endParaRPr lang="en-US" altLang="ko-KR" dirty="0"/>
          </a:p>
        </p:txBody>
      </p:sp>
      <p:graphicFrame>
        <p:nvGraphicFramePr>
          <p:cNvPr id="10" name="표 9">
            <a:extLst>
              <a:ext uri="{FF2B5EF4-FFF2-40B4-BE49-F238E27FC236}">
                <a16:creationId xmlns:a16="http://schemas.microsoft.com/office/drawing/2014/main" id="{A7713EFD-9ADA-4760-B5F7-0CBF92C44CD6}"/>
              </a:ext>
            </a:extLst>
          </p:cNvPr>
          <p:cNvGraphicFramePr>
            <a:graphicFrameLocks noGrp="1"/>
          </p:cNvGraphicFramePr>
          <p:nvPr>
            <p:extLst>
              <p:ext uri="{D42A27DB-BD31-4B8C-83A1-F6EECF244321}">
                <p14:modId xmlns:p14="http://schemas.microsoft.com/office/powerpoint/2010/main" val="3610643371"/>
              </p:ext>
            </p:extLst>
          </p:nvPr>
        </p:nvGraphicFramePr>
        <p:xfrm>
          <a:off x="718064" y="2528888"/>
          <a:ext cx="8640000" cy="2608595"/>
        </p:xfrm>
        <a:graphic>
          <a:graphicData uri="http://schemas.openxmlformats.org/drawingml/2006/table">
            <a:tbl>
              <a:tblPr firstRow="1" bandRow="1">
                <a:tableStyleId>{5940675A-B579-460E-94D1-54222C63F5DA}</a:tableStyleId>
              </a:tblPr>
              <a:tblGrid>
                <a:gridCol w="1620000">
                  <a:extLst>
                    <a:ext uri="{9D8B030D-6E8A-4147-A177-3AD203B41FA5}">
                      <a16:colId xmlns:a16="http://schemas.microsoft.com/office/drawing/2014/main" val="3750369147"/>
                    </a:ext>
                  </a:extLst>
                </a:gridCol>
                <a:gridCol w="2700000">
                  <a:extLst>
                    <a:ext uri="{9D8B030D-6E8A-4147-A177-3AD203B41FA5}">
                      <a16:colId xmlns:a16="http://schemas.microsoft.com/office/drawing/2014/main" val="278222135"/>
                    </a:ext>
                  </a:extLst>
                </a:gridCol>
                <a:gridCol w="1620000">
                  <a:extLst>
                    <a:ext uri="{9D8B030D-6E8A-4147-A177-3AD203B41FA5}">
                      <a16:colId xmlns:a16="http://schemas.microsoft.com/office/drawing/2014/main" val="1632885985"/>
                    </a:ext>
                  </a:extLst>
                </a:gridCol>
                <a:gridCol w="2700000">
                  <a:extLst>
                    <a:ext uri="{9D8B030D-6E8A-4147-A177-3AD203B41FA5}">
                      <a16:colId xmlns:a16="http://schemas.microsoft.com/office/drawing/2014/main" val="173827899"/>
                    </a:ext>
                  </a:extLst>
                </a:gridCol>
              </a:tblGrid>
              <a:tr h="397743">
                <a:tc>
                  <a:txBody>
                    <a:bodyPr/>
                    <a:lstStyle/>
                    <a:p>
                      <a:pPr algn="ctr"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tử</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hạng</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tử</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hạng</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52713">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IS NULL</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552713">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IS NOT NULL</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552713">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&lt;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&lt;=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552713">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&gt;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&gt;=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ban </a:t>
                      </a:r>
                      <a:r>
                        <a:rPr lang="en-US" altLang="ko-KR" sz="1400" dirty="0" err="1">
                          <a:solidFill>
                            <a:schemeClr val="tx1"/>
                          </a:solidFill>
                          <a:latin typeface="SamsungOne-400" panose="020B0503030303020204" pitchFamily="34" charset="0"/>
                          <a:ea typeface="SamsungOne-400" panose="020B0503030303020204" pitchFamily="34" charset="0"/>
                        </a:rPr>
                        <a:t>đầu</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bl>
          </a:graphicData>
        </a:graphic>
      </p:graphicFrame>
    </p:spTree>
    <p:extLst>
      <p:ext uri="{BB962C8B-B14F-4D97-AF65-F5344CB8AC3E}">
        <p14:creationId xmlns:p14="http://schemas.microsoft.com/office/powerpoint/2010/main" val="30662305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tích</a:t>
            </a:r>
            <a:r>
              <a:rPr lang="en-US" altLang="ko-KR" dirty="0"/>
              <a:t> </a:t>
            </a:r>
            <a:r>
              <a:rPr lang="en-US" altLang="ko-KR" dirty="0" err="1"/>
              <a:t>hợp</a:t>
            </a:r>
            <a:r>
              <a:rPr lang="en-US" altLang="ko-KR" dirty="0"/>
              <a:t> (5/7)</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số</a:t>
            </a:r>
            <a:r>
              <a:rPr lang="en-US" altLang="ko-KR" dirty="0"/>
              <a:t> </a:t>
            </a:r>
            <a:r>
              <a:rPr lang="en-US" altLang="ko-KR" dirty="0" err="1"/>
              <a:t>học</a:t>
            </a:r>
            <a:endParaRPr lang="en-US" altLang="ko-KR" dirty="0"/>
          </a:p>
        </p:txBody>
      </p:sp>
      <p:graphicFrame>
        <p:nvGraphicFramePr>
          <p:cNvPr id="10" name="표 9">
            <a:extLst>
              <a:ext uri="{FF2B5EF4-FFF2-40B4-BE49-F238E27FC236}">
                <a16:creationId xmlns:a16="http://schemas.microsoft.com/office/drawing/2014/main" id="{126210BC-DBB4-4E98-83B7-B9302ACFAE1C}"/>
              </a:ext>
            </a:extLst>
          </p:cNvPr>
          <p:cNvGraphicFramePr>
            <a:graphicFrameLocks noGrp="1"/>
          </p:cNvGraphicFramePr>
          <p:nvPr>
            <p:extLst>
              <p:ext uri="{D42A27DB-BD31-4B8C-83A1-F6EECF244321}">
                <p14:modId xmlns:p14="http://schemas.microsoft.com/office/powerpoint/2010/main" val="1317898428"/>
              </p:ext>
            </p:extLst>
          </p:nvPr>
        </p:nvGraphicFramePr>
        <p:xfrm>
          <a:off x="718064" y="2528889"/>
          <a:ext cx="8614337" cy="3744911"/>
        </p:xfrm>
        <a:graphic>
          <a:graphicData uri="http://schemas.openxmlformats.org/drawingml/2006/table">
            <a:tbl>
              <a:tblPr firstRow="1" bandRow="1">
                <a:tableStyleId>{5940675A-B579-460E-94D1-54222C63F5DA}</a:tableStyleId>
              </a:tblPr>
              <a:tblGrid>
                <a:gridCol w="1519810">
                  <a:extLst>
                    <a:ext uri="{9D8B030D-6E8A-4147-A177-3AD203B41FA5}">
                      <a16:colId xmlns:a16="http://schemas.microsoft.com/office/drawing/2014/main" val="3750369147"/>
                    </a:ext>
                  </a:extLst>
                </a:gridCol>
                <a:gridCol w="2286000">
                  <a:extLst>
                    <a:ext uri="{9D8B030D-6E8A-4147-A177-3AD203B41FA5}">
                      <a16:colId xmlns:a16="http://schemas.microsoft.com/office/drawing/2014/main" val="278222135"/>
                    </a:ext>
                  </a:extLst>
                </a:gridCol>
                <a:gridCol w="4808527">
                  <a:extLst>
                    <a:ext uri="{9D8B030D-6E8A-4147-A177-3AD203B41FA5}">
                      <a16:colId xmlns:a16="http://schemas.microsoft.com/office/drawing/2014/main" val="173827899"/>
                    </a:ext>
                  </a:extLst>
                </a:gridCol>
              </a:tblGrid>
              <a:tr h="309063">
                <a:tc>
                  <a:txBody>
                    <a:bodyPr/>
                    <a:lstStyle/>
                    <a:p>
                      <a:pPr algn="ctr"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tử</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hạng</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Mô</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tả</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vi-VN" altLang="ko-KR" sz="1400" dirty="0">
                          <a:solidFill>
                            <a:schemeClr val="tx1"/>
                          </a:solidFill>
                          <a:latin typeface="SamsungOne-400" panose="020B0503030303020204" pitchFamily="34" charset="0"/>
                          <a:ea typeface="SamsungOne-400" panose="020B0503030303020204" pitchFamily="34" charset="0"/>
                        </a:rPr>
                        <a:t>Đưa ra kết quả của việc thêm A và B</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400" dirty="0">
                          <a:solidFill>
                            <a:schemeClr val="tx1"/>
                          </a:solidFill>
                          <a:latin typeface="SamsungOne-400" panose="020B0503030303020204" pitchFamily="34" charset="0"/>
                          <a:ea typeface="SamsungOne-400" panose="020B0503030303020204" pitchFamily="34" charset="0"/>
                        </a:rPr>
                        <a:t>Đưa ra kết quả trừ B từ A</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400" dirty="0">
                          <a:solidFill>
                            <a:schemeClr val="tx1"/>
                          </a:solidFill>
                          <a:latin typeface="SamsungOne-400" panose="020B0503030303020204" pitchFamily="34" charset="0"/>
                          <a:ea typeface="SamsungOne-400" panose="020B0503030303020204" pitchFamily="34" charset="0"/>
                        </a:rPr>
                        <a:t>Đưa ra kết quả của phép nhân A và B</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400" dirty="0">
                          <a:solidFill>
                            <a:schemeClr val="tx1"/>
                          </a:solidFill>
                          <a:latin typeface="SamsungOne-400" panose="020B0503030303020204" pitchFamily="34" charset="0"/>
                          <a:ea typeface="SamsungOne-400" panose="020B0503030303020204" pitchFamily="34" charset="0"/>
                        </a:rPr>
                        <a:t>Đưa ra kết quả chia B từ A</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vi-VN" altLang="ko-KR" sz="1400" dirty="0">
                          <a:solidFill>
                            <a:schemeClr val="tx1"/>
                          </a:solidFill>
                          <a:latin typeface="SamsungOne-400" panose="020B0503030303020204" pitchFamily="34" charset="0"/>
                          <a:ea typeface="SamsungOne-400" panose="020B0503030303020204" pitchFamily="34" charset="0"/>
                        </a:rPr>
                        <a:t>Đưa ra lời nhắc kết quả chia B từ A</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58417"/>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A&amp;B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vi-VN" altLang="ko-KR" sz="1400" dirty="0">
                          <a:solidFill>
                            <a:schemeClr val="tx1"/>
                          </a:solidFill>
                          <a:latin typeface="SamsungOne-400" panose="020B0503030303020204" pitchFamily="34" charset="0"/>
                          <a:ea typeface="SamsungOne-400" panose="020B0503030303020204" pitchFamily="34" charset="0"/>
                        </a:rPr>
                        <a:t>Đưa ra kết quả của bitwise AND của A và B</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4777583"/>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a:t>
                      </a:r>
                      <a:r>
                        <a:rPr lang="ko-KR" altLang="en-US" sz="1400" baseline="0" dirty="0">
                          <a:solidFill>
                            <a:schemeClr val="tx1"/>
                          </a:solidFill>
                          <a:latin typeface="SamsungOne-400" panose="020B0503030303020204" pitchFamily="34" charset="0"/>
                        </a:rPr>
                        <a:t>｜</a:t>
                      </a:r>
                      <a:r>
                        <a:rPr lang="en-US" altLang="ko-KR" sz="1400" baseline="0" dirty="0">
                          <a:solidFill>
                            <a:schemeClr val="tx1"/>
                          </a:solidFill>
                          <a:latin typeface="SamsungOne-400" panose="020B0503030303020204" pitchFamily="34" charset="0"/>
                          <a:ea typeface="SamsungOne-400" panose="020B0503030303020204" pitchFamily="34" charset="0"/>
                        </a:rPr>
                        <a:t>B</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a:solidFill>
                            <a:schemeClr val="tx1"/>
                          </a:solidFill>
                          <a:latin typeface="SamsungOne-400" panose="020B0503030303020204" pitchFamily="34" charset="0"/>
                          <a:ea typeface="SamsungOne-400" panose="020B0503030303020204" pitchFamily="34" charset="0"/>
                        </a:rPr>
                        <a:t>Tất cả các loại 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vi-VN" altLang="ko-KR" sz="1400" dirty="0">
                          <a:solidFill>
                            <a:schemeClr val="tx1"/>
                          </a:solidFill>
                          <a:latin typeface="SamsungOne-400" panose="020B0503030303020204" pitchFamily="34" charset="0"/>
                          <a:ea typeface="SamsungOne-400" panose="020B0503030303020204" pitchFamily="34" charset="0"/>
                        </a:rPr>
                        <a:t>Đưa ra kết quả của OR theo bit của A và B</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699670"/>
                  </a:ext>
                </a:extLst>
              </a:tr>
              <a:tr h="429481">
                <a:tc>
                  <a:txBody>
                    <a:bodyPr/>
                    <a:lstStyle/>
                    <a:p>
                      <a:pPr algn="ctr"/>
                      <a:r>
                        <a:rPr lang="en-US" altLang="ko-KR" sz="1400" dirty="0">
                          <a:solidFill>
                            <a:schemeClr val="tx1"/>
                          </a:solidFill>
                          <a:latin typeface="SamsungOne-400" panose="020B0503030303020204" pitchFamily="34" charset="0"/>
                          <a:ea typeface="SamsungOne-400" panose="020B0503030303020204" pitchFamily="34" charset="0"/>
                        </a:rPr>
                        <a:t>~A</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dirty="0" err="1">
                          <a:solidFill>
                            <a:schemeClr val="tx1"/>
                          </a:solidFill>
                          <a:latin typeface="SamsungOne-400" panose="020B0503030303020204" pitchFamily="34" charset="0"/>
                          <a:ea typeface="SamsungOne-400" panose="020B0503030303020204" pitchFamily="34" charset="0"/>
                        </a:rPr>
                        <a:t>Tất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loại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vi-VN" altLang="ko-KR" sz="1400" dirty="0">
                          <a:solidFill>
                            <a:schemeClr val="tx1"/>
                          </a:solidFill>
                          <a:latin typeface="SamsungOne-400" panose="020B0503030303020204" pitchFamily="34" charset="0"/>
                          <a:ea typeface="SamsungOne-400" panose="020B0503030303020204" pitchFamily="34" charset="0"/>
                        </a:rPr>
                        <a:t>Đưa ra kết quả của bitwise NOT của A</a:t>
                      </a:r>
                      <a:endParaRPr lang="ko-KR" altLang="en-US" sz="1400" dirty="0">
                        <a:solidFill>
                          <a:schemeClr val="tx1"/>
                        </a:solidFill>
                        <a:latin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91678"/>
                  </a:ext>
                </a:extLst>
              </a:tr>
            </a:tbl>
          </a:graphicData>
        </a:graphic>
      </p:graphicFrame>
    </p:spTree>
    <p:extLst>
      <p:ext uri="{BB962C8B-B14F-4D97-AF65-F5344CB8AC3E}">
        <p14:creationId xmlns:p14="http://schemas.microsoft.com/office/powerpoint/2010/main" val="28992470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tích</a:t>
            </a:r>
            <a:r>
              <a:rPr lang="en-US" altLang="ko-KR" dirty="0"/>
              <a:t> </a:t>
            </a:r>
            <a:r>
              <a:rPr lang="en-US" altLang="ko-KR" dirty="0" err="1"/>
              <a:t>hợp</a:t>
            </a:r>
            <a:r>
              <a:rPr lang="en-US" altLang="ko-KR" dirty="0"/>
              <a:t> (6/7)</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Toán</a:t>
            </a:r>
            <a:r>
              <a:rPr lang="en-US" altLang="ko-KR" dirty="0"/>
              <a:t> </a:t>
            </a:r>
            <a:r>
              <a:rPr lang="en-US" altLang="ko-KR" dirty="0" err="1"/>
              <a:t>tử</a:t>
            </a:r>
            <a:r>
              <a:rPr lang="en-US" altLang="ko-KR" dirty="0"/>
              <a:t> logic</a:t>
            </a:r>
          </a:p>
        </p:txBody>
      </p:sp>
      <p:graphicFrame>
        <p:nvGraphicFramePr>
          <p:cNvPr id="10" name="표 9">
            <a:extLst>
              <a:ext uri="{FF2B5EF4-FFF2-40B4-BE49-F238E27FC236}">
                <a16:creationId xmlns:a16="http://schemas.microsoft.com/office/drawing/2014/main" id="{04F8093C-42A1-46AD-9448-D37167677BAD}"/>
              </a:ext>
            </a:extLst>
          </p:cNvPr>
          <p:cNvGraphicFramePr>
            <a:graphicFrameLocks noGrp="1"/>
          </p:cNvGraphicFramePr>
          <p:nvPr>
            <p:extLst>
              <p:ext uri="{D42A27DB-BD31-4B8C-83A1-F6EECF244321}">
                <p14:modId xmlns:p14="http://schemas.microsoft.com/office/powerpoint/2010/main" val="3569860603"/>
              </p:ext>
            </p:extLst>
          </p:nvPr>
        </p:nvGraphicFramePr>
        <p:xfrm>
          <a:off x="718064" y="2528889"/>
          <a:ext cx="8614337" cy="2384643"/>
        </p:xfrm>
        <a:graphic>
          <a:graphicData uri="http://schemas.openxmlformats.org/drawingml/2006/table">
            <a:tbl>
              <a:tblPr firstRow="1" bandRow="1">
                <a:tableStyleId>{5940675A-B579-460E-94D1-54222C63F5DA}</a:tableStyleId>
              </a:tblPr>
              <a:tblGrid>
                <a:gridCol w="1519810">
                  <a:extLst>
                    <a:ext uri="{9D8B030D-6E8A-4147-A177-3AD203B41FA5}">
                      <a16:colId xmlns:a16="http://schemas.microsoft.com/office/drawing/2014/main" val="3750369147"/>
                    </a:ext>
                  </a:extLst>
                </a:gridCol>
                <a:gridCol w="2286000">
                  <a:extLst>
                    <a:ext uri="{9D8B030D-6E8A-4147-A177-3AD203B41FA5}">
                      <a16:colId xmlns:a16="http://schemas.microsoft.com/office/drawing/2014/main" val="278222135"/>
                    </a:ext>
                  </a:extLst>
                </a:gridCol>
                <a:gridCol w="4808527">
                  <a:extLst>
                    <a:ext uri="{9D8B030D-6E8A-4147-A177-3AD203B41FA5}">
                      <a16:colId xmlns:a16="http://schemas.microsoft.com/office/drawing/2014/main" val="173827899"/>
                    </a:ext>
                  </a:extLst>
                </a:gridCol>
              </a:tblGrid>
              <a:tr h="361101">
                <a:tc>
                  <a:txBody>
                    <a:bodyPr/>
                    <a:lstStyle/>
                    <a:p>
                      <a:pPr algn="ctr"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tử</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hạng</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Mô</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tả</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01794">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AND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a:solidFill>
                            <a:schemeClr val="tx1"/>
                          </a:solidFill>
                          <a:latin typeface="SamsungOne-400" panose="020B0503030303020204" pitchFamily="34" charset="0"/>
                          <a:ea typeface="SamsungOne-400" panose="020B0503030303020204" pitchFamily="34" charset="0"/>
                        </a:rPr>
                        <a:t>Boolean</a:t>
                      </a: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r>
                        <a:rPr lang="vi-VN" altLang="ko-KR" sz="1400" dirty="0">
                          <a:solidFill>
                            <a:schemeClr val="tx1"/>
                          </a:solidFill>
                          <a:latin typeface="SamsungOne-400" panose="020B0503030303020204" pitchFamily="34" charset="0"/>
                          <a:ea typeface="SamsungOne-400" panose="020B0503030303020204" pitchFamily="34" charset="0"/>
                        </a:rPr>
                        <a:t>TRUE nếu cả A và B đều TRUE, ngược lại là FALSE</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501794">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&amp;&amp;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a:solidFill>
                            <a:schemeClr val="tx1"/>
                          </a:solidFill>
                          <a:latin typeface="SamsungOne-400" panose="020B0503030303020204" pitchFamily="34" charset="0"/>
                          <a:ea typeface="SamsungOne-400" panose="020B0503030303020204" pitchFamily="34" charset="0"/>
                        </a:rPr>
                        <a:t>Boolean</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r>
                        <a:rPr lang="vi-VN" altLang="ko-KR" sz="1400" dirty="0">
                          <a:solidFill>
                            <a:schemeClr val="tx1"/>
                          </a:solidFill>
                          <a:latin typeface="SamsungOne-400" panose="020B0503030303020204" pitchFamily="34" charset="0"/>
                          <a:ea typeface="SamsungOne-400" panose="020B0503030303020204" pitchFamily="34" charset="0"/>
                        </a:rPr>
                        <a:t>Tương tự như A </a:t>
                      </a:r>
                      <a:r>
                        <a:rPr lang="en-US" altLang="ko-KR" sz="1400" dirty="0">
                          <a:solidFill>
                            <a:schemeClr val="tx1"/>
                          </a:solidFill>
                          <a:latin typeface="SamsungOne-400" panose="020B0503030303020204" pitchFamily="34" charset="0"/>
                          <a:ea typeface="SamsungOne-400" panose="020B0503030303020204" pitchFamily="34" charset="0"/>
                        </a:rPr>
                        <a:t>AND</a:t>
                      </a:r>
                      <a:r>
                        <a:rPr lang="vi-VN" altLang="ko-KR" sz="1400" dirty="0">
                          <a:solidFill>
                            <a:schemeClr val="tx1"/>
                          </a:solidFill>
                          <a:latin typeface="SamsungOne-400" panose="020B0503030303020204" pitchFamily="34" charset="0"/>
                          <a:ea typeface="SamsungOne-400" panose="020B0503030303020204" pitchFamily="34" charset="0"/>
                        </a:rPr>
                        <a:t>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501794">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OR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a:solidFill>
                            <a:schemeClr val="tx1"/>
                          </a:solidFill>
                          <a:latin typeface="SamsungOne-400" panose="020B0503030303020204" pitchFamily="34" charset="0"/>
                          <a:ea typeface="SamsungOne-400" panose="020B0503030303020204" pitchFamily="34" charset="0"/>
                        </a:rPr>
                        <a:t>Boolean</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r>
                        <a:rPr lang="en-US" altLang="ko-KR" sz="1400" dirty="0">
                          <a:solidFill>
                            <a:schemeClr val="tx1"/>
                          </a:solidFill>
                          <a:latin typeface="SamsungOne-400" panose="020B0503030303020204" pitchFamily="34" charset="0"/>
                          <a:ea typeface="SamsungOne-400" panose="020B0503030303020204" pitchFamily="34" charset="0"/>
                        </a:rPr>
                        <a:t>TRUE </a:t>
                      </a: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A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B </a:t>
                      </a:r>
                      <a:r>
                        <a:rPr lang="en-US" altLang="ko-KR" sz="1400" dirty="0" err="1">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đều</a:t>
                      </a:r>
                      <a:r>
                        <a:rPr lang="en-US" altLang="ko-KR" sz="1400" dirty="0">
                          <a:solidFill>
                            <a:schemeClr val="tx1"/>
                          </a:solidFill>
                          <a:latin typeface="SamsungOne-400" panose="020B0503030303020204" pitchFamily="34" charset="0"/>
                          <a:ea typeface="SamsungOne-400" panose="020B0503030303020204" pitchFamily="34" charset="0"/>
                        </a:rPr>
                        <a:t> TRUE, </a:t>
                      </a:r>
                      <a:r>
                        <a:rPr lang="en-US" altLang="ko-KR" sz="1400" dirty="0" err="1">
                          <a:solidFill>
                            <a:schemeClr val="tx1"/>
                          </a:solidFill>
                          <a:latin typeface="SamsungOne-400" panose="020B0503030303020204" pitchFamily="34" charset="0"/>
                          <a:ea typeface="SamsungOne-400" panose="020B0503030303020204" pitchFamily="34" charset="0"/>
                        </a:rPr>
                        <a:t>nếu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thì</a:t>
                      </a:r>
                      <a:r>
                        <a:rPr lang="en-US" altLang="ko-KR" sz="1400" dirty="0">
                          <a:solidFill>
                            <a:schemeClr val="tx1"/>
                          </a:solidFill>
                          <a:latin typeface="SamsungOne-400" panose="020B0503030303020204" pitchFamily="34" charset="0"/>
                          <a:ea typeface="SamsungOne-400" panose="020B0503030303020204" pitchFamily="34" charset="0"/>
                        </a:rPr>
                        <a:t> FALSE</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501794">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 ||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dirty="0">
                          <a:solidFill>
                            <a:schemeClr val="tx1"/>
                          </a:solidFill>
                          <a:latin typeface="SamsungOne-400" panose="020B0503030303020204" pitchFamily="34" charset="0"/>
                          <a:ea typeface="SamsungOne-400" panose="020B0503030303020204" pitchFamily="34" charset="0"/>
                        </a:rPr>
                        <a:t>Boolean</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r>
                        <a:rPr lang="vi-VN" altLang="ko-KR" sz="1400" dirty="0">
                          <a:solidFill>
                            <a:schemeClr val="tx1"/>
                          </a:solidFill>
                          <a:latin typeface="SamsungOne-400" panose="020B0503030303020204" pitchFamily="34" charset="0"/>
                          <a:ea typeface="SamsungOne-400" panose="020B0503030303020204" pitchFamily="34" charset="0"/>
                        </a:rPr>
                        <a:t>Tương tự như A </a:t>
                      </a:r>
                      <a:r>
                        <a:rPr lang="en-US" altLang="ko-KR" sz="1400" dirty="0">
                          <a:solidFill>
                            <a:schemeClr val="tx1"/>
                          </a:solidFill>
                          <a:latin typeface="SamsungOne-400" panose="020B0503030303020204" pitchFamily="34" charset="0"/>
                          <a:ea typeface="SamsungOne-400" panose="020B0503030303020204" pitchFamily="34" charset="0"/>
                        </a:rPr>
                        <a:t>OR</a:t>
                      </a:r>
                      <a:r>
                        <a:rPr lang="vi-VN" altLang="ko-KR" sz="1400" dirty="0">
                          <a:solidFill>
                            <a:schemeClr val="tx1"/>
                          </a:solidFill>
                          <a:latin typeface="SamsungOne-400" panose="020B0503030303020204" pitchFamily="34" charset="0"/>
                          <a:ea typeface="SamsungOne-400" panose="020B0503030303020204" pitchFamily="34" charset="0"/>
                        </a:rPr>
                        <a:t> B</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bl>
          </a:graphicData>
        </a:graphic>
      </p:graphicFrame>
    </p:spTree>
    <p:extLst>
      <p:ext uri="{BB962C8B-B14F-4D97-AF65-F5344CB8AC3E}">
        <p14:creationId xmlns:p14="http://schemas.microsoft.com/office/powerpoint/2010/main" val="19447511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tích</a:t>
            </a:r>
            <a:r>
              <a:rPr lang="en-US" altLang="ko-KR" dirty="0"/>
              <a:t> </a:t>
            </a:r>
            <a:r>
              <a:rPr lang="en-US" altLang="ko-KR" dirty="0" err="1"/>
              <a:t>hợp</a:t>
            </a:r>
            <a:r>
              <a:rPr lang="en-US" altLang="ko-KR" dirty="0"/>
              <a:t> (7/7)</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Toán</a:t>
            </a:r>
            <a:r>
              <a:rPr lang="en-US" altLang="ko-KR" dirty="0"/>
              <a:t> </a:t>
            </a:r>
            <a:r>
              <a:rPr lang="en-US" altLang="ko-KR" dirty="0" err="1"/>
              <a:t>tử</a:t>
            </a:r>
            <a:r>
              <a:rPr lang="en-US" altLang="ko-KR" dirty="0"/>
              <a:t> </a:t>
            </a:r>
            <a:r>
              <a:rPr lang="en-US" altLang="ko-KR" dirty="0" err="1"/>
              <a:t>kiểu</a:t>
            </a:r>
            <a:r>
              <a:rPr lang="en-US" altLang="ko-KR" dirty="0"/>
              <a:t> </a:t>
            </a:r>
            <a:r>
              <a:rPr lang="en-US" altLang="ko-KR" dirty="0" err="1"/>
              <a:t>phức</a:t>
            </a:r>
            <a:r>
              <a:rPr lang="en-US" altLang="ko-KR" dirty="0"/>
              <a:t> </a:t>
            </a:r>
            <a:r>
              <a:rPr lang="en-US" altLang="ko-KR" dirty="0" err="1"/>
              <a:t>hợp</a:t>
            </a:r>
            <a:endParaRPr lang="en-US" altLang="ko-KR" dirty="0"/>
          </a:p>
        </p:txBody>
      </p:sp>
      <p:sp>
        <p:nvSpPr>
          <p:cNvPr id="11" name="직사각형 10">
            <a:extLst>
              <a:ext uri="{FF2B5EF4-FFF2-40B4-BE49-F238E27FC236}">
                <a16:creationId xmlns:a16="http://schemas.microsoft.com/office/drawing/2014/main" id="{CD9186E4-D618-4946-8902-6B0100596818}"/>
              </a:ext>
            </a:extLst>
          </p:cNvPr>
          <p:cNvSpPr/>
          <p:nvPr/>
        </p:nvSpPr>
        <p:spPr>
          <a:xfrm>
            <a:off x="3652383" y="5266876"/>
            <a:ext cx="4572000" cy="369332"/>
          </a:xfrm>
          <a:prstGeom prst="rect">
            <a:avLst/>
          </a:prstGeom>
        </p:spPr>
        <p:txBody>
          <a:bodyPr>
            <a:spAutoFit/>
          </a:bodyPr>
          <a:lstStyle/>
          <a:p>
            <a:endParaRPr lang="ko-KR" altLang="en-US" dirty="0">
              <a:latin typeface="SamsungOneKorean 400" panose="020B0503030303020204" pitchFamily="50" charset="-127"/>
              <a:ea typeface="SamsungOneKorean 400" panose="020B0503030303020204" pitchFamily="50" charset="-127"/>
            </a:endParaRPr>
          </a:p>
        </p:txBody>
      </p:sp>
      <p:graphicFrame>
        <p:nvGraphicFramePr>
          <p:cNvPr id="10" name="표 9">
            <a:extLst>
              <a:ext uri="{FF2B5EF4-FFF2-40B4-BE49-F238E27FC236}">
                <a16:creationId xmlns:a16="http://schemas.microsoft.com/office/drawing/2014/main" id="{F280C171-EC6C-492D-8868-DEE450E65667}"/>
              </a:ext>
            </a:extLst>
          </p:cNvPr>
          <p:cNvGraphicFramePr>
            <a:graphicFrameLocks noGrp="1"/>
          </p:cNvGraphicFramePr>
          <p:nvPr>
            <p:extLst>
              <p:ext uri="{D42A27DB-BD31-4B8C-83A1-F6EECF244321}">
                <p14:modId xmlns:p14="http://schemas.microsoft.com/office/powerpoint/2010/main" val="3846236090"/>
              </p:ext>
            </p:extLst>
          </p:nvPr>
        </p:nvGraphicFramePr>
        <p:xfrm>
          <a:off x="718064" y="2528888"/>
          <a:ext cx="8633941" cy="3107318"/>
        </p:xfrm>
        <a:graphic>
          <a:graphicData uri="http://schemas.openxmlformats.org/drawingml/2006/table">
            <a:tbl>
              <a:tblPr firstRow="1" bandRow="1">
                <a:tableStyleId>{5940675A-B579-460E-94D1-54222C63F5DA}</a:tableStyleId>
              </a:tblPr>
              <a:tblGrid>
                <a:gridCol w="1110736">
                  <a:extLst>
                    <a:ext uri="{9D8B030D-6E8A-4147-A177-3AD203B41FA5}">
                      <a16:colId xmlns:a16="http://schemas.microsoft.com/office/drawing/2014/main" val="3750369147"/>
                    </a:ext>
                  </a:extLst>
                </a:gridCol>
                <a:gridCol w="1684421">
                  <a:extLst>
                    <a:ext uri="{9D8B030D-6E8A-4147-A177-3AD203B41FA5}">
                      <a16:colId xmlns:a16="http://schemas.microsoft.com/office/drawing/2014/main" val="278222135"/>
                    </a:ext>
                  </a:extLst>
                </a:gridCol>
                <a:gridCol w="5838784">
                  <a:extLst>
                    <a:ext uri="{9D8B030D-6E8A-4147-A177-3AD203B41FA5}">
                      <a16:colId xmlns:a16="http://schemas.microsoft.com/office/drawing/2014/main" val="173827899"/>
                    </a:ext>
                  </a:extLst>
                </a:gridCol>
              </a:tblGrid>
              <a:tr h="470619">
                <a:tc>
                  <a:txBody>
                    <a:bodyPr/>
                    <a:lstStyle/>
                    <a:p>
                      <a:pPr algn="ctr"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tử</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Toán</a:t>
                      </a:r>
                      <a:r>
                        <a:rPr lang="en-US" altLang="ko-KR" sz="1400" dirty="0">
                          <a:solidFill>
                            <a:schemeClr val="tx1"/>
                          </a:solidFill>
                          <a:latin typeface="SamsungOne-700" panose="020B0803030303020204" pitchFamily="34" charset="0"/>
                          <a:ea typeface="SamsungOne-700" panose="020B0803030303020204" pitchFamily="34" charset="0"/>
                        </a:rPr>
                        <a:t> </a:t>
                      </a:r>
                      <a:r>
                        <a:rPr lang="en-US" altLang="ko-KR" sz="1400" dirty="0" err="1">
                          <a:solidFill>
                            <a:schemeClr val="tx1"/>
                          </a:solidFill>
                          <a:latin typeface="SamsungOne-700" panose="020B0803030303020204" pitchFamily="34" charset="0"/>
                          <a:ea typeface="SamsungOne-700" panose="020B0803030303020204" pitchFamily="34" charset="0"/>
                        </a:rPr>
                        <a:t>hạng</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400" dirty="0" err="1">
                          <a:solidFill>
                            <a:schemeClr val="tx1"/>
                          </a:solidFill>
                          <a:latin typeface="SamsungOne-700" panose="020B0803030303020204" pitchFamily="34" charset="0"/>
                          <a:ea typeface="SamsungOne-700" panose="020B0803030303020204" pitchFamily="34" charset="0"/>
                        </a:rPr>
                        <a:t>Mô</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tả</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953383">
                <a:tc>
                  <a:txBody>
                    <a:bodyPr/>
                    <a:lstStyle/>
                    <a:p>
                      <a:pPr algn="ctr" latinLnBrk="1"/>
                      <a:r>
                        <a:rPr lang="en-US" altLang="ko-KR" sz="1400" dirty="0">
                          <a:solidFill>
                            <a:schemeClr val="tx1"/>
                          </a:solidFill>
                          <a:latin typeface="SamsungOne-400" panose="020B0503030303020204" pitchFamily="34" charset="0"/>
                          <a:ea typeface="SamsungOne-400" panose="020B0503030303020204" pitchFamily="34" charset="0"/>
                        </a:rPr>
                        <a:t>A[n]</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A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là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Mảng</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n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là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nguyên</a:t>
                      </a:r>
                      <a:endParaRPr lang="en-US" altLang="ko-KR" sz="1400" dirty="0">
                        <a:solidFill>
                          <a:schemeClr val="tx1"/>
                        </a:solidFill>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trả</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phần</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tử</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thứ</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n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trong</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mảng</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Phần</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tử</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đầu</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tiên</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có</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chỉ</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số</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0,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ví</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dụ</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nếu</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là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mảng</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bao</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gồm</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['spark',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hadoop</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thì</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A[0]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trả</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'spark'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A[1]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trả</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hadoop</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953383">
                <a:tc>
                  <a:txBody>
                    <a:bodyPr/>
                    <a:lstStyle/>
                    <a:p>
                      <a:pPr algn="ctr" latinLnBrk="1"/>
                      <a:r>
                        <a:rPr lang="en" altLang="ko-KR" sz="1400" b="0" i="0" kern="1200" dirty="0">
                          <a:solidFill>
                            <a:schemeClr val="tx1"/>
                          </a:solidFill>
                          <a:effectLst/>
                          <a:latin typeface="SamsungOne-400" panose="020B0503030303020204" pitchFamily="34" charset="0"/>
                          <a:ea typeface="SamsungOne-400" panose="020B0503030303020204" pitchFamily="34" charset="0"/>
                          <a:cs typeface="+mn-cs"/>
                        </a:rPr>
                        <a:t>M[key]</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M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là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Map&lt;K, V&gt;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key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có</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400" b="0" i="0" kern="1200" dirty="0" err="1">
                          <a:solidFill>
                            <a:schemeClr val="tx1"/>
                          </a:solidFill>
                          <a:effectLst/>
                          <a:latin typeface="SamsungOne-400" panose="020B0503030303020204" pitchFamily="34" charset="0"/>
                          <a:ea typeface="SamsungOne-400" panose="020B0503030303020204" pitchFamily="34" charset="0"/>
                          <a:cs typeface="+mn-cs"/>
                        </a:rPr>
                        <a:t>kiểu</a:t>
                      </a:r>
                      <a:r>
                        <a:rPr lang="en-US" altLang="ko-KR" sz="1400" b="0" i="0" kern="1200" dirty="0">
                          <a:solidFill>
                            <a:schemeClr val="tx1"/>
                          </a:solidFill>
                          <a:effectLst/>
                          <a:latin typeface="SamsungOne-400" panose="020B0503030303020204" pitchFamily="34" charset="0"/>
                          <a:ea typeface="SamsungOne-400" panose="020B0503030303020204" pitchFamily="34" charset="0"/>
                          <a:cs typeface="+mn-cs"/>
                        </a:rPr>
                        <a:t> K</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r>
                        <a:rPr lang="vi-VN" altLang="ko-KR" sz="1400" b="0" i="0" kern="1200" dirty="0">
                          <a:solidFill>
                            <a:schemeClr val="tx1"/>
                          </a:solidFill>
                          <a:effectLst/>
                          <a:latin typeface="SamsungOne-400" panose="020B0503030303020204" pitchFamily="34" charset="0"/>
                          <a:ea typeface="SamsungOne-400" panose="020B0503030303020204" pitchFamily="34" charset="0"/>
                          <a:cs typeface="+mn-cs"/>
                        </a:rPr>
                        <a:t>trả về giá trị tương ứng với khóa trong bản đồ chẳng hạn, nếu M là bản đồ bao gồm {'h' -&gt; 'hadoop', 's' -&gt; 'spark', 'n' -&gt; 'nosql'} thì M ['n'] trả về 'nosql'</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729933">
                <a:tc>
                  <a:txBody>
                    <a:bodyPr/>
                    <a:lstStyle/>
                    <a:p>
                      <a:pPr algn="ctr" latinLnBrk="1"/>
                      <a:r>
                        <a:rPr lang="en" altLang="ko-KR" sz="1400" b="0" i="0" kern="1200" dirty="0">
                          <a:solidFill>
                            <a:schemeClr val="tx1"/>
                          </a:solidFill>
                          <a:effectLst/>
                          <a:latin typeface="SamsungOne-400" panose="020B0503030303020204" pitchFamily="34" charset="0"/>
                          <a:ea typeface="SamsungOne-400" panose="020B0503030303020204" pitchFamily="34" charset="0"/>
                          <a:cs typeface="+mn-cs"/>
                        </a:rPr>
                        <a:t>S.x</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latinLnBrk="1"/>
                      <a:r>
                        <a:rPr lang="fr-FR" altLang="ko-KR" sz="1400" b="0" i="0" kern="1200" dirty="0">
                          <a:solidFill>
                            <a:schemeClr val="tx1"/>
                          </a:solidFill>
                          <a:effectLst/>
                          <a:latin typeface="SamsungOne-400" panose="020B0503030303020204" pitchFamily="34" charset="0"/>
                          <a:ea typeface="SamsungOne-400" panose="020B0503030303020204" pitchFamily="34" charset="0"/>
                          <a:cs typeface="+mn-cs"/>
                        </a:rPr>
                        <a:t>S là </a:t>
                      </a:r>
                      <a:r>
                        <a:rPr lang="fr-FR" altLang="ko-KR" sz="14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fr-FR"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fr-FR" altLang="ko-KR" sz="1400" b="0" i="0" kern="1200" dirty="0" err="1">
                          <a:solidFill>
                            <a:schemeClr val="tx1"/>
                          </a:solidFill>
                          <a:effectLst/>
                          <a:latin typeface="SamsungOne-400" panose="020B0503030303020204" pitchFamily="34" charset="0"/>
                          <a:ea typeface="SamsungOne-400" panose="020B0503030303020204" pitchFamily="34" charset="0"/>
                          <a:cs typeface="+mn-cs"/>
                        </a:rPr>
                        <a:t>cấu</a:t>
                      </a:r>
                      <a:r>
                        <a:rPr lang="fr-FR" altLang="ko-KR" sz="1400" b="0" i="0" kern="1200" dirty="0">
                          <a:solidFill>
                            <a:schemeClr val="tx1"/>
                          </a:solidFill>
                          <a:effectLst/>
                          <a:latin typeface="SamsungOne-400" panose="020B0503030303020204" pitchFamily="34" charset="0"/>
                          <a:ea typeface="SamsungOne-400" panose="020B0503030303020204" pitchFamily="34" charset="0"/>
                          <a:cs typeface="+mn-cs"/>
                        </a:rPr>
                        <a:t> </a:t>
                      </a:r>
                      <a:r>
                        <a:rPr lang="fr-FR" altLang="ko-KR" sz="1400" b="0" i="0" kern="1200" dirty="0" err="1">
                          <a:solidFill>
                            <a:schemeClr val="tx1"/>
                          </a:solidFill>
                          <a:effectLst/>
                          <a:latin typeface="SamsungOne-400" panose="020B0503030303020204" pitchFamily="34" charset="0"/>
                          <a:ea typeface="SamsungOne-400" panose="020B0503030303020204" pitchFamily="34" charset="0"/>
                          <a:cs typeface="+mn-cs"/>
                        </a:rPr>
                        <a:t>trúc</a:t>
                      </a:r>
                      <a:endParaRPr lang="ko-KR" altLang="en-US" sz="1400" dirty="0">
                        <a:solidFill>
                          <a:schemeClr val="tx1"/>
                        </a:solidFill>
                        <a:latin typeface="SamsungOne-400" panose="020B05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latinLnBrk="0"/>
                      <a:r>
                        <a:rPr lang="vi-VN" sz="1400" dirty="0">
                          <a:solidFill>
                            <a:schemeClr val="tx1"/>
                          </a:solidFill>
                          <a:effectLst/>
                          <a:latin typeface="SamsungOne-400" panose="020B0503030303020204" pitchFamily="34" charset="0"/>
                          <a:ea typeface="SamsungOne-400" panose="020B0503030303020204" pitchFamily="34" charset="0"/>
                        </a:rPr>
                        <a:t>trả về trường x của S, ví dụ: for struct hadoop {int har, string doo} hadoop.har trả về số nguyên được lưu trữ trong trường har của cấu trúc</a:t>
                      </a:r>
                      <a:endParaRPr lang="en" sz="1400" dirty="0">
                        <a:solidFill>
                          <a:schemeClr val="tx1"/>
                        </a:solidFill>
                        <a:effectLst/>
                        <a:latin typeface="SamsungOne-400" panose="020B0503030303020204" pitchFamily="34" charset="0"/>
                        <a:ea typeface="SamsungOne-400" panose="020B0503030303020204" pitchFamily="34" charset="0"/>
                      </a:endParaRPr>
                    </a:p>
                  </a:txBody>
                  <a:tcPr marL="144000" marR="95250" marT="66675" marB="66675">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bl>
          </a:graphicData>
        </a:graphic>
      </p:graphicFrame>
    </p:spTree>
    <p:extLst>
      <p:ext uri="{BB962C8B-B14F-4D97-AF65-F5344CB8AC3E}">
        <p14:creationId xmlns:p14="http://schemas.microsoft.com/office/powerpoint/2010/main" val="34377909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Cột</a:t>
            </a:r>
            <a:r>
              <a:rPr lang="en-US" altLang="ko-KR" dirty="0"/>
              <a:t> MAP (1/2)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khóa</a:t>
            </a:r>
            <a:r>
              <a:rPr lang="en-US" altLang="ko-KR" dirty="0"/>
              <a:t> MAP </a:t>
            </a:r>
            <a:r>
              <a:rPr lang="en-US" altLang="ko-KR" dirty="0" err="1"/>
              <a:t>phải</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loại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và</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phải</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loại</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a:t> MAP&lt;KEY-TYPE,VALUE-TYPE&gt;</a:t>
            </a:r>
          </a:p>
          <a:p>
            <a:endParaRPr lang="en-US" altLang="ko-KR" dirty="0"/>
          </a:p>
        </p:txBody>
      </p:sp>
      <p:sp>
        <p:nvSpPr>
          <p:cNvPr id="11" name="직사각형 3">
            <a:extLst>
              <a:ext uri="{FF2B5EF4-FFF2-40B4-BE49-F238E27FC236}">
                <a16:creationId xmlns:a16="http://schemas.microsoft.com/office/drawing/2014/main" id="{24525D0D-6AF5-44C1-AA93-B7336B4A5FCE}"/>
              </a:ext>
            </a:extLst>
          </p:cNvPr>
          <p:cNvSpPr/>
          <p:nvPr/>
        </p:nvSpPr>
        <p:spPr>
          <a:xfrm>
            <a:off x="706980" y="2740128"/>
            <a:ext cx="7812000" cy="212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a:t>
            </a:r>
            <a:r>
              <a:rPr lang="en-US" altLang="ko-KR" sz="1400" dirty="0">
                <a:solidFill>
                  <a:srgbClr val="000000"/>
                </a:solidFill>
                <a:latin typeface="SamsungOne-400" panose="020B0503030303020204" pitchFamily="34" charset="0"/>
                <a:ea typeface="SamsungOne-400" panose="020B0503030303020204" pitchFamily="34" charset="0"/>
              </a:rPr>
              <a:t> product_map (</a:t>
            </a:r>
          </a:p>
          <a:p>
            <a:pPr marL="180000"/>
            <a:r>
              <a:rPr lang="en-US" altLang="ko-KR" sz="1400" dirty="0">
                <a:solidFill>
                  <a:srgbClr val="000000"/>
                </a:solidFill>
                <a:latin typeface="SamsungOne-400" panose="020B0503030303020204" pitchFamily="34" charset="0"/>
                <a:ea typeface="SamsungOne-400" panose="020B0503030303020204" pitchFamily="34" charset="0"/>
              </a:rPr>
              <a:t>  id int, </a:t>
            </a:r>
          </a:p>
          <a:p>
            <a:pPr marL="180000"/>
            <a:r>
              <a:rPr lang="en-US" altLang="ko-KR" sz="1400" dirty="0">
                <a:solidFill>
                  <a:srgbClr val="000000"/>
                </a:solidFill>
                <a:latin typeface="SamsungOne-400" panose="020B0503030303020204" pitchFamily="34" charset="0"/>
                <a:ea typeface="SamsungOne-400" panose="020B0503030303020204" pitchFamily="34" charset="0"/>
              </a:rPr>
              <a:t>  platform string,</a:t>
            </a:r>
          </a:p>
          <a:p>
            <a:pPr marL="180000"/>
            <a:r>
              <a:rPr lang="en-US" altLang="ko-KR" sz="1400" dirty="0">
                <a:solidFill>
                  <a:srgbClr val="000000"/>
                </a:solidFill>
                <a:latin typeface="SamsungOne-400" panose="020B0503030303020204" pitchFamily="34" charset="0"/>
                <a:ea typeface="SamsungOne-400" panose="020B0503030303020204" pitchFamily="34" charset="0"/>
              </a:rPr>
              <a:t>  detail_info map&lt;string, string&gt;</a:t>
            </a:r>
          </a:p>
          <a:p>
            <a:pPr marL="180000"/>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'\t'</a:t>
            </a:r>
          </a:p>
          <a:p>
            <a:pPr marL="180000"/>
            <a:r>
              <a:rPr lang="en-US" altLang="ko-KR" sz="1400" dirty="0">
                <a:solidFill>
                  <a:srgbClr val="193EB0"/>
                </a:solidFill>
                <a:latin typeface="SamsungOne-400" panose="020B0503030303020204" pitchFamily="34" charset="0"/>
                <a:ea typeface="SamsungOne-400" panose="020B0503030303020204" pitchFamily="34" charset="0"/>
              </a:rPr>
              <a:t>COLLECTION ITEMS TERMINATED BY </a:t>
            </a:r>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MAP KEYS TERMINATED BY </a:t>
            </a:r>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 product_map;</a:t>
            </a:r>
          </a:p>
        </p:txBody>
      </p:sp>
      <p:sp>
        <p:nvSpPr>
          <p:cNvPr id="10" name="직사각형 3">
            <a:extLst>
              <a:ext uri="{FF2B5EF4-FFF2-40B4-BE49-F238E27FC236}">
                <a16:creationId xmlns:a16="http://schemas.microsoft.com/office/drawing/2014/main" id="{C96616B4-4964-4542-B2E8-2879794E8300}"/>
              </a:ext>
            </a:extLst>
          </p:cNvPr>
          <p:cNvSpPr/>
          <p:nvPr/>
        </p:nvSpPr>
        <p:spPr>
          <a:xfrm>
            <a:off x="706980" y="4918996"/>
            <a:ext cx="4246020" cy="14911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2" name="표 11">
            <a:extLst>
              <a:ext uri="{FF2B5EF4-FFF2-40B4-BE49-F238E27FC236}">
                <a16:creationId xmlns:a16="http://schemas.microsoft.com/office/drawing/2014/main" id="{648BF891-CE2F-4296-9751-CD828F0048C4}"/>
              </a:ext>
            </a:extLst>
          </p:cNvPr>
          <p:cNvGraphicFramePr>
            <a:graphicFrameLocks noGrp="1"/>
          </p:cNvGraphicFramePr>
          <p:nvPr>
            <p:extLst>
              <p:ext uri="{D42A27DB-BD31-4B8C-83A1-F6EECF244321}">
                <p14:modId xmlns:p14="http://schemas.microsoft.com/office/powerpoint/2010/main" val="431059456"/>
              </p:ext>
            </p:extLst>
          </p:nvPr>
        </p:nvGraphicFramePr>
        <p:xfrm>
          <a:off x="848790" y="5104977"/>
          <a:ext cx="3962400" cy="1173480"/>
        </p:xfrm>
        <a:graphic>
          <a:graphicData uri="http://schemas.openxmlformats.org/drawingml/2006/table">
            <a:tbl>
              <a:tblPr firstRow="1" bandRow="1">
                <a:tableStyleId>{5C22544A-7EE6-4342-B048-85BDC9FD1C3A}</a:tableStyleId>
              </a:tblPr>
              <a:tblGrid>
                <a:gridCol w="1383870">
                  <a:extLst>
                    <a:ext uri="{9D8B030D-6E8A-4147-A177-3AD203B41FA5}">
                      <a16:colId xmlns:a16="http://schemas.microsoft.com/office/drawing/2014/main" val="53473900"/>
                    </a:ext>
                  </a:extLst>
                </a:gridCol>
                <a:gridCol w="1722120">
                  <a:extLst>
                    <a:ext uri="{9D8B030D-6E8A-4147-A177-3AD203B41FA5}">
                      <a16:colId xmlns:a16="http://schemas.microsoft.com/office/drawing/2014/main" val="4014053733"/>
                    </a:ext>
                  </a:extLst>
                </a:gridCol>
                <a:gridCol w="856410">
                  <a:extLst>
                    <a:ext uri="{9D8B030D-6E8A-4147-A177-3AD203B41FA5}">
                      <a16:colId xmlns:a16="http://schemas.microsoft.com/office/drawing/2014/main" val="1082343268"/>
                    </a:ext>
                  </a:extLst>
                </a:gridCol>
              </a:tblGrid>
              <a:tr h="225011">
                <a:tc>
                  <a:txBody>
                    <a:bodyPr/>
                    <a:lstStyle/>
                    <a:p>
                      <a:pPr algn="ctr" latinLnBrk="1"/>
                      <a:r>
                        <a:rPr kumimoji="1" lang="en-US" altLang="ko-KR" sz="1300" b="0" kern="1200" dirty="0">
                          <a:solidFill>
                            <a:srgbClr val="000000"/>
                          </a:solidFill>
                          <a:latin typeface="SamsungOne-400" panose="020B0503030303020204" pitchFamily="34" charset="0"/>
                          <a:cs typeface="+mn-cs"/>
                        </a:rPr>
                        <a:t>col_name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data_type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comment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681102">
                <a:tc>
                  <a:txBody>
                    <a:bodyPr/>
                    <a:lstStyle/>
                    <a:p>
                      <a:pPr latinLnBrk="1"/>
                      <a:r>
                        <a:rPr kumimoji="1" lang="en-US" altLang="ko-KR" sz="1300" kern="1200" dirty="0">
                          <a:solidFill>
                            <a:srgbClr val="000000"/>
                          </a:solidFill>
                          <a:latin typeface="SamsungOne-400" panose="020B0503030303020204" pitchFamily="34" charset="0"/>
                          <a:cs typeface="+mn-cs"/>
                        </a:rPr>
                        <a:t>id</a:t>
                      </a:r>
                    </a:p>
                    <a:p>
                      <a:pPr latinLnBrk="1"/>
                      <a:r>
                        <a:rPr kumimoji="1" lang="en-US" altLang="ko-KR" sz="1300" kern="1200" dirty="0">
                          <a:solidFill>
                            <a:srgbClr val="000000"/>
                          </a:solidFill>
                          <a:latin typeface="SamsungOne-400" panose="020B0503030303020204" pitchFamily="34" charset="0"/>
                          <a:cs typeface="+mn-cs"/>
                        </a:rPr>
                        <a:t>platform</a:t>
                      </a:r>
                    </a:p>
                    <a:p>
                      <a:pPr latinLnBrk="1"/>
                      <a:r>
                        <a:rPr kumimoji="1" lang="en-US" altLang="ko-KR" sz="1300" kern="1200" dirty="0">
                          <a:solidFill>
                            <a:srgbClr val="000000"/>
                          </a:solidFill>
                          <a:latin typeface="SamsungOne-400" panose="020B0503030303020204" pitchFamily="34" charset="0"/>
                          <a:cs typeface="+mn-cs"/>
                        </a:rPr>
                        <a:t>detail_info</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int</a:t>
                      </a:r>
                    </a:p>
                    <a:p>
                      <a:pPr latinLnBrk="1"/>
                      <a:r>
                        <a:rPr kumimoji="1" lang="en-US" altLang="ko-KR" sz="1300" kern="1200" dirty="0">
                          <a:solidFill>
                            <a:srgbClr val="000000"/>
                          </a:solidFill>
                          <a:latin typeface="SamsungOne-400" panose="020B0503030303020204" pitchFamily="34" charset="0"/>
                          <a:cs typeface="+mn-cs"/>
                        </a:rPr>
                        <a:t>string</a:t>
                      </a:r>
                    </a:p>
                    <a:p>
                      <a:pPr latinLnBrk="1"/>
                      <a:r>
                        <a:rPr kumimoji="1" lang="en-US" altLang="ko-KR" sz="1300" kern="1200" dirty="0">
                          <a:solidFill>
                            <a:srgbClr val="000000"/>
                          </a:solidFill>
                          <a:latin typeface="SamsungOne-400" panose="020B0503030303020204" pitchFamily="34" charset="0"/>
                          <a:cs typeface="+mn-cs"/>
                        </a:rPr>
                        <a:t>map&lt;string, string&gt;</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endParaRPr kumimoji="1" lang="en-US" altLang="ko-KR" sz="130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30073557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Cột</a:t>
            </a:r>
            <a:r>
              <a:rPr lang="en-US" altLang="ko-KR" dirty="0"/>
              <a:t> MAP (2/2)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MAP tương tự như ARRAY, ngoại trừ thay vì sử dụng số để truy cập các giá trị, chúng t</a:t>
            </a:r>
            <a:r>
              <a:rPr lang="en-US" altLang="ko-KR" dirty="0"/>
              <a:t>a</a:t>
            </a:r>
            <a:r>
              <a:rPr lang="vi-VN" altLang="ko-KR" dirty="0"/>
              <a:t> sử dụng nhãn</a:t>
            </a:r>
            <a:endParaRPr lang="en-US" altLang="ko-KR" dirty="0"/>
          </a:p>
        </p:txBody>
      </p:sp>
      <p:sp>
        <p:nvSpPr>
          <p:cNvPr id="11" name="직사각형 10">
            <a:extLst>
              <a:ext uri="{FF2B5EF4-FFF2-40B4-BE49-F238E27FC236}">
                <a16:creationId xmlns:a16="http://schemas.microsoft.com/office/drawing/2014/main" id="{BFF19352-11BB-FA44-B49A-5DAD7384A4BC}"/>
              </a:ext>
            </a:extLst>
          </p:cNvPr>
          <p:cNvSpPr/>
          <p:nvPr/>
        </p:nvSpPr>
        <p:spPr>
          <a:xfrm>
            <a:off x="5527013" y="3862230"/>
            <a:ext cx="1059138" cy="369332"/>
          </a:xfrm>
          <a:prstGeom prst="rect">
            <a:avLst/>
          </a:prstGeom>
        </p:spPr>
        <p:txBody>
          <a:bodyPr wrap="square">
            <a:spAutoFit/>
          </a:bodyPr>
          <a:lstStyle/>
          <a:p>
            <a:r>
              <a:rPr lang="en-US" altLang="ko-KR" dirty="0" err="1">
                <a:latin typeface="SamsungOne-400" panose="020B0503030303020204" pitchFamily="34" charset="0"/>
                <a:ea typeface="SamsungOne-400" panose="020B0503030303020204" pitchFamily="34" charset="0"/>
              </a:rPr>
              <a:t>Kết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quả</a:t>
            </a:r>
            <a:endParaRPr lang="ko-KR" altLang="en-US" dirty="0">
              <a:latin typeface="SamsungOne-400" panose="020B0503030303020204" pitchFamily="34" charset="0"/>
              <a:ea typeface="SamsungOneKorean 400" panose="020B0503030303020204" pitchFamily="50" charset="-127"/>
            </a:endParaRPr>
          </a:p>
        </p:txBody>
      </p:sp>
      <p:sp>
        <p:nvSpPr>
          <p:cNvPr id="5" name="위로 굽은 화살표[B] 4">
            <a:extLst>
              <a:ext uri="{FF2B5EF4-FFF2-40B4-BE49-F238E27FC236}">
                <a16:creationId xmlns:a16="http://schemas.microsoft.com/office/drawing/2014/main" id="{08662B12-009C-9347-B62E-523076EDF28F}"/>
              </a:ext>
            </a:extLst>
          </p:cNvPr>
          <p:cNvSpPr/>
          <p:nvPr/>
        </p:nvSpPr>
        <p:spPr>
          <a:xfrm rot="16200000">
            <a:off x="5941378" y="3579657"/>
            <a:ext cx="705367" cy="1974846"/>
          </a:xfrm>
          <a:prstGeom prst="bentUpArrow">
            <a:avLst>
              <a:gd name="adj1" fmla="val 25000"/>
              <a:gd name="adj2" fmla="val 2295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 name="직사각형 12">
            <a:extLst>
              <a:ext uri="{FF2B5EF4-FFF2-40B4-BE49-F238E27FC236}">
                <a16:creationId xmlns:a16="http://schemas.microsoft.com/office/drawing/2014/main" id="{EA8E51DF-39EC-A948-83F2-E581E905733C}"/>
              </a:ext>
            </a:extLst>
          </p:cNvPr>
          <p:cNvSpPr/>
          <p:nvPr/>
        </p:nvSpPr>
        <p:spPr>
          <a:xfrm>
            <a:off x="7529201" y="4617218"/>
            <a:ext cx="1795009" cy="369332"/>
          </a:xfrm>
          <a:prstGeom prst="rect">
            <a:avLst/>
          </a:prstGeom>
        </p:spPr>
        <p:txBody>
          <a:bodyPr wrap="square">
            <a:spAutoFit/>
          </a:bodyPr>
          <a:lstStyle/>
          <a:p>
            <a:r>
              <a:rPr lang="en-US" altLang="ko-KR" dirty="0" err="1">
                <a:latin typeface="SamsungOne-400" panose="020B0503030303020204" pitchFamily="34" charset="0"/>
                <a:ea typeface="SamsungOne-400" panose="020B0503030303020204" pitchFamily="34" charset="0"/>
              </a:rPr>
              <a:t>chọn</a:t>
            </a:r>
            <a:r>
              <a:rPr lang="en-US" altLang="ko-KR" dirty="0">
                <a:latin typeface="SamsungOne-400" panose="020B0503030303020204" pitchFamily="34" charset="0"/>
                <a:ea typeface="SamsungOne-400" panose="020B0503030303020204" pitchFamily="34" charset="0"/>
              </a:rPr>
              <a:t> ALL *</a:t>
            </a:r>
            <a:endParaRPr lang="ko-KR" altLang="en-US" dirty="0">
              <a:latin typeface="SamsungOne-400" panose="020B0503030303020204" pitchFamily="34" charset="0"/>
              <a:ea typeface="SamsungOneKorean 400" panose="020B0503030303020204" pitchFamily="50" charset="-127"/>
            </a:endParaRPr>
          </a:p>
        </p:txBody>
      </p:sp>
      <p:sp>
        <p:nvSpPr>
          <p:cNvPr id="12" name="직사각형 3">
            <a:extLst>
              <a:ext uri="{FF2B5EF4-FFF2-40B4-BE49-F238E27FC236}">
                <a16:creationId xmlns:a16="http://schemas.microsoft.com/office/drawing/2014/main" id="{9BB7C2D4-A9B6-44C3-8BB1-F7A0EDF8B0AB}"/>
              </a:ext>
            </a:extLst>
          </p:cNvPr>
          <p:cNvSpPr/>
          <p:nvPr/>
        </p:nvSpPr>
        <p:spPr>
          <a:xfrm>
            <a:off x="704850" y="2534226"/>
            <a:ext cx="7812000" cy="72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id, platform, detail_info['node’] AS number_of_node, detail_info['location’] AS location</a:t>
            </a:r>
            <a:r>
              <a:rPr lang="en-US" altLang="ko-KR" sz="1400" dirty="0">
                <a:solidFill>
                  <a:srgbClr val="193EB0"/>
                </a:solidFill>
                <a:latin typeface="SamsungOne-400" panose="020B0503030303020204" pitchFamily="34" charset="0"/>
                <a:ea typeface="SamsungOne-400" panose="020B0503030303020204" pitchFamily="34" charset="0"/>
              </a:rPr>
              <a:t> FROM </a:t>
            </a:r>
            <a:r>
              <a:rPr lang="en-US" altLang="ko-KR" sz="1400" dirty="0">
                <a:solidFill>
                  <a:srgbClr val="000000"/>
                </a:solidFill>
                <a:latin typeface="SamsungOne-400" panose="020B0503030303020204" pitchFamily="34" charset="0"/>
                <a:ea typeface="SamsungOne-400" panose="020B0503030303020204" pitchFamily="34" charset="0"/>
              </a:rPr>
              <a:t>product_map;</a:t>
            </a:r>
          </a:p>
        </p:txBody>
      </p:sp>
      <p:sp>
        <p:nvSpPr>
          <p:cNvPr id="14" name="직사각형 3">
            <a:extLst>
              <a:ext uri="{FF2B5EF4-FFF2-40B4-BE49-F238E27FC236}">
                <a16:creationId xmlns:a16="http://schemas.microsoft.com/office/drawing/2014/main" id="{59B3311F-8A9F-4CEF-819E-82D8C3311030}"/>
              </a:ext>
            </a:extLst>
          </p:cNvPr>
          <p:cNvSpPr/>
          <p:nvPr/>
        </p:nvSpPr>
        <p:spPr>
          <a:xfrm>
            <a:off x="706980" y="3376927"/>
            <a:ext cx="4527960" cy="141790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5" name="표 14">
            <a:extLst>
              <a:ext uri="{FF2B5EF4-FFF2-40B4-BE49-F238E27FC236}">
                <a16:creationId xmlns:a16="http://schemas.microsoft.com/office/drawing/2014/main" id="{5C05F68E-D1EF-4A88-886B-607DEC314C1E}"/>
              </a:ext>
            </a:extLst>
          </p:cNvPr>
          <p:cNvGraphicFramePr>
            <a:graphicFrameLocks noGrp="1"/>
          </p:cNvGraphicFramePr>
          <p:nvPr>
            <p:extLst>
              <p:ext uri="{D42A27DB-BD31-4B8C-83A1-F6EECF244321}">
                <p14:modId xmlns:p14="http://schemas.microsoft.com/office/powerpoint/2010/main" val="218697397"/>
              </p:ext>
            </p:extLst>
          </p:nvPr>
        </p:nvGraphicFramePr>
        <p:xfrm>
          <a:off x="795030" y="3598201"/>
          <a:ext cx="4351860" cy="975360"/>
        </p:xfrm>
        <a:graphic>
          <a:graphicData uri="http://schemas.openxmlformats.org/drawingml/2006/table">
            <a:tbl>
              <a:tblPr firstRow="1" bandRow="1">
                <a:tableStyleId>{5C22544A-7EE6-4342-B048-85BDC9FD1C3A}</a:tableStyleId>
              </a:tblPr>
              <a:tblGrid>
                <a:gridCol w="435180">
                  <a:extLst>
                    <a:ext uri="{9D8B030D-6E8A-4147-A177-3AD203B41FA5}">
                      <a16:colId xmlns:a16="http://schemas.microsoft.com/office/drawing/2014/main" val="53473900"/>
                    </a:ext>
                  </a:extLst>
                </a:gridCol>
                <a:gridCol w="861060">
                  <a:extLst>
                    <a:ext uri="{9D8B030D-6E8A-4147-A177-3AD203B41FA5}">
                      <a16:colId xmlns:a16="http://schemas.microsoft.com/office/drawing/2014/main" val="4014053733"/>
                    </a:ext>
                  </a:extLst>
                </a:gridCol>
                <a:gridCol w="1617097">
                  <a:extLst>
                    <a:ext uri="{9D8B030D-6E8A-4147-A177-3AD203B41FA5}">
                      <a16:colId xmlns:a16="http://schemas.microsoft.com/office/drawing/2014/main" val="1082343268"/>
                    </a:ext>
                  </a:extLst>
                </a:gridCol>
                <a:gridCol w="1438523">
                  <a:extLst>
                    <a:ext uri="{9D8B030D-6E8A-4147-A177-3AD203B41FA5}">
                      <a16:colId xmlns:a16="http://schemas.microsoft.com/office/drawing/2014/main" val="1254071733"/>
                    </a:ext>
                  </a:extLst>
                </a:gridCol>
              </a:tblGrid>
              <a:tr h="225011">
                <a:tc>
                  <a:txBody>
                    <a:bodyPr/>
                    <a:lstStyle/>
                    <a:p>
                      <a:pPr algn="ctr" latinLnBrk="1"/>
                      <a:r>
                        <a:rPr kumimoji="1" lang="en-US" altLang="ko-KR" sz="1300" b="0" kern="1200" dirty="0">
                          <a:solidFill>
                            <a:srgbClr val="000000"/>
                          </a:solidFill>
                          <a:latin typeface="SamsungOne-400" panose="020B0503030303020204" pitchFamily="34" charset="0"/>
                          <a:cs typeface="+mn-cs"/>
                        </a:rPr>
                        <a:t>id</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platform</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number_of_node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location</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681102">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nosql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20</a:t>
                      </a:r>
                    </a:p>
                    <a:p>
                      <a:pPr latinLnBrk="1"/>
                      <a:r>
                        <a:rPr kumimoji="1" lang="en-US" altLang="ko-KR" sz="1300" kern="1200" dirty="0">
                          <a:solidFill>
                            <a:srgbClr val="000000"/>
                          </a:solidFill>
                          <a:latin typeface="SamsungOne-400" panose="020B0503030303020204" pitchFamily="34" charset="0"/>
                          <a:cs typeface="+mn-cs"/>
                        </a:rPr>
                        <a:t>30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Seoul</a:t>
                      </a:r>
                    </a:p>
                    <a:p>
                      <a:pPr latinLnBrk="1"/>
                      <a:r>
                        <a:rPr kumimoji="1" lang="en-US" altLang="ko-KR" sz="1300" kern="1200" dirty="0">
                          <a:solidFill>
                            <a:srgbClr val="000000"/>
                          </a:solidFill>
                          <a:latin typeface="SamsungOne-400" panose="020B0503030303020204" pitchFamily="34" charset="0"/>
                          <a:cs typeface="+mn-cs"/>
                        </a:rPr>
                        <a:t>Busan</a:t>
                      </a:r>
                    </a:p>
                    <a:p>
                      <a:pPr latinLnBrk="1"/>
                      <a:r>
                        <a:rPr kumimoji="1" lang="en-US" altLang="ko-KR" sz="1300" kern="1200" dirty="0">
                          <a:solidFill>
                            <a:srgbClr val="000000"/>
                          </a:solidFill>
                          <a:latin typeface="SamsungOne-400" panose="020B0503030303020204" pitchFamily="34" charset="0"/>
                          <a:cs typeface="+mn-cs"/>
                        </a:rPr>
                        <a:t>Jeju</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
        <p:nvSpPr>
          <p:cNvPr id="16" name="직사각형 3">
            <a:extLst>
              <a:ext uri="{FF2B5EF4-FFF2-40B4-BE49-F238E27FC236}">
                <a16:creationId xmlns:a16="http://schemas.microsoft.com/office/drawing/2014/main" id="{DF293595-3156-44ED-A733-A2EF9FC8EED2}"/>
              </a:ext>
            </a:extLst>
          </p:cNvPr>
          <p:cNvSpPr/>
          <p:nvPr/>
        </p:nvSpPr>
        <p:spPr>
          <a:xfrm>
            <a:off x="706980" y="4986550"/>
            <a:ext cx="8429400" cy="140946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7" name="표 16">
            <a:extLst>
              <a:ext uri="{FF2B5EF4-FFF2-40B4-BE49-F238E27FC236}">
                <a16:creationId xmlns:a16="http://schemas.microsoft.com/office/drawing/2014/main" id="{05533C2B-E9AA-4C31-9CEE-0F37EBB68391}"/>
              </a:ext>
            </a:extLst>
          </p:cNvPr>
          <p:cNvGraphicFramePr>
            <a:graphicFrameLocks noGrp="1"/>
          </p:cNvGraphicFramePr>
          <p:nvPr>
            <p:extLst>
              <p:ext uri="{D42A27DB-BD31-4B8C-83A1-F6EECF244321}">
                <p14:modId xmlns:p14="http://schemas.microsoft.com/office/powerpoint/2010/main" val="3146646570"/>
              </p:ext>
            </p:extLst>
          </p:nvPr>
        </p:nvGraphicFramePr>
        <p:xfrm>
          <a:off x="795030" y="5119015"/>
          <a:ext cx="8150850" cy="1173480"/>
        </p:xfrm>
        <a:graphic>
          <a:graphicData uri="http://schemas.openxmlformats.org/drawingml/2006/table">
            <a:tbl>
              <a:tblPr firstRow="1" bandRow="1">
                <a:tableStyleId>{5C22544A-7EE6-4342-B048-85BDC9FD1C3A}</a:tableStyleId>
              </a:tblPr>
              <a:tblGrid>
                <a:gridCol w="1289072">
                  <a:extLst>
                    <a:ext uri="{9D8B030D-6E8A-4147-A177-3AD203B41FA5}">
                      <a16:colId xmlns:a16="http://schemas.microsoft.com/office/drawing/2014/main" val="53473900"/>
                    </a:ext>
                  </a:extLst>
                </a:gridCol>
                <a:gridCol w="2550595">
                  <a:extLst>
                    <a:ext uri="{9D8B030D-6E8A-4147-A177-3AD203B41FA5}">
                      <a16:colId xmlns:a16="http://schemas.microsoft.com/office/drawing/2014/main" val="4014053733"/>
                    </a:ext>
                  </a:extLst>
                </a:gridCol>
                <a:gridCol w="4311183">
                  <a:extLst>
                    <a:ext uri="{9D8B030D-6E8A-4147-A177-3AD203B41FA5}">
                      <a16:colId xmlns:a16="http://schemas.microsoft.com/office/drawing/2014/main" val="1082343268"/>
                    </a:ext>
                  </a:extLst>
                </a:gridCol>
              </a:tblGrid>
              <a:tr h="225011">
                <a:tc>
                  <a:txBody>
                    <a:bodyPr/>
                    <a:lstStyle/>
                    <a:p>
                      <a:pPr algn="ctr" latinLnBrk="1"/>
                      <a:r>
                        <a:rPr kumimoji="1" lang="en-US" altLang="ko-KR" sz="1300" b="0" kern="1200" dirty="0">
                          <a:solidFill>
                            <a:srgbClr val="000000"/>
                          </a:solidFill>
                          <a:latin typeface="SamsungOne-400" panose="020B0503030303020204" pitchFamily="34" charset="0"/>
                          <a:cs typeface="+mn-cs"/>
                        </a:rPr>
                        <a:t>product_map.id</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product_map.platform</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product_map.detail_info</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681102">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nosql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{"node":"10", "name":"Hdfs ", "location":"Seoul"}</a:t>
                      </a:r>
                    </a:p>
                    <a:p>
                      <a:pPr latinLnBrk="1"/>
                      <a:r>
                        <a:rPr kumimoji="1" lang="en-US" altLang="ko-KR" sz="1300" kern="1200" dirty="0">
                          <a:solidFill>
                            <a:srgbClr val="000000"/>
                          </a:solidFill>
                          <a:latin typeface="SamsungOne-400" panose="020B0503030303020204" pitchFamily="34" charset="0"/>
                          <a:cs typeface="+mn-cs"/>
                        </a:rPr>
                        <a:t>{"node":"20", "name":"Kafka", "location":"Busan"}</a:t>
                      </a:r>
                    </a:p>
                    <a:p>
                      <a:pPr latinLnBrk="1"/>
                      <a:r>
                        <a:rPr kumimoji="1" lang="en-US" altLang="ko-KR" sz="1300" kern="1200" dirty="0">
                          <a:solidFill>
                            <a:srgbClr val="000000"/>
                          </a:solidFill>
                          <a:latin typeface="SamsungOne-400" panose="020B0503030303020204" pitchFamily="34" charset="0"/>
                          <a:cs typeface="+mn-cs"/>
                        </a:rPr>
                        <a:t>{"node":"30",”name":"Hbase", "location":"Jeju"}</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7281658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cột</a:t>
            </a:r>
            <a:r>
              <a:rPr lang="en-US" altLang="ko-KR" dirty="0"/>
              <a:t> STRUCT (1/2)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b="1" dirty="0"/>
              <a:t>STRUCT</a:t>
            </a:r>
            <a:r>
              <a:rPr lang="vi-VN" altLang="ko-KR" dirty="0"/>
              <a:t> lưu trữ một số trường được đặt tên cố định</a:t>
            </a:r>
            <a:endParaRPr lang="en-US" altLang="ko-KR" dirty="0"/>
          </a:p>
          <a:p>
            <a:pPr lvl="1"/>
            <a:r>
              <a:rPr lang="vi-VN" altLang="ko-KR" dirty="0"/>
              <a:t>Mỗi trường có thể có một kiểu dữ liệu khác nhau</a:t>
            </a:r>
            <a:endParaRPr lang="en-US" altLang="ko-KR" dirty="0"/>
          </a:p>
        </p:txBody>
      </p:sp>
      <p:sp>
        <p:nvSpPr>
          <p:cNvPr id="12" name="직사각형 3">
            <a:extLst>
              <a:ext uri="{FF2B5EF4-FFF2-40B4-BE49-F238E27FC236}">
                <a16:creationId xmlns:a16="http://schemas.microsoft.com/office/drawing/2014/main" id="{8A4012C2-9A66-40F7-94DD-43EFA7B71334}"/>
              </a:ext>
            </a:extLst>
          </p:cNvPr>
          <p:cNvSpPr/>
          <p:nvPr/>
        </p:nvSpPr>
        <p:spPr>
          <a:xfrm>
            <a:off x="710043" y="2812880"/>
            <a:ext cx="7812000" cy="2016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﻿CREATE TABLE </a:t>
            </a:r>
            <a:r>
              <a:rPr lang="en-US" altLang="ko-KR" sz="1400" dirty="0">
                <a:solidFill>
                  <a:srgbClr val="000000"/>
                </a:solidFill>
                <a:latin typeface="SamsungOne-400" panose="020B0503030303020204" pitchFamily="34" charset="0"/>
                <a:ea typeface="SamsungOne-400" panose="020B0503030303020204" pitchFamily="34" charset="0"/>
              </a:rPr>
              <a:t>product_complex (</a:t>
            </a:r>
          </a:p>
          <a:p>
            <a:pPr marL="180000"/>
            <a:r>
              <a:rPr lang="en-US" altLang="ko-KR" sz="1400" dirty="0">
                <a:solidFill>
                  <a:srgbClr val="000000"/>
                </a:solidFill>
                <a:latin typeface="SamsungOne-400" panose="020B0503030303020204" pitchFamily="34" charset="0"/>
                <a:ea typeface="SamsungOne-400" panose="020B0503030303020204" pitchFamily="34" charset="0"/>
              </a:rPr>
              <a:t>  id integer, </a:t>
            </a:r>
          </a:p>
          <a:p>
            <a:pPr marL="180000"/>
            <a:r>
              <a:rPr lang="en-US" altLang="ko-KR" sz="1400" dirty="0">
                <a:solidFill>
                  <a:srgbClr val="000000"/>
                </a:solidFill>
                <a:latin typeface="SamsungOne-400" panose="020B0503030303020204" pitchFamily="34" charset="0"/>
                <a:ea typeface="SamsungOne-400" panose="020B0503030303020204" pitchFamily="34" charset="0"/>
              </a:rPr>
              <a:t>  name string</a:t>
            </a:r>
          </a:p>
          <a:p>
            <a:pPr marL="180000"/>
            <a:r>
              <a:rPr lang="en-US" altLang="ko-KR" sz="1400" dirty="0">
                <a:solidFill>
                  <a:srgbClr val="000000"/>
                </a:solidFill>
                <a:latin typeface="SamsungOne-400" panose="020B0503030303020204" pitchFamily="34" charset="0"/>
                <a:ea typeface="SamsungOne-400" panose="020B0503030303020204" pitchFamily="34" charset="0"/>
              </a:rPr>
              <a:t>  detail </a:t>
            </a:r>
            <a:r>
              <a:rPr lang="en-US" altLang="ko-KR" sz="1400" dirty="0">
                <a:solidFill>
                  <a:srgbClr val="FF0000"/>
                </a:solidFill>
                <a:latin typeface="SamsungOne-400" panose="020B0503030303020204" pitchFamily="34" charset="0"/>
                <a:ea typeface="SamsungOne-400" panose="020B0503030303020204" pitchFamily="34" charset="0"/>
              </a:rPr>
              <a:t>STRUCT</a:t>
            </a:r>
            <a:r>
              <a:rPr lang="en-US" altLang="ko-KR" sz="1400" dirty="0">
                <a:solidFill>
                  <a:srgbClr val="000000"/>
                </a:solidFill>
                <a:latin typeface="SamsungOne-400" panose="020B0503030303020204" pitchFamily="34" charset="0"/>
                <a:ea typeface="SamsungOne-400" panose="020B0503030303020204" pitchFamily="34" charset="0"/>
              </a:rPr>
              <a:t>&lt;node:int, name:string, location:string&gt;</a:t>
            </a:r>
          </a:p>
          <a:p>
            <a:pPr marL="180000"/>
            <a:r>
              <a:rPr lang="en-US" altLang="ko-KR" sz="1400" dirty="0">
                <a:solidFill>
                  <a:srgbClr val="000000"/>
                </a:solidFill>
                <a:latin typeface="SamsungOne-400" panose="020B0503030303020204" pitchFamily="34" charset="0"/>
                <a:ea typeface="SamsungOne-400" panose="020B0503030303020204" pitchFamily="34" charset="0"/>
              </a:rPr>
              <a:t>)</a:t>
            </a:r>
          </a:p>
          <a:p>
            <a:pPr marL="180000"/>
            <a:r>
              <a:rPr lang="en-US" altLang="ko-KR" sz="1400" dirty="0">
                <a:solidFill>
                  <a:srgbClr val="193EB0"/>
                </a:solidFill>
                <a:latin typeface="SamsungOne-400" panose="020B0503030303020204" pitchFamily="34" charset="0"/>
                <a:ea typeface="SamsungOne-400" panose="020B0503030303020204" pitchFamily="34" charset="0"/>
              </a:rPr>
              <a:t>ROW FORMAT DELIMITED FIELDS TERMINATED BY </a:t>
            </a:r>
            <a:r>
              <a:rPr lang="en-US" altLang="ko-KR" sz="1400" dirty="0">
                <a:solidFill>
                  <a:srgbClr val="000000"/>
                </a:solidFill>
                <a:latin typeface="SamsungOne-400" panose="020B0503030303020204" pitchFamily="34" charset="0"/>
                <a:ea typeface="SamsungOne-400" panose="020B0503030303020204" pitchFamily="34" charset="0"/>
              </a:rPr>
              <a:t>'\t’</a:t>
            </a:r>
          </a:p>
          <a:p>
            <a:pPr marL="180000"/>
            <a:r>
              <a:rPr lang="en-US" altLang="ko-KR" sz="1400" dirty="0">
                <a:solidFill>
                  <a:srgbClr val="193EB0"/>
                </a:solidFill>
                <a:latin typeface="SamsungOne-400" panose="020B0503030303020204" pitchFamily="34" charset="0"/>
                <a:ea typeface="SamsungOne-400" panose="020B0503030303020204" pitchFamily="34" charset="0"/>
              </a:rPr>
              <a:t>COLLECTION ITEMS TERMINATED BY </a:t>
            </a:r>
            <a:r>
              <a:rPr lang="en-US" altLang="ko-KR" sz="1400" dirty="0">
                <a:solidFill>
                  <a:srgbClr val="000000"/>
                </a:solidFill>
                <a:latin typeface="SamsungOne-400" panose="020B0503030303020204" pitchFamily="34" charset="0"/>
                <a:ea typeface="SamsungOne-400" panose="020B0503030303020204" pitchFamily="34" charset="0"/>
              </a:rPr>
              <a:t>‘:’;</a:t>
            </a:r>
            <a:endParaRPr lang="en-US" altLang="ko-KR" sz="1400" dirty="0">
              <a:solidFill>
                <a:srgbClr val="193EB0"/>
              </a:solidFill>
              <a:latin typeface="SamsungOne-400" panose="020B0503030303020204" pitchFamily="34" charset="0"/>
              <a:ea typeface="SamsungOne-400" panose="020B0503030303020204" pitchFamily="34" charset="0"/>
            </a:endParaRPr>
          </a:p>
          <a:p>
            <a:pPr marL="180000"/>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 product_complex;</a:t>
            </a:r>
          </a:p>
        </p:txBody>
      </p:sp>
      <p:sp>
        <p:nvSpPr>
          <p:cNvPr id="10" name="직사각형 3">
            <a:extLst>
              <a:ext uri="{FF2B5EF4-FFF2-40B4-BE49-F238E27FC236}">
                <a16:creationId xmlns:a16="http://schemas.microsoft.com/office/drawing/2014/main" id="{AE1BA6C0-BFDC-4348-A01E-FB07401C6965}"/>
              </a:ext>
            </a:extLst>
          </p:cNvPr>
          <p:cNvSpPr/>
          <p:nvPr/>
        </p:nvSpPr>
        <p:spPr>
          <a:xfrm>
            <a:off x="706980" y="4986550"/>
            <a:ext cx="6707280" cy="1423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3" name="표 12">
            <a:extLst>
              <a:ext uri="{FF2B5EF4-FFF2-40B4-BE49-F238E27FC236}">
                <a16:creationId xmlns:a16="http://schemas.microsoft.com/office/drawing/2014/main" id="{B11965D9-97C8-445A-BE4F-8EFED1D43701}"/>
              </a:ext>
            </a:extLst>
          </p:cNvPr>
          <p:cNvGraphicFramePr>
            <a:graphicFrameLocks noGrp="1"/>
          </p:cNvGraphicFramePr>
          <p:nvPr>
            <p:extLst>
              <p:ext uri="{D42A27DB-BD31-4B8C-83A1-F6EECF244321}">
                <p14:modId xmlns:p14="http://schemas.microsoft.com/office/powerpoint/2010/main" val="2341713555"/>
              </p:ext>
            </p:extLst>
          </p:nvPr>
        </p:nvGraphicFramePr>
        <p:xfrm>
          <a:off x="795030" y="5119015"/>
          <a:ext cx="6453949" cy="1173480"/>
        </p:xfrm>
        <a:graphic>
          <a:graphicData uri="http://schemas.openxmlformats.org/drawingml/2006/table">
            <a:tbl>
              <a:tblPr firstRow="1" bandRow="1">
                <a:tableStyleId>{5C22544A-7EE6-4342-B048-85BDC9FD1C3A}</a:tableStyleId>
              </a:tblPr>
              <a:tblGrid>
                <a:gridCol w="940689">
                  <a:extLst>
                    <a:ext uri="{9D8B030D-6E8A-4147-A177-3AD203B41FA5}">
                      <a16:colId xmlns:a16="http://schemas.microsoft.com/office/drawing/2014/main" val="53473900"/>
                    </a:ext>
                  </a:extLst>
                </a:gridCol>
                <a:gridCol w="3790438">
                  <a:extLst>
                    <a:ext uri="{9D8B030D-6E8A-4147-A177-3AD203B41FA5}">
                      <a16:colId xmlns:a16="http://schemas.microsoft.com/office/drawing/2014/main" val="4014053733"/>
                    </a:ext>
                  </a:extLst>
                </a:gridCol>
                <a:gridCol w="1722822">
                  <a:extLst>
                    <a:ext uri="{9D8B030D-6E8A-4147-A177-3AD203B41FA5}">
                      <a16:colId xmlns:a16="http://schemas.microsoft.com/office/drawing/2014/main" val="1082343268"/>
                    </a:ext>
                  </a:extLst>
                </a:gridCol>
              </a:tblGrid>
              <a:tr h="225011">
                <a:tc>
                  <a:txBody>
                    <a:bodyPr/>
                    <a:lstStyle/>
                    <a:p>
                      <a:pPr algn="ctr" latinLnBrk="1"/>
                      <a:r>
                        <a:rPr kumimoji="1" lang="en-US" altLang="ko-KR" sz="1300" b="0" kern="1200" dirty="0">
                          <a:solidFill>
                            <a:srgbClr val="000000"/>
                          </a:solidFill>
                          <a:latin typeface="SamsungOne-400" panose="020B0503030303020204" pitchFamily="34" charset="0"/>
                          <a:cs typeface="+mn-cs"/>
                        </a:rPr>
                        <a:t>col_name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data_type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comment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681102">
                <a:tc>
                  <a:txBody>
                    <a:bodyPr/>
                    <a:lstStyle/>
                    <a:p>
                      <a:pPr latinLnBrk="1"/>
                      <a:r>
                        <a:rPr kumimoji="1" lang="en-US" altLang="ko-KR" sz="1300" kern="1200" dirty="0">
                          <a:solidFill>
                            <a:srgbClr val="000000"/>
                          </a:solidFill>
                          <a:latin typeface="SamsungOne-400" panose="020B0503030303020204" pitchFamily="34" charset="0"/>
                          <a:cs typeface="+mn-cs"/>
                        </a:rPr>
                        <a:t>id</a:t>
                      </a:r>
                    </a:p>
                    <a:p>
                      <a:pPr latinLnBrk="1"/>
                      <a:r>
                        <a:rPr kumimoji="1" lang="en-US" altLang="ko-KR" sz="1300" kern="1200" dirty="0">
                          <a:solidFill>
                            <a:srgbClr val="000000"/>
                          </a:solidFill>
                          <a:latin typeface="SamsungOne-400" panose="020B0503030303020204" pitchFamily="34" charset="0"/>
                          <a:cs typeface="+mn-cs"/>
                        </a:rPr>
                        <a:t>platform</a:t>
                      </a:r>
                    </a:p>
                    <a:p>
                      <a:pPr latinLnBrk="1"/>
                      <a:r>
                        <a:rPr kumimoji="1" lang="en-US" altLang="ko-KR" sz="1300" kern="1200" dirty="0">
                          <a:solidFill>
                            <a:srgbClr val="000000"/>
                          </a:solidFill>
                          <a:latin typeface="SamsungOne-400" panose="020B0503030303020204" pitchFamily="34" charset="0"/>
                          <a:cs typeface="+mn-cs"/>
                        </a:rPr>
                        <a:t>detail_info</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int</a:t>
                      </a:r>
                    </a:p>
                    <a:p>
                      <a:pPr latinLnBrk="1"/>
                      <a:r>
                        <a:rPr kumimoji="1" lang="en-US" altLang="ko-KR" sz="1300" kern="1200" dirty="0">
                          <a:solidFill>
                            <a:srgbClr val="000000"/>
                          </a:solidFill>
                          <a:latin typeface="SamsungOne-400" panose="020B0503030303020204" pitchFamily="34" charset="0"/>
                          <a:cs typeface="+mn-cs"/>
                        </a:rPr>
                        <a:t>string</a:t>
                      </a:r>
                    </a:p>
                    <a:p>
                      <a:pPr latinLnBrk="1"/>
                      <a:r>
                        <a:rPr kumimoji="1" lang="en-US" altLang="ko-KR" sz="1300" kern="1200" dirty="0">
                          <a:solidFill>
                            <a:srgbClr val="000000"/>
                          </a:solidFill>
                          <a:latin typeface="SamsungOne-400" panose="020B0503030303020204" pitchFamily="34" charset="0"/>
                          <a:cs typeface="+mn-cs"/>
                        </a:rPr>
                        <a:t>struct&lt;node:int,name:string,location:string&gt;</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endParaRPr kumimoji="1" lang="en-US" altLang="ko-KR" sz="130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38705143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cột</a:t>
            </a:r>
            <a:r>
              <a:rPr lang="en-US" altLang="ko-KR" dirty="0"/>
              <a:t> STRUCT (2/2)</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Loại</a:t>
            </a:r>
            <a:r>
              <a:rPr lang="en-US" altLang="ko-KR" dirty="0"/>
              <a:t> </a:t>
            </a:r>
            <a:r>
              <a:rPr lang="en-US" altLang="ko-KR" dirty="0" err="1"/>
              <a:t>Struct</a:t>
            </a:r>
            <a:r>
              <a:rPr lang="en-US" altLang="ko-KR" dirty="0"/>
              <a:t> </a:t>
            </a:r>
            <a:r>
              <a:rPr lang="en-US" altLang="ko-KR" dirty="0" err="1"/>
              <a:t>có</a:t>
            </a:r>
            <a:r>
              <a:rPr lang="en-US" altLang="ko-KR" dirty="0"/>
              <a:t> </a:t>
            </a:r>
            <a:r>
              <a:rPr lang="en-US" altLang="ko-KR" dirty="0" err="1"/>
              <a:t>tên</a:t>
            </a:r>
            <a:r>
              <a:rPr lang="en-US" altLang="ko-KR" dirty="0"/>
              <a:t> </a:t>
            </a:r>
            <a:r>
              <a:rPr lang="en-US" altLang="ko-KR" dirty="0" err="1"/>
              <a:t>và</a:t>
            </a:r>
            <a:r>
              <a:rPr lang="en-US" altLang="ko-KR" dirty="0"/>
              <a:t> </a:t>
            </a:r>
            <a:r>
              <a:rPr lang="en-US" altLang="ko-KR" dirty="0" err="1"/>
              <a:t>loại</a:t>
            </a:r>
            <a:endParaRPr lang="en-US" altLang="ko-KR" dirty="0"/>
          </a:p>
        </p:txBody>
      </p:sp>
      <p:sp>
        <p:nvSpPr>
          <p:cNvPr id="11" name="직사각형 10">
            <a:extLst>
              <a:ext uri="{FF2B5EF4-FFF2-40B4-BE49-F238E27FC236}">
                <a16:creationId xmlns:a16="http://schemas.microsoft.com/office/drawing/2014/main" id="{BFF19352-11BB-FA44-B49A-5DAD7384A4BC}"/>
              </a:ext>
            </a:extLst>
          </p:cNvPr>
          <p:cNvSpPr/>
          <p:nvPr/>
        </p:nvSpPr>
        <p:spPr>
          <a:xfrm>
            <a:off x="4836549" y="3911534"/>
            <a:ext cx="1181191" cy="369332"/>
          </a:xfrm>
          <a:prstGeom prst="rect">
            <a:avLst/>
          </a:prstGeom>
        </p:spPr>
        <p:txBody>
          <a:bodyPr wrap="square">
            <a:spAutoFit/>
          </a:bodyPr>
          <a:lstStyle/>
          <a:p>
            <a:r>
              <a:rPr lang="en-US" altLang="ko-KR" dirty="0" err="1">
                <a:latin typeface="SamsungOne-400" panose="020B0503030303020204" pitchFamily="34" charset="0"/>
                <a:ea typeface="SamsungOne-400" panose="020B0503030303020204" pitchFamily="34" charset="0"/>
              </a:rPr>
              <a:t>Kết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quả</a:t>
            </a:r>
            <a:endParaRPr lang="ko-KR" altLang="en-US" dirty="0">
              <a:latin typeface="SamsungOne-400" panose="020B0503030303020204" pitchFamily="34" charset="0"/>
              <a:ea typeface="SamsungOneKorean 400" panose="020B0503030303020204" pitchFamily="50" charset="-127"/>
            </a:endParaRPr>
          </a:p>
        </p:txBody>
      </p:sp>
      <p:sp>
        <p:nvSpPr>
          <p:cNvPr id="5" name="위로 굽은 화살표[B] 4">
            <a:extLst>
              <a:ext uri="{FF2B5EF4-FFF2-40B4-BE49-F238E27FC236}">
                <a16:creationId xmlns:a16="http://schemas.microsoft.com/office/drawing/2014/main" id="{08662B12-009C-9347-B62E-523076EDF28F}"/>
              </a:ext>
            </a:extLst>
          </p:cNvPr>
          <p:cNvSpPr/>
          <p:nvPr/>
        </p:nvSpPr>
        <p:spPr>
          <a:xfrm rot="16200000">
            <a:off x="5586400" y="3173878"/>
            <a:ext cx="622300" cy="28694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3" name="직사각형 12">
            <a:extLst>
              <a:ext uri="{FF2B5EF4-FFF2-40B4-BE49-F238E27FC236}">
                <a16:creationId xmlns:a16="http://schemas.microsoft.com/office/drawing/2014/main" id="{EA8E51DF-39EC-A948-83F2-E581E905733C}"/>
              </a:ext>
            </a:extLst>
          </p:cNvPr>
          <p:cNvSpPr/>
          <p:nvPr/>
        </p:nvSpPr>
        <p:spPr>
          <a:xfrm>
            <a:off x="8363100" y="4674036"/>
            <a:ext cx="1308100" cy="369332"/>
          </a:xfrm>
          <a:prstGeom prst="rect">
            <a:avLst/>
          </a:prstGeom>
        </p:spPr>
        <p:txBody>
          <a:bodyPr wrap="square">
            <a:spAutoFit/>
          </a:bodyPr>
          <a:lstStyle/>
          <a:p>
            <a:r>
              <a:rPr lang="en-US" altLang="ko-KR" dirty="0" err="1">
                <a:latin typeface="SamsungOne-400" panose="020B0503030303020204" pitchFamily="34" charset="0"/>
                <a:ea typeface="SamsungOne-400" panose="020B0503030303020204" pitchFamily="34" charset="0"/>
              </a:rPr>
              <a:t>Chọn</a:t>
            </a:r>
            <a:r>
              <a:rPr lang="en-US" altLang="ko-KR" dirty="0">
                <a:latin typeface="SamsungOne-400" panose="020B0503030303020204" pitchFamily="34" charset="0"/>
                <a:ea typeface="SamsungOne-400" panose="020B0503030303020204" pitchFamily="34" charset="0"/>
              </a:rPr>
              <a:t> *</a:t>
            </a:r>
            <a:endParaRPr lang="ko-KR" altLang="en-US" dirty="0">
              <a:latin typeface="SamsungOne-400" panose="020B0503030303020204" pitchFamily="34" charset="0"/>
              <a:ea typeface="SamsungOneKorean 400" panose="020B0503030303020204" pitchFamily="50" charset="-127"/>
            </a:endParaRPr>
          </a:p>
        </p:txBody>
      </p:sp>
      <p:sp>
        <p:nvSpPr>
          <p:cNvPr id="15" name="직사각형 3">
            <a:extLst>
              <a:ext uri="{FF2B5EF4-FFF2-40B4-BE49-F238E27FC236}">
                <a16:creationId xmlns:a16="http://schemas.microsoft.com/office/drawing/2014/main" id="{6F3C3EEC-7B0A-44BC-BDBE-CF611CBCB388}"/>
              </a:ext>
            </a:extLst>
          </p:cNvPr>
          <p:cNvSpPr/>
          <p:nvPr/>
        </p:nvSpPr>
        <p:spPr>
          <a:xfrm>
            <a:off x="715318" y="2536474"/>
            <a:ext cx="7812000" cy="58013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spcBef>
                <a:spcPts val="0"/>
              </a:spcBef>
            </a:pPr>
            <a:r>
              <a:rPr lang="en-US" altLang="ko-KR" sz="1400" dirty="0">
                <a:solidFill>
                  <a:srgbClr val="193EB0"/>
                </a:solidFill>
                <a:latin typeface="SamsungOne-400" panose="020B0503030303020204" pitchFamily="34" charset="0"/>
                <a:ea typeface="SamsungOne-400" panose="020B0503030303020204" pitchFamily="34" charset="0"/>
              </a:rPr>
              <a:t>SELECT </a:t>
            </a:r>
            <a:r>
              <a:rPr lang="en-US" altLang="ko-KR" sz="1400" dirty="0">
                <a:solidFill>
                  <a:srgbClr val="000000"/>
                </a:solidFill>
                <a:latin typeface="SamsungOne-400" panose="020B0503030303020204" pitchFamily="34" charset="0"/>
                <a:ea typeface="SamsungOne-400" panose="020B0503030303020204" pitchFamily="34" charset="0"/>
              </a:rPr>
              <a:t>id, platform, detail_info.name, detail_info.node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product_complex;</a:t>
            </a:r>
          </a:p>
        </p:txBody>
      </p:sp>
      <p:sp>
        <p:nvSpPr>
          <p:cNvPr id="14" name="직사각형 3">
            <a:extLst>
              <a:ext uri="{FF2B5EF4-FFF2-40B4-BE49-F238E27FC236}">
                <a16:creationId xmlns:a16="http://schemas.microsoft.com/office/drawing/2014/main" id="{637135CA-4789-4BFD-8D2F-720A81F6091F}"/>
              </a:ext>
            </a:extLst>
          </p:cNvPr>
          <p:cNvSpPr/>
          <p:nvPr/>
        </p:nvSpPr>
        <p:spPr>
          <a:xfrm>
            <a:off x="706980" y="3510300"/>
            <a:ext cx="3644040" cy="124029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6" name="표 15">
            <a:extLst>
              <a:ext uri="{FF2B5EF4-FFF2-40B4-BE49-F238E27FC236}">
                <a16:creationId xmlns:a16="http://schemas.microsoft.com/office/drawing/2014/main" id="{07B00E8C-B68E-42A6-A078-B3423A11198B}"/>
              </a:ext>
            </a:extLst>
          </p:cNvPr>
          <p:cNvGraphicFramePr>
            <a:graphicFrameLocks noGrp="1"/>
          </p:cNvGraphicFramePr>
          <p:nvPr>
            <p:extLst>
              <p:ext uri="{D42A27DB-BD31-4B8C-83A1-F6EECF244321}">
                <p14:modId xmlns:p14="http://schemas.microsoft.com/office/powerpoint/2010/main" val="208444530"/>
              </p:ext>
            </p:extLst>
          </p:nvPr>
        </p:nvGraphicFramePr>
        <p:xfrm>
          <a:off x="784020" y="3637371"/>
          <a:ext cx="3422219" cy="975360"/>
        </p:xfrm>
        <a:graphic>
          <a:graphicData uri="http://schemas.openxmlformats.org/drawingml/2006/table">
            <a:tbl>
              <a:tblPr firstRow="1" bandRow="1">
                <a:tableStyleId>{5C22544A-7EE6-4342-B048-85BDC9FD1C3A}</a:tableStyleId>
              </a:tblPr>
              <a:tblGrid>
                <a:gridCol w="394370">
                  <a:extLst>
                    <a:ext uri="{9D8B030D-6E8A-4147-A177-3AD203B41FA5}">
                      <a16:colId xmlns:a16="http://schemas.microsoft.com/office/drawing/2014/main" val="53473900"/>
                    </a:ext>
                  </a:extLst>
                </a:gridCol>
                <a:gridCol w="914605">
                  <a:extLst>
                    <a:ext uri="{9D8B030D-6E8A-4147-A177-3AD203B41FA5}">
                      <a16:colId xmlns:a16="http://schemas.microsoft.com/office/drawing/2014/main" val="4014053733"/>
                    </a:ext>
                  </a:extLst>
                </a:gridCol>
                <a:gridCol w="730542">
                  <a:extLst>
                    <a:ext uri="{9D8B030D-6E8A-4147-A177-3AD203B41FA5}">
                      <a16:colId xmlns:a16="http://schemas.microsoft.com/office/drawing/2014/main" val="1082343268"/>
                    </a:ext>
                  </a:extLst>
                </a:gridCol>
                <a:gridCol w="1382702">
                  <a:extLst>
                    <a:ext uri="{9D8B030D-6E8A-4147-A177-3AD203B41FA5}">
                      <a16:colId xmlns:a16="http://schemas.microsoft.com/office/drawing/2014/main" val="1254071733"/>
                    </a:ext>
                  </a:extLst>
                </a:gridCol>
              </a:tblGrid>
              <a:tr h="225011">
                <a:tc>
                  <a:txBody>
                    <a:bodyPr/>
                    <a:lstStyle/>
                    <a:p>
                      <a:pPr algn="ctr" latinLnBrk="1"/>
                      <a:r>
                        <a:rPr kumimoji="1" lang="en-US" altLang="ko-KR" sz="1300" b="0" kern="1200" dirty="0">
                          <a:solidFill>
                            <a:srgbClr val="000000"/>
                          </a:solidFill>
                          <a:latin typeface="SamsungOne-400" panose="020B0503030303020204" pitchFamily="34" charset="0"/>
                          <a:cs typeface="+mn-cs"/>
                        </a:rPr>
                        <a:t>id</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platform</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node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681102">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nosql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Hdfs</a:t>
                      </a:r>
                    </a:p>
                    <a:p>
                      <a:pPr latinLnBrk="1"/>
                      <a:r>
                        <a:rPr kumimoji="1" lang="en-US" altLang="ko-KR" sz="1300" kern="1200" dirty="0">
                          <a:solidFill>
                            <a:srgbClr val="000000"/>
                          </a:solidFill>
                          <a:latin typeface="SamsungOne-400" panose="020B0503030303020204" pitchFamily="34" charset="0"/>
                          <a:cs typeface="+mn-cs"/>
                        </a:rPr>
                        <a:t>Kafka</a:t>
                      </a:r>
                    </a:p>
                    <a:p>
                      <a:pPr latinLnBrk="1"/>
                      <a:r>
                        <a:rPr kumimoji="1" lang="en-US" altLang="ko-KR" sz="1300" kern="1200" dirty="0">
                          <a:solidFill>
                            <a:srgbClr val="000000"/>
                          </a:solidFill>
                          <a:latin typeface="SamsungOne-400" panose="020B0503030303020204" pitchFamily="34" charset="0"/>
                          <a:cs typeface="+mn-cs"/>
                        </a:rPr>
                        <a:t>HBase</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20</a:t>
                      </a:r>
                    </a:p>
                    <a:p>
                      <a:pPr latinLnBrk="1"/>
                      <a:r>
                        <a:rPr kumimoji="1" lang="en-US" altLang="ko-KR" sz="1300" kern="1200" dirty="0">
                          <a:solidFill>
                            <a:srgbClr val="000000"/>
                          </a:solidFill>
                          <a:latin typeface="SamsungOne-400" panose="020B0503030303020204" pitchFamily="34" charset="0"/>
                          <a:cs typeface="+mn-cs"/>
                        </a:rPr>
                        <a:t>30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
        <p:nvSpPr>
          <p:cNvPr id="17" name="직사각형 3">
            <a:extLst>
              <a:ext uri="{FF2B5EF4-FFF2-40B4-BE49-F238E27FC236}">
                <a16:creationId xmlns:a16="http://schemas.microsoft.com/office/drawing/2014/main" id="{E7AA92F7-0DCA-4F43-9A6D-586BC8759291}"/>
              </a:ext>
            </a:extLst>
          </p:cNvPr>
          <p:cNvSpPr/>
          <p:nvPr/>
        </p:nvSpPr>
        <p:spPr>
          <a:xfrm>
            <a:off x="706980" y="4986549"/>
            <a:ext cx="8429400" cy="138925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8" name="표 17">
            <a:extLst>
              <a:ext uri="{FF2B5EF4-FFF2-40B4-BE49-F238E27FC236}">
                <a16:creationId xmlns:a16="http://schemas.microsoft.com/office/drawing/2014/main" id="{920CB43B-DBC7-496A-BEBD-85313715DB5C}"/>
              </a:ext>
            </a:extLst>
          </p:cNvPr>
          <p:cNvGraphicFramePr>
            <a:graphicFrameLocks noGrp="1"/>
          </p:cNvGraphicFramePr>
          <p:nvPr>
            <p:extLst>
              <p:ext uri="{D42A27DB-BD31-4B8C-83A1-F6EECF244321}">
                <p14:modId xmlns:p14="http://schemas.microsoft.com/office/powerpoint/2010/main" val="2460681042"/>
              </p:ext>
            </p:extLst>
          </p:nvPr>
        </p:nvGraphicFramePr>
        <p:xfrm>
          <a:off x="795031" y="5119015"/>
          <a:ext cx="8201843" cy="1173480"/>
        </p:xfrm>
        <a:graphic>
          <a:graphicData uri="http://schemas.openxmlformats.org/drawingml/2006/table">
            <a:tbl>
              <a:tblPr firstRow="1" bandRow="1">
                <a:tableStyleId>{5C22544A-7EE6-4342-B048-85BDC9FD1C3A}</a:tableStyleId>
              </a:tblPr>
              <a:tblGrid>
                <a:gridCol w="1563815">
                  <a:extLst>
                    <a:ext uri="{9D8B030D-6E8A-4147-A177-3AD203B41FA5}">
                      <a16:colId xmlns:a16="http://schemas.microsoft.com/office/drawing/2014/main" val="53473900"/>
                    </a:ext>
                  </a:extLst>
                </a:gridCol>
                <a:gridCol w="2467425">
                  <a:extLst>
                    <a:ext uri="{9D8B030D-6E8A-4147-A177-3AD203B41FA5}">
                      <a16:colId xmlns:a16="http://schemas.microsoft.com/office/drawing/2014/main" val="4014053733"/>
                    </a:ext>
                  </a:extLst>
                </a:gridCol>
                <a:gridCol w="4170603">
                  <a:extLst>
                    <a:ext uri="{9D8B030D-6E8A-4147-A177-3AD203B41FA5}">
                      <a16:colId xmlns:a16="http://schemas.microsoft.com/office/drawing/2014/main" val="1082343268"/>
                    </a:ext>
                  </a:extLst>
                </a:gridCol>
              </a:tblGrid>
              <a:tr h="225011">
                <a:tc>
                  <a:txBody>
                    <a:bodyPr/>
                    <a:lstStyle/>
                    <a:p>
                      <a:pPr algn="ctr" latinLnBrk="1"/>
                      <a:r>
                        <a:rPr kumimoji="1" lang="en-US" altLang="ko-KR" sz="1300" b="0" kern="1200" dirty="0">
                          <a:solidFill>
                            <a:srgbClr val="000000"/>
                          </a:solidFill>
                          <a:latin typeface="SamsungOne-400" panose="020B0503030303020204" pitchFamily="34" charset="0"/>
                          <a:cs typeface="+mn-cs"/>
                        </a:rPr>
                        <a:t>product_complex.id</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product_complex.platform</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product_complex.detail_info</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681102">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7</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nosql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{"node":"10","name":"Hdfs ","location":"Seoul"}</a:t>
                      </a:r>
                    </a:p>
                    <a:p>
                      <a:pPr latinLnBrk="1"/>
                      <a:r>
                        <a:rPr kumimoji="1" lang="en-US" altLang="ko-KR" sz="1300" kern="1200" dirty="0">
                          <a:solidFill>
                            <a:srgbClr val="000000"/>
                          </a:solidFill>
                          <a:latin typeface="SamsungOne-400" panose="020B0503030303020204" pitchFamily="34" charset="0"/>
                          <a:cs typeface="+mn-cs"/>
                        </a:rPr>
                        <a:t>{"node":"20","name":"Kafka","location":"Busan"}</a:t>
                      </a:r>
                    </a:p>
                    <a:p>
                      <a:pPr latinLnBrk="1"/>
                      <a:r>
                        <a:rPr kumimoji="1" lang="en-US" altLang="ko-KR" sz="1300" kern="1200" dirty="0">
                          <a:solidFill>
                            <a:srgbClr val="000000"/>
                          </a:solidFill>
                          <a:latin typeface="SamsungOne-400" panose="020B0503030303020204" pitchFamily="34" charset="0"/>
                          <a:cs typeface="+mn-cs"/>
                        </a:rPr>
                        <a:t>{"node":"30","name":"Hbase","location":"Jeju"}</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28303970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Tập</a:t>
            </a:r>
            <a:r>
              <a:rPr lang="en-US" altLang="ko-KR" dirty="0"/>
              <a:t> </a:t>
            </a:r>
            <a:r>
              <a:rPr lang="en-US" altLang="ko-KR" dirty="0" err="1"/>
              <a:t>hợp</a:t>
            </a:r>
            <a:r>
              <a:rPr lang="en-US" altLang="ko-KR" dirty="0"/>
              <a:t> </a:t>
            </a:r>
            <a:r>
              <a:rPr lang="en-US" altLang="ko-KR" dirty="0" err="1"/>
              <a:t>và</a:t>
            </a:r>
            <a:r>
              <a:rPr lang="en-US" altLang="ko-KR" dirty="0"/>
              <a:t> </a:t>
            </a:r>
            <a:r>
              <a:rPr lang="en-US" altLang="ko-KR" dirty="0" err="1"/>
              <a:t>phân</a:t>
            </a:r>
            <a:r>
              <a:rPr lang="en-US" altLang="ko-KR" dirty="0"/>
              <a:t> chia </a:t>
            </a:r>
            <a:r>
              <a:rPr lang="en-US" altLang="ko-KR" dirty="0" err="1"/>
              <a:t>cửa</a:t>
            </a:r>
            <a:r>
              <a:rPr lang="en-US" altLang="ko-KR" dirty="0"/>
              <a:t> </a:t>
            </a:r>
            <a:r>
              <a:rPr lang="en-US" altLang="ko-KR" dirty="0" err="1"/>
              <a:t>sổ</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Tập</a:t>
            </a:r>
            <a:r>
              <a:rPr lang="en-US" altLang="ko-KR" dirty="0"/>
              <a:t> </a:t>
            </a:r>
            <a:r>
              <a:rPr lang="en-US" altLang="ko-KR" dirty="0" err="1"/>
              <a:t>hợp</a:t>
            </a:r>
            <a:r>
              <a:rPr lang="en-US" altLang="ko-KR" dirty="0"/>
              <a:t> (</a:t>
            </a:r>
            <a:r>
              <a:rPr lang="en-US" altLang="ko-KR" dirty="0">
                <a:solidFill>
                  <a:schemeClr val="tx1"/>
                </a:solidFill>
              </a:rPr>
              <a:t>Aggregate)</a:t>
            </a:r>
            <a:r>
              <a:rPr lang="en-US" altLang="ko-KR" dirty="0"/>
              <a:t> </a:t>
            </a:r>
            <a:r>
              <a:rPr lang="en-US" altLang="ko-KR" dirty="0" err="1"/>
              <a:t>và</a:t>
            </a:r>
            <a:r>
              <a:rPr lang="en-US" altLang="ko-KR" dirty="0"/>
              <a:t> </a:t>
            </a:r>
            <a:r>
              <a:rPr lang="en-US" altLang="ko-KR" dirty="0" err="1"/>
              <a:t>phân</a:t>
            </a:r>
            <a:r>
              <a:rPr lang="en-US" altLang="ko-KR" dirty="0"/>
              <a:t> chia </a:t>
            </a:r>
            <a:r>
              <a:rPr lang="en-US" altLang="ko-KR" dirty="0" err="1"/>
              <a:t>cửa</a:t>
            </a:r>
            <a:r>
              <a:rPr lang="en-US" altLang="ko-KR" dirty="0"/>
              <a:t> </a:t>
            </a:r>
            <a:r>
              <a:rPr lang="en-US" altLang="ko-KR" dirty="0" err="1"/>
              <a:t>sổ</a:t>
            </a:r>
            <a:r>
              <a:rPr lang="en-US" altLang="ko-KR" dirty="0"/>
              <a:t> (Windowing) (</a:t>
            </a:r>
            <a:r>
              <a:rPr lang="en-US" altLang="ko-KR" dirty="0" err="1"/>
              <a:t>hàm</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đều</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trên</a:t>
            </a:r>
            <a:r>
              <a:rPr lang="en-US" altLang="ko-KR" dirty="0"/>
              <a:t> </a:t>
            </a:r>
            <a:r>
              <a:rPr lang="en-US" altLang="ko-KR" dirty="0" err="1"/>
              <a:t>nhiều</a:t>
            </a:r>
            <a:r>
              <a:rPr lang="en-US" altLang="ko-KR" dirty="0"/>
              <a:t> </a:t>
            </a:r>
            <a:r>
              <a:rPr lang="en-US" altLang="ko-KR" dirty="0" err="1"/>
              <a:t>hàng</a:t>
            </a:r>
            <a:endParaRPr lang="en-US" altLang="ko-KR" dirty="0"/>
          </a:p>
          <a:p>
            <a:r>
              <a:rPr lang="en-US" altLang="ko-KR" dirty="0" err="1"/>
              <a:t>Hàm</a:t>
            </a:r>
            <a:r>
              <a:rPr lang="en-US" altLang="ko-KR" dirty="0"/>
              <a:t> </a:t>
            </a:r>
            <a:r>
              <a:rPr lang="en-US" altLang="ko-KR" dirty="0" err="1"/>
              <a:t>tập</a:t>
            </a:r>
            <a:r>
              <a:rPr lang="en-US" altLang="ko-KR" dirty="0"/>
              <a:t> </a:t>
            </a:r>
            <a:r>
              <a:rPr lang="en-US" altLang="ko-KR" dirty="0" err="1"/>
              <a:t>hợp</a:t>
            </a:r>
            <a:endParaRPr lang="en-US" altLang="ko-KR" dirty="0"/>
          </a:p>
          <a:p>
            <a:pPr lvl="1"/>
            <a:r>
              <a:rPr lang="vi-VN" altLang="ko-KR" dirty="0"/>
              <a:t>Hàm t</a:t>
            </a:r>
            <a:r>
              <a:rPr lang="en-US" altLang="ko-KR" dirty="0" err="1"/>
              <a:t>ập</a:t>
            </a:r>
            <a:r>
              <a:rPr lang="vi-VN" altLang="ko-KR" dirty="0"/>
              <a:t> hợp trong Hive có thể được sử dụng có hoặc không có hàm </a:t>
            </a:r>
            <a:r>
              <a:rPr lang="vi-VN" altLang="ko-KR" b="1" dirty="0"/>
              <a:t>GROUP BY</a:t>
            </a:r>
          </a:p>
          <a:p>
            <a:pPr lvl="1"/>
            <a:r>
              <a:rPr lang="vi-VN" altLang="ko-KR" dirty="0"/>
              <a:t>Hàm Hive Aggregate là hàm tích hợp được sử dụng nhiều nhất</a:t>
            </a:r>
            <a:endParaRPr lang="en-US" altLang="ko-KR" dirty="0"/>
          </a:p>
          <a:p>
            <a:r>
              <a:rPr lang="en-US" altLang="ko-KR" dirty="0" err="1"/>
              <a:t>Hàm</a:t>
            </a:r>
            <a:r>
              <a:rPr lang="en-US" altLang="ko-KR" dirty="0"/>
              <a:t> </a:t>
            </a:r>
            <a:r>
              <a:rPr lang="en-US" altLang="ko-KR" dirty="0" err="1"/>
              <a:t>phân</a:t>
            </a:r>
            <a:r>
              <a:rPr lang="en-US" altLang="ko-KR" dirty="0"/>
              <a:t> chia </a:t>
            </a:r>
            <a:r>
              <a:rPr lang="en-US" altLang="ko-KR" dirty="0" err="1"/>
              <a:t>cửa</a:t>
            </a:r>
            <a:r>
              <a:rPr lang="en-US" altLang="ko-KR" dirty="0"/>
              <a:t> </a:t>
            </a:r>
            <a:r>
              <a:rPr lang="en-US" altLang="ko-KR" dirty="0" err="1"/>
              <a:t>sổ</a:t>
            </a:r>
            <a:endParaRPr lang="en-US" altLang="ko-KR" dirty="0"/>
          </a:p>
          <a:p>
            <a:pPr lvl="1"/>
            <a:r>
              <a:rPr lang="vi-VN" altLang="ko-KR" dirty="0"/>
              <a:t>Tính năng tạo cửa sổ cho phép các </a:t>
            </a:r>
            <a:r>
              <a:rPr lang="en-US" altLang="ko-KR" dirty="0" err="1"/>
              <a:t>hàm</a:t>
            </a:r>
            <a:r>
              <a:rPr lang="en-US" altLang="ko-KR" dirty="0"/>
              <a:t> </a:t>
            </a:r>
            <a:r>
              <a:rPr lang="vi-VN" altLang="ko-KR" dirty="0"/>
              <a:t>tạo cửa sổ trên tập dữ liệu để thực hiện thao tác tổng hợp như COUNT, AVG, MIN, MAX</a:t>
            </a:r>
          </a:p>
          <a:p>
            <a:pPr lvl="1"/>
            <a:r>
              <a:rPr lang="vi-VN" altLang="ko-KR" dirty="0"/>
              <a:t>Các </a:t>
            </a:r>
            <a:r>
              <a:rPr lang="en-US" altLang="ko-KR" dirty="0" err="1"/>
              <a:t>hàm</a:t>
            </a:r>
            <a:r>
              <a:rPr lang="en-US" altLang="ko-KR" dirty="0"/>
              <a:t> </a:t>
            </a:r>
            <a:r>
              <a:rPr lang="vi-VN" altLang="ko-KR" dirty="0"/>
              <a:t>phân tích khác như LEAD, LAG, FIRST_VALUE và LAST_VALUE</a:t>
            </a:r>
            <a:endParaRPr lang="en-US" altLang="ko-KR" dirty="0"/>
          </a:p>
        </p:txBody>
      </p:sp>
    </p:spTree>
    <p:extLst>
      <p:ext uri="{BB962C8B-B14F-4D97-AF65-F5344CB8AC3E}">
        <p14:creationId xmlns:p14="http://schemas.microsoft.com/office/powerpoint/2010/main" val="15733496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Hàm</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tích</a:t>
            </a:r>
            <a:r>
              <a:rPr lang="en-US" altLang="ko-KR" dirty="0"/>
              <a:t> </a:t>
            </a:r>
            <a:r>
              <a:rPr lang="en-US" altLang="ko-KR" dirty="0" err="1"/>
              <a:t>hợp</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pPr fontAlgn="t"/>
            <a:r>
              <a:rPr lang="en-US" altLang="ko-KR" dirty="0" err="1"/>
              <a:t>Danh</a:t>
            </a:r>
            <a:r>
              <a:rPr lang="en-US" altLang="ko-KR" dirty="0"/>
              <a:t> </a:t>
            </a:r>
            <a:r>
              <a:rPr lang="en-US" altLang="ko-KR" dirty="0" err="1"/>
              <a:t>sách</a:t>
            </a:r>
            <a:r>
              <a:rPr lang="en-US" altLang="ko-KR" dirty="0"/>
              <a:t> </a:t>
            </a:r>
            <a:r>
              <a:rPr lang="en-US" altLang="ko-KR" dirty="0" err="1"/>
              <a:t>hàm</a:t>
            </a:r>
            <a:endParaRPr lang="ko-KR" altLang="ko-KR" dirty="0"/>
          </a:p>
          <a:p>
            <a:pPr lvl="1" fontAlgn="t"/>
            <a:r>
              <a:rPr kumimoji="1" lang="vi-VN" altLang="ko-KR" sz="1400" b="1" dirty="0"/>
              <a:t>COUNT (*): </a:t>
            </a:r>
            <a:r>
              <a:rPr kumimoji="1" lang="vi-VN" altLang="ko-KR" sz="1400" dirty="0"/>
              <a:t>Đếm tất cả các hàng</a:t>
            </a:r>
          </a:p>
          <a:p>
            <a:pPr lvl="1" fontAlgn="t"/>
            <a:r>
              <a:rPr kumimoji="1" lang="vi-VN" altLang="ko-KR" sz="1400" b="1" dirty="0"/>
              <a:t>COUNT(column): </a:t>
            </a:r>
            <a:r>
              <a:rPr kumimoji="1" lang="vi-VN" altLang="ko-KR" sz="1400" dirty="0"/>
              <a:t>Đếm tất cả các hàng có trường không phải NULL</a:t>
            </a:r>
          </a:p>
          <a:p>
            <a:pPr lvl="1" fontAlgn="t"/>
            <a:r>
              <a:rPr kumimoji="1" lang="vi-VN" altLang="ko-KR" sz="1400" b="1" dirty="0"/>
              <a:t>COUNT(cột riêng biệt): </a:t>
            </a:r>
            <a:r>
              <a:rPr kumimoji="1" lang="vi-VN" altLang="ko-KR" sz="1400" dirty="0"/>
              <a:t>Đếm tất cả các hàng có trường là duy nhất và không phải NULL</a:t>
            </a:r>
          </a:p>
          <a:p>
            <a:pPr lvl="1" fontAlgn="t"/>
            <a:r>
              <a:rPr kumimoji="1" lang="vi-VN" altLang="ko-KR" sz="1400" b="1" dirty="0"/>
              <a:t>MAX()</a:t>
            </a:r>
            <a:r>
              <a:rPr kumimoji="1" lang="vi-VN" altLang="ko-KR" sz="1400" dirty="0">
                <a:latin typeface="SamsungOne-700" panose="020B0803030303020204" pitchFamily="34" charset="0"/>
                <a:ea typeface="SamsungOne-700" panose="020B0803030303020204" pitchFamily="34" charset="0"/>
              </a:rPr>
              <a:t>: </a:t>
            </a:r>
            <a:r>
              <a:rPr kumimoji="1" lang="vi-VN" altLang="ko-KR" sz="1400" dirty="0"/>
              <a:t>Trả về giá trị lớn nhất</a:t>
            </a:r>
          </a:p>
          <a:p>
            <a:pPr lvl="1" fontAlgn="t"/>
            <a:r>
              <a:rPr kumimoji="1" lang="vi-VN" altLang="ko-KR" sz="1400" b="1" dirty="0"/>
              <a:t>MIN(): </a:t>
            </a:r>
            <a:r>
              <a:rPr kumimoji="1" lang="vi-VN" altLang="ko-KR" sz="1400" dirty="0"/>
              <a:t>Trả về giá trị nhỏ nhất</a:t>
            </a:r>
          </a:p>
          <a:p>
            <a:pPr lvl="1" fontAlgn="t"/>
            <a:r>
              <a:rPr kumimoji="1" lang="vi-VN" altLang="ko-KR" sz="1400" b="1" dirty="0"/>
              <a:t>SUM(): </a:t>
            </a:r>
            <a:r>
              <a:rPr kumimoji="1" lang="vi-VN" altLang="ko-KR" sz="1400" dirty="0"/>
              <a:t>Cộng tất cả các giá trị được cung cấp và trả về kết quả</a:t>
            </a:r>
          </a:p>
          <a:p>
            <a:pPr lvl="1" fontAlgn="t"/>
            <a:r>
              <a:rPr kumimoji="1" lang="vi-VN" altLang="ko-KR" sz="1400" b="1" dirty="0"/>
              <a:t>AVG(): </a:t>
            </a:r>
            <a:r>
              <a:rPr kumimoji="1" lang="vi-VN" altLang="ko-KR" sz="1400" dirty="0"/>
              <a:t>Trả về giá trị trung bình của tất cả các giá trị được cung cấp</a:t>
            </a:r>
            <a:endParaRPr lang="en-US" altLang="ko-KR" dirty="0"/>
          </a:p>
        </p:txBody>
      </p:sp>
    </p:spTree>
    <p:extLst>
      <p:ext uri="{BB962C8B-B14F-4D97-AF65-F5344CB8AC3E}">
        <p14:creationId xmlns:p14="http://schemas.microsoft.com/office/powerpoint/2010/main" val="3508969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Thiết kế cơ sở dữ liệu (4/4)</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Mối</a:t>
            </a:r>
            <a:r>
              <a:rPr lang="en-US" altLang="ko-KR" dirty="0"/>
              <a:t> </a:t>
            </a:r>
            <a:r>
              <a:rPr lang="en-US" altLang="ko-KR" dirty="0" err="1"/>
              <a:t>quan</a:t>
            </a:r>
            <a:r>
              <a:rPr lang="en-US" altLang="ko-KR" dirty="0"/>
              <a:t> </a:t>
            </a:r>
            <a:r>
              <a:rPr lang="en-US" altLang="ko-KR" dirty="0" err="1"/>
              <a:t>hệ</a:t>
            </a:r>
            <a:endParaRPr lang="en-US" altLang="ko-KR" dirty="0"/>
          </a:p>
          <a:p>
            <a:pPr lvl="1"/>
            <a:r>
              <a:rPr lang="vi-VN" altLang="ko-KR" dirty="0"/>
              <a:t>Bảng hai chiều, được biểu thị bằng các hàng và cột</a:t>
            </a:r>
          </a:p>
          <a:p>
            <a:pPr lvl="1"/>
            <a:r>
              <a:rPr lang="vi-VN" altLang="ko-KR" dirty="0"/>
              <a:t>Một quan hệ được sử dụng để lưu trữ thông tin về một thực thể được biểu diễn trong cơ sở dữ liệu.</a:t>
            </a:r>
          </a:p>
          <a:p>
            <a:pPr lvl="1"/>
            <a:r>
              <a:rPr lang="vi-VN" altLang="ko-KR" dirty="0"/>
              <a:t>Mỗi quan hệ có một tên duy nhất.</a:t>
            </a:r>
          </a:p>
          <a:p>
            <a:pPr lvl="1"/>
            <a:r>
              <a:rPr lang="vi-VN" altLang="ko-KR" dirty="0"/>
              <a:t>Nói chung, các quan hệ không có sự tương ứng một-một với hệ thống tệp.</a:t>
            </a:r>
            <a:endParaRPr lang="en-US" altLang="ko-KR" dirty="0"/>
          </a:p>
          <a:p>
            <a:r>
              <a:rPr lang="en-US" altLang="ko-KR" dirty="0" err="1"/>
              <a:t>Hàng</a:t>
            </a:r>
            <a:r>
              <a:rPr lang="en-US" altLang="ko-KR" dirty="0"/>
              <a:t> = </a:t>
            </a:r>
            <a:r>
              <a:rPr lang="en-US" altLang="ko-KR" dirty="0" err="1"/>
              <a:t>bản</a:t>
            </a:r>
            <a:r>
              <a:rPr lang="en-US" altLang="ko-KR" dirty="0"/>
              <a:t> </a:t>
            </a:r>
            <a:r>
              <a:rPr lang="en-US" altLang="ko-KR" dirty="0" err="1"/>
              <a:t>ghi</a:t>
            </a:r>
            <a:r>
              <a:rPr lang="en-US" altLang="ko-KR" dirty="0"/>
              <a:t> = tuple</a:t>
            </a:r>
          </a:p>
          <a:p>
            <a:pPr lvl="1"/>
            <a:r>
              <a:rPr lang="vi-VN" altLang="ko-KR" dirty="0"/>
              <a:t>Một tập hợp các giá trị liên quan đến một thể hiện cụ thể của thực thể được đại diện bởi mối quan hệ.</a:t>
            </a:r>
          </a:p>
          <a:p>
            <a:pPr lvl="1"/>
            <a:r>
              <a:rPr lang="vi-VN" altLang="ko-KR" dirty="0"/>
              <a:t>Nghĩa là, một bộ đại diện cho một thể hiện của thực thể được đại diện bởi quan hệ.</a:t>
            </a:r>
            <a:endParaRPr lang="en-US" altLang="ko-KR" dirty="0"/>
          </a:p>
          <a:p>
            <a:r>
              <a:rPr lang="en-US" altLang="ko-KR" dirty="0" err="1"/>
              <a:t>Cột</a:t>
            </a:r>
            <a:r>
              <a:rPr lang="en-US" altLang="ko-KR" dirty="0"/>
              <a:t> = </a:t>
            </a:r>
            <a:r>
              <a:rPr lang="en-US" altLang="ko-KR" dirty="0" err="1"/>
              <a:t>thuộc</a:t>
            </a:r>
            <a:r>
              <a:rPr lang="en-US" altLang="ko-KR" dirty="0"/>
              <a:t> </a:t>
            </a:r>
            <a:r>
              <a:rPr lang="en-US" altLang="ko-KR" dirty="0" err="1"/>
              <a:t>tính</a:t>
            </a:r>
            <a:endParaRPr lang="en-US" altLang="ko-KR" dirty="0"/>
          </a:p>
          <a:p>
            <a:pPr lvl="1"/>
            <a:r>
              <a:rPr lang="vi-VN" altLang="ko-KR" dirty="0"/>
              <a:t>Một cột có tên liên quan</a:t>
            </a:r>
          </a:p>
          <a:p>
            <a:pPr lvl="1"/>
            <a:r>
              <a:rPr lang="vi-VN" altLang="ko-KR" dirty="0"/>
              <a:t>Độ: Số cột/số thuộc tính trong một quan hệ</a:t>
            </a:r>
          </a:p>
          <a:p>
            <a:pPr lvl="1"/>
            <a:r>
              <a:rPr lang="vi-VN" altLang="ko-KR" dirty="0"/>
              <a:t>Thứ tự tối thiểu của một quan hệ hợp lệ phải có 1 -&gt; ít nhất một thuộc tính. Thứ tự không thay đổi thường xuyên.</a:t>
            </a:r>
            <a:endParaRPr lang="en-US" altLang="ko-KR" dirty="0"/>
          </a:p>
        </p:txBody>
      </p:sp>
    </p:spTree>
    <p:extLst>
      <p:ext uri="{BB962C8B-B14F-4D97-AF65-F5344CB8AC3E}">
        <p14:creationId xmlns:p14="http://schemas.microsoft.com/office/powerpoint/2010/main" val="21760381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Windows (</a:t>
            </a:r>
            <a:r>
              <a:rPr lang="en-US" altLang="ko-KR" dirty="0" err="1"/>
              <a:t>Cửa</a:t>
            </a:r>
            <a:r>
              <a:rPr lang="en-US" altLang="ko-KR" dirty="0"/>
              <a:t> </a:t>
            </a:r>
            <a:r>
              <a:rPr lang="en-US" altLang="ko-KR" dirty="0" err="1"/>
              <a:t>sổ</a:t>
            </a:r>
            <a:r>
              <a:rPr lang="en-US" altLang="ko-KR" dirty="0"/>
              <a:t>)</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516688" cy="914400"/>
          </a:xfrm>
        </p:spPr>
        <p:txBody>
          <a:bodyPr/>
          <a:lstStyle/>
          <a:p>
            <a:r>
              <a:rPr lang="en-US" altLang="ko-KR" dirty="0" err="1"/>
              <a:t>Một</a:t>
            </a:r>
            <a:r>
              <a:rPr lang="en-US" altLang="ko-KR" dirty="0"/>
              <a:t> </a:t>
            </a:r>
            <a:r>
              <a:rPr lang="en-US" altLang="ko-KR" dirty="0" err="1"/>
              <a:t>cửa</a:t>
            </a:r>
            <a:r>
              <a:rPr lang="en-US" altLang="ko-KR" dirty="0"/>
              <a:t> </a:t>
            </a:r>
            <a:r>
              <a:rPr lang="en-US" altLang="ko-KR" dirty="0" err="1"/>
              <a:t>sổ</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bảng</a:t>
            </a:r>
            <a:endParaRPr lang="en-US" altLang="ko-KR" dirty="0"/>
          </a:p>
          <a:p>
            <a:r>
              <a:rPr lang="en-US" altLang="ko-KR" dirty="0"/>
              <a:t>OVER (</a:t>
            </a:r>
            <a:r>
              <a:rPr lang="en-US" altLang="ko-KR" dirty="0" err="1"/>
              <a:t>đặc</a:t>
            </a:r>
            <a:r>
              <a:rPr lang="en-US" altLang="ko-KR" dirty="0"/>
              <a:t> </a:t>
            </a:r>
            <a:r>
              <a:rPr lang="en-US" altLang="ko-KR" dirty="0" err="1"/>
              <a:t>tả</a:t>
            </a:r>
            <a:r>
              <a:rPr lang="en-US" altLang="ko-KR" dirty="0"/>
              <a:t> </a:t>
            </a:r>
            <a:r>
              <a:rPr lang="en-US" altLang="ko-KR" dirty="0" err="1"/>
              <a:t>cửa</a:t>
            </a:r>
            <a:r>
              <a:rPr lang="en-US" altLang="ko-KR" dirty="0"/>
              <a:t> </a:t>
            </a:r>
            <a:r>
              <a:rPr lang="en-US" altLang="ko-KR" dirty="0" err="1"/>
              <a:t>sổ</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cửa</a:t>
            </a:r>
            <a:r>
              <a:rPr lang="en-US" altLang="ko-KR" dirty="0"/>
              <a:t> </a:t>
            </a:r>
            <a:r>
              <a:rPr lang="en-US" altLang="ko-KR" dirty="0" err="1"/>
              <a:t>sổ</a:t>
            </a:r>
            <a:r>
              <a:rPr lang="en-US" altLang="ko-KR" dirty="0"/>
              <a:t> </a:t>
            </a:r>
            <a:r>
              <a:rPr lang="en-US" altLang="ko-KR" dirty="0" err="1"/>
              <a:t>sẽ</a:t>
            </a:r>
            <a:r>
              <a:rPr lang="en-US" altLang="ko-KR" dirty="0"/>
              <a:t> </a:t>
            </a:r>
            <a:r>
              <a:rPr lang="en-US" altLang="ko-KR" dirty="0" err="1"/>
              <a:t>áp</a:t>
            </a:r>
            <a:r>
              <a:rPr lang="en-US" altLang="ko-KR" dirty="0"/>
              <a:t> </a:t>
            </a:r>
            <a:r>
              <a:rPr lang="en-US" altLang="ko-KR" dirty="0" err="1"/>
              <a:t>dụng</a:t>
            </a:r>
            <a:r>
              <a:rPr lang="en-US" altLang="ko-KR" dirty="0"/>
              <a:t> </a:t>
            </a:r>
            <a:r>
              <a:rPr lang="en-US" altLang="ko-KR" dirty="0" err="1"/>
              <a:t>chức</a:t>
            </a:r>
            <a:r>
              <a:rPr lang="en-US" altLang="ko-KR" dirty="0"/>
              <a:t> </a:t>
            </a:r>
            <a:r>
              <a:rPr lang="en-US" altLang="ko-KR" dirty="0" err="1"/>
              <a:t>năng</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hoặc</a:t>
            </a:r>
            <a:r>
              <a:rPr lang="en-US" altLang="ko-KR" dirty="0"/>
              <a:t> </a:t>
            </a:r>
            <a:r>
              <a:rPr lang="en-US" altLang="ko-KR" dirty="0" err="1"/>
              <a:t>cửa</a:t>
            </a:r>
            <a:r>
              <a:rPr lang="en-US" altLang="ko-KR" dirty="0"/>
              <a:t> </a:t>
            </a:r>
            <a:r>
              <a:rPr lang="en-US" altLang="ko-KR" dirty="0" err="1"/>
              <a:t>sổ</a:t>
            </a:r>
            <a:endParaRPr lang="en-US" altLang="ko-KR" dirty="0"/>
          </a:p>
        </p:txBody>
      </p:sp>
      <p:sp>
        <p:nvSpPr>
          <p:cNvPr id="20" name="오른쪽 화살표[R] 9">
            <a:extLst>
              <a:ext uri="{FF2B5EF4-FFF2-40B4-BE49-F238E27FC236}">
                <a16:creationId xmlns:a16="http://schemas.microsoft.com/office/drawing/2014/main" id="{9D5233C1-2693-43C0-BE7E-DCB7F1C89F41}"/>
              </a:ext>
            </a:extLst>
          </p:cNvPr>
          <p:cNvSpPr/>
          <p:nvPr/>
        </p:nvSpPr>
        <p:spPr>
          <a:xfrm>
            <a:off x="1483145" y="4519212"/>
            <a:ext cx="435429" cy="468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1" name="TextBox 20">
            <a:extLst>
              <a:ext uri="{FF2B5EF4-FFF2-40B4-BE49-F238E27FC236}">
                <a16:creationId xmlns:a16="http://schemas.microsoft.com/office/drawing/2014/main" id="{D69519DA-43E3-45C3-AA0E-A30E9E75CCF9}"/>
              </a:ext>
            </a:extLst>
          </p:cNvPr>
          <p:cNvSpPr txBox="1"/>
          <p:nvPr/>
        </p:nvSpPr>
        <p:spPr>
          <a:xfrm>
            <a:off x="542955" y="4077488"/>
            <a:ext cx="2247731" cy="369332"/>
          </a:xfrm>
          <a:prstGeom prst="rect">
            <a:avLst/>
          </a:prstGeom>
          <a:noFill/>
          <a:ln>
            <a:noFill/>
          </a:ln>
        </p:spPr>
        <p:txBody>
          <a:bodyPr wrap="none" rtlCol="0">
            <a:spAutoFit/>
          </a:bodyPr>
          <a:lstStyle/>
          <a:p>
            <a:r>
              <a:rPr lang="en-US" altLang="ko-KR" dirty="0" err="1">
                <a:solidFill>
                  <a:srgbClr val="4F81BD"/>
                </a:solidFill>
                <a:latin typeface="+mn-lt"/>
                <a:ea typeface="SamsungOneKorean 400" panose="020B0503030303020204" pitchFamily="50" charset="-127"/>
              </a:rPr>
              <a:t>Dịch</a:t>
            </a:r>
            <a:r>
              <a:rPr lang="en-US" altLang="ko-KR" dirty="0">
                <a:solidFill>
                  <a:srgbClr val="4F81BD"/>
                </a:solidFill>
                <a:latin typeface="+mn-lt"/>
                <a:ea typeface="SamsungOneKorean 400" panose="020B0503030303020204" pitchFamily="50" charset="-127"/>
              </a:rPr>
              <a:t> </a:t>
            </a:r>
            <a:r>
              <a:rPr lang="en-US" altLang="ko-KR" dirty="0" err="1">
                <a:solidFill>
                  <a:srgbClr val="4F81BD"/>
                </a:solidFill>
                <a:latin typeface="+mn-lt"/>
                <a:ea typeface="SamsungOneKorean 400" panose="020B0503030303020204" pitchFamily="50" charset="-127"/>
              </a:rPr>
              <a:t>vụ</a:t>
            </a:r>
            <a:r>
              <a:rPr lang="en-US" altLang="ko-KR" dirty="0">
                <a:solidFill>
                  <a:srgbClr val="4F81BD"/>
                </a:solidFill>
                <a:latin typeface="+mn-lt"/>
                <a:ea typeface="SamsungOneKorean 400" panose="020B0503030303020204" pitchFamily="50" charset="-127"/>
              </a:rPr>
              <a:t> PATRION BY</a:t>
            </a:r>
            <a:endParaRPr lang="ko-KR" altLang="en-US" dirty="0">
              <a:solidFill>
                <a:srgbClr val="4F81BD"/>
              </a:solidFill>
              <a:latin typeface="+mn-lt"/>
              <a:ea typeface="SamsungOneKorean 400" panose="020B0503030303020204" pitchFamily="50" charset="-127"/>
            </a:endParaRPr>
          </a:p>
        </p:txBody>
      </p:sp>
      <p:grpSp>
        <p:nvGrpSpPr>
          <p:cNvPr id="17" name="그룹 16">
            <a:extLst>
              <a:ext uri="{FF2B5EF4-FFF2-40B4-BE49-F238E27FC236}">
                <a16:creationId xmlns:a16="http://schemas.microsoft.com/office/drawing/2014/main" id="{B20F5DC6-5E84-46CE-9802-8EE7A40B67A9}"/>
              </a:ext>
            </a:extLst>
          </p:cNvPr>
          <p:cNvGrpSpPr/>
          <p:nvPr/>
        </p:nvGrpSpPr>
        <p:grpSpPr>
          <a:xfrm>
            <a:off x="7901842" y="3330585"/>
            <a:ext cx="1137484" cy="2831070"/>
            <a:chOff x="7901842" y="3330585"/>
            <a:chExt cx="1137484" cy="2831070"/>
          </a:xfrm>
        </p:grpSpPr>
        <p:sp>
          <p:nvSpPr>
            <p:cNvPr id="18" name="오른쪽 대괄호 4">
              <a:extLst>
                <a:ext uri="{FF2B5EF4-FFF2-40B4-BE49-F238E27FC236}">
                  <a16:creationId xmlns:a16="http://schemas.microsoft.com/office/drawing/2014/main" id="{18411386-5600-4B47-B48A-DBFA20F64780}"/>
                </a:ext>
              </a:extLst>
            </p:cNvPr>
            <p:cNvSpPr/>
            <p:nvPr/>
          </p:nvSpPr>
          <p:spPr>
            <a:xfrm>
              <a:off x="7910522" y="4591253"/>
              <a:ext cx="405350" cy="792088"/>
            </a:xfrm>
            <a:prstGeom prst="rightBracket">
              <a:avLst/>
            </a:prstGeom>
            <a:ln w="1905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9" name="오른쪽 대괄호 5">
              <a:extLst>
                <a:ext uri="{FF2B5EF4-FFF2-40B4-BE49-F238E27FC236}">
                  <a16:creationId xmlns:a16="http://schemas.microsoft.com/office/drawing/2014/main" id="{F6546198-7F20-488E-854C-5B1E70EAAE8E}"/>
                </a:ext>
              </a:extLst>
            </p:cNvPr>
            <p:cNvSpPr/>
            <p:nvPr/>
          </p:nvSpPr>
          <p:spPr>
            <a:xfrm>
              <a:off x="7910522" y="3330585"/>
              <a:ext cx="405350" cy="1224136"/>
            </a:xfrm>
            <a:prstGeom prst="rightBracket">
              <a:avLst/>
            </a:prstGeom>
            <a:ln w="1905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DA25FD95-AE69-42CD-857B-A5D287AA96D9}"/>
                </a:ext>
              </a:extLst>
            </p:cNvPr>
            <p:cNvSpPr txBox="1"/>
            <p:nvPr/>
          </p:nvSpPr>
          <p:spPr>
            <a:xfrm>
              <a:off x="8338493" y="4850821"/>
              <a:ext cx="700833" cy="523220"/>
            </a:xfrm>
            <a:prstGeom prst="rect">
              <a:avLst/>
            </a:prstGeom>
            <a:noFill/>
            <a:ln>
              <a:noFill/>
            </a:ln>
          </p:spPr>
          <p:txBody>
            <a:bodyPr wrap="none" rtlCol="0">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Cửa</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sổ</a:t>
              </a:r>
              <a:endParaRPr lang="ko-KR" altLang="en-US" sz="1400" dirty="0">
                <a:solidFill>
                  <a:srgbClr val="193EB0"/>
                </a:solidFill>
                <a:latin typeface="SamsungOne-700" panose="020B0803030303020204" pitchFamily="34" charset="0"/>
                <a:ea typeface="SamsungOneKorean 400" panose="020B0503030303020204" pitchFamily="50" charset="-127"/>
              </a:endParaRPr>
            </a:p>
            <a:p>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32" name="TextBox 31">
              <a:extLst>
                <a:ext uri="{FF2B5EF4-FFF2-40B4-BE49-F238E27FC236}">
                  <a16:creationId xmlns:a16="http://schemas.microsoft.com/office/drawing/2014/main" id="{00D1A7B9-2537-431F-ACAD-06768D5CB774}"/>
                </a:ext>
              </a:extLst>
            </p:cNvPr>
            <p:cNvSpPr txBox="1"/>
            <p:nvPr/>
          </p:nvSpPr>
          <p:spPr>
            <a:xfrm>
              <a:off x="8338493" y="3775390"/>
              <a:ext cx="700833" cy="307777"/>
            </a:xfrm>
            <a:prstGeom prst="rect">
              <a:avLst/>
            </a:prstGeom>
            <a:noFill/>
            <a:ln>
              <a:noFill/>
            </a:ln>
          </p:spPr>
          <p:txBody>
            <a:bodyPr wrap="none" rtlCol="0">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Cửa</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sổ</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33" name="오른쪽 대괄호 4">
              <a:extLst>
                <a:ext uri="{FF2B5EF4-FFF2-40B4-BE49-F238E27FC236}">
                  <a16:creationId xmlns:a16="http://schemas.microsoft.com/office/drawing/2014/main" id="{C8B23140-31B9-4987-AEA7-427F11D06747}"/>
                </a:ext>
              </a:extLst>
            </p:cNvPr>
            <p:cNvSpPr/>
            <p:nvPr/>
          </p:nvSpPr>
          <p:spPr>
            <a:xfrm>
              <a:off x="7906182" y="5383341"/>
              <a:ext cx="414030" cy="389157"/>
            </a:xfrm>
            <a:prstGeom prst="rightBracket">
              <a:avLst/>
            </a:prstGeom>
            <a:ln w="1905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4" name="오른쪽 대괄호 4">
              <a:extLst>
                <a:ext uri="{FF2B5EF4-FFF2-40B4-BE49-F238E27FC236}">
                  <a16:creationId xmlns:a16="http://schemas.microsoft.com/office/drawing/2014/main" id="{8A7E0019-A6C9-4F78-A7F3-2C56362A8F6B}"/>
                </a:ext>
              </a:extLst>
            </p:cNvPr>
            <p:cNvSpPr/>
            <p:nvPr/>
          </p:nvSpPr>
          <p:spPr>
            <a:xfrm>
              <a:off x="7901842" y="5772498"/>
              <a:ext cx="414030" cy="389157"/>
            </a:xfrm>
            <a:prstGeom prst="rightBracket">
              <a:avLst/>
            </a:prstGeom>
            <a:ln w="1905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F02FE04B-21BE-4489-832D-EB9A2534B3EA}"/>
                </a:ext>
              </a:extLst>
            </p:cNvPr>
            <p:cNvSpPr txBox="1"/>
            <p:nvPr/>
          </p:nvSpPr>
          <p:spPr>
            <a:xfrm>
              <a:off x="8338492" y="5577919"/>
              <a:ext cx="700833" cy="523220"/>
            </a:xfrm>
            <a:prstGeom prst="rect">
              <a:avLst/>
            </a:prstGeom>
            <a:noFill/>
            <a:ln>
              <a:noFill/>
            </a:ln>
          </p:spPr>
          <p:txBody>
            <a:bodyPr wrap="none" rtlCol="0">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Cửa</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sổ</a:t>
              </a:r>
              <a:endParaRPr lang="ko-KR" altLang="en-US" sz="1400" dirty="0">
                <a:solidFill>
                  <a:srgbClr val="193EB0"/>
                </a:solidFill>
                <a:latin typeface="SamsungOne-700" panose="020B0803030303020204" pitchFamily="34" charset="0"/>
                <a:ea typeface="SamsungOneKorean 400" panose="020B0503030303020204" pitchFamily="50" charset="-127"/>
              </a:endParaRPr>
            </a:p>
            <a:p>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pSp>
      <p:sp>
        <p:nvSpPr>
          <p:cNvPr id="36" name="직사각형 3">
            <a:extLst>
              <a:ext uri="{FF2B5EF4-FFF2-40B4-BE49-F238E27FC236}">
                <a16:creationId xmlns:a16="http://schemas.microsoft.com/office/drawing/2014/main" id="{6A418915-BD7E-4555-A437-FF280BE75208}"/>
              </a:ext>
            </a:extLst>
          </p:cNvPr>
          <p:cNvSpPr/>
          <p:nvPr/>
        </p:nvSpPr>
        <p:spPr>
          <a:xfrm>
            <a:off x="2715151" y="3140968"/>
            <a:ext cx="5164070" cy="309223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37" name="표 36">
            <a:extLst>
              <a:ext uri="{FF2B5EF4-FFF2-40B4-BE49-F238E27FC236}">
                <a16:creationId xmlns:a16="http://schemas.microsoft.com/office/drawing/2014/main" id="{1A4E0531-B76D-4918-B52F-73F2D26B9DB7}"/>
              </a:ext>
            </a:extLst>
          </p:cNvPr>
          <p:cNvGraphicFramePr>
            <a:graphicFrameLocks noGrp="1"/>
          </p:cNvGraphicFramePr>
          <p:nvPr>
            <p:extLst>
              <p:ext uri="{D42A27DB-BD31-4B8C-83A1-F6EECF244321}">
                <p14:modId xmlns:p14="http://schemas.microsoft.com/office/powerpoint/2010/main" val="821011618"/>
              </p:ext>
            </p:extLst>
          </p:nvPr>
        </p:nvGraphicFramePr>
        <p:xfrm>
          <a:off x="2808514" y="3304432"/>
          <a:ext cx="4984957" cy="2765304"/>
        </p:xfrm>
        <a:graphic>
          <a:graphicData uri="http://schemas.openxmlformats.org/drawingml/2006/table">
            <a:tbl>
              <a:tblPr firstRow="1" bandRow="1">
                <a:tableStyleId>{5C22544A-7EE6-4342-B048-85BDC9FD1C3A}</a:tableStyleId>
              </a:tblPr>
              <a:tblGrid>
                <a:gridCol w="451568">
                  <a:extLst>
                    <a:ext uri="{9D8B030D-6E8A-4147-A177-3AD203B41FA5}">
                      <a16:colId xmlns:a16="http://schemas.microsoft.com/office/drawing/2014/main" val="53473900"/>
                    </a:ext>
                  </a:extLst>
                </a:gridCol>
                <a:gridCol w="1114872">
                  <a:extLst>
                    <a:ext uri="{9D8B030D-6E8A-4147-A177-3AD203B41FA5}">
                      <a16:colId xmlns:a16="http://schemas.microsoft.com/office/drawing/2014/main" val="4014053733"/>
                    </a:ext>
                  </a:extLst>
                </a:gridCol>
                <a:gridCol w="1161106">
                  <a:extLst>
                    <a:ext uri="{9D8B030D-6E8A-4147-A177-3AD203B41FA5}">
                      <a16:colId xmlns:a16="http://schemas.microsoft.com/office/drawing/2014/main" val="1082343268"/>
                    </a:ext>
                  </a:extLst>
                </a:gridCol>
                <a:gridCol w="1417964">
                  <a:extLst>
                    <a:ext uri="{9D8B030D-6E8A-4147-A177-3AD203B41FA5}">
                      <a16:colId xmlns:a16="http://schemas.microsoft.com/office/drawing/2014/main" val="1254071733"/>
                    </a:ext>
                  </a:extLst>
                </a:gridCol>
                <a:gridCol w="839447">
                  <a:extLst>
                    <a:ext uri="{9D8B030D-6E8A-4147-A177-3AD203B41FA5}">
                      <a16:colId xmlns:a16="http://schemas.microsoft.com/office/drawing/2014/main" val="249354303"/>
                    </a:ext>
                  </a:extLst>
                </a:gridCol>
              </a:tblGrid>
              <a:tr h="296424">
                <a:tc>
                  <a:txBody>
                    <a:bodyPr/>
                    <a:lstStyle/>
                    <a:p>
                      <a:pPr algn="ctr" latinLnBrk="1"/>
                      <a:r>
                        <a:rPr kumimoji="1" lang="en-US" altLang="ko-KR" sz="1300" b="0" kern="1200" dirty="0">
                          <a:solidFill>
                            <a:srgbClr val="000000"/>
                          </a:solidFill>
                          <a:latin typeface="SamsungOne-400" panose="020B0503030303020204" pitchFamily="34" charset="0"/>
                          <a:cs typeface="+mn-cs"/>
                        </a:rPr>
                        <a:t>id</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service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cost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rank</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2462957">
                <a:tc>
                  <a:txBody>
                    <a:bodyPr/>
                    <a:lstStyle/>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9</a:t>
                      </a:r>
                    </a:p>
                    <a:p>
                      <a:pPr latinLnBrk="1"/>
                      <a:r>
                        <a:rPr kumimoji="1" lang="en-US" altLang="ko-KR" sz="1300" kern="1200" dirty="0">
                          <a:solidFill>
                            <a:srgbClr val="000000"/>
                          </a:solidFill>
                          <a:latin typeface="SamsungOne-400" panose="020B0503030303020204" pitchFamily="34" charset="0"/>
                          <a:cs typeface="+mn-cs"/>
                        </a:rPr>
                        <a:t>8</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11</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7</a:t>
                      </a:r>
                    </a:p>
                    <a:p>
                      <a:pPr latinLnBrk="1"/>
                      <a:r>
                        <a:rPr kumimoji="1" lang="en-US" altLang="ko-KR" sz="1300" kern="1200" dirty="0">
                          <a:solidFill>
                            <a:srgbClr val="000000"/>
                          </a:solidFill>
                          <a:latin typeface="SamsungOne-400" panose="020B0503030303020204" pitchFamily="34" charset="0"/>
                          <a:cs typeface="+mn-cs"/>
                        </a:rPr>
                        <a:t>6</a:t>
                      </a:r>
                    </a:p>
                    <a:p>
                      <a:pPr latinLnBrk="1"/>
                      <a:r>
                        <a:rPr kumimoji="1" lang="en-US" altLang="ko-KR" sz="1300" kern="1200" dirty="0">
                          <a:solidFill>
                            <a:srgbClr val="000000"/>
                          </a:solidFill>
                          <a:latin typeface="SamsungOne-400" panose="020B0503030303020204" pitchFamily="34" charset="0"/>
                          <a:cs typeface="+mn-cs"/>
                        </a:rPr>
                        <a:t>12</a:t>
                      </a:r>
                    </a:p>
                    <a:p>
                      <a:pPr latinLnBrk="1"/>
                      <a:r>
                        <a:rPr kumimoji="1" lang="en-US" altLang="ko-KR" sz="1300" kern="1200" dirty="0">
                          <a:solidFill>
                            <a:srgbClr val="000000"/>
                          </a:solidFill>
                          <a:latin typeface="SamsungOne-400" panose="020B0503030303020204" pitchFamily="34" charset="0"/>
                          <a:cs typeface="+mn-cs"/>
                        </a:rPr>
                        <a:t>5</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HUE</a:t>
                      </a:r>
                    </a:p>
                    <a:p>
                      <a:pPr latinLnBrk="1"/>
                      <a:r>
                        <a:rPr kumimoji="1" lang="en-US" altLang="ko-KR" sz="1300" kern="1200" dirty="0">
                          <a:solidFill>
                            <a:srgbClr val="000000"/>
                          </a:solidFill>
                          <a:latin typeface="SamsungOne-400" panose="020B0503030303020204" pitchFamily="34" charset="0"/>
                          <a:cs typeface="+mn-cs"/>
                        </a:rPr>
                        <a:t>IMPALA</a:t>
                      </a:r>
                    </a:p>
                    <a:p>
                      <a:pPr latinLnBrk="1"/>
                      <a:r>
                        <a:rPr kumimoji="1" lang="en-US" altLang="ko-KR" sz="1300" kern="1200" dirty="0">
                          <a:solidFill>
                            <a:srgbClr val="000000"/>
                          </a:solidFill>
                          <a:latin typeface="SamsungOne-400" panose="020B0503030303020204" pitchFamily="34" charset="0"/>
                          <a:cs typeface="+mn-cs"/>
                        </a:rPr>
                        <a:t>KUDU</a:t>
                      </a:r>
                    </a:p>
                    <a:p>
                      <a:pPr latinLnBrk="1"/>
                      <a:r>
                        <a:rPr kumimoji="1" lang="en-US" altLang="ko-KR" sz="1300" kern="1200" dirty="0">
                          <a:solidFill>
                            <a:srgbClr val="000000"/>
                          </a:solidFill>
                          <a:latin typeface="SamsungOne-400" panose="020B0503030303020204" pitchFamily="34" charset="0"/>
                          <a:cs typeface="+mn-cs"/>
                        </a:rPr>
                        <a:t>YARN</a:t>
                      </a:r>
                    </a:p>
                    <a:p>
                      <a:pPr latinLnBrk="1"/>
                      <a:r>
                        <a:rPr kumimoji="1" lang="en-US" altLang="ko-KR" sz="1300" kern="1200" dirty="0">
                          <a:solidFill>
                            <a:srgbClr val="000000"/>
                          </a:solidFill>
                          <a:latin typeface="SamsungOne-400" panose="020B0503030303020204" pitchFamily="34" charset="0"/>
                          <a:cs typeface="+mn-cs"/>
                        </a:rPr>
                        <a:t>HDFS</a:t>
                      </a:r>
                    </a:p>
                    <a:p>
                      <a:pPr latinLnBrk="1"/>
                      <a:r>
                        <a:rPr kumimoji="1" lang="en-US" altLang="ko-KR" sz="1300" kern="1200" dirty="0">
                          <a:solidFill>
                            <a:srgbClr val="000000"/>
                          </a:solidFill>
                          <a:latin typeface="SamsungOne-400" panose="020B0503030303020204" pitchFamily="34" charset="0"/>
                          <a:cs typeface="+mn-cs"/>
                        </a:rPr>
                        <a:t>MONGODB</a:t>
                      </a:r>
                    </a:p>
                    <a:p>
                      <a:pPr latinLnBrk="1"/>
                      <a:r>
                        <a:rPr kumimoji="1" lang="en-US" altLang="ko-KR" sz="1300" kern="1200" dirty="0">
                          <a:solidFill>
                            <a:srgbClr val="000000"/>
                          </a:solidFill>
                          <a:latin typeface="SamsungOne-400" panose="020B0503030303020204" pitchFamily="34" charset="0"/>
                          <a:cs typeface="+mn-cs"/>
                        </a:rPr>
                        <a:t>Cassandra</a:t>
                      </a:r>
                    </a:p>
                    <a:p>
                      <a:pPr latinLnBrk="1"/>
                      <a:r>
                        <a:rPr kumimoji="1" lang="en-US" altLang="ko-KR" sz="1300" kern="1200" dirty="0">
                          <a:solidFill>
                            <a:srgbClr val="000000"/>
                          </a:solidFill>
                          <a:latin typeface="SamsungOne-400" panose="020B0503030303020204" pitchFamily="34" charset="0"/>
                          <a:cs typeface="+mn-cs"/>
                        </a:rPr>
                        <a:t>HBASE</a:t>
                      </a:r>
                    </a:p>
                    <a:p>
                      <a:pPr latinLnBrk="1"/>
                      <a:r>
                        <a:rPr kumimoji="1" lang="en-US" altLang="ko-KR" sz="1300" kern="1200" dirty="0">
                          <a:solidFill>
                            <a:srgbClr val="000000"/>
                          </a:solidFill>
                          <a:latin typeface="SamsungOne-400" panose="020B0503030303020204" pitchFamily="34" charset="0"/>
                          <a:cs typeface="+mn-cs"/>
                        </a:rPr>
                        <a:t>AWS</a:t>
                      </a:r>
                    </a:p>
                    <a:p>
                      <a:pPr latinLnBrk="1"/>
                      <a:r>
                        <a:rPr kumimoji="1" lang="en-US" altLang="ko-KR" sz="1300" kern="1200" dirty="0">
                          <a:solidFill>
                            <a:srgbClr val="000000"/>
                          </a:solidFill>
                          <a:latin typeface="SamsungOne-400" panose="020B0503030303020204" pitchFamily="34" charset="0"/>
                          <a:cs typeface="+mn-cs"/>
                        </a:rPr>
                        <a:t>AZURE</a:t>
                      </a:r>
                    </a:p>
                    <a:p>
                      <a:pPr latinLnBrk="1"/>
                      <a:r>
                        <a:rPr kumimoji="1" lang="en-US" altLang="ko-KR" sz="1300" kern="1200" dirty="0">
                          <a:solidFill>
                            <a:srgbClr val="000000"/>
                          </a:solidFill>
                          <a:latin typeface="SamsungOne-400" panose="020B0503030303020204" pitchFamily="34" charset="0"/>
                          <a:cs typeface="+mn-cs"/>
                        </a:rPr>
                        <a:t>KAFKA</a:t>
                      </a:r>
                    </a:p>
                    <a:p>
                      <a:pPr latinLnBrk="1"/>
                      <a:r>
                        <a:rPr kumimoji="1" lang="en-US" altLang="ko-KR" sz="1300" kern="1200" dirty="0">
                          <a:solidFill>
                            <a:srgbClr val="000000"/>
                          </a:solidFill>
                          <a:latin typeface="SamsungOne-400" panose="020B0503030303020204" pitchFamily="34" charset="0"/>
                          <a:cs typeface="+mn-cs"/>
                        </a:rPr>
                        <a:t>SPARKSQL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3200</a:t>
                      </a:r>
                    </a:p>
                    <a:p>
                      <a:pPr latinLnBrk="1"/>
                      <a:r>
                        <a:rPr kumimoji="1" lang="en-US" altLang="ko-KR" sz="1300" kern="1200" dirty="0">
                          <a:solidFill>
                            <a:srgbClr val="000000"/>
                          </a:solidFill>
                          <a:latin typeface="SamsungOne-400" panose="020B0503030303020204" pitchFamily="34" charset="0"/>
                          <a:cs typeface="+mn-cs"/>
                        </a:rPr>
                        <a:t>5400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1500</a:t>
                      </a:r>
                    </a:p>
                    <a:p>
                      <a:pPr latinLnBrk="1"/>
                      <a:r>
                        <a:rPr kumimoji="1" lang="en-US" altLang="ko-KR" sz="1300" kern="1200" dirty="0">
                          <a:solidFill>
                            <a:srgbClr val="000000"/>
                          </a:solidFill>
                          <a:latin typeface="SamsungOne-400" panose="020B0503030303020204" pitchFamily="34" charset="0"/>
                          <a:cs typeface="+mn-cs"/>
                        </a:rPr>
                        <a:t>1800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1300</a:t>
                      </a:r>
                    </a:p>
                    <a:p>
                      <a:pPr latinLnBrk="1"/>
                      <a:r>
                        <a:rPr kumimoji="1" lang="en-US" altLang="ko-KR" sz="1300" kern="1200" dirty="0">
                          <a:solidFill>
                            <a:srgbClr val="000000"/>
                          </a:solidFill>
                          <a:latin typeface="SamsungOne-400" panose="020B0503030303020204" pitchFamily="34" charset="0"/>
                          <a:cs typeface="+mn-cs"/>
                        </a:rPr>
                        <a:t>2000</a:t>
                      </a:r>
                    </a:p>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1500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23767148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Hàm</a:t>
            </a:r>
            <a:r>
              <a:rPr lang="en-US" altLang="ko-KR" dirty="0"/>
              <a:t> Windowing</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Cú</a:t>
            </a:r>
            <a:r>
              <a:rPr lang="en-US" altLang="ko-KR" dirty="0"/>
              <a:t> </a:t>
            </a:r>
            <a:r>
              <a:rPr lang="en-US" altLang="ko-KR" dirty="0" err="1"/>
              <a:t>pháp</a:t>
            </a:r>
            <a:r>
              <a:rPr lang="en-US" altLang="ko-KR" dirty="0"/>
              <a:t> </a:t>
            </a:r>
            <a:r>
              <a:rPr lang="en-US" altLang="ko-KR" dirty="0" err="1"/>
              <a:t>của</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với</a:t>
            </a:r>
            <a:r>
              <a:rPr lang="en-US" altLang="ko-KR" dirty="0"/>
              <a:t> </a:t>
            </a:r>
            <a:r>
              <a:rPr lang="en-US" altLang="ko-KR" dirty="0" err="1"/>
              <a:t>cửa</a:t>
            </a:r>
            <a:r>
              <a:rPr lang="en-US" altLang="ko-KR" dirty="0"/>
              <a:t> </a:t>
            </a:r>
            <a:r>
              <a:rPr lang="en-US" altLang="ko-KR" dirty="0" err="1"/>
              <a:t>sổ</a:t>
            </a:r>
            <a:r>
              <a:rPr lang="en-US" altLang="ko-KR" dirty="0"/>
              <a:t>:</a:t>
            </a:r>
            <a:endParaRPr lang="en" altLang="ko-KR" dirty="0"/>
          </a:p>
          <a:p>
            <a:endParaRPr lang="en" altLang="ko-KR" dirty="0"/>
          </a:p>
          <a:p>
            <a:endParaRPr lang="en" altLang="ko-KR" dirty="0"/>
          </a:p>
          <a:p>
            <a:r>
              <a:rPr lang="en-US" altLang="ko-KR" dirty="0" err="1"/>
              <a:t>column_name</a:t>
            </a:r>
            <a:r>
              <a:rPr lang="en-US" altLang="ko-KR" dirty="0"/>
              <a:t> – </a:t>
            </a:r>
            <a:r>
              <a:rPr lang="en-US" altLang="ko-KR" dirty="0" err="1"/>
              <a:t>tên</a:t>
            </a:r>
            <a:r>
              <a:rPr lang="en-US" altLang="ko-KR" dirty="0"/>
              <a:t> </a:t>
            </a:r>
            <a:r>
              <a:rPr lang="en-US" altLang="ko-KR" dirty="0" err="1"/>
              <a:t>cột</a:t>
            </a:r>
            <a:r>
              <a:rPr lang="en-US" altLang="ko-KR" dirty="0"/>
              <a:t> </a:t>
            </a:r>
            <a:r>
              <a:rPr lang="en-US" altLang="ko-KR" dirty="0" err="1"/>
              <a:t>của</a:t>
            </a:r>
            <a:r>
              <a:rPr lang="en-US" altLang="ko-KR" dirty="0"/>
              <a:t> </a:t>
            </a:r>
            <a:r>
              <a:rPr lang="en-US" altLang="ko-KR" dirty="0" err="1"/>
              <a:t>bảng</a:t>
            </a:r>
            <a:endParaRPr lang="en-US" altLang="ko-KR" dirty="0"/>
          </a:p>
          <a:p>
            <a:r>
              <a:rPr lang="vi-VN" altLang="ko-KR" dirty="0"/>
              <a:t>T</a:t>
            </a:r>
            <a:r>
              <a:rPr lang="en-US" altLang="ko-KR" dirty="0" err="1"/>
              <a:t>ập</a:t>
            </a:r>
            <a:r>
              <a:rPr lang="vi-VN" altLang="ko-KR" dirty="0"/>
              <a:t> hợp – Bất kỳ (các) hàm tổng hợp nào như COUNT, AVG, MIN, MAX</a:t>
            </a:r>
            <a:endParaRPr lang="en-US" altLang="ko-KR" dirty="0">
              <a:latin typeface="SamsungOne-700" panose="020B0803030303020204" pitchFamily="34" charset="0"/>
              <a:ea typeface="SamsungOne-700" panose="020B0803030303020204" pitchFamily="34" charset="0"/>
            </a:endParaRPr>
          </a:p>
          <a:p>
            <a:r>
              <a:rPr lang="en-US" altLang="ko-KR" dirty="0" err="1"/>
              <a:t>Thông</a:t>
            </a:r>
            <a:r>
              <a:rPr lang="en-US" altLang="ko-KR" dirty="0"/>
              <a:t> </a:t>
            </a:r>
            <a:r>
              <a:rPr lang="en-US" altLang="ko-KR" dirty="0" err="1"/>
              <a:t>số</a:t>
            </a:r>
            <a:r>
              <a:rPr lang="en-US" altLang="ko-KR" dirty="0"/>
              <a:t> </a:t>
            </a:r>
            <a:r>
              <a:rPr lang="en-US" altLang="ko-KR" dirty="0" err="1"/>
              <a:t>kỹ</a:t>
            </a:r>
            <a:r>
              <a:rPr lang="en-US" altLang="ko-KR" dirty="0"/>
              <a:t> </a:t>
            </a:r>
            <a:r>
              <a:rPr lang="en-US" altLang="ko-KR" dirty="0" err="1"/>
              <a:t>thuật</a:t>
            </a:r>
            <a:r>
              <a:rPr lang="en-US" altLang="ko-KR" dirty="0"/>
              <a:t> </a:t>
            </a:r>
            <a:r>
              <a:rPr lang="en-US" altLang="ko-KR" dirty="0" err="1"/>
              <a:t>cửa</a:t>
            </a:r>
            <a:r>
              <a:rPr lang="en-US" altLang="ko-KR" dirty="0"/>
              <a:t> </a:t>
            </a:r>
            <a:r>
              <a:rPr lang="en-US" altLang="ko-KR" dirty="0" err="1"/>
              <a:t>sổ</a:t>
            </a:r>
            <a:r>
              <a:rPr lang="en-US" altLang="ko-KR" dirty="0"/>
              <a:t> – </a:t>
            </a:r>
            <a:r>
              <a:rPr lang="en-US" altLang="ko-KR" dirty="0" err="1"/>
              <a:t>Nó</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những</a:t>
            </a:r>
            <a:r>
              <a:rPr lang="en-US" altLang="ko-KR" dirty="0"/>
              <a:t> </a:t>
            </a:r>
            <a:r>
              <a:rPr lang="en-US" altLang="ko-KR" dirty="0" err="1"/>
              <a:t>điều</a:t>
            </a:r>
            <a:r>
              <a:rPr lang="en-US" altLang="ko-KR" dirty="0"/>
              <a:t> </a:t>
            </a:r>
            <a:r>
              <a:rPr lang="en-US" altLang="ko-KR" dirty="0" err="1"/>
              <a:t>sau</a:t>
            </a:r>
            <a:r>
              <a:rPr lang="en-US" altLang="ko-KR" dirty="0"/>
              <a:t> </a:t>
            </a:r>
            <a:r>
              <a:rPr lang="en-US" altLang="ko-KR" dirty="0" err="1"/>
              <a:t>đây</a:t>
            </a:r>
            <a:r>
              <a:rPr lang="en-US" altLang="ko-KR" dirty="0"/>
              <a:t>:</a:t>
            </a:r>
          </a:p>
          <a:p>
            <a:pPr lvl="1"/>
            <a:r>
              <a:rPr kumimoji="1" lang="en-US" altLang="ko-KR" sz="1400" b="1" dirty="0"/>
              <a:t>PARTITON BY</a:t>
            </a:r>
            <a:r>
              <a:rPr kumimoji="1" lang="en-US" altLang="ko-KR" sz="1400" dirty="0"/>
              <a:t> – </a:t>
            </a:r>
            <a:r>
              <a:rPr kumimoji="1" lang="en-US" altLang="ko-KR" sz="1400" dirty="0" err="1"/>
              <a:t>Lấy</a:t>
            </a:r>
            <a:r>
              <a:rPr kumimoji="1" lang="en-US" altLang="ko-KR" sz="1400" dirty="0"/>
              <a:t> (</a:t>
            </a:r>
            <a:r>
              <a:rPr kumimoji="1" lang="en-US" altLang="ko-KR" sz="1400" dirty="0" err="1"/>
              <a:t>các</a:t>
            </a:r>
            <a:r>
              <a:rPr kumimoji="1" lang="en-US" altLang="ko-KR" sz="1400" dirty="0"/>
              <a:t>) </a:t>
            </a:r>
            <a:r>
              <a:rPr kumimoji="1" lang="en-US" altLang="ko-KR" sz="1400" dirty="0" err="1"/>
              <a:t>cột</a:t>
            </a:r>
            <a:r>
              <a:rPr kumimoji="1" lang="en-US" altLang="ko-KR" sz="1400" dirty="0"/>
              <a:t> </a:t>
            </a:r>
            <a:r>
              <a:rPr kumimoji="1" lang="en-US" altLang="ko-KR" sz="1400" dirty="0" err="1"/>
              <a:t>của</a:t>
            </a:r>
            <a:r>
              <a:rPr kumimoji="1" lang="en-US" altLang="ko-KR" sz="1400" dirty="0"/>
              <a:t> </a:t>
            </a:r>
            <a:r>
              <a:rPr kumimoji="1" lang="en-US" altLang="ko-KR" sz="1400" dirty="0" err="1"/>
              <a:t>bảng</a:t>
            </a:r>
            <a:r>
              <a:rPr kumimoji="1" lang="en-US" altLang="ko-KR" sz="1400" dirty="0"/>
              <a:t> </a:t>
            </a:r>
            <a:r>
              <a:rPr kumimoji="1" lang="en-US" altLang="ko-KR" sz="1400" dirty="0" err="1"/>
              <a:t>làm</a:t>
            </a:r>
            <a:r>
              <a:rPr kumimoji="1" lang="en-US" altLang="ko-KR" sz="1400" dirty="0"/>
              <a:t> </a:t>
            </a:r>
            <a:r>
              <a:rPr kumimoji="1" lang="en-US" altLang="ko-KR" sz="1400" dirty="0" err="1"/>
              <a:t>tham</a:t>
            </a:r>
            <a:r>
              <a:rPr kumimoji="1" lang="en-US" altLang="ko-KR" sz="1400" dirty="0"/>
              <a:t> </a:t>
            </a:r>
            <a:r>
              <a:rPr kumimoji="1" lang="en-US" altLang="ko-KR" sz="1400" dirty="0" err="1"/>
              <a:t>chiếu</a:t>
            </a:r>
            <a:endParaRPr kumimoji="1" lang="en-US" altLang="ko-KR" sz="1400" dirty="0"/>
          </a:p>
          <a:p>
            <a:pPr lvl="1"/>
            <a:r>
              <a:rPr kumimoji="1" lang="en-US" altLang="ko-KR" sz="1400" b="1" dirty="0"/>
              <a:t>ORDER BY </a:t>
            </a:r>
            <a:r>
              <a:rPr kumimoji="1" lang="en-US" altLang="ko-KR" sz="1400" dirty="0"/>
              <a:t>– </a:t>
            </a:r>
            <a:r>
              <a:rPr kumimoji="1" lang="en-US" altLang="ko-KR" sz="1400" dirty="0" err="1"/>
              <a:t>Đã</a:t>
            </a:r>
            <a:r>
              <a:rPr kumimoji="1" lang="en-US" altLang="ko-KR" sz="1400" dirty="0"/>
              <a:t> </a:t>
            </a:r>
            <a:r>
              <a:rPr kumimoji="1" lang="en-US" altLang="ko-KR" sz="1400" dirty="0" err="1"/>
              <a:t>chỉ</a:t>
            </a:r>
            <a:r>
              <a:rPr kumimoji="1" lang="en-US" altLang="ko-KR" sz="1400" dirty="0"/>
              <a:t> </a:t>
            </a:r>
            <a:r>
              <a:rPr kumimoji="1" lang="en-US" altLang="ko-KR" sz="1400" dirty="0" err="1"/>
              <a:t>định</a:t>
            </a:r>
            <a:r>
              <a:rPr kumimoji="1" lang="en-US" altLang="ko-KR" sz="1400" dirty="0"/>
              <a:t> </a:t>
            </a:r>
            <a:r>
              <a:rPr kumimoji="1" lang="en-US" altLang="ko-KR" sz="1400" dirty="0" err="1"/>
              <a:t>Thứ</a:t>
            </a:r>
            <a:r>
              <a:rPr kumimoji="1" lang="en-US" altLang="ko-KR" sz="1400" dirty="0"/>
              <a:t> </a:t>
            </a:r>
            <a:r>
              <a:rPr kumimoji="1" lang="en-US" altLang="ko-KR" sz="1400" dirty="0" err="1"/>
              <a:t>tự</a:t>
            </a:r>
            <a:r>
              <a:rPr kumimoji="1" lang="en-US" altLang="ko-KR" sz="1400" dirty="0"/>
              <a:t> </a:t>
            </a:r>
            <a:r>
              <a:rPr kumimoji="1" lang="en-US" altLang="ko-KR" sz="1400" dirty="0" err="1"/>
              <a:t>của</a:t>
            </a:r>
            <a:r>
              <a:rPr kumimoji="1" lang="en-US" altLang="ko-KR" sz="1400" dirty="0"/>
              <a:t> (</a:t>
            </a:r>
            <a:r>
              <a:rPr kumimoji="1" lang="en-US" altLang="ko-KR" sz="1400" dirty="0" err="1"/>
              <a:t>các</a:t>
            </a:r>
            <a:r>
              <a:rPr kumimoji="1" lang="en-US" altLang="ko-KR" sz="1400" dirty="0"/>
              <a:t>) </a:t>
            </a:r>
            <a:r>
              <a:rPr kumimoji="1" lang="en-US" altLang="ko-KR" sz="1400" dirty="0" err="1"/>
              <a:t>cột</a:t>
            </a:r>
            <a:r>
              <a:rPr kumimoji="1" lang="en-US" altLang="ko-KR" sz="1400" dirty="0"/>
              <a:t> </a:t>
            </a:r>
            <a:r>
              <a:rPr kumimoji="1" lang="en-US" altLang="ko-KR" sz="1400" dirty="0" err="1"/>
              <a:t>Tăng</a:t>
            </a:r>
            <a:r>
              <a:rPr kumimoji="1" lang="en-US" altLang="ko-KR" sz="1400" dirty="0"/>
              <a:t> </a:t>
            </a:r>
            <a:r>
              <a:rPr kumimoji="1" lang="en-US" altLang="ko-KR" sz="1400" dirty="0" err="1"/>
              <a:t>dần</a:t>
            </a:r>
            <a:r>
              <a:rPr kumimoji="1" lang="en-US" altLang="ko-KR" sz="1400" dirty="0"/>
              <a:t> </a:t>
            </a:r>
            <a:r>
              <a:rPr kumimoji="1" lang="en-US" altLang="ko-KR" sz="1400" dirty="0" err="1"/>
              <a:t>hoặc</a:t>
            </a:r>
            <a:r>
              <a:rPr kumimoji="1" lang="en-US" altLang="ko-KR" sz="1400" dirty="0"/>
              <a:t> </a:t>
            </a:r>
            <a:r>
              <a:rPr kumimoji="1" lang="en-US" altLang="ko-KR" sz="1400" dirty="0" err="1"/>
              <a:t>Giảm</a:t>
            </a:r>
            <a:r>
              <a:rPr kumimoji="1" lang="en-US" altLang="ko-KR" sz="1400" dirty="0"/>
              <a:t> </a:t>
            </a:r>
            <a:r>
              <a:rPr kumimoji="1" lang="en-US" altLang="ko-KR" sz="1400" dirty="0" err="1"/>
              <a:t>dần</a:t>
            </a:r>
            <a:endParaRPr kumimoji="1" lang="en-US" altLang="ko-KR" sz="1400" dirty="0"/>
          </a:p>
          <a:p>
            <a:pPr lvl="1"/>
            <a:r>
              <a:rPr kumimoji="1" lang="en-US" altLang="ko-KR" sz="1400" dirty="0" err="1"/>
              <a:t>Khung</a:t>
            </a:r>
            <a:r>
              <a:rPr kumimoji="1" lang="en-US" altLang="ko-KR" sz="1400" dirty="0"/>
              <a:t> – </a:t>
            </a:r>
            <a:r>
              <a:rPr kumimoji="1" lang="en-US" altLang="ko-KR" sz="1400" dirty="0" err="1"/>
              <a:t>Đã</a:t>
            </a:r>
            <a:r>
              <a:rPr kumimoji="1" lang="en-US" altLang="ko-KR" sz="1400" dirty="0"/>
              <a:t> </a:t>
            </a:r>
            <a:r>
              <a:rPr kumimoji="1" lang="en-US" altLang="ko-KR" sz="1400" dirty="0" err="1"/>
              <a:t>chỉ</a:t>
            </a:r>
            <a:r>
              <a:rPr kumimoji="1" lang="en-US" altLang="ko-KR" sz="1400" dirty="0"/>
              <a:t> </a:t>
            </a:r>
            <a:r>
              <a:rPr kumimoji="1" lang="en-US" altLang="ko-KR" sz="1400" dirty="0" err="1"/>
              <a:t>định</a:t>
            </a:r>
            <a:r>
              <a:rPr kumimoji="1" lang="en-US" altLang="ko-KR" sz="1400" dirty="0"/>
              <a:t> </a:t>
            </a:r>
            <a:r>
              <a:rPr kumimoji="1" lang="en-US" altLang="ko-KR" sz="1400" dirty="0" err="1"/>
              <a:t>ranh</a:t>
            </a:r>
            <a:r>
              <a:rPr kumimoji="1" lang="en-US" altLang="ko-KR" sz="1400" dirty="0"/>
              <a:t> </a:t>
            </a:r>
            <a:r>
              <a:rPr kumimoji="1" lang="en-US" altLang="ko-KR" sz="1400" dirty="0" err="1"/>
              <a:t>giới</a:t>
            </a:r>
            <a:r>
              <a:rPr kumimoji="1" lang="en-US" altLang="ko-KR" sz="1400" dirty="0"/>
              <a:t> </a:t>
            </a:r>
            <a:r>
              <a:rPr kumimoji="1" lang="en-US" altLang="ko-KR" sz="1400" dirty="0" err="1"/>
              <a:t>của</a:t>
            </a:r>
            <a:r>
              <a:rPr kumimoji="1" lang="en-US" altLang="ko-KR" sz="1400" dirty="0"/>
              <a:t> </a:t>
            </a:r>
            <a:r>
              <a:rPr kumimoji="1" lang="en-US" altLang="ko-KR" sz="1400" dirty="0" err="1"/>
              <a:t>khung</a:t>
            </a:r>
            <a:r>
              <a:rPr kumimoji="1" lang="en-US" altLang="ko-KR" sz="1400" dirty="0"/>
              <a:t> </a:t>
            </a:r>
            <a:r>
              <a:rPr kumimoji="1" lang="en-US" altLang="ko-KR" sz="1400" dirty="0" err="1"/>
              <a:t>theo</a:t>
            </a:r>
            <a:r>
              <a:rPr kumimoji="1" lang="en-US" altLang="ko-KR" sz="1400" dirty="0"/>
              <a:t> </a:t>
            </a:r>
            <a:r>
              <a:rPr kumimoji="1" lang="en-US" altLang="ko-KR" sz="1400" dirty="0" err="1"/>
              <a:t>chỉ</a:t>
            </a:r>
            <a:r>
              <a:rPr kumimoji="1" lang="en-US" altLang="ko-KR" sz="1400" dirty="0"/>
              <a:t> </a:t>
            </a:r>
            <a:r>
              <a:rPr kumimoji="1" lang="en-US" altLang="ko-KR" sz="1400" dirty="0" err="1"/>
              <a:t>số</a:t>
            </a:r>
            <a:r>
              <a:rPr kumimoji="1" lang="en-US" altLang="ko-KR" sz="1400" dirty="0"/>
              <a:t> </a:t>
            </a:r>
            <a:r>
              <a:rPr kumimoji="1" lang="en-US" altLang="ko-KR" sz="1400" dirty="0" err="1"/>
              <a:t>và</a:t>
            </a:r>
            <a:r>
              <a:rPr kumimoji="1" lang="en-US" altLang="ko-KR" sz="1400" dirty="0"/>
              <a:t> </a:t>
            </a:r>
            <a:r>
              <a:rPr kumimoji="1" lang="en-US" altLang="ko-KR" sz="1400" dirty="0" err="1"/>
              <a:t>giá</a:t>
            </a:r>
            <a:r>
              <a:rPr kumimoji="1" lang="en-US" altLang="ko-KR" sz="1400" dirty="0"/>
              <a:t> </a:t>
            </a:r>
            <a:r>
              <a:rPr kumimoji="1" lang="en-US" altLang="ko-KR" sz="1400" dirty="0" err="1"/>
              <a:t>trị</a:t>
            </a:r>
            <a:r>
              <a:rPr kumimoji="1" lang="en-US" altLang="ko-KR" sz="1400" dirty="0"/>
              <a:t> </a:t>
            </a:r>
            <a:r>
              <a:rPr kumimoji="1" lang="en-US" altLang="ko-KR" sz="1400" dirty="0" err="1"/>
              <a:t>kết</a:t>
            </a:r>
            <a:r>
              <a:rPr kumimoji="1" lang="en-US" altLang="ko-KR" sz="1400" dirty="0"/>
              <a:t> </a:t>
            </a:r>
            <a:r>
              <a:rPr kumimoji="1" lang="en-US" altLang="ko-KR" sz="1400" dirty="0" err="1"/>
              <a:t>thúc</a:t>
            </a:r>
            <a:r>
              <a:rPr kumimoji="1" lang="en-US" altLang="ko-KR" sz="1400" dirty="0"/>
              <a:t>. </a:t>
            </a:r>
            <a:r>
              <a:rPr kumimoji="1" lang="en-US" altLang="ko-KR" sz="1400" dirty="0" err="1"/>
              <a:t>Ranh</a:t>
            </a:r>
            <a:r>
              <a:rPr kumimoji="1" lang="en-US" altLang="ko-KR" sz="1400" dirty="0"/>
              <a:t> </a:t>
            </a:r>
            <a:r>
              <a:rPr kumimoji="1" lang="en-US" altLang="ko-KR" sz="1400" dirty="0" err="1"/>
              <a:t>giới</a:t>
            </a:r>
            <a:r>
              <a:rPr kumimoji="1" lang="en-US" altLang="ko-KR" sz="1400" dirty="0"/>
              <a:t> </a:t>
            </a:r>
            <a:r>
              <a:rPr kumimoji="1" lang="en-US" altLang="ko-KR" sz="1400" dirty="0" err="1"/>
              <a:t>có</a:t>
            </a:r>
            <a:r>
              <a:rPr kumimoji="1" lang="en-US" altLang="ko-KR" sz="1400" dirty="0"/>
              <a:t> </a:t>
            </a:r>
            <a:r>
              <a:rPr kumimoji="1" lang="en-US" altLang="ko-KR" sz="1400" dirty="0" err="1"/>
              <a:t>thể</a:t>
            </a:r>
            <a:r>
              <a:rPr kumimoji="1" lang="en-US" altLang="ko-KR" sz="1400" dirty="0"/>
              <a:t> </a:t>
            </a:r>
            <a:r>
              <a:rPr kumimoji="1" lang="en-US" altLang="ko-KR" sz="1400" dirty="0" err="1"/>
              <a:t>là</a:t>
            </a:r>
            <a:r>
              <a:rPr kumimoji="1" lang="en-US" altLang="ko-KR" sz="1400" dirty="0"/>
              <a:t> </a:t>
            </a:r>
            <a:r>
              <a:rPr kumimoji="1" lang="en-US" altLang="ko-KR" sz="1400" dirty="0" err="1"/>
              <a:t>một</a:t>
            </a:r>
            <a:r>
              <a:rPr kumimoji="1" lang="en-US" altLang="ko-KR" sz="1400" dirty="0"/>
              <a:t> </a:t>
            </a:r>
            <a:r>
              <a:rPr kumimoji="1" lang="en-US" altLang="ko-KR" sz="1400" dirty="0" err="1"/>
              <a:t>loại</a:t>
            </a:r>
            <a:r>
              <a:rPr kumimoji="1" lang="en-US" altLang="ko-KR" sz="1400" dirty="0"/>
              <a:t> </a:t>
            </a:r>
            <a:r>
              <a:rPr kumimoji="1" lang="en-US" altLang="ko-KR" sz="1400" b="1" dirty="0"/>
              <a:t>RANGE </a:t>
            </a:r>
            <a:r>
              <a:rPr kumimoji="1" lang="en-US" altLang="ko-KR" sz="1400" dirty="0" err="1"/>
              <a:t>hoặc</a:t>
            </a:r>
            <a:r>
              <a:rPr kumimoji="1" lang="en-US" altLang="ko-KR" sz="1400" dirty="0"/>
              <a:t> </a:t>
            </a:r>
            <a:r>
              <a:rPr kumimoji="1" lang="en-US" altLang="ko-KR" sz="1400" b="1" dirty="0"/>
              <a:t>ROW</a:t>
            </a:r>
            <a:r>
              <a:rPr kumimoji="1" lang="en-US" altLang="ko-KR" sz="1400" dirty="0"/>
              <a:t>, </a:t>
            </a:r>
            <a:r>
              <a:rPr kumimoji="1" lang="en-US" altLang="ko-KR" sz="1400" dirty="0" err="1"/>
              <a:t>theo</a:t>
            </a:r>
            <a:r>
              <a:rPr kumimoji="1" lang="en-US" altLang="ko-KR" sz="1400" dirty="0"/>
              <a:t> </a:t>
            </a:r>
            <a:r>
              <a:rPr kumimoji="1" lang="en-US" altLang="ko-KR" sz="1400" dirty="0" err="1"/>
              <a:t>sau</a:t>
            </a:r>
            <a:r>
              <a:rPr kumimoji="1" lang="en-US" altLang="ko-KR" sz="1400" dirty="0"/>
              <a:t> </a:t>
            </a:r>
            <a:r>
              <a:rPr kumimoji="1" lang="en-US" altLang="ko-KR" sz="1400" dirty="0" err="1"/>
              <a:t>là</a:t>
            </a:r>
            <a:r>
              <a:rPr kumimoji="1" lang="en-US" altLang="ko-KR" sz="1400" dirty="0"/>
              <a:t> </a:t>
            </a:r>
            <a:r>
              <a:rPr kumimoji="1" lang="en-US" altLang="ko-KR" sz="1400" b="1" dirty="0"/>
              <a:t>PRECEDING</a:t>
            </a:r>
            <a:r>
              <a:rPr kumimoji="1" lang="en-US" altLang="ko-KR" sz="1400" dirty="0"/>
              <a:t>, </a:t>
            </a:r>
            <a:r>
              <a:rPr kumimoji="1" lang="en-US" altLang="ko-KR" sz="1400" b="1" dirty="0"/>
              <a:t>FOLLOWING</a:t>
            </a:r>
            <a:r>
              <a:rPr kumimoji="1" lang="en-US" altLang="ko-KR" sz="1400" dirty="0"/>
              <a:t> </a:t>
            </a:r>
            <a:r>
              <a:rPr kumimoji="1" lang="en-US" altLang="ko-KR" sz="1400" dirty="0" err="1"/>
              <a:t>và</a:t>
            </a:r>
            <a:r>
              <a:rPr kumimoji="1" lang="en-US" altLang="ko-KR" sz="1400" dirty="0"/>
              <a:t> </a:t>
            </a:r>
            <a:r>
              <a:rPr kumimoji="1" lang="en-US" altLang="ko-KR" sz="1400" dirty="0" err="1"/>
              <a:t>bất</a:t>
            </a:r>
            <a:r>
              <a:rPr kumimoji="1" lang="en-US" altLang="ko-KR" sz="1400" dirty="0"/>
              <a:t> </a:t>
            </a:r>
            <a:r>
              <a:rPr kumimoji="1" lang="en-US" altLang="ko-KR" sz="1400" dirty="0" err="1"/>
              <a:t>kỳ</a:t>
            </a:r>
            <a:r>
              <a:rPr kumimoji="1" lang="en-US" altLang="ko-KR" sz="1400" dirty="0"/>
              <a:t> </a:t>
            </a:r>
            <a:r>
              <a:rPr kumimoji="1" lang="en-US" altLang="ko-KR" sz="1400" dirty="0" err="1"/>
              <a:t>giá</a:t>
            </a:r>
            <a:r>
              <a:rPr kumimoji="1" lang="en-US" altLang="ko-KR" sz="1400" dirty="0"/>
              <a:t> </a:t>
            </a:r>
            <a:r>
              <a:rPr kumimoji="1" lang="en-US" altLang="ko-KR" sz="1400" dirty="0" err="1"/>
              <a:t>trị</a:t>
            </a:r>
            <a:r>
              <a:rPr kumimoji="1" lang="en-US" altLang="ko-KR" sz="1400" dirty="0"/>
              <a:t> </a:t>
            </a:r>
            <a:r>
              <a:rPr kumimoji="1" lang="en-US" altLang="ko-KR" sz="1400" dirty="0" err="1"/>
              <a:t>nào</a:t>
            </a:r>
            <a:endParaRPr lang="en-US" altLang="ko-KR" dirty="0"/>
          </a:p>
        </p:txBody>
      </p:sp>
      <p:sp>
        <p:nvSpPr>
          <p:cNvPr id="10" name="직사각형 3">
            <a:extLst>
              <a:ext uri="{FF2B5EF4-FFF2-40B4-BE49-F238E27FC236}">
                <a16:creationId xmlns:a16="http://schemas.microsoft.com/office/drawing/2014/main" id="{E9DF1DAB-AE0E-4393-B621-FEA218810A5E}"/>
              </a:ext>
            </a:extLst>
          </p:cNvPr>
          <p:cNvSpPr/>
          <p:nvPr/>
        </p:nvSpPr>
        <p:spPr>
          <a:xfrm>
            <a:off x="710042" y="2528497"/>
            <a:ext cx="8078357" cy="66903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&lt;columns_name&gt;, &lt;aggregate&gt;(column_name)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 (&lt;windowing specification&gt;) </a:t>
            </a:r>
            <a:br>
              <a:rPr lang="en-US" altLang="ko-KR" sz="1400" dirty="0">
                <a:solidFill>
                  <a:srgbClr val="000000"/>
                </a:solidFill>
                <a:latin typeface="SamsungOne-400" panose="020B0503030303020204" pitchFamily="34" charset="0"/>
                <a:ea typeface="SamsungOne-400" panose="020B0503030303020204" pitchFamily="34" charset="0"/>
              </a:rPr>
            </a:b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&lt;table_name&gt;;</a:t>
            </a:r>
          </a:p>
        </p:txBody>
      </p:sp>
    </p:spTree>
    <p:extLst>
      <p:ext uri="{BB962C8B-B14F-4D97-AF65-F5344CB8AC3E}">
        <p14:creationId xmlns:p14="http://schemas.microsoft.com/office/powerpoint/2010/main" val="20079366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RANK Functions (</a:t>
            </a:r>
            <a:r>
              <a:rPr lang="en-US" altLang="ko-KR" dirty="0" err="1"/>
              <a:t>Hàm</a:t>
            </a:r>
            <a:r>
              <a:rPr lang="en-US" altLang="ko-KR" dirty="0"/>
              <a:t> </a:t>
            </a:r>
            <a:r>
              <a:rPr lang="en-US" altLang="ko-KR" dirty="0" err="1"/>
              <a:t>xếp</a:t>
            </a:r>
            <a:r>
              <a:rPr lang="en-US" altLang="ko-KR" dirty="0"/>
              <a:t> </a:t>
            </a:r>
            <a:r>
              <a:rPr lang="en-US" altLang="ko-KR" dirty="0" err="1"/>
              <a:t>hạng</a:t>
            </a:r>
            <a:r>
              <a:rPr lang="en-US" altLang="ko-KR" dirty="0"/>
              <a:t>) (1/3)</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ROW_NUMBER</a:t>
            </a:r>
            <a:endParaRPr lang="en-US" altLang="ko-KR" dirty="0"/>
          </a:p>
          <a:p>
            <a:pPr lvl="1"/>
            <a:r>
              <a:rPr lang="vi-VN" altLang="ko-KR" dirty="0"/>
              <a:t>Một trong những chức năng phân tích, chỉ định số duy nhất cho mỗi hàng dựa trên giá trị cột được sử dụng trong </a:t>
            </a:r>
            <a:r>
              <a:rPr lang="en-US" altLang="ko-KR" dirty="0"/>
              <a:t>OVER</a:t>
            </a:r>
          </a:p>
          <a:p>
            <a:r>
              <a:rPr lang="en-US" altLang="ko-KR" dirty="0">
                <a:latin typeface="SamsungOne-700" panose="020B0803030303020204" pitchFamily="34" charset="0"/>
                <a:ea typeface="SamsungOne-700" panose="020B0803030303020204" pitchFamily="34" charset="0"/>
              </a:rPr>
              <a:t>RANK</a:t>
            </a:r>
          </a:p>
          <a:p>
            <a:pPr lvl="1"/>
            <a:r>
              <a:rPr lang="vi-VN" altLang="ko-KR" dirty="0"/>
              <a:t>Hàm phân tích tích hợp được sử dụng để xếp hạng bản ghi trong một nhóm hàng</a:t>
            </a:r>
            <a:endParaRPr lang="en" altLang="ko-KR" dirty="0"/>
          </a:p>
          <a:p>
            <a:r>
              <a:rPr lang="en" altLang="ko-KR" dirty="0">
                <a:latin typeface="SamsungOne-700" panose="020B0803030303020204" pitchFamily="34" charset="0"/>
                <a:ea typeface="SamsungOne-700" panose="020B0803030303020204" pitchFamily="34" charset="0"/>
              </a:rPr>
              <a:t>DENSE_RANK</a:t>
            </a:r>
            <a:endParaRPr lang="en" altLang="ko-KR" dirty="0"/>
          </a:p>
          <a:p>
            <a:pPr lvl="1"/>
            <a:r>
              <a:rPr lang="en-US" altLang="ko-KR" dirty="0" err="1"/>
              <a:t>Thứ</a:t>
            </a:r>
            <a:r>
              <a:rPr lang="en-US" altLang="ko-KR" dirty="0"/>
              <a:t> </a:t>
            </a:r>
            <a:r>
              <a:rPr lang="en-US" altLang="ko-KR" dirty="0" err="1"/>
              <a:t>hạng</a:t>
            </a:r>
            <a:r>
              <a:rPr lang="en-US" altLang="ko-KR" dirty="0"/>
              <a:t> </a:t>
            </a:r>
            <a:r>
              <a:rPr lang="en-US" altLang="ko-KR" dirty="0" err="1"/>
              <a:t>của</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hiện</a:t>
            </a:r>
            <a:r>
              <a:rPr lang="en-US" altLang="ko-KR" dirty="0"/>
              <a:t> </a:t>
            </a:r>
            <a:r>
              <a:rPr lang="en-US" altLang="ko-KR" dirty="0" err="1"/>
              <a:t>tại</a:t>
            </a:r>
            <a:r>
              <a:rPr lang="en-US" altLang="ko-KR" dirty="0"/>
              <a:t> </a:t>
            </a:r>
            <a:r>
              <a:rPr lang="en-US" altLang="ko-KR" dirty="0" err="1"/>
              <a:t>trong</a:t>
            </a:r>
            <a:r>
              <a:rPr lang="en-US" altLang="ko-KR" dirty="0"/>
              <a:t> </a:t>
            </a:r>
            <a:r>
              <a:rPr lang="en-US" altLang="ko-KR" dirty="0" err="1"/>
              <a:t>cửa</a:t>
            </a:r>
            <a:r>
              <a:rPr lang="en-US" altLang="ko-KR" dirty="0"/>
              <a:t> </a:t>
            </a:r>
            <a:r>
              <a:rPr lang="en-US" altLang="ko-KR" dirty="0" err="1"/>
              <a:t>sổ</a:t>
            </a:r>
            <a:r>
              <a:rPr lang="en-US" altLang="ko-KR" dirty="0"/>
              <a:t> (</a:t>
            </a:r>
            <a:r>
              <a:rPr lang="en-US" altLang="ko-KR" dirty="0" err="1"/>
              <a:t>với</a:t>
            </a:r>
            <a:r>
              <a:rPr lang="en-US" altLang="ko-KR" dirty="0"/>
              <a:t> </a:t>
            </a:r>
            <a:r>
              <a:rPr lang="en-US" altLang="ko-KR" dirty="0" err="1"/>
              <a:t>thứ</a:t>
            </a:r>
            <a:r>
              <a:rPr lang="en-US" altLang="ko-KR" dirty="0"/>
              <a:t> </a:t>
            </a:r>
            <a:r>
              <a:rPr lang="en-US" altLang="ko-KR" dirty="0" err="1"/>
              <a:t>hạng</a:t>
            </a:r>
            <a:r>
              <a:rPr lang="en-US" altLang="ko-KR" dirty="0"/>
              <a:t> </a:t>
            </a:r>
            <a:r>
              <a:rPr lang="en-US" altLang="ko-KR" dirty="0" err="1"/>
              <a:t>liên</a:t>
            </a:r>
            <a:r>
              <a:rPr lang="en-US" altLang="ko-KR" dirty="0"/>
              <a:t> </a:t>
            </a:r>
            <a:r>
              <a:rPr lang="en-US" altLang="ko-KR" dirty="0" err="1"/>
              <a:t>tiếp</a:t>
            </a:r>
            <a:r>
              <a:rPr lang="en-US" altLang="ko-KR" dirty="0"/>
              <a:t>)</a:t>
            </a:r>
          </a:p>
        </p:txBody>
      </p:sp>
    </p:spTree>
    <p:extLst>
      <p:ext uri="{BB962C8B-B14F-4D97-AF65-F5344CB8AC3E}">
        <p14:creationId xmlns:p14="http://schemas.microsoft.com/office/powerpoint/2010/main" val="313399485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RANK Functions (</a:t>
            </a:r>
            <a:r>
              <a:rPr lang="en-US" altLang="ko-KR" dirty="0" err="1"/>
              <a:t>Hàm</a:t>
            </a:r>
            <a:r>
              <a:rPr lang="en-US" altLang="ko-KR" dirty="0"/>
              <a:t> </a:t>
            </a:r>
            <a:r>
              <a:rPr lang="en-US" altLang="ko-KR" dirty="0" err="1"/>
              <a:t>xếp</a:t>
            </a:r>
            <a:r>
              <a:rPr lang="en-US" altLang="ko-KR" dirty="0"/>
              <a:t> </a:t>
            </a:r>
            <a:r>
              <a:rPr lang="en-US" altLang="ko-KR" dirty="0" err="1"/>
              <a:t>hạng</a:t>
            </a:r>
            <a:r>
              <a:rPr lang="en-US" altLang="ko-KR" dirty="0"/>
              <a:t>) (2/3)</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13" name="직사각형 3">
            <a:extLst>
              <a:ext uri="{FF2B5EF4-FFF2-40B4-BE49-F238E27FC236}">
                <a16:creationId xmlns:a16="http://schemas.microsoft.com/office/drawing/2014/main" id="{814627F8-91C6-4849-8062-2323F1C3104C}"/>
              </a:ext>
            </a:extLst>
          </p:cNvPr>
          <p:cNvSpPr/>
          <p:nvPr/>
        </p:nvSpPr>
        <p:spPr>
          <a:xfrm>
            <a:off x="705856" y="2532133"/>
            <a:ext cx="7812000" cy="8968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name, service, cost,</a:t>
            </a:r>
          </a:p>
          <a:p>
            <a:pPr marL="180000"/>
            <a:r>
              <a:rPr lang="en-US" altLang="ko-KR" sz="1400" dirty="0">
                <a:solidFill>
                  <a:srgbClr val="193EB0"/>
                </a:solidFill>
                <a:latin typeface="SamsungOne-400" panose="020B0503030303020204" pitchFamily="34" charset="0"/>
                <a:ea typeface="SamsungOne-400" panose="020B0503030303020204" pitchFamily="34" charset="0"/>
              </a:rPr>
              <a:t>RANK</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ORDER BY</a:t>
            </a:r>
            <a:r>
              <a:rPr lang="en-US" altLang="ko-KR" sz="1400" dirty="0">
                <a:solidFill>
                  <a:srgbClr val="000000"/>
                </a:solidFill>
                <a:latin typeface="SamsungOne-400" panose="020B0503030303020204" pitchFamily="34" charset="0"/>
                <a:ea typeface="SamsungOne-400" panose="020B0503030303020204" pitchFamily="34" charset="0"/>
              </a:rPr>
              <a:t> cost </a:t>
            </a:r>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costRank</a:t>
            </a:r>
          </a:p>
          <a:p>
            <a:pPr marL="180000"/>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Projects;</a:t>
            </a:r>
          </a:p>
        </p:txBody>
      </p:sp>
      <p:sp>
        <p:nvSpPr>
          <p:cNvPr id="3" name="텍스트 개체 틀 2">
            <a:extLst>
              <a:ext uri="{FF2B5EF4-FFF2-40B4-BE49-F238E27FC236}">
                <a16:creationId xmlns:a16="http://schemas.microsoft.com/office/drawing/2014/main" id="{67E164CB-260A-42F4-9655-4873C19C3929}"/>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RANK</a:t>
            </a:r>
            <a:endParaRPr lang="ko-KR" altLang="en-US" dirty="0">
              <a:latin typeface="SamsungOne-700" panose="020B0803030303020204" pitchFamily="34" charset="0"/>
            </a:endParaRPr>
          </a:p>
        </p:txBody>
      </p:sp>
      <p:sp>
        <p:nvSpPr>
          <p:cNvPr id="9" name="직사각형 3">
            <a:extLst>
              <a:ext uri="{FF2B5EF4-FFF2-40B4-BE49-F238E27FC236}">
                <a16:creationId xmlns:a16="http://schemas.microsoft.com/office/drawing/2014/main" id="{1AC9BC53-F045-455E-A4F2-6843CBA13270}"/>
              </a:ext>
            </a:extLst>
          </p:cNvPr>
          <p:cNvSpPr/>
          <p:nvPr/>
        </p:nvSpPr>
        <p:spPr>
          <a:xfrm>
            <a:off x="705856" y="3521969"/>
            <a:ext cx="5259515" cy="288815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0" name="표 9">
            <a:extLst>
              <a:ext uri="{FF2B5EF4-FFF2-40B4-BE49-F238E27FC236}">
                <a16:creationId xmlns:a16="http://schemas.microsoft.com/office/drawing/2014/main" id="{6F688F10-DDEF-46C9-87A9-4127E77C9084}"/>
              </a:ext>
            </a:extLst>
          </p:cNvPr>
          <p:cNvGraphicFramePr>
            <a:graphicFrameLocks noGrp="1"/>
          </p:cNvGraphicFramePr>
          <p:nvPr>
            <p:extLst>
              <p:ext uri="{D42A27DB-BD31-4B8C-83A1-F6EECF244321}">
                <p14:modId xmlns:p14="http://schemas.microsoft.com/office/powerpoint/2010/main" val="519699040"/>
              </p:ext>
            </p:extLst>
          </p:nvPr>
        </p:nvGraphicFramePr>
        <p:xfrm>
          <a:off x="783983" y="3576236"/>
          <a:ext cx="4920132" cy="2765304"/>
        </p:xfrm>
        <a:graphic>
          <a:graphicData uri="http://schemas.openxmlformats.org/drawingml/2006/table">
            <a:tbl>
              <a:tblPr firstRow="1" bandRow="1">
                <a:tableStyleId>{5C22544A-7EE6-4342-B048-85BDC9FD1C3A}</a:tableStyleId>
              </a:tblPr>
              <a:tblGrid>
                <a:gridCol w="1209982">
                  <a:extLst>
                    <a:ext uri="{9D8B030D-6E8A-4147-A177-3AD203B41FA5}">
                      <a16:colId xmlns:a16="http://schemas.microsoft.com/office/drawing/2014/main" val="4014053733"/>
                    </a:ext>
                  </a:extLst>
                </a:gridCol>
                <a:gridCol w="1260160">
                  <a:extLst>
                    <a:ext uri="{9D8B030D-6E8A-4147-A177-3AD203B41FA5}">
                      <a16:colId xmlns:a16="http://schemas.microsoft.com/office/drawing/2014/main" val="1082343268"/>
                    </a:ext>
                  </a:extLst>
                </a:gridCol>
                <a:gridCol w="1538930">
                  <a:extLst>
                    <a:ext uri="{9D8B030D-6E8A-4147-A177-3AD203B41FA5}">
                      <a16:colId xmlns:a16="http://schemas.microsoft.com/office/drawing/2014/main" val="1254071733"/>
                    </a:ext>
                  </a:extLst>
                </a:gridCol>
                <a:gridCol w="911060">
                  <a:extLst>
                    <a:ext uri="{9D8B030D-6E8A-4147-A177-3AD203B41FA5}">
                      <a16:colId xmlns:a16="http://schemas.microsoft.com/office/drawing/2014/main" val="249354303"/>
                    </a:ext>
                  </a:extLst>
                </a:gridCol>
              </a:tblGrid>
              <a:tr h="296424">
                <a:tc>
                  <a:txBody>
                    <a:bodyPr/>
                    <a:lstStyle/>
                    <a:p>
                      <a:pPr algn="ctr" latinLnBrk="1"/>
                      <a:r>
                        <a:rPr kumimoji="1" lang="en-US" altLang="ko-KR" sz="1300" b="0" kern="1200" dirty="0">
                          <a:solidFill>
                            <a:srgbClr val="000000"/>
                          </a:solidFill>
                          <a:latin typeface="SamsungOne-400" panose="020B0503030303020204" pitchFamily="34" charset="0"/>
                          <a:cs typeface="+mn-cs"/>
                        </a:rPr>
                        <a:t>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company</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cost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costrank</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2462957">
                <a:tc>
                  <a:txBody>
                    <a:bodyPr/>
                    <a:lstStyle/>
                    <a:p>
                      <a:pPr latinLnBrk="1"/>
                      <a:r>
                        <a:rPr kumimoji="1" lang="en-US" altLang="ko-KR" sz="1300" kern="1200" dirty="0">
                          <a:solidFill>
                            <a:srgbClr val="000000"/>
                          </a:solidFill>
                          <a:latin typeface="SamsungOne-400" panose="020B0503030303020204" pitchFamily="34" charset="0"/>
                          <a:cs typeface="+mn-cs"/>
                        </a:rPr>
                        <a:t>KAFKA</a:t>
                      </a:r>
                    </a:p>
                    <a:p>
                      <a:pPr latinLnBrk="1"/>
                      <a:r>
                        <a:rPr kumimoji="1" lang="en-US" altLang="ko-KR" sz="1300" kern="1200" dirty="0">
                          <a:solidFill>
                            <a:srgbClr val="000000"/>
                          </a:solidFill>
                          <a:latin typeface="SamsungOne-400" panose="020B0503030303020204" pitchFamily="34" charset="0"/>
                          <a:cs typeface="+mn-cs"/>
                        </a:rPr>
                        <a:t>AWS</a:t>
                      </a:r>
                    </a:p>
                    <a:p>
                      <a:pPr latinLnBrk="1"/>
                      <a:r>
                        <a:rPr kumimoji="1" lang="en-US" altLang="ko-KR" sz="1300" kern="1200" dirty="0">
                          <a:solidFill>
                            <a:srgbClr val="000000"/>
                          </a:solidFill>
                          <a:latin typeface="SamsungOne-400" panose="020B0503030303020204" pitchFamily="34" charset="0"/>
                          <a:cs typeface="+mn-cs"/>
                        </a:rPr>
                        <a:t>IMPALA</a:t>
                      </a:r>
                    </a:p>
                    <a:p>
                      <a:pPr latinLnBrk="1"/>
                      <a:r>
                        <a:rPr kumimoji="1" lang="en-US" altLang="ko-KR" sz="1300" kern="1200" dirty="0">
                          <a:solidFill>
                            <a:srgbClr val="000000"/>
                          </a:solidFill>
                          <a:latin typeface="SamsungOne-400" panose="020B0503030303020204" pitchFamily="34" charset="0"/>
                          <a:cs typeface="+mn-cs"/>
                        </a:rPr>
                        <a:t>MONGODB</a:t>
                      </a:r>
                    </a:p>
                    <a:p>
                      <a:pPr latinLnBrk="1"/>
                      <a:r>
                        <a:rPr kumimoji="1" lang="en-US" altLang="ko-KR" sz="1300" kern="1200" dirty="0">
                          <a:solidFill>
                            <a:srgbClr val="000000"/>
                          </a:solidFill>
                          <a:latin typeface="SamsungOne-400" panose="020B0503030303020204" pitchFamily="34" charset="0"/>
                          <a:cs typeface="+mn-cs"/>
                        </a:rPr>
                        <a:t>KUDU</a:t>
                      </a:r>
                    </a:p>
                    <a:p>
                      <a:pPr latinLnBrk="1"/>
                      <a:r>
                        <a:rPr kumimoji="1" lang="en-US" altLang="ko-KR" sz="1300" kern="1200" dirty="0">
                          <a:solidFill>
                            <a:srgbClr val="000000"/>
                          </a:solidFill>
                          <a:latin typeface="SamsungOne-400" panose="020B0503030303020204" pitchFamily="34" charset="0"/>
                          <a:cs typeface="+mn-cs"/>
                        </a:rPr>
                        <a:t>AZURE</a:t>
                      </a:r>
                    </a:p>
                    <a:p>
                      <a:pPr latinLnBrk="1"/>
                      <a:r>
                        <a:rPr kumimoji="1" lang="en-US" altLang="ko-KR" sz="1300" kern="1200" dirty="0">
                          <a:solidFill>
                            <a:srgbClr val="000000"/>
                          </a:solidFill>
                          <a:latin typeface="SamsungOne-400" panose="020B0503030303020204" pitchFamily="34" charset="0"/>
                          <a:cs typeface="+mn-cs"/>
                        </a:rPr>
                        <a:t>HUE</a:t>
                      </a:r>
                    </a:p>
                    <a:p>
                      <a:pPr latinLnBrk="1"/>
                      <a:r>
                        <a:rPr kumimoji="1" lang="en-US" altLang="ko-KR" sz="1300" kern="1200" dirty="0">
                          <a:solidFill>
                            <a:srgbClr val="000000"/>
                          </a:solidFill>
                          <a:latin typeface="SamsungOne-400" panose="020B0503030303020204" pitchFamily="34" charset="0"/>
                          <a:cs typeface="+mn-cs"/>
                        </a:rPr>
                        <a:t>HBASE</a:t>
                      </a:r>
                    </a:p>
                    <a:p>
                      <a:pPr latinLnBrk="1"/>
                      <a:r>
                        <a:rPr kumimoji="1" lang="en-US" altLang="ko-KR" sz="1300" kern="1200" dirty="0">
                          <a:solidFill>
                            <a:srgbClr val="000000"/>
                          </a:solidFill>
                          <a:latin typeface="SamsungOne-400" panose="020B0503030303020204" pitchFamily="34" charset="0"/>
                          <a:cs typeface="+mn-cs"/>
                        </a:rPr>
                        <a:t>HDFS</a:t>
                      </a:r>
                    </a:p>
                    <a:p>
                      <a:pPr latinLnBrk="1"/>
                      <a:r>
                        <a:rPr kumimoji="1" lang="en-US" altLang="ko-KR" sz="1300" kern="1200" dirty="0">
                          <a:solidFill>
                            <a:srgbClr val="000000"/>
                          </a:solidFill>
                          <a:latin typeface="SamsungOne-400" panose="020B0503030303020204" pitchFamily="34" charset="0"/>
                          <a:cs typeface="+mn-cs"/>
                        </a:rPr>
                        <a:t>SPARKSQL</a:t>
                      </a:r>
                    </a:p>
                    <a:p>
                      <a:pPr latinLnBrk="1"/>
                      <a:r>
                        <a:rPr kumimoji="1" lang="en-US" altLang="ko-KR" sz="1300" kern="1200" dirty="0">
                          <a:solidFill>
                            <a:srgbClr val="000000"/>
                          </a:solidFill>
                          <a:latin typeface="SamsungOne-400" panose="020B0503030303020204" pitchFamily="34" charset="0"/>
                          <a:cs typeface="+mn-cs"/>
                        </a:rPr>
                        <a:t>YARN</a:t>
                      </a:r>
                    </a:p>
                    <a:p>
                      <a:pPr latinLnBrk="1"/>
                      <a:r>
                        <a:rPr kumimoji="1" lang="en-US" altLang="ko-KR" sz="1300" kern="1200" dirty="0">
                          <a:solidFill>
                            <a:srgbClr val="000000"/>
                          </a:solidFill>
                          <a:latin typeface="SamsungOne-400" panose="020B0503030303020204" pitchFamily="34" charset="0"/>
                          <a:cs typeface="+mn-cs"/>
                        </a:rPr>
                        <a:t>Cassandra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5400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3200</a:t>
                      </a:r>
                    </a:p>
                    <a:p>
                      <a:pPr latinLnBrk="1"/>
                      <a:r>
                        <a:rPr kumimoji="1" lang="en-US" altLang="ko-KR" sz="1300" kern="1200" dirty="0">
                          <a:solidFill>
                            <a:srgbClr val="000000"/>
                          </a:solidFill>
                          <a:latin typeface="SamsungOne-400" panose="020B0503030303020204" pitchFamily="34" charset="0"/>
                          <a:cs typeface="+mn-cs"/>
                        </a:rPr>
                        <a:t>2000</a:t>
                      </a:r>
                    </a:p>
                    <a:p>
                      <a:pPr latinLnBrk="1"/>
                      <a:r>
                        <a:rPr kumimoji="1" lang="en-US" altLang="ko-KR" sz="1300" kern="1200" dirty="0">
                          <a:solidFill>
                            <a:srgbClr val="000000"/>
                          </a:solidFill>
                          <a:latin typeface="SamsungOne-400" panose="020B0503030303020204" pitchFamily="34" charset="0"/>
                          <a:cs typeface="+mn-cs"/>
                        </a:rPr>
                        <a:t>1800</a:t>
                      </a:r>
                    </a:p>
                    <a:p>
                      <a:pPr latinLnBrk="1"/>
                      <a:r>
                        <a:rPr kumimoji="1" lang="en-US" altLang="ko-KR" sz="1300" kern="1200" dirty="0">
                          <a:solidFill>
                            <a:srgbClr val="000000"/>
                          </a:solidFill>
                          <a:latin typeface="SamsungOne-400" panose="020B0503030303020204" pitchFamily="34" charset="0"/>
                          <a:cs typeface="+mn-cs"/>
                        </a:rPr>
                        <a:t>1500</a:t>
                      </a:r>
                    </a:p>
                    <a:p>
                      <a:pPr latinLnBrk="1"/>
                      <a:r>
                        <a:rPr kumimoji="1" lang="en-US" altLang="ko-KR" sz="1300" kern="1200" dirty="0">
                          <a:solidFill>
                            <a:srgbClr val="000000"/>
                          </a:solidFill>
                          <a:latin typeface="SamsungOne-400" panose="020B0503030303020204" pitchFamily="34" charset="0"/>
                          <a:cs typeface="+mn-cs"/>
                        </a:rPr>
                        <a:t>1500</a:t>
                      </a:r>
                    </a:p>
                    <a:p>
                      <a:pPr latinLnBrk="1"/>
                      <a:r>
                        <a:rPr kumimoji="1" lang="en-US" altLang="ko-KR" sz="1300" kern="1200" dirty="0">
                          <a:solidFill>
                            <a:srgbClr val="000000"/>
                          </a:solidFill>
                          <a:latin typeface="SamsungOne-400" panose="020B0503030303020204" pitchFamily="34" charset="0"/>
                          <a:cs typeface="+mn-cs"/>
                        </a:rPr>
                        <a:t>1300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7</a:t>
                      </a:r>
                    </a:p>
                    <a:p>
                      <a:pPr latinLnBrk="1"/>
                      <a:r>
                        <a:rPr kumimoji="1" lang="en-US" altLang="ko-KR" sz="1300" kern="1200" dirty="0">
                          <a:solidFill>
                            <a:srgbClr val="000000"/>
                          </a:solidFill>
                          <a:latin typeface="SamsungOne-400" panose="020B0503030303020204" pitchFamily="34" charset="0"/>
                          <a:cs typeface="+mn-cs"/>
                        </a:rPr>
                        <a:t>8</a:t>
                      </a:r>
                    </a:p>
                    <a:p>
                      <a:pPr latinLnBrk="1"/>
                      <a:r>
                        <a:rPr kumimoji="1" lang="en-US" altLang="ko-KR" sz="1300" kern="1200" dirty="0">
                          <a:solidFill>
                            <a:srgbClr val="000000"/>
                          </a:solidFill>
                          <a:latin typeface="SamsungOne-400" panose="020B0503030303020204" pitchFamily="34" charset="0"/>
                          <a:cs typeface="+mn-cs"/>
                        </a:rPr>
                        <a:t>9</a:t>
                      </a:r>
                    </a:p>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12</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Tree>
    <p:extLst>
      <p:ext uri="{BB962C8B-B14F-4D97-AF65-F5344CB8AC3E}">
        <p14:creationId xmlns:p14="http://schemas.microsoft.com/office/powerpoint/2010/main" val="39452403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a:t>RANK Functions (</a:t>
            </a:r>
            <a:r>
              <a:rPr lang="en-US" altLang="ko-KR" dirty="0" err="1"/>
              <a:t>Hàm</a:t>
            </a:r>
            <a:r>
              <a:rPr lang="en-US" altLang="ko-KR" dirty="0"/>
              <a:t> </a:t>
            </a:r>
            <a:r>
              <a:rPr lang="en-US" altLang="ko-KR" dirty="0" err="1"/>
              <a:t>xếp</a:t>
            </a:r>
            <a:r>
              <a:rPr lang="en-US" altLang="ko-KR" dirty="0"/>
              <a:t> </a:t>
            </a:r>
            <a:r>
              <a:rPr lang="en-US" altLang="ko-KR" dirty="0" err="1"/>
              <a:t>hạng</a:t>
            </a:r>
            <a:r>
              <a:rPr lang="en-US" altLang="ko-KR" dirty="0"/>
              <a:t>) (3/3)</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ROW_NUMBER </a:t>
            </a:r>
            <a:r>
              <a:rPr lang="en-US" altLang="ko-KR" dirty="0"/>
              <a:t>vs </a:t>
            </a:r>
            <a:r>
              <a:rPr lang="en" altLang="ko-KR" dirty="0">
                <a:latin typeface="SamsungOne-700" panose="020B0803030303020204" pitchFamily="34" charset="0"/>
                <a:ea typeface="SamsungOne-700" panose="020B0803030303020204" pitchFamily="34" charset="0"/>
              </a:rPr>
              <a:t>DENSE_RANK </a:t>
            </a:r>
            <a:r>
              <a:rPr lang="en" altLang="ko-KR" dirty="0"/>
              <a:t>vs </a:t>
            </a:r>
            <a:r>
              <a:rPr lang="en" altLang="ko-KR" dirty="0">
                <a:latin typeface="SamsungOne-700" panose="020B0803030303020204" pitchFamily="34" charset="0"/>
                <a:ea typeface="SamsungOne-700" panose="020B0803030303020204" pitchFamily="34" charset="0"/>
              </a:rPr>
              <a:t>RANK </a:t>
            </a:r>
            <a:endParaRPr lang="en-US" altLang="ko-KR" dirty="0">
              <a:latin typeface="SamsungOne-700" panose="020B0803030303020204" pitchFamily="34" charset="0"/>
              <a:ea typeface="SamsungOne-700" panose="020B0803030303020204" pitchFamily="34" charset="0"/>
            </a:endParaRPr>
          </a:p>
        </p:txBody>
      </p:sp>
      <p:sp>
        <p:nvSpPr>
          <p:cNvPr id="12" name="직사각형 3">
            <a:extLst>
              <a:ext uri="{FF2B5EF4-FFF2-40B4-BE49-F238E27FC236}">
                <a16:creationId xmlns:a16="http://schemas.microsoft.com/office/drawing/2014/main" id="{136F9058-88B3-462E-B85D-34EC4BDEAC0F}"/>
              </a:ext>
            </a:extLst>
          </p:cNvPr>
          <p:cNvSpPr/>
          <p:nvPr/>
        </p:nvSpPr>
        <p:spPr>
          <a:xfrm>
            <a:off x="704850" y="2496231"/>
            <a:ext cx="7812000" cy="8968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 </a:t>
            </a:r>
            <a:r>
              <a:rPr lang="en-US" altLang="ko-KR" sz="1400" dirty="0">
                <a:solidFill>
                  <a:srgbClr val="000000"/>
                </a:solidFill>
                <a:latin typeface="SamsungOne-400" panose="020B0503030303020204" pitchFamily="34" charset="0"/>
                <a:ea typeface="SamsungOne-400" panose="020B0503030303020204" pitchFamily="34" charset="0"/>
              </a:rPr>
              <a:t>name, service, cost, </a:t>
            </a:r>
            <a:r>
              <a:rPr lang="en-US" altLang="ko-KR" sz="1400" dirty="0">
                <a:solidFill>
                  <a:srgbClr val="193EB0"/>
                </a:solidFill>
                <a:latin typeface="SamsungOne-400" panose="020B0503030303020204" pitchFamily="34" charset="0"/>
                <a:ea typeface="SamsungOne-400" panose="020B0503030303020204" pitchFamily="34" charset="0"/>
              </a:rPr>
              <a:t>RANK</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ORDER BY</a:t>
            </a:r>
            <a:r>
              <a:rPr lang="en-US" altLang="ko-KR" sz="1400" dirty="0">
                <a:solidFill>
                  <a:srgbClr val="000000"/>
                </a:solidFill>
                <a:latin typeface="SamsungOne-400" panose="020B0503030303020204" pitchFamily="34" charset="0"/>
                <a:ea typeface="SamsungOne-400" panose="020B0503030303020204" pitchFamily="34" charset="0"/>
              </a:rPr>
              <a:t> cost </a:t>
            </a:r>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rank, </a:t>
            </a:r>
          </a:p>
          <a:p>
            <a:pPr marL="180000"/>
            <a:r>
              <a:rPr lang="en-US" altLang="ko-KR" sz="1400" dirty="0">
                <a:solidFill>
                  <a:srgbClr val="193EB0"/>
                </a:solidFill>
                <a:latin typeface="SamsungOne-400" panose="020B0503030303020204" pitchFamily="34" charset="0"/>
                <a:ea typeface="SamsungOne-400" panose="020B0503030303020204" pitchFamily="34" charset="0"/>
              </a:rPr>
              <a:t>DENSE_RANK</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ORDER BY</a:t>
            </a:r>
            <a:r>
              <a:rPr lang="en-US" altLang="ko-KR" sz="1400" dirty="0">
                <a:solidFill>
                  <a:srgbClr val="000000"/>
                </a:solidFill>
                <a:latin typeface="SamsungOne-400" panose="020B0503030303020204" pitchFamily="34" charset="0"/>
                <a:ea typeface="SamsungOne-400" panose="020B0503030303020204" pitchFamily="34" charset="0"/>
              </a:rPr>
              <a:t> cost </a:t>
            </a:r>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 AS</a:t>
            </a:r>
            <a:r>
              <a:rPr lang="en-US" altLang="ko-KR" sz="1400" dirty="0">
                <a:solidFill>
                  <a:srgbClr val="000000"/>
                </a:solidFill>
                <a:latin typeface="SamsungOne-400" panose="020B0503030303020204" pitchFamily="34" charset="0"/>
                <a:ea typeface="SamsungOne-400" panose="020B0503030303020204" pitchFamily="34" charset="0"/>
              </a:rPr>
              <a:t> dense_rank, </a:t>
            </a:r>
          </a:p>
          <a:p>
            <a:pPr marL="180000"/>
            <a:r>
              <a:rPr lang="en-US" altLang="ko-KR" sz="1400" dirty="0">
                <a:solidFill>
                  <a:srgbClr val="193EB0"/>
                </a:solidFill>
                <a:latin typeface="SamsungOne-400" panose="020B0503030303020204" pitchFamily="34" charset="0"/>
                <a:ea typeface="SamsungOne-400" panose="020B0503030303020204" pitchFamily="34" charset="0"/>
              </a:rPr>
              <a:t>ROW_NUMBER</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ORDER BY </a:t>
            </a:r>
            <a:r>
              <a:rPr lang="en-US" altLang="ko-KR" sz="1400" dirty="0">
                <a:solidFill>
                  <a:srgbClr val="000000"/>
                </a:solidFill>
                <a:latin typeface="SamsungOne-400" panose="020B0503030303020204" pitchFamily="34" charset="0"/>
                <a:ea typeface="SamsungOne-400" panose="020B0503030303020204" pitchFamily="34" charset="0"/>
              </a:rPr>
              <a:t>cost </a:t>
            </a:r>
            <a:r>
              <a:rPr lang="en-US" altLang="ko-KR" sz="1400" dirty="0">
                <a:solidFill>
                  <a:srgbClr val="193EB0"/>
                </a:solidFill>
                <a:latin typeface="SamsungOne-400" panose="020B0503030303020204" pitchFamily="34" charset="0"/>
                <a:ea typeface="SamsungOne-400" panose="020B0503030303020204" pitchFamily="34" charset="0"/>
              </a:rPr>
              <a:t>DESC</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AS </a:t>
            </a:r>
            <a:r>
              <a:rPr lang="en-US" altLang="ko-KR" sz="1400" dirty="0">
                <a:solidFill>
                  <a:srgbClr val="000000"/>
                </a:solidFill>
                <a:latin typeface="SamsungOne-400" panose="020B0503030303020204" pitchFamily="34" charset="0"/>
                <a:ea typeface="SamsungOne-400" panose="020B0503030303020204" pitchFamily="34" charset="0"/>
              </a:rPr>
              <a:t>row_number </a:t>
            </a:r>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projects;</a:t>
            </a:r>
          </a:p>
        </p:txBody>
      </p:sp>
      <p:sp>
        <p:nvSpPr>
          <p:cNvPr id="14" name="직사각형 3">
            <a:extLst>
              <a:ext uri="{FF2B5EF4-FFF2-40B4-BE49-F238E27FC236}">
                <a16:creationId xmlns:a16="http://schemas.microsoft.com/office/drawing/2014/main" id="{D2140EF8-8993-416C-B9C1-5FF2D988D63A}"/>
              </a:ext>
            </a:extLst>
          </p:cNvPr>
          <p:cNvSpPr/>
          <p:nvPr/>
        </p:nvSpPr>
        <p:spPr>
          <a:xfrm>
            <a:off x="705856" y="3417465"/>
            <a:ext cx="6073640" cy="288815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5" name="표 14">
            <a:extLst>
              <a:ext uri="{FF2B5EF4-FFF2-40B4-BE49-F238E27FC236}">
                <a16:creationId xmlns:a16="http://schemas.microsoft.com/office/drawing/2014/main" id="{722240F5-5ABA-4347-9109-8123CD873756}"/>
              </a:ext>
            </a:extLst>
          </p:cNvPr>
          <p:cNvGraphicFramePr>
            <a:graphicFrameLocks noGrp="1"/>
          </p:cNvGraphicFramePr>
          <p:nvPr>
            <p:extLst>
              <p:ext uri="{D42A27DB-BD31-4B8C-83A1-F6EECF244321}">
                <p14:modId xmlns:p14="http://schemas.microsoft.com/office/powerpoint/2010/main" val="1738438332"/>
              </p:ext>
            </p:extLst>
          </p:nvPr>
        </p:nvGraphicFramePr>
        <p:xfrm>
          <a:off x="783982" y="3471732"/>
          <a:ext cx="5906379" cy="2765304"/>
        </p:xfrm>
        <a:graphic>
          <a:graphicData uri="http://schemas.openxmlformats.org/drawingml/2006/table">
            <a:tbl>
              <a:tblPr firstRow="1" bandRow="1">
                <a:tableStyleId>{5C22544A-7EE6-4342-B048-85BDC9FD1C3A}</a:tableStyleId>
              </a:tblPr>
              <a:tblGrid>
                <a:gridCol w="1149914">
                  <a:extLst>
                    <a:ext uri="{9D8B030D-6E8A-4147-A177-3AD203B41FA5}">
                      <a16:colId xmlns:a16="http://schemas.microsoft.com/office/drawing/2014/main" val="4014053733"/>
                    </a:ext>
                  </a:extLst>
                </a:gridCol>
                <a:gridCol w="1197601">
                  <a:extLst>
                    <a:ext uri="{9D8B030D-6E8A-4147-A177-3AD203B41FA5}">
                      <a16:colId xmlns:a16="http://schemas.microsoft.com/office/drawing/2014/main" val="1082343268"/>
                    </a:ext>
                  </a:extLst>
                </a:gridCol>
                <a:gridCol w="651160">
                  <a:extLst>
                    <a:ext uri="{9D8B030D-6E8A-4147-A177-3AD203B41FA5}">
                      <a16:colId xmlns:a16="http://schemas.microsoft.com/office/drawing/2014/main" val="1254071733"/>
                    </a:ext>
                  </a:extLst>
                </a:gridCol>
                <a:gridCol w="602732">
                  <a:extLst>
                    <a:ext uri="{9D8B030D-6E8A-4147-A177-3AD203B41FA5}">
                      <a16:colId xmlns:a16="http://schemas.microsoft.com/office/drawing/2014/main" val="249354303"/>
                    </a:ext>
                  </a:extLst>
                </a:gridCol>
                <a:gridCol w="1171940">
                  <a:extLst>
                    <a:ext uri="{9D8B030D-6E8A-4147-A177-3AD203B41FA5}">
                      <a16:colId xmlns:a16="http://schemas.microsoft.com/office/drawing/2014/main" val="2493167707"/>
                    </a:ext>
                  </a:extLst>
                </a:gridCol>
                <a:gridCol w="1133032">
                  <a:extLst>
                    <a:ext uri="{9D8B030D-6E8A-4147-A177-3AD203B41FA5}">
                      <a16:colId xmlns:a16="http://schemas.microsoft.com/office/drawing/2014/main" val="405021848"/>
                    </a:ext>
                  </a:extLst>
                </a:gridCol>
              </a:tblGrid>
              <a:tr h="296424">
                <a:tc>
                  <a:txBody>
                    <a:bodyPr/>
                    <a:lstStyle/>
                    <a:p>
                      <a:pPr algn="ctr" latinLnBrk="1"/>
                      <a:r>
                        <a:rPr kumimoji="1" lang="en-US" altLang="ko-KR" sz="1300" b="0" kern="1200" dirty="0">
                          <a:solidFill>
                            <a:srgbClr val="000000"/>
                          </a:solidFill>
                          <a:latin typeface="SamsungOne-400" panose="020B0503030303020204" pitchFamily="34" charset="0"/>
                          <a:cs typeface="+mn-cs"/>
                        </a:rPr>
                        <a:t>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company</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cost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rank</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dense_rank</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row_number</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2462957">
                <a:tc>
                  <a:txBody>
                    <a:bodyPr/>
                    <a:lstStyle/>
                    <a:p>
                      <a:pPr latinLnBrk="1"/>
                      <a:r>
                        <a:rPr kumimoji="1" lang="en-US" altLang="ko-KR" sz="1300" kern="1200" dirty="0">
                          <a:solidFill>
                            <a:srgbClr val="000000"/>
                          </a:solidFill>
                          <a:latin typeface="SamsungOne-400" panose="020B0503030303020204" pitchFamily="34" charset="0"/>
                          <a:cs typeface="+mn-cs"/>
                        </a:rPr>
                        <a:t>KAFKA</a:t>
                      </a:r>
                    </a:p>
                    <a:p>
                      <a:pPr latinLnBrk="1"/>
                      <a:r>
                        <a:rPr kumimoji="1" lang="en-US" altLang="ko-KR" sz="1300" kern="1200" dirty="0">
                          <a:solidFill>
                            <a:srgbClr val="000000"/>
                          </a:solidFill>
                          <a:latin typeface="SamsungOne-400" panose="020B0503030303020204" pitchFamily="34" charset="0"/>
                          <a:cs typeface="+mn-cs"/>
                        </a:rPr>
                        <a:t>AWS</a:t>
                      </a:r>
                    </a:p>
                    <a:p>
                      <a:pPr latinLnBrk="1"/>
                      <a:r>
                        <a:rPr kumimoji="1" lang="en-US" altLang="ko-KR" sz="1300" kern="1200" dirty="0">
                          <a:solidFill>
                            <a:srgbClr val="000000"/>
                          </a:solidFill>
                          <a:latin typeface="SamsungOne-400" panose="020B0503030303020204" pitchFamily="34" charset="0"/>
                          <a:cs typeface="+mn-cs"/>
                        </a:rPr>
                        <a:t>IMPALA</a:t>
                      </a:r>
                    </a:p>
                    <a:p>
                      <a:pPr latinLnBrk="1"/>
                      <a:r>
                        <a:rPr kumimoji="1" lang="en-US" altLang="ko-KR" sz="1300" kern="1200" dirty="0">
                          <a:solidFill>
                            <a:srgbClr val="000000"/>
                          </a:solidFill>
                          <a:latin typeface="SamsungOne-400" panose="020B0503030303020204" pitchFamily="34" charset="0"/>
                          <a:cs typeface="+mn-cs"/>
                        </a:rPr>
                        <a:t>MONGODB</a:t>
                      </a:r>
                    </a:p>
                    <a:p>
                      <a:pPr latinLnBrk="1"/>
                      <a:r>
                        <a:rPr kumimoji="1" lang="en-US" altLang="ko-KR" sz="1300" kern="1200" dirty="0">
                          <a:solidFill>
                            <a:srgbClr val="000000"/>
                          </a:solidFill>
                          <a:latin typeface="SamsungOne-400" panose="020B0503030303020204" pitchFamily="34" charset="0"/>
                          <a:cs typeface="+mn-cs"/>
                        </a:rPr>
                        <a:t>KUDU</a:t>
                      </a:r>
                    </a:p>
                    <a:p>
                      <a:pPr latinLnBrk="1"/>
                      <a:r>
                        <a:rPr kumimoji="1" lang="en-US" altLang="ko-KR" sz="1300" kern="1200" dirty="0">
                          <a:solidFill>
                            <a:srgbClr val="000000"/>
                          </a:solidFill>
                          <a:latin typeface="SamsungOne-400" panose="020B0503030303020204" pitchFamily="34" charset="0"/>
                          <a:cs typeface="+mn-cs"/>
                        </a:rPr>
                        <a:t>AZURE</a:t>
                      </a:r>
                    </a:p>
                    <a:p>
                      <a:pPr latinLnBrk="1"/>
                      <a:r>
                        <a:rPr kumimoji="1" lang="en-US" altLang="ko-KR" sz="1300" kern="1200" dirty="0">
                          <a:solidFill>
                            <a:srgbClr val="000000"/>
                          </a:solidFill>
                          <a:latin typeface="SamsungOne-400" panose="020B0503030303020204" pitchFamily="34" charset="0"/>
                          <a:cs typeface="+mn-cs"/>
                        </a:rPr>
                        <a:t>HUE</a:t>
                      </a:r>
                    </a:p>
                    <a:p>
                      <a:pPr latinLnBrk="1"/>
                      <a:r>
                        <a:rPr kumimoji="1" lang="en-US" altLang="ko-KR" sz="1300" kern="1200" dirty="0">
                          <a:solidFill>
                            <a:srgbClr val="000000"/>
                          </a:solidFill>
                          <a:latin typeface="SamsungOne-400" panose="020B0503030303020204" pitchFamily="34" charset="0"/>
                          <a:cs typeface="+mn-cs"/>
                        </a:rPr>
                        <a:t>HBASE</a:t>
                      </a:r>
                    </a:p>
                    <a:p>
                      <a:pPr latinLnBrk="1"/>
                      <a:r>
                        <a:rPr kumimoji="1" lang="en-US" altLang="ko-KR" sz="1300" kern="1200" dirty="0">
                          <a:solidFill>
                            <a:srgbClr val="000000"/>
                          </a:solidFill>
                          <a:latin typeface="SamsungOne-400" panose="020B0503030303020204" pitchFamily="34" charset="0"/>
                          <a:cs typeface="+mn-cs"/>
                        </a:rPr>
                        <a:t>HDFS</a:t>
                      </a:r>
                    </a:p>
                    <a:p>
                      <a:pPr latinLnBrk="1"/>
                      <a:r>
                        <a:rPr kumimoji="1" lang="en-US" altLang="ko-KR" sz="1300" kern="1200" dirty="0">
                          <a:solidFill>
                            <a:srgbClr val="000000"/>
                          </a:solidFill>
                          <a:latin typeface="SamsungOne-400" panose="020B0503030303020204" pitchFamily="34" charset="0"/>
                          <a:cs typeface="+mn-cs"/>
                        </a:rPr>
                        <a:t>SPARKSQL</a:t>
                      </a:r>
                    </a:p>
                    <a:p>
                      <a:pPr latinLnBrk="1"/>
                      <a:r>
                        <a:rPr kumimoji="1" lang="en-US" altLang="ko-KR" sz="1300" kern="1200" dirty="0">
                          <a:solidFill>
                            <a:srgbClr val="000000"/>
                          </a:solidFill>
                          <a:latin typeface="SamsungOne-400" panose="020B0503030303020204" pitchFamily="34" charset="0"/>
                          <a:cs typeface="+mn-cs"/>
                        </a:rPr>
                        <a:t>YARN</a:t>
                      </a:r>
                    </a:p>
                    <a:p>
                      <a:pPr latinLnBrk="1"/>
                      <a:r>
                        <a:rPr kumimoji="1" lang="en-US" altLang="ko-KR" sz="1300" kern="1200" dirty="0">
                          <a:solidFill>
                            <a:srgbClr val="000000"/>
                          </a:solidFill>
                          <a:latin typeface="SamsungOne-400" panose="020B0503030303020204" pitchFamily="34" charset="0"/>
                          <a:cs typeface="+mn-cs"/>
                        </a:rPr>
                        <a:t>Cassandra</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5400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3200</a:t>
                      </a:r>
                    </a:p>
                    <a:p>
                      <a:pPr latinLnBrk="1"/>
                      <a:r>
                        <a:rPr kumimoji="1" lang="en-US" altLang="ko-KR" sz="1300" kern="1200" dirty="0">
                          <a:solidFill>
                            <a:srgbClr val="000000"/>
                          </a:solidFill>
                          <a:latin typeface="SamsungOne-400" panose="020B0503030303020204" pitchFamily="34" charset="0"/>
                          <a:cs typeface="+mn-cs"/>
                        </a:rPr>
                        <a:t>2000</a:t>
                      </a:r>
                    </a:p>
                    <a:p>
                      <a:pPr latinLnBrk="1"/>
                      <a:r>
                        <a:rPr kumimoji="1" lang="en-US" altLang="ko-KR" sz="1300" kern="1200" dirty="0">
                          <a:solidFill>
                            <a:srgbClr val="000000"/>
                          </a:solidFill>
                          <a:latin typeface="SamsungOne-400" panose="020B0503030303020204" pitchFamily="34" charset="0"/>
                          <a:cs typeface="+mn-cs"/>
                        </a:rPr>
                        <a:t>1800</a:t>
                      </a:r>
                    </a:p>
                    <a:p>
                      <a:pPr latinLnBrk="1"/>
                      <a:r>
                        <a:rPr kumimoji="1" lang="en-US" altLang="ko-KR" sz="1300" kern="1200" dirty="0">
                          <a:solidFill>
                            <a:srgbClr val="000000"/>
                          </a:solidFill>
                          <a:latin typeface="SamsungOne-400" panose="020B0503030303020204" pitchFamily="34" charset="0"/>
                          <a:cs typeface="+mn-cs"/>
                        </a:rPr>
                        <a:t>1500</a:t>
                      </a:r>
                    </a:p>
                    <a:p>
                      <a:pPr latinLnBrk="1"/>
                      <a:r>
                        <a:rPr kumimoji="1" lang="en-US" altLang="ko-KR" sz="1300" kern="1200" dirty="0">
                          <a:solidFill>
                            <a:srgbClr val="000000"/>
                          </a:solidFill>
                          <a:latin typeface="SamsungOne-400" panose="020B0503030303020204" pitchFamily="34" charset="0"/>
                          <a:cs typeface="+mn-cs"/>
                        </a:rPr>
                        <a:t>1500</a:t>
                      </a:r>
                    </a:p>
                    <a:p>
                      <a:pPr latinLnBrk="1"/>
                      <a:r>
                        <a:rPr kumimoji="1" lang="en-US" altLang="ko-KR" sz="1300" kern="1200" dirty="0">
                          <a:solidFill>
                            <a:srgbClr val="000000"/>
                          </a:solidFill>
                          <a:latin typeface="SamsungOne-400" panose="020B0503030303020204" pitchFamily="34" charset="0"/>
                          <a:cs typeface="+mn-cs"/>
                        </a:rPr>
                        <a:t>1300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7</a:t>
                      </a:r>
                    </a:p>
                    <a:p>
                      <a:pPr latinLnBrk="1"/>
                      <a:r>
                        <a:rPr kumimoji="1" lang="en-US" altLang="ko-KR" sz="1300" kern="1200" dirty="0">
                          <a:solidFill>
                            <a:srgbClr val="000000"/>
                          </a:solidFill>
                          <a:latin typeface="SamsungOne-400" panose="020B0503030303020204" pitchFamily="34" charset="0"/>
                          <a:cs typeface="+mn-cs"/>
                        </a:rPr>
                        <a:t>8</a:t>
                      </a:r>
                    </a:p>
                    <a:p>
                      <a:pPr latinLnBrk="1"/>
                      <a:r>
                        <a:rPr kumimoji="1" lang="en-US" altLang="ko-KR" sz="1300" kern="1200" dirty="0">
                          <a:solidFill>
                            <a:srgbClr val="000000"/>
                          </a:solidFill>
                          <a:latin typeface="SamsungOne-400" panose="020B0503030303020204" pitchFamily="34" charset="0"/>
                          <a:cs typeface="+mn-cs"/>
                        </a:rPr>
                        <a:t>9</a:t>
                      </a:r>
                    </a:p>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12</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6</a:t>
                      </a:r>
                    </a:p>
                    <a:p>
                      <a:pPr latinLnBrk="1"/>
                      <a:r>
                        <a:rPr kumimoji="1" lang="en-US" altLang="ko-KR" sz="1300" kern="1200" dirty="0">
                          <a:solidFill>
                            <a:srgbClr val="000000"/>
                          </a:solidFill>
                          <a:latin typeface="SamsungOne-400" panose="020B0503030303020204" pitchFamily="34" charset="0"/>
                          <a:cs typeface="+mn-cs"/>
                        </a:rPr>
                        <a:t>7</a:t>
                      </a:r>
                    </a:p>
                    <a:p>
                      <a:pPr latinLnBrk="1"/>
                      <a:r>
                        <a:rPr kumimoji="1" lang="en-US" altLang="ko-KR" sz="1300" kern="1200" dirty="0">
                          <a:solidFill>
                            <a:srgbClr val="000000"/>
                          </a:solidFill>
                          <a:latin typeface="SamsungOne-400" panose="020B0503030303020204" pitchFamily="34" charset="0"/>
                          <a:cs typeface="+mn-cs"/>
                        </a:rPr>
                        <a:t>7</a:t>
                      </a:r>
                    </a:p>
                    <a:p>
                      <a:pPr latinLnBrk="1"/>
                      <a:r>
                        <a:rPr kumimoji="1" lang="en-US" altLang="ko-KR" sz="1300" kern="1200" dirty="0">
                          <a:solidFill>
                            <a:srgbClr val="000000"/>
                          </a:solidFill>
                          <a:latin typeface="SamsungOne-400" panose="020B0503030303020204" pitchFamily="34" charset="0"/>
                          <a:cs typeface="+mn-cs"/>
                        </a:rPr>
                        <a:t>8</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6</a:t>
                      </a:r>
                    </a:p>
                    <a:p>
                      <a:pPr latinLnBrk="1"/>
                      <a:r>
                        <a:rPr kumimoji="1" lang="en-US" altLang="ko-KR" sz="1300" kern="1200" dirty="0">
                          <a:solidFill>
                            <a:srgbClr val="000000"/>
                          </a:solidFill>
                          <a:latin typeface="SamsungOne-400" panose="020B0503030303020204" pitchFamily="34" charset="0"/>
                          <a:cs typeface="+mn-cs"/>
                        </a:rPr>
                        <a:t>7</a:t>
                      </a:r>
                    </a:p>
                    <a:p>
                      <a:pPr latinLnBrk="1"/>
                      <a:r>
                        <a:rPr kumimoji="1" lang="en-US" altLang="ko-KR" sz="1300" kern="1200" dirty="0">
                          <a:solidFill>
                            <a:srgbClr val="000000"/>
                          </a:solidFill>
                          <a:latin typeface="SamsungOne-400" panose="020B0503030303020204" pitchFamily="34" charset="0"/>
                          <a:cs typeface="+mn-cs"/>
                        </a:rPr>
                        <a:t>8</a:t>
                      </a:r>
                    </a:p>
                    <a:p>
                      <a:pPr latinLnBrk="1"/>
                      <a:r>
                        <a:rPr kumimoji="1" lang="en-US" altLang="ko-KR" sz="1300" kern="1200" dirty="0">
                          <a:solidFill>
                            <a:srgbClr val="000000"/>
                          </a:solidFill>
                          <a:latin typeface="SamsungOne-400" panose="020B0503030303020204" pitchFamily="34" charset="0"/>
                          <a:cs typeface="+mn-cs"/>
                        </a:rPr>
                        <a:t>9</a:t>
                      </a:r>
                    </a:p>
                    <a:p>
                      <a:pPr latinLnBrk="1"/>
                      <a:r>
                        <a:rPr kumimoji="1" lang="en-US" altLang="ko-KR" sz="1300" kern="1200" dirty="0">
                          <a:solidFill>
                            <a:srgbClr val="000000"/>
                          </a:solidFill>
                          <a:latin typeface="SamsungOne-400" panose="020B0503030303020204" pitchFamily="34" charset="0"/>
                          <a:cs typeface="+mn-cs"/>
                        </a:rPr>
                        <a:t>10</a:t>
                      </a:r>
                    </a:p>
                    <a:p>
                      <a:pPr latinLnBrk="1"/>
                      <a:r>
                        <a:rPr kumimoji="1" lang="en-US" altLang="ko-KR" sz="1300" kern="1200" dirty="0">
                          <a:solidFill>
                            <a:srgbClr val="000000"/>
                          </a:solidFill>
                          <a:latin typeface="SamsungOne-400" panose="020B0503030303020204" pitchFamily="34" charset="0"/>
                          <a:cs typeface="+mn-cs"/>
                        </a:rPr>
                        <a:t>11</a:t>
                      </a:r>
                    </a:p>
                    <a:p>
                      <a:pPr latinLnBrk="1"/>
                      <a:r>
                        <a:rPr kumimoji="1" lang="en-US" altLang="ko-KR" sz="1300" kern="1200" dirty="0">
                          <a:solidFill>
                            <a:srgbClr val="000000"/>
                          </a:solidFill>
                          <a:latin typeface="SamsungOne-400" panose="020B0503030303020204" pitchFamily="34" charset="0"/>
                          <a:cs typeface="+mn-cs"/>
                        </a:rPr>
                        <a:t>12</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
        <p:nvSpPr>
          <p:cNvPr id="16" name="직사각형 15">
            <a:extLst>
              <a:ext uri="{FF2B5EF4-FFF2-40B4-BE49-F238E27FC236}">
                <a16:creationId xmlns:a16="http://schemas.microsoft.com/office/drawing/2014/main" id="{783700A2-2CCD-4A74-9250-3AAD5CB755CF}"/>
              </a:ext>
            </a:extLst>
          </p:cNvPr>
          <p:cNvSpPr/>
          <p:nvPr/>
        </p:nvSpPr>
        <p:spPr>
          <a:xfrm>
            <a:off x="3737171" y="3442073"/>
            <a:ext cx="3034678" cy="3368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26054686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Hàm</a:t>
            </a:r>
            <a:r>
              <a:rPr lang="en-US" altLang="ko-KR" dirty="0"/>
              <a:t> RANK </a:t>
            </a:r>
            <a:r>
              <a:rPr lang="en-US" altLang="ko-KR" dirty="0" err="1"/>
              <a:t>và</a:t>
            </a:r>
            <a:r>
              <a:rPr lang="en-US" altLang="ko-KR" dirty="0"/>
              <a:t> ROW_NUMBER</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Xếp</a:t>
            </a:r>
            <a:r>
              <a:rPr lang="en-US" altLang="ko-KR" dirty="0"/>
              <a:t> </a:t>
            </a:r>
            <a:r>
              <a:rPr lang="en-US" altLang="ko-KR" dirty="0" err="1"/>
              <a:t>hạng</a:t>
            </a:r>
            <a:r>
              <a:rPr lang="en-US" altLang="ko-KR" dirty="0"/>
              <a:t> </a:t>
            </a:r>
            <a:r>
              <a:rPr lang="en-US" altLang="ko-KR" dirty="0" err="1"/>
              <a:t>của</a:t>
            </a:r>
            <a:r>
              <a:rPr lang="en-US" altLang="ko-KR" dirty="0"/>
              <a:t> </a:t>
            </a:r>
            <a:r>
              <a:rPr lang="en-US" altLang="ko-KR" dirty="0" err="1"/>
              <a:t>từng</a:t>
            </a:r>
            <a:r>
              <a:rPr lang="en-US" altLang="ko-KR" dirty="0"/>
              <a:t> </a:t>
            </a:r>
            <a:r>
              <a:rPr lang="en-US" altLang="ko-KR" dirty="0" err="1"/>
              <a:t>dự</a:t>
            </a:r>
            <a:r>
              <a:rPr lang="en-US" altLang="ko-KR" dirty="0"/>
              <a:t> </a:t>
            </a:r>
            <a:r>
              <a:rPr lang="en-US" altLang="ko-KR" dirty="0" err="1"/>
              <a:t>án</a:t>
            </a:r>
            <a:r>
              <a:rPr lang="en-US" altLang="ko-KR" dirty="0"/>
              <a:t> </a:t>
            </a:r>
            <a:r>
              <a:rPr lang="en-US" altLang="ko-KR" dirty="0" err="1"/>
              <a:t>theo</a:t>
            </a:r>
            <a:r>
              <a:rPr lang="en-US" altLang="ko-KR" dirty="0"/>
              <a:t> chi </a:t>
            </a:r>
            <a:r>
              <a:rPr lang="en-US" altLang="ko-KR" dirty="0" err="1"/>
              <a:t>phí</a:t>
            </a:r>
            <a:r>
              <a:rPr lang="en-US" altLang="ko-KR" dirty="0"/>
              <a:t>, </a:t>
            </a:r>
            <a:r>
              <a:rPr lang="en-US" altLang="ko-KR" dirty="0" err="1"/>
              <a:t>trong</a:t>
            </a:r>
            <a:r>
              <a:rPr lang="en-US" altLang="ko-KR" dirty="0"/>
              <a:t> </a:t>
            </a:r>
            <a:r>
              <a:rPr lang="en-US" altLang="ko-KR" dirty="0" err="1"/>
              <a:t>mỗi</a:t>
            </a:r>
            <a:r>
              <a:rPr lang="en-US" altLang="ko-KR" dirty="0"/>
              <a:t> </a:t>
            </a:r>
            <a:r>
              <a:rPr lang="en-US" altLang="ko-KR" dirty="0" err="1"/>
              <a:t>dịch</a:t>
            </a:r>
            <a:r>
              <a:rPr lang="en-US" altLang="ko-KR" dirty="0"/>
              <a:t> </a:t>
            </a:r>
            <a:r>
              <a:rPr lang="en-US" altLang="ko-KR" dirty="0" err="1"/>
              <a:t>vụ</a:t>
            </a:r>
            <a:r>
              <a:rPr lang="en-US" altLang="ko-KR" dirty="0"/>
              <a:t> </a:t>
            </a:r>
            <a:r>
              <a:rPr lang="en-US" altLang="ko-KR" dirty="0" err="1"/>
              <a:t>là</a:t>
            </a:r>
            <a:r>
              <a:rPr lang="en-US" altLang="ko-KR" dirty="0"/>
              <a:t> </a:t>
            </a:r>
            <a:r>
              <a:rPr lang="en-US" altLang="ko-KR" dirty="0" err="1"/>
              <a:t>gì</a:t>
            </a:r>
            <a:r>
              <a:rPr lang="en-US" altLang="ko-KR" dirty="0"/>
              <a:t>?</a:t>
            </a:r>
          </a:p>
        </p:txBody>
      </p:sp>
      <p:sp>
        <p:nvSpPr>
          <p:cNvPr id="12" name="직사각형 3">
            <a:extLst>
              <a:ext uri="{FF2B5EF4-FFF2-40B4-BE49-F238E27FC236}">
                <a16:creationId xmlns:a16="http://schemas.microsoft.com/office/drawing/2014/main" id="{C073237A-C9B8-4E6A-B765-4DFE20580AC1}"/>
              </a:ext>
            </a:extLst>
          </p:cNvPr>
          <p:cNvSpPr/>
          <p:nvPr/>
        </p:nvSpPr>
        <p:spPr>
          <a:xfrm>
            <a:off x="704850" y="2517891"/>
            <a:ext cx="7978657" cy="85894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ko-KR" sz="1400" dirty="0">
                <a:solidFill>
                  <a:srgbClr val="193EB0"/>
                </a:solidFill>
                <a:latin typeface="SamsungOne-400" panose="020B0503030303020204" pitchFamily="34" charset="0"/>
                <a:ea typeface="SamsungOne-400" panose="020B0503030303020204" pitchFamily="34" charset="0"/>
              </a:rPr>
              <a:t>SELECT</a:t>
            </a:r>
            <a:r>
              <a:rPr lang="en-US" altLang="ko-KR" sz="1400" dirty="0">
                <a:solidFill>
                  <a:srgbClr val="000000"/>
                </a:solidFill>
                <a:latin typeface="SamsungOne-400" panose="020B0503030303020204" pitchFamily="34" charset="0"/>
                <a:ea typeface="SamsungOne-400" panose="020B0503030303020204" pitchFamily="34" charset="0"/>
              </a:rPr>
              <a:t> name, service, cost, rank()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PATRITION</a:t>
            </a:r>
            <a:r>
              <a:rPr lang="en-US" altLang="ko-KR" sz="1400" dirty="0">
                <a:solidFill>
                  <a:srgbClr val="000000"/>
                </a:solidFill>
                <a:latin typeface="SamsungOne-400" panose="020B0503030303020204" pitchFamily="34" charset="0"/>
                <a:ea typeface="SamsungOne-400" panose="020B0503030303020204" pitchFamily="34" charset="0"/>
              </a:rPr>
              <a:t> </a:t>
            </a:r>
            <a:r>
              <a:rPr lang="en-US" altLang="ko-KR" sz="1400" dirty="0">
                <a:solidFill>
                  <a:srgbClr val="193EB0"/>
                </a:solidFill>
                <a:latin typeface="SamsungOne-400" panose="020B0503030303020204" pitchFamily="34" charset="0"/>
                <a:ea typeface="SamsungOne-400" panose="020B0503030303020204" pitchFamily="34" charset="0"/>
              </a:rPr>
              <a:t>BY</a:t>
            </a:r>
            <a:r>
              <a:rPr lang="en-US" altLang="ko-KR" sz="1400" dirty="0">
                <a:solidFill>
                  <a:srgbClr val="000000"/>
                </a:solidFill>
                <a:latin typeface="SamsungOne-400" panose="020B0503030303020204" pitchFamily="34" charset="0"/>
                <a:ea typeface="SamsungOne-400" panose="020B0503030303020204" pitchFamily="34" charset="0"/>
              </a:rPr>
              <a:t> service </a:t>
            </a:r>
            <a:r>
              <a:rPr lang="en-US" altLang="ko-KR" sz="1400" dirty="0">
                <a:solidFill>
                  <a:srgbClr val="193EB0"/>
                </a:solidFill>
                <a:latin typeface="SamsungOne-400" panose="020B0503030303020204" pitchFamily="34" charset="0"/>
                <a:ea typeface="SamsungOne-400" panose="020B0503030303020204" pitchFamily="34" charset="0"/>
              </a:rPr>
              <a:t>ORDER BY </a:t>
            </a:r>
            <a:r>
              <a:rPr lang="en-US" altLang="ko-KR" sz="1400" dirty="0">
                <a:solidFill>
                  <a:srgbClr val="000000"/>
                </a:solidFill>
                <a:latin typeface="SamsungOne-400" panose="020B0503030303020204" pitchFamily="34" charset="0"/>
                <a:ea typeface="SamsungOne-400" panose="020B0503030303020204" pitchFamily="34" charset="0"/>
              </a:rPr>
              <a:t>cost) </a:t>
            </a:r>
            <a:r>
              <a:rPr lang="en-US" altLang="ko-KR" sz="1400" dirty="0">
                <a:solidFill>
                  <a:srgbClr val="193EB0"/>
                </a:solidFill>
                <a:latin typeface="SamsungOne-400" panose="020B0503030303020204" pitchFamily="34" charset="0"/>
                <a:ea typeface="SamsungOne-400" panose="020B0503030303020204" pitchFamily="34" charset="0"/>
              </a:rPr>
              <a:t>AS</a:t>
            </a:r>
            <a:r>
              <a:rPr lang="en-US" altLang="ko-KR" sz="1400" dirty="0">
                <a:solidFill>
                  <a:srgbClr val="000000"/>
                </a:solidFill>
                <a:latin typeface="SamsungOne-400" panose="020B0503030303020204" pitchFamily="34" charset="0"/>
                <a:ea typeface="SamsungOne-400" panose="020B0503030303020204" pitchFamily="34" charset="0"/>
              </a:rPr>
              <a:t> Rank, row_number() </a:t>
            </a:r>
            <a:r>
              <a:rPr lang="en-US" altLang="ko-KR" sz="1400" dirty="0">
                <a:solidFill>
                  <a:srgbClr val="193EB0"/>
                </a:solidFill>
                <a:latin typeface="SamsungOne-400" panose="020B0503030303020204" pitchFamily="34" charset="0"/>
                <a:ea typeface="SamsungOne-400" panose="020B0503030303020204" pitchFamily="34" charset="0"/>
              </a:rPr>
              <a:t>OVER</a:t>
            </a:r>
            <a:r>
              <a:rPr lang="en-US" altLang="ko-KR" sz="1400" dirty="0">
                <a:solidFill>
                  <a:srgbClr val="000000"/>
                </a:solidFill>
                <a:latin typeface="SamsungOne-400" panose="020B0503030303020204" pitchFamily="34" charset="0"/>
                <a:ea typeface="SamsungOne-400" panose="020B0503030303020204" pitchFamily="34" charset="0"/>
              </a:rPr>
              <a:t>(</a:t>
            </a:r>
            <a:r>
              <a:rPr lang="en-US" altLang="ko-KR" sz="1400" dirty="0">
                <a:solidFill>
                  <a:srgbClr val="193EB0"/>
                </a:solidFill>
                <a:latin typeface="SamsungOne-400" panose="020B0503030303020204" pitchFamily="34" charset="0"/>
                <a:ea typeface="SamsungOne-400" panose="020B0503030303020204" pitchFamily="34" charset="0"/>
              </a:rPr>
              <a:t>PATRITION BY </a:t>
            </a:r>
            <a:r>
              <a:rPr lang="en-US" altLang="ko-KR" sz="1400" dirty="0">
                <a:solidFill>
                  <a:srgbClr val="000000"/>
                </a:solidFill>
                <a:latin typeface="SamsungOne-400" panose="020B0503030303020204" pitchFamily="34" charset="0"/>
                <a:ea typeface="SamsungOne-400" panose="020B0503030303020204" pitchFamily="34" charset="0"/>
              </a:rPr>
              <a:t>service </a:t>
            </a:r>
            <a:r>
              <a:rPr lang="en-US" altLang="ko-KR" sz="1400" dirty="0">
                <a:solidFill>
                  <a:srgbClr val="193EB0"/>
                </a:solidFill>
                <a:latin typeface="SamsungOne-400" panose="020B0503030303020204" pitchFamily="34" charset="0"/>
                <a:ea typeface="SamsungOne-400" panose="020B0503030303020204" pitchFamily="34" charset="0"/>
              </a:rPr>
              <a:t>ORDER BY </a:t>
            </a:r>
            <a:r>
              <a:rPr lang="en-US" altLang="ko-KR" sz="1400" dirty="0">
                <a:solidFill>
                  <a:srgbClr val="000000"/>
                </a:solidFill>
                <a:latin typeface="SamsungOne-400" panose="020B0503030303020204" pitchFamily="34" charset="0"/>
                <a:ea typeface="SamsungOne-400" panose="020B0503030303020204" pitchFamily="34" charset="0"/>
              </a:rPr>
              <a:t>cost)</a:t>
            </a:r>
            <a:r>
              <a:rPr lang="en-US" altLang="ko-KR" sz="1400" dirty="0">
                <a:solidFill>
                  <a:srgbClr val="193EB0"/>
                </a:solidFill>
                <a:latin typeface="SamsungOne-400" panose="020B0503030303020204" pitchFamily="34" charset="0"/>
                <a:ea typeface="SamsungOne-400" panose="020B0503030303020204" pitchFamily="34" charset="0"/>
              </a:rPr>
              <a:t> AS </a:t>
            </a:r>
            <a:r>
              <a:rPr lang="en-US" altLang="ko-KR" sz="1400" dirty="0">
                <a:solidFill>
                  <a:srgbClr val="000000"/>
                </a:solidFill>
                <a:latin typeface="SamsungOne-400" panose="020B0503030303020204" pitchFamily="34" charset="0"/>
                <a:ea typeface="SamsungOne-400" panose="020B0503030303020204" pitchFamily="34" charset="0"/>
              </a:rPr>
              <a:t>row_number </a:t>
            </a:r>
          </a:p>
          <a:p>
            <a:pPr marL="180000"/>
            <a:r>
              <a:rPr lang="en-US" altLang="ko-KR" sz="1400" dirty="0">
                <a:solidFill>
                  <a:srgbClr val="193EB0"/>
                </a:solidFill>
                <a:latin typeface="SamsungOne-400" panose="020B0503030303020204" pitchFamily="34" charset="0"/>
                <a:ea typeface="SamsungOne-400" panose="020B0503030303020204" pitchFamily="34" charset="0"/>
              </a:rPr>
              <a:t>FROM</a:t>
            </a:r>
            <a:r>
              <a:rPr lang="en-US" altLang="ko-KR" sz="1400" dirty="0">
                <a:solidFill>
                  <a:srgbClr val="000000"/>
                </a:solidFill>
                <a:latin typeface="SamsungOne-400" panose="020B0503030303020204" pitchFamily="34" charset="0"/>
                <a:ea typeface="SamsungOne-400" panose="020B0503030303020204" pitchFamily="34" charset="0"/>
              </a:rPr>
              <a:t> projects;</a:t>
            </a:r>
          </a:p>
        </p:txBody>
      </p:sp>
      <p:sp>
        <p:nvSpPr>
          <p:cNvPr id="10" name="직사각형 3">
            <a:extLst>
              <a:ext uri="{FF2B5EF4-FFF2-40B4-BE49-F238E27FC236}">
                <a16:creationId xmlns:a16="http://schemas.microsoft.com/office/drawing/2014/main" id="{4B31585C-AF55-4EB8-AA77-30E1E63651F7}"/>
              </a:ext>
            </a:extLst>
          </p:cNvPr>
          <p:cNvSpPr/>
          <p:nvPr/>
        </p:nvSpPr>
        <p:spPr>
          <a:xfrm>
            <a:off x="705856" y="3443591"/>
            <a:ext cx="5016764" cy="288815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endParaRPr lang="en-US" altLang="ko-KR" sz="1400" dirty="0">
              <a:solidFill>
                <a:srgbClr val="000000"/>
              </a:solidFill>
              <a:latin typeface="SamsungOne-400" panose="020B0503030303020204" pitchFamily="34" charset="0"/>
              <a:ea typeface="SamsungOne-400" panose="020B0503030303020204" pitchFamily="34" charset="0"/>
            </a:endParaRPr>
          </a:p>
        </p:txBody>
      </p:sp>
      <p:graphicFrame>
        <p:nvGraphicFramePr>
          <p:cNvPr id="11" name="표 10">
            <a:extLst>
              <a:ext uri="{FF2B5EF4-FFF2-40B4-BE49-F238E27FC236}">
                <a16:creationId xmlns:a16="http://schemas.microsoft.com/office/drawing/2014/main" id="{60419271-A86E-46BC-ABEC-17EF344FC19C}"/>
              </a:ext>
            </a:extLst>
          </p:cNvPr>
          <p:cNvGraphicFramePr>
            <a:graphicFrameLocks noGrp="1"/>
          </p:cNvGraphicFramePr>
          <p:nvPr>
            <p:extLst>
              <p:ext uri="{D42A27DB-BD31-4B8C-83A1-F6EECF244321}">
                <p14:modId xmlns:p14="http://schemas.microsoft.com/office/powerpoint/2010/main" val="350594328"/>
              </p:ext>
            </p:extLst>
          </p:nvPr>
        </p:nvGraphicFramePr>
        <p:xfrm>
          <a:off x="783982" y="3497858"/>
          <a:ext cx="4734439" cy="2765304"/>
        </p:xfrm>
        <a:graphic>
          <a:graphicData uri="http://schemas.openxmlformats.org/drawingml/2006/table">
            <a:tbl>
              <a:tblPr firstRow="1" bandRow="1">
                <a:tableStyleId>{5C22544A-7EE6-4342-B048-85BDC9FD1C3A}</a:tableStyleId>
              </a:tblPr>
              <a:tblGrid>
                <a:gridCol w="1149914">
                  <a:extLst>
                    <a:ext uri="{9D8B030D-6E8A-4147-A177-3AD203B41FA5}">
                      <a16:colId xmlns:a16="http://schemas.microsoft.com/office/drawing/2014/main" val="4014053733"/>
                    </a:ext>
                  </a:extLst>
                </a:gridCol>
                <a:gridCol w="1197601">
                  <a:extLst>
                    <a:ext uri="{9D8B030D-6E8A-4147-A177-3AD203B41FA5}">
                      <a16:colId xmlns:a16="http://schemas.microsoft.com/office/drawing/2014/main" val="1082343268"/>
                    </a:ext>
                  </a:extLst>
                </a:gridCol>
                <a:gridCol w="651160">
                  <a:extLst>
                    <a:ext uri="{9D8B030D-6E8A-4147-A177-3AD203B41FA5}">
                      <a16:colId xmlns:a16="http://schemas.microsoft.com/office/drawing/2014/main" val="1254071733"/>
                    </a:ext>
                  </a:extLst>
                </a:gridCol>
                <a:gridCol w="602732">
                  <a:extLst>
                    <a:ext uri="{9D8B030D-6E8A-4147-A177-3AD203B41FA5}">
                      <a16:colId xmlns:a16="http://schemas.microsoft.com/office/drawing/2014/main" val="249354303"/>
                    </a:ext>
                  </a:extLst>
                </a:gridCol>
                <a:gridCol w="1133032">
                  <a:extLst>
                    <a:ext uri="{9D8B030D-6E8A-4147-A177-3AD203B41FA5}">
                      <a16:colId xmlns:a16="http://schemas.microsoft.com/office/drawing/2014/main" val="405021848"/>
                    </a:ext>
                  </a:extLst>
                </a:gridCol>
              </a:tblGrid>
              <a:tr h="296424">
                <a:tc>
                  <a:txBody>
                    <a:bodyPr/>
                    <a:lstStyle/>
                    <a:p>
                      <a:pPr algn="ctr" latinLnBrk="1"/>
                      <a:r>
                        <a:rPr kumimoji="1" lang="en-US" altLang="ko-KR" sz="1300" b="0" kern="1200" dirty="0">
                          <a:solidFill>
                            <a:srgbClr val="000000"/>
                          </a:solidFill>
                          <a:latin typeface="SamsungOne-400" panose="020B0503030303020204" pitchFamily="34" charset="0"/>
                          <a:cs typeface="+mn-cs"/>
                        </a:rPr>
                        <a:t>name</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company</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cost</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rank</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algn="ctr" latinLnBrk="1"/>
                      <a:r>
                        <a:rPr kumimoji="1" lang="en-US" altLang="ko-KR" sz="1300" b="0" kern="1200" dirty="0">
                          <a:solidFill>
                            <a:srgbClr val="000000"/>
                          </a:solidFill>
                          <a:latin typeface="SamsungOne-400" panose="020B0503030303020204" pitchFamily="34" charset="0"/>
                          <a:cs typeface="+mn-cs"/>
                        </a:rPr>
                        <a:t>row_number</a:t>
                      </a:r>
                      <a:endParaRPr kumimoji="1" lang="ko-KR" altLang="en-US" sz="1300" b="0" kern="1200" dirty="0">
                        <a:solidFill>
                          <a:srgbClr val="000000"/>
                        </a:solidFill>
                        <a:latin typeface="SamsungOne-400" panose="020B0503030303020204" pitchFamily="34" charset="0"/>
                        <a:cs typeface="+mn-cs"/>
                      </a:endParaRP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457199852"/>
                  </a:ext>
                </a:extLst>
              </a:tr>
              <a:tr h="2462957">
                <a:tc>
                  <a:txBody>
                    <a:bodyPr/>
                    <a:lstStyle/>
                    <a:p>
                      <a:pPr latinLnBrk="1"/>
                      <a:r>
                        <a:rPr kumimoji="1" lang="en-US" altLang="ko-KR" sz="1300" kern="1200" dirty="0">
                          <a:solidFill>
                            <a:srgbClr val="000000"/>
                          </a:solidFill>
                          <a:latin typeface="SamsungOne-400" panose="020B0503030303020204" pitchFamily="34" charset="0"/>
                          <a:cs typeface="+mn-cs"/>
                        </a:rPr>
                        <a:t>YARN</a:t>
                      </a:r>
                    </a:p>
                    <a:p>
                      <a:pPr latinLnBrk="1"/>
                      <a:r>
                        <a:rPr kumimoji="1" lang="en-US" altLang="ko-KR" sz="1300" kern="1200" dirty="0">
                          <a:solidFill>
                            <a:srgbClr val="000000"/>
                          </a:solidFill>
                          <a:latin typeface="SamsungOne-400" panose="020B0503030303020204" pitchFamily="34" charset="0"/>
                          <a:cs typeface="+mn-cs"/>
                        </a:rPr>
                        <a:t>HUE</a:t>
                      </a:r>
                    </a:p>
                    <a:p>
                      <a:pPr latinLnBrk="1"/>
                      <a:r>
                        <a:rPr kumimoji="1" lang="en-US" altLang="ko-KR" sz="1300" kern="1200" dirty="0">
                          <a:solidFill>
                            <a:srgbClr val="000000"/>
                          </a:solidFill>
                          <a:latin typeface="SamsungOne-400" panose="020B0503030303020204" pitchFamily="34" charset="0"/>
                          <a:cs typeface="+mn-cs"/>
                        </a:rPr>
                        <a:t>HDFS</a:t>
                      </a:r>
                    </a:p>
                    <a:p>
                      <a:pPr latinLnBrk="1"/>
                      <a:r>
                        <a:rPr kumimoji="1" lang="en-US" altLang="ko-KR" sz="1300" kern="1200" dirty="0">
                          <a:solidFill>
                            <a:srgbClr val="000000"/>
                          </a:solidFill>
                          <a:latin typeface="SamsungOne-400" panose="020B0503030303020204" pitchFamily="34" charset="0"/>
                          <a:cs typeface="+mn-cs"/>
                        </a:rPr>
                        <a:t>KUDU</a:t>
                      </a:r>
                    </a:p>
                    <a:p>
                      <a:pPr latinLnBrk="1"/>
                      <a:r>
                        <a:rPr kumimoji="1" lang="en-US" altLang="ko-KR" sz="1300" kern="1200" dirty="0">
                          <a:solidFill>
                            <a:srgbClr val="000000"/>
                          </a:solidFill>
                          <a:latin typeface="SamsungOne-400" panose="020B0503030303020204" pitchFamily="34" charset="0"/>
                          <a:cs typeface="+mn-cs"/>
                        </a:rPr>
                        <a:t>IMPALA</a:t>
                      </a:r>
                    </a:p>
                    <a:p>
                      <a:pPr latinLnBrk="1"/>
                      <a:r>
                        <a:rPr kumimoji="1" lang="en-US" altLang="ko-KR" sz="1300" kern="1200" dirty="0">
                          <a:solidFill>
                            <a:srgbClr val="000000"/>
                          </a:solidFill>
                          <a:latin typeface="SamsungOne-400" panose="020B0503030303020204" pitchFamily="34" charset="0"/>
                          <a:cs typeface="+mn-cs"/>
                        </a:rPr>
                        <a:t>Cassandra</a:t>
                      </a:r>
                    </a:p>
                    <a:p>
                      <a:pPr latinLnBrk="1"/>
                      <a:r>
                        <a:rPr kumimoji="1" lang="en-US" altLang="ko-KR" sz="1300" kern="1200" dirty="0">
                          <a:solidFill>
                            <a:srgbClr val="000000"/>
                          </a:solidFill>
                          <a:latin typeface="SamsungOne-400" panose="020B0503030303020204" pitchFamily="34" charset="0"/>
                          <a:cs typeface="+mn-cs"/>
                        </a:rPr>
                        <a:t>HBASE</a:t>
                      </a:r>
                    </a:p>
                    <a:p>
                      <a:pPr latinLnBrk="1"/>
                      <a:r>
                        <a:rPr kumimoji="1" lang="en-US" altLang="ko-KR" sz="1300" kern="1200" dirty="0">
                          <a:solidFill>
                            <a:srgbClr val="000000"/>
                          </a:solidFill>
                          <a:latin typeface="SamsungOne-400" panose="020B0503030303020204" pitchFamily="34" charset="0"/>
                          <a:cs typeface="+mn-cs"/>
                        </a:rPr>
                        <a:t>MONGODB</a:t>
                      </a:r>
                    </a:p>
                    <a:p>
                      <a:pPr latinLnBrk="1"/>
                      <a:r>
                        <a:rPr kumimoji="1" lang="en-US" altLang="ko-KR" sz="1300" kern="1200" dirty="0">
                          <a:solidFill>
                            <a:srgbClr val="000000"/>
                          </a:solidFill>
                          <a:latin typeface="SamsungOne-400" panose="020B0503030303020204" pitchFamily="34" charset="0"/>
                          <a:cs typeface="+mn-cs"/>
                        </a:rPr>
                        <a:t>AWS</a:t>
                      </a:r>
                    </a:p>
                    <a:p>
                      <a:pPr latinLnBrk="1"/>
                      <a:r>
                        <a:rPr kumimoji="1" lang="en-US" altLang="ko-KR" sz="1300" kern="1200" dirty="0">
                          <a:solidFill>
                            <a:srgbClr val="000000"/>
                          </a:solidFill>
                          <a:latin typeface="SamsungOne-400" panose="020B0503030303020204" pitchFamily="34" charset="0"/>
                          <a:cs typeface="+mn-cs"/>
                        </a:rPr>
                        <a:t>AZURE</a:t>
                      </a:r>
                    </a:p>
                    <a:p>
                      <a:pPr latinLnBrk="1"/>
                      <a:r>
                        <a:rPr kumimoji="1" lang="en-US" altLang="ko-KR" sz="1300" kern="1200" dirty="0">
                          <a:solidFill>
                            <a:srgbClr val="000000"/>
                          </a:solidFill>
                          <a:latin typeface="SamsungOne-400" panose="020B0503030303020204" pitchFamily="34" charset="0"/>
                          <a:cs typeface="+mn-cs"/>
                        </a:rPr>
                        <a:t>KAFKA</a:t>
                      </a:r>
                    </a:p>
                    <a:p>
                      <a:pPr latinLnBrk="1"/>
                      <a:r>
                        <a:rPr kumimoji="1" lang="en-US" altLang="ko-KR" sz="1300" kern="1200" dirty="0">
                          <a:solidFill>
                            <a:srgbClr val="000000"/>
                          </a:solidFill>
                          <a:latin typeface="SamsungOne-400" panose="020B0503030303020204" pitchFamily="34" charset="0"/>
                          <a:cs typeface="+mn-cs"/>
                        </a:rPr>
                        <a:t>SPARKSQL</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HADOOP</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NoSQL</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PUB-CLOUD</a:t>
                      </a:r>
                    </a:p>
                    <a:p>
                      <a:pPr latinLnBrk="1"/>
                      <a:r>
                        <a:rPr kumimoji="1" lang="en-US" altLang="ko-KR" sz="1300" kern="1200" dirty="0">
                          <a:solidFill>
                            <a:srgbClr val="000000"/>
                          </a:solidFill>
                          <a:latin typeface="SamsungOne-400" panose="020B0503030303020204" pitchFamily="34" charset="0"/>
                          <a:cs typeface="+mn-cs"/>
                        </a:rPr>
                        <a:t>SPARK</a:t>
                      </a:r>
                    </a:p>
                    <a:p>
                      <a:pPr latinLnBrk="1"/>
                      <a:r>
                        <a:rPr kumimoji="1" lang="en-US" altLang="ko-KR" sz="1300" kern="1200" dirty="0">
                          <a:solidFill>
                            <a:srgbClr val="000000"/>
                          </a:solidFill>
                          <a:latin typeface="SamsungOne-400" panose="020B0503030303020204" pitchFamily="34" charset="0"/>
                          <a:cs typeface="+mn-cs"/>
                        </a:rPr>
                        <a:t>SPARK</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1500</a:t>
                      </a:r>
                    </a:p>
                    <a:p>
                      <a:pPr latinLnBrk="1"/>
                      <a:r>
                        <a:rPr kumimoji="1" lang="en-US" altLang="ko-KR" sz="1300" kern="1200" dirty="0">
                          <a:solidFill>
                            <a:srgbClr val="000000"/>
                          </a:solidFill>
                          <a:latin typeface="SamsungOne-400" panose="020B0503030303020204" pitchFamily="34" charset="0"/>
                          <a:cs typeface="+mn-cs"/>
                        </a:rPr>
                        <a:t>3200</a:t>
                      </a:r>
                    </a:p>
                    <a:p>
                      <a:pPr latinLnBrk="1"/>
                      <a:r>
                        <a:rPr kumimoji="1" lang="en-US" altLang="ko-KR" sz="1300" kern="1200" dirty="0">
                          <a:solidFill>
                            <a:srgbClr val="000000"/>
                          </a:solidFill>
                          <a:latin typeface="SamsungOne-400" panose="020B0503030303020204" pitchFamily="34" charset="0"/>
                          <a:cs typeface="+mn-cs"/>
                        </a:rPr>
                        <a:t>3200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5400</a:t>
                      </a:r>
                    </a:p>
                    <a:p>
                      <a:pPr latinLnBrk="1"/>
                      <a:r>
                        <a:rPr kumimoji="1" lang="en-US" altLang="ko-KR" sz="1300" kern="1200" dirty="0">
                          <a:solidFill>
                            <a:srgbClr val="000000"/>
                          </a:solidFill>
                          <a:latin typeface="SamsungOne-400" panose="020B0503030303020204" pitchFamily="34" charset="0"/>
                          <a:cs typeface="+mn-cs"/>
                        </a:rPr>
                        <a:t>1300</a:t>
                      </a:r>
                    </a:p>
                    <a:p>
                      <a:pPr latinLnBrk="1"/>
                      <a:r>
                        <a:rPr kumimoji="1" lang="en-US" altLang="ko-KR" sz="1300" kern="1200" dirty="0">
                          <a:solidFill>
                            <a:srgbClr val="000000"/>
                          </a:solidFill>
                          <a:latin typeface="SamsungOne-400" panose="020B0503030303020204" pitchFamily="34" charset="0"/>
                          <a:cs typeface="+mn-cs"/>
                        </a:rPr>
                        <a:t>2000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5000</a:t>
                      </a:r>
                    </a:p>
                    <a:p>
                      <a:pPr latinLnBrk="1"/>
                      <a:r>
                        <a:rPr kumimoji="1" lang="en-US" altLang="ko-KR" sz="1300" kern="1200" dirty="0">
                          <a:solidFill>
                            <a:srgbClr val="000000"/>
                          </a:solidFill>
                          <a:latin typeface="SamsungOne-400" panose="020B0503030303020204" pitchFamily="34" charset="0"/>
                          <a:cs typeface="+mn-cs"/>
                        </a:rPr>
                        <a:t>8000</a:t>
                      </a:r>
                    </a:p>
                    <a:p>
                      <a:pPr latinLnBrk="1"/>
                      <a:r>
                        <a:rPr kumimoji="1" lang="en-US" altLang="ko-KR" sz="1300" kern="1200" dirty="0">
                          <a:solidFill>
                            <a:srgbClr val="000000"/>
                          </a:solidFill>
                          <a:latin typeface="SamsungOne-400" panose="020B0503030303020204" pitchFamily="34" charset="0"/>
                          <a:cs typeface="+mn-cs"/>
                        </a:rPr>
                        <a:t>8000</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1</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tc>
                  <a:txBody>
                    <a:bodyPr/>
                    <a:lstStyle/>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4</a:t>
                      </a:r>
                    </a:p>
                    <a:p>
                      <a:pPr latinLnBrk="1"/>
                      <a:r>
                        <a:rPr kumimoji="1" lang="en-US" altLang="ko-KR" sz="1300" kern="1200" dirty="0">
                          <a:solidFill>
                            <a:srgbClr val="000000"/>
                          </a:solidFill>
                          <a:latin typeface="SamsungOne-400" panose="020B0503030303020204" pitchFamily="34" charset="0"/>
                          <a:cs typeface="+mn-cs"/>
                        </a:rPr>
                        <a:t>5</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3</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p>
                      <a:pPr latinLnBrk="1"/>
                      <a:r>
                        <a:rPr kumimoji="1" lang="en-US" altLang="ko-KR" sz="1300" kern="1200" dirty="0">
                          <a:solidFill>
                            <a:srgbClr val="000000"/>
                          </a:solidFill>
                          <a:latin typeface="SamsungOne-400" panose="020B0503030303020204" pitchFamily="34" charset="0"/>
                          <a:cs typeface="+mn-cs"/>
                        </a:rPr>
                        <a:t>1</a:t>
                      </a:r>
                    </a:p>
                    <a:p>
                      <a:pPr latinLnBrk="1"/>
                      <a:r>
                        <a:rPr kumimoji="1" lang="en-US" altLang="ko-KR" sz="1300" kern="1200" dirty="0">
                          <a:solidFill>
                            <a:srgbClr val="000000"/>
                          </a:solidFill>
                          <a:latin typeface="SamsungOne-400" panose="020B0503030303020204" pitchFamily="34" charset="0"/>
                          <a:cs typeface="+mn-cs"/>
                        </a:rPr>
                        <a:t>2</a:t>
                      </a:r>
                    </a:p>
                  </a:txBody>
                  <a:tcP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noFill/>
                  </a:tcPr>
                </a:tc>
                <a:extLst>
                  <a:ext uri="{0D108BD9-81ED-4DB2-BD59-A6C34878D82A}">
                    <a16:rowId xmlns:a16="http://schemas.microsoft.com/office/drawing/2014/main" val="3419101885"/>
                  </a:ext>
                </a:extLst>
              </a:tr>
            </a:tbl>
          </a:graphicData>
        </a:graphic>
      </p:graphicFrame>
      <p:sp>
        <p:nvSpPr>
          <p:cNvPr id="13" name="직사각형 12">
            <a:extLst>
              <a:ext uri="{FF2B5EF4-FFF2-40B4-BE49-F238E27FC236}">
                <a16:creationId xmlns:a16="http://schemas.microsoft.com/office/drawing/2014/main" id="{725941C6-51A4-4931-B8A5-3897685BED1B}"/>
              </a:ext>
            </a:extLst>
          </p:cNvPr>
          <p:cNvSpPr/>
          <p:nvPr/>
        </p:nvSpPr>
        <p:spPr>
          <a:xfrm>
            <a:off x="783982" y="3833959"/>
            <a:ext cx="4734438" cy="994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41525258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hàm</a:t>
            </a:r>
            <a:r>
              <a:rPr lang="en-US" altLang="ko-KR" dirty="0"/>
              <a:t> windowing </a:t>
            </a:r>
            <a:r>
              <a:rPr lang="en-US" altLang="ko-KR" dirty="0" err="1"/>
              <a:t>khác</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 altLang="ko-KR" dirty="0">
                <a:latin typeface="SamsungOne-700" panose="020B0803030303020204" pitchFamily="34" charset="0"/>
                <a:ea typeface="SamsungOne-700" panose="020B0803030303020204" pitchFamily="34" charset="0"/>
              </a:rPr>
              <a:t>LEAD</a:t>
            </a:r>
          </a:p>
          <a:p>
            <a:pPr lvl="1"/>
            <a:r>
              <a:rPr lang="vi-VN" altLang="ko-KR" dirty="0"/>
              <a:t>Số lượng hàng để dẫn có thể được chỉ định tùy chọn. Nếu số lượng hàng dẫn đầu không được chỉ định, thì dẫn đầu là một hàng</a:t>
            </a:r>
          </a:p>
          <a:p>
            <a:pPr lvl="1"/>
            <a:r>
              <a:rPr lang="vi-VN" altLang="ko-KR" dirty="0"/>
              <a:t>Trả về null khi vị trí dẫn đầu của hàng hiện tại vượt quá cuối cửa sổ</a:t>
            </a:r>
            <a:endParaRPr lang="en" altLang="ko-KR" dirty="0"/>
          </a:p>
          <a:p>
            <a:r>
              <a:rPr lang="en" altLang="ko-KR" dirty="0">
                <a:latin typeface="SamsungOne-700" panose="020B0803030303020204" pitchFamily="34" charset="0"/>
                <a:ea typeface="SamsungOne-700" panose="020B0803030303020204" pitchFamily="34" charset="0"/>
              </a:rPr>
              <a:t>LAG</a:t>
            </a:r>
          </a:p>
          <a:p>
            <a:pPr lvl="1"/>
            <a:r>
              <a:rPr lang="vi-VN" altLang="ko-KR" dirty="0"/>
              <a:t>Số lượng hàng trễ có thể được chỉ định tùy ý. Nếu số lượng hàng trễ không được chỉ định, thì độ trễ là một hàng</a:t>
            </a:r>
          </a:p>
          <a:p>
            <a:pPr lvl="1"/>
            <a:r>
              <a:rPr lang="vi-VN" altLang="ko-KR" dirty="0"/>
              <a:t>Trả về null khi độ trễ cho hàng hiện tại kéo dài trước khi bắt đầu cửa sổ</a:t>
            </a:r>
            <a:endParaRPr lang="en" altLang="ko-KR" dirty="0"/>
          </a:p>
          <a:p>
            <a:r>
              <a:rPr lang="en" altLang="ko-KR" dirty="0">
                <a:latin typeface="SamsungOne-700" panose="020B0803030303020204" pitchFamily="34" charset="0"/>
                <a:ea typeface="SamsungOne-700" panose="020B0803030303020204" pitchFamily="34" charset="0"/>
              </a:rPr>
              <a:t>FIRST_VALUE</a:t>
            </a:r>
          </a:p>
          <a:p>
            <a:pPr lvl="1"/>
            <a:r>
              <a:rPr lang="vi-VN" altLang="ko-KR" dirty="0"/>
              <a:t>Điều này có nhiều nhất hai tham số. Tham số đầu tiên là cột mà bạn muốn có giá trị đầu tiên, tham số thứ hai (không bắt buộc) phải là một giá trị boolean, giá trị này là false theo mặc định. Nếu được đặt thành đúng, nó sẽ bỏ qua các giá trị null</a:t>
            </a:r>
            <a:endParaRPr lang="en" altLang="ko-KR" dirty="0"/>
          </a:p>
          <a:p>
            <a:r>
              <a:rPr lang="en" altLang="ko-KR" dirty="0">
                <a:latin typeface="SamsungOne-700" panose="020B0803030303020204" pitchFamily="34" charset="0"/>
                <a:ea typeface="SamsungOne-700" panose="020B0803030303020204" pitchFamily="34" charset="0"/>
              </a:rPr>
              <a:t>LAST_VALUE</a:t>
            </a:r>
          </a:p>
          <a:p>
            <a:pPr lvl="1"/>
            <a:r>
              <a:rPr lang="vi-VN" altLang="ko-KR" dirty="0"/>
              <a:t>Điều này có nhiều nhất hai tham số. Tham số đầu tiên là cột mà bạn muốn có giá trị cuối cùng, tham số thứ hai (không bắt buộc) phải là một giá trị boolean, giá trị này là false theo mặc định. Nếu được đặt thành đúng, nó sẽ bỏ qua các giá trị null</a:t>
            </a:r>
            <a:endParaRPr lang="en-US" altLang="ko-KR" dirty="0"/>
          </a:p>
        </p:txBody>
      </p:sp>
    </p:spTree>
    <p:extLst>
      <p:ext uri="{BB962C8B-B14F-4D97-AF65-F5344CB8AC3E}">
        <p14:creationId xmlns:p14="http://schemas.microsoft.com/office/powerpoint/2010/main" val="12320863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it-IT" altLang="ko-KR" dirty="0"/>
              <a:t>So sánh với Apache Hive và Impala</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So </a:t>
            </a:r>
            <a:r>
              <a:rPr lang="en-US" altLang="ko-KR" dirty="0" err="1"/>
              <a:t>sánh</a:t>
            </a:r>
            <a:r>
              <a:rPr lang="en-US" altLang="ko-KR" dirty="0"/>
              <a:t> Hive </a:t>
            </a:r>
            <a:r>
              <a:rPr lang="en-US" altLang="ko-KR" dirty="0" err="1"/>
              <a:t>và</a:t>
            </a:r>
            <a:r>
              <a:rPr lang="en-US" altLang="ko-KR" dirty="0"/>
              <a:t> Impala </a:t>
            </a:r>
            <a:r>
              <a:rPr lang="en-US" altLang="ko-KR" dirty="0" err="1"/>
              <a:t>với</a:t>
            </a:r>
            <a:r>
              <a:rPr lang="en-US" altLang="ko-KR" dirty="0"/>
              <a:t> CSDL </a:t>
            </a:r>
            <a:r>
              <a:rPr lang="en-US" altLang="ko-KR" dirty="0" err="1"/>
              <a:t>quan</a:t>
            </a:r>
            <a:r>
              <a:rPr lang="en-US" altLang="ko-KR" dirty="0"/>
              <a:t> </a:t>
            </a:r>
            <a:r>
              <a:rPr lang="en-US" altLang="ko-KR" dirty="0" err="1"/>
              <a:t>hệ</a:t>
            </a:r>
            <a:endParaRPr lang="en-US" altLang="ko-KR" dirty="0"/>
          </a:p>
        </p:txBody>
      </p:sp>
      <p:sp>
        <p:nvSpPr>
          <p:cNvPr id="7" name="TextBox 6">
            <a:extLst>
              <a:ext uri="{FF2B5EF4-FFF2-40B4-BE49-F238E27FC236}">
                <a16:creationId xmlns:a16="http://schemas.microsoft.com/office/drawing/2014/main" id="{91900453-E737-4BAD-84A8-860FF2D8EBE5}"/>
              </a:ext>
            </a:extLst>
          </p:cNvPr>
          <p:cNvSpPr txBox="1"/>
          <p:nvPr/>
        </p:nvSpPr>
        <p:spPr>
          <a:xfrm>
            <a:off x="8026401" y="2105670"/>
            <a:ext cx="1306000"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Thảo</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luận</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600"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graphicFrame>
        <p:nvGraphicFramePr>
          <p:cNvPr id="8" name="표 7">
            <a:extLst>
              <a:ext uri="{FF2B5EF4-FFF2-40B4-BE49-F238E27FC236}">
                <a16:creationId xmlns:a16="http://schemas.microsoft.com/office/drawing/2014/main" id="{99D8B6AC-809C-41C0-86D6-B8EA42E882D9}"/>
              </a:ext>
            </a:extLst>
          </p:cNvPr>
          <p:cNvGraphicFramePr>
            <a:graphicFrameLocks noGrp="1"/>
          </p:cNvGraphicFramePr>
          <p:nvPr>
            <p:extLst>
              <p:ext uri="{D42A27DB-BD31-4B8C-83A1-F6EECF244321}">
                <p14:modId xmlns:p14="http://schemas.microsoft.com/office/powerpoint/2010/main" val="2582534903"/>
              </p:ext>
            </p:extLst>
          </p:nvPr>
        </p:nvGraphicFramePr>
        <p:xfrm>
          <a:off x="718064" y="2528889"/>
          <a:ext cx="8614338" cy="3744911"/>
        </p:xfrm>
        <a:graphic>
          <a:graphicData uri="http://schemas.openxmlformats.org/drawingml/2006/table">
            <a:tbl>
              <a:tblPr firstRow="1" bandRow="1">
                <a:tableStyleId>{5940675A-B579-460E-94D1-54222C63F5DA}</a:tableStyleId>
              </a:tblPr>
              <a:tblGrid>
                <a:gridCol w="1856694">
                  <a:extLst>
                    <a:ext uri="{9D8B030D-6E8A-4147-A177-3AD203B41FA5}">
                      <a16:colId xmlns:a16="http://schemas.microsoft.com/office/drawing/2014/main" val="3750369147"/>
                    </a:ext>
                  </a:extLst>
                </a:gridCol>
                <a:gridCol w="2252548">
                  <a:extLst>
                    <a:ext uri="{9D8B030D-6E8A-4147-A177-3AD203B41FA5}">
                      <a16:colId xmlns:a16="http://schemas.microsoft.com/office/drawing/2014/main" val="4045030738"/>
                    </a:ext>
                  </a:extLst>
                </a:gridCol>
                <a:gridCol w="2252548">
                  <a:extLst>
                    <a:ext uri="{9D8B030D-6E8A-4147-A177-3AD203B41FA5}">
                      <a16:colId xmlns:a16="http://schemas.microsoft.com/office/drawing/2014/main" val="278222135"/>
                    </a:ext>
                  </a:extLst>
                </a:gridCol>
                <a:gridCol w="2252548">
                  <a:extLst>
                    <a:ext uri="{9D8B030D-6E8A-4147-A177-3AD203B41FA5}">
                      <a16:colId xmlns:a16="http://schemas.microsoft.com/office/drawing/2014/main" val="173827899"/>
                    </a:ext>
                  </a:extLst>
                </a:gridCol>
              </a:tblGrid>
              <a:tr h="309063">
                <a:tc>
                  <a:txBody>
                    <a:bodyPr/>
                    <a:lstStyle/>
                    <a:p>
                      <a:pPr algn="ctr"/>
                      <a:r>
                        <a:rPr lang="en-US" altLang="ko-KR" sz="1400" dirty="0" err="1">
                          <a:solidFill>
                            <a:schemeClr val="tx1"/>
                          </a:solidFill>
                          <a:latin typeface="SamsungOne-700" panose="020B0803030303020204" pitchFamily="34" charset="0"/>
                          <a:ea typeface="SamsungOne-700" panose="020B0803030303020204" pitchFamily="34" charset="0"/>
                        </a:rPr>
                        <a:t>Đặc</a:t>
                      </a:r>
                      <a:r>
                        <a:rPr lang="en-US" altLang="ko-KR" sz="1400" baseline="0" dirty="0">
                          <a:solidFill>
                            <a:schemeClr val="tx1"/>
                          </a:solidFill>
                          <a:latin typeface="SamsungOne-700" panose="020B0803030303020204" pitchFamily="34" charset="0"/>
                          <a:ea typeface="SamsungOne-700" panose="020B0803030303020204" pitchFamily="34" charset="0"/>
                        </a:rPr>
                        <a:t> </a:t>
                      </a:r>
                      <a:r>
                        <a:rPr lang="en-US" altLang="ko-KR" sz="1400" baseline="0" dirty="0" err="1">
                          <a:solidFill>
                            <a:schemeClr val="tx1"/>
                          </a:solidFill>
                          <a:latin typeface="SamsungOne-700" panose="020B0803030303020204" pitchFamily="34" charset="0"/>
                          <a:ea typeface="SamsungOne-700" panose="020B0803030303020204" pitchFamily="34" charset="0"/>
                        </a:rPr>
                        <a:t>điểm</a:t>
                      </a:r>
                      <a:endParaRPr lang="ko-KR" altLang="en-US" sz="1400" dirty="0">
                        <a:solidFill>
                          <a:schemeClr val="tx1"/>
                        </a:solidFill>
                        <a:latin typeface="SamsungOne-700" panose="020B08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844083" rtl="0" eaLnBrk="1" latinLnBrk="1" hangingPunct="1"/>
                      <a:r>
                        <a:rPr lang="en-US" altLang="ko-KR" sz="1400" kern="1200" dirty="0">
                          <a:solidFill>
                            <a:schemeClr val="tx1"/>
                          </a:solidFill>
                          <a:latin typeface="SamsungOne-700" panose="020B0803030303020204" pitchFamily="34" charset="0"/>
                          <a:ea typeface="SamsungOne-700" panose="020B0803030303020204" pitchFamily="34" charset="0"/>
                          <a:cs typeface="+mn-cs"/>
                        </a:rPr>
                        <a:t>Hive</a:t>
                      </a:r>
                      <a:endParaRPr lang="ko-KR" altLang="en-US" sz="1400" kern="1200" dirty="0">
                        <a:solidFill>
                          <a:schemeClr val="tx1"/>
                        </a:solidFill>
                        <a:latin typeface="SamsungOne-700" panose="020B0803030303020204" pitchFamily="34" charset="0"/>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844083" rtl="0" eaLnBrk="1" latinLnBrk="1" hangingPunct="1"/>
                      <a:r>
                        <a:rPr lang="en-US" altLang="ko-KR" sz="1400" kern="1200" dirty="0">
                          <a:solidFill>
                            <a:schemeClr val="tx1"/>
                          </a:solidFill>
                          <a:latin typeface="SamsungOne-700" panose="020B0803030303020204" pitchFamily="34" charset="0"/>
                          <a:ea typeface="SamsungOne-700" panose="020B0803030303020204" pitchFamily="34" charset="0"/>
                          <a:cs typeface="+mn-cs"/>
                        </a:rPr>
                        <a:t>Impala</a:t>
                      </a:r>
                      <a:endParaRPr lang="ko-KR" altLang="en-US" sz="1400" kern="1200" dirty="0">
                        <a:solidFill>
                          <a:schemeClr val="tx1"/>
                        </a:solidFill>
                        <a:latin typeface="SamsungOne-700" panose="020B0803030303020204" pitchFamily="34" charset="0"/>
                        <a:ea typeface="나눔스퀘어 Bold" panose="020B0600000101010101" pitchFamily="50" charset="-127"/>
                        <a:cs typeface="+mn-cs"/>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tx1"/>
                          </a:solidFill>
                          <a:latin typeface="SamsungOne-700" panose="020B0803030303020204" pitchFamily="34" charset="0"/>
                          <a:ea typeface="SamsungOne-700" panose="020B0803030303020204" pitchFamily="34" charset="0"/>
                        </a:rPr>
                        <a:t>RDBMS</a:t>
                      </a:r>
                      <a:endParaRPr lang="ko-KR" altLang="en-US" sz="1400" dirty="0">
                        <a:solidFill>
                          <a:schemeClr val="tx1"/>
                        </a:solidFill>
                        <a:latin typeface="SamsungOne-700" panose="020B0803030303020204" pitchFamily="34" charset="0"/>
                        <a:ea typeface="나눔스퀘어 Bold" panose="020B0600000101010101" pitchFamily="50" charset="-127"/>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429481">
                <a:tc>
                  <a:txBody>
                    <a:bodyPr/>
                    <a:lstStyle/>
                    <a:p>
                      <a:pPr algn="ctr"/>
                      <a:r>
                        <a:rPr lang="en-US" altLang="ko-KR" sz="1400" dirty="0" err="1">
                          <a:solidFill>
                            <a:schemeClr val="tx1"/>
                          </a:solidFill>
                          <a:latin typeface="SamsungOne-400" panose="020B0503030303020204" pitchFamily="34" charset="0"/>
                          <a:ea typeface="SamsungOne-400" panose="020B0503030303020204" pitchFamily="34" charset="0"/>
                        </a:rPr>
                        <a:t>Ngôn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ngữ</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vấn</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Hive</a:t>
                      </a:r>
                      <a:r>
                        <a:rPr lang="en-US" altLang="ko-KR" sz="1400" baseline="0" dirty="0">
                          <a:solidFill>
                            <a:srgbClr val="193EB0"/>
                          </a:solidFill>
                          <a:latin typeface="SamsungOne-400" panose="020B0503030303020204" pitchFamily="34" charset="0"/>
                          <a:ea typeface="SamsungOne-400" panose="020B0503030303020204" pitchFamily="34" charset="0"/>
                        </a:rPr>
                        <a:t> QL</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Impala</a:t>
                      </a:r>
                      <a:r>
                        <a:rPr lang="en-US" altLang="ko-KR" sz="1400" baseline="0" dirty="0">
                          <a:solidFill>
                            <a:srgbClr val="193EB0"/>
                          </a:solidFill>
                          <a:latin typeface="SamsungOne-400" panose="020B0503030303020204" pitchFamily="34" charset="0"/>
                          <a:ea typeface="SamsungOne-400" panose="020B0503030303020204" pitchFamily="34" charset="0"/>
                        </a:rPr>
                        <a:t> SQL</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SQL(full)</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429481">
                <a:tc>
                  <a:txBody>
                    <a:bodyPr/>
                    <a:lstStyle/>
                    <a:p>
                      <a:pPr algn="ctr"/>
                      <a:r>
                        <a:rPr lang="en-US" altLang="ko-KR" sz="1400" dirty="0" err="1">
                          <a:solidFill>
                            <a:schemeClr val="tx1"/>
                          </a:solidFill>
                          <a:latin typeface="SamsungOne-400" panose="020B0503030303020204" pitchFamily="34" charset="0"/>
                          <a:ea typeface="SamsungOne-400" panose="020B0503030303020204" pitchFamily="34" charset="0"/>
                        </a:rPr>
                        <a:t>Cập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nhật</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Không</a:t>
                      </a:r>
                      <a:r>
                        <a:rPr lang="en-US" altLang="ko-KR" sz="1400" dirty="0">
                          <a:solidFill>
                            <a:srgbClr val="193EB0"/>
                          </a:solidFill>
                          <a:latin typeface="SamsungOne-400" panose="020B0503030303020204" pitchFamily="34" charset="0"/>
                          <a:ea typeface="SamsungOne-400" panose="020B0503030303020204" pitchFamily="34" charset="0"/>
                        </a:rPr>
                        <a:t>*</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Không</a:t>
                      </a:r>
                      <a:r>
                        <a:rPr lang="en-US" altLang="ko-KR" sz="1400" dirty="0">
                          <a:solidFill>
                            <a:srgbClr val="193EB0"/>
                          </a:solidFill>
                          <a:latin typeface="SamsungOne-400" panose="020B0503030303020204" pitchFamily="34" charset="0"/>
                          <a:ea typeface="SamsungOne-400" panose="020B0503030303020204" pitchFamily="34" charset="0"/>
                        </a:rPr>
                        <a:t>*</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Có</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429481">
                <a:tc>
                  <a:txBody>
                    <a:bodyPr/>
                    <a:lstStyle/>
                    <a:p>
                      <a:pPr algn="ctr"/>
                      <a:r>
                        <a:rPr lang="en-US" altLang="ko-KR" sz="1400" dirty="0" err="1">
                          <a:solidFill>
                            <a:schemeClr val="tx1"/>
                          </a:solidFill>
                          <a:latin typeface="SamsungOne-400" panose="020B0503030303020204" pitchFamily="34" charset="0"/>
                          <a:ea typeface="SamsungOne-400" panose="020B0503030303020204" pitchFamily="34" charset="0"/>
                        </a:rPr>
                        <a:t>Xóa</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Không</a:t>
                      </a:r>
                      <a:r>
                        <a:rPr lang="en-US" altLang="ko-KR" sz="1400" dirty="0">
                          <a:solidFill>
                            <a:srgbClr val="193EB0"/>
                          </a:solidFill>
                          <a:latin typeface="SamsungOne-400" panose="020B0503030303020204" pitchFamily="34" charset="0"/>
                          <a:ea typeface="SamsungOne-400" panose="020B0503030303020204" pitchFamily="34" charset="0"/>
                        </a:rPr>
                        <a:t>*</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Không</a:t>
                      </a:r>
                      <a:r>
                        <a:rPr lang="en-US" altLang="ko-KR" sz="1400" dirty="0">
                          <a:solidFill>
                            <a:srgbClr val="193EB0"/>
                          </a:solidFill>
                          <a:latin typeface="SamsungOne-400" panose="020B0503030303020204" pitchFamily="34" charset="0"/>
                          <a:ea typeface="SamsungOne-400" panose="020B0503030303020204" pitchFamily="34" charset="0"/>
                        </a:rPr>
                        <a:t>*</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Có</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429481">
                <a:tc>
                  <a:txBody>
                    <a:bodyPr/>
                    <a:lstStyle/>
                    <a:p>
                      <a:pPr algn="ctr"/>
                      <a:r>
                        <a:rPr lang="en-US" altLang="ko-KR" sz="1400" dirty="0" err="1">
                          <a:solidFill>
                            <a:schemeClr val="tx1"/>
                          </a:solidFill>
                          <a:latin typeface="SamsungOne-400" panose="020B0503030303020204" pitchFamily="34" charset="0"/>
                          <a:ea typeface="SamsungOne-400" panose="020B0503030303020204" pitchFamily="34" charset="0"/>
                        </a:rPr>
                        <a:t>Giao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dịch</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Không</a:t>
                      </a:r>
                      <a:r>
                        <a:rPr lang="en-US" altLang="ko-KR" sz="1400" dirty="0">
                          <a:solidFill>
                            <a:srgbClr val="193EB0"/>
                          </a:solidFill>
                          <a:latin typeface="SamsungOne-400" panose="020B0503030303020204" pitchFamily="34" charset="0"/>
                          <a:ea typeface="SamsungOne-400" panose="020B0503030303020204" pitchFamily="34" charset="0"/>
                        </a:rPr>
                        <a:t>*</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Không</a:t>
                      </a:r>
                      <a:r>
                        <a:rPr lang="en-US" altLang="ko-KR" sz="1400" dirty="0">
                          <a:solidFill>
                            <a:srgbClr val="193EB0"/>
                          </a:solidFill>
                          <a:latin typeface="SamsungOne-400" panose="020B0503030303020204" pitchFamily="34" charset="0"/>
                          <a:ea typeface="SamsungOne-400" panose="020B0503030303020204" pitchFamily="34" charset="0"/>
                        </a:rPr>
                        <a:t>*</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Có</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r h="429481">
                <a:tc>
                  <a:txBody>
                    <a:bodyPr/>
                    <a:lstStyle/>
                    <a:p>
                      <a:pPr algn="ctr"/>
                      <a:r>
                        <a:rPr lang="en-US" altLang="ko-KR" sz="1400" dirty="0" err="1">
                          <a:solidFill>
                            <a:schemeClr val="tx1"/>
                          </a:solidFill>
                          <a:latin typeface="SamsungOne-400" panose="020B0503030303020204" pitchFamily="34" charset="0"/>
                          <a:ea typeface="SamsungOne-400" panose="020B0503030303020204" pitchFamily="34" charset="0"/>
                        </a:rPr>
                        <a:t>Hỗ</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mục</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Có</a:t>
                      </a:r>
                      <a:r>
                        <a:rPr lang="en-US" altLang="ko-KR" sz="1400" baseline="0" dirty="0">
                          <a:solidFill>
                            <a:srgbClr val="193EB0"/>
                          </a:solidFill>
                          <a:latin typeface="SamsungOne-400" panose="020B0503030303020204" pitchFamily="34" charset="0"/>
                          <a:ea typeface="SamsungOne-400" panose="020B0503030303020204" pitchFamily="34" charset="0"/>
                        </a:rPr>
                        <a:t> </a:t>
                      </a:r>
                      <a:r>
                        <a:rPr lang="en-US" altLang="ko-KR" sz="1400" baseline="0" dirty="0" err="1">
                          <a:solidFill>
                            <a:srgbClr val="193EB0"/>
                          </a:solidFill>
                          <a:latin typeface="SamsungOne-400" panose="020B0503030303020204" pitchFamily="34" charset="0"/>
                          <a:ea typeface="SamsungOne-400" panose="020B0503030303020204" pitchFamily="34" charset="0"/>
                        </a:rPr>
                        <a:t>giới</a:t>
                      </a:r>
                      <a:r>
                        <a:rPr lang="en-US" altLang="ko-KR" sz="1400" baseline="0" dirty="0">
                          <a:solidFill>
                            <a:srgbClr val="193EB0"/>
                          </a:solidFill>
                          <a:latin typeface="SamsungOne-400" panose="020B0503030303020204" pitchFamily="34" charset="0"/>
                          <a:ea typeface="SamsungOne-400" panose="020B0503030303020204" pitchFamily="34" charset="0"/>
                        </a:rPr>
                        <a:t> </a:t>
                      </a:r>
                      <a:r>
                        <a:rPr lang="en-US" altLang="ko-KR" sz="1400" baseline="0" dirty="0" err="1">
                          <a:solidFill>
                            <a:srgbClr val="193EB0"/>
                          </a:solidFill>
                          <a:latin typeface="SamsungOne-400" panose="020B0503030303020204" pitchFamily="34" charset="0"/>
                          <a:ea typeface="SamsungOne-400" panose="020B0503030303020204" pitchFamily="34" charset="0"/>
                        </a:rPr>
                        <a:t>hạn</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400" dirty="0" err="1">
                          <a:solidFill>
                            <a:srgbClr val="193EB0"/>
                          </a:solidFill>
                          <a:latin typeface="SamsungOne-400" panose="020B0503030303020204" pitchFamily="34" charset="0"/>
                          <a:ea typeface="SamsungOne-400" panose="020B0503030303020204" pitchFamily="34" charset="0"/>
                        </a:rPr>
                        <a:t>Có</a:t>
                      </a:r>
                      <a:r>
                        <a:rPr lang="en-US" altLang="ko-KR" sz="1400" baseline="0" dirty="0">
                          <a:solidFill>
                            <a:srgbClr val="193EB0"/>
                          </a:solidFill>
                          <a:latin typeface="SamsungOne-400" panose="020B0503030303020204" pitchFamily="34" charset="0"/>
                          <a:ea typeface="SamsungOne-400" panose="020B0503030303020204" pitchFamily="34" charset="0"/>
                        </a:rPr>
                        <a:t> </a:t>
                      </a:r>
                      <a:r>
                        <a:rPr lang="en-US" altLang="ko-KR" sz="1400" baseline="0" dirty="0" err="1">
                          <a:solidFill>
                            <a:srgbClr val="193EB0"/>
                          </a:solidFill>
                          <a:latin typeface="SamsungOne-400" panose="020B0503030303020204" pitchFamily="34" charset="0"/>
                          <a:ea typeface="SamsungOne-400" panose="020B0503030303020204" pitchFamily="34" charset="0"/>
                        </a:rPr>
                        <a:t>giới</a:t>
                      </a:r>
                      <a:r>
                        <a:rPr lang="en-US" altLang="ko-KR" sz="1400" baseline="0" dirty="0">
                          <a:solidFill>
                            <a:srgbClr val="193EB0"/>
                          </a:solidFill>
                          <a:latin typeface="SamsungOne-400" panose="020B0503030303020204" pitchFamily="34" charset="0"/>
                          <a:ea typeface="SamsungOne-400" panose="020B0503030303020204" pitchFamily="34" charset="0"/>
                        </a:rPr>
                        <a:t> </a:t>
                      </a:r>
                      <a:r>
                        <a:rPr lang="en-US" altLang="ko-KR" sz="1400" baseline="0" dirty="0" err="1">
                          <a:solidFill>
                            <a:srgbClr val="193EB0"/>
                          </a:solidFill>
                          <a:latin typeface="SamsungOne-400" panose="020B0503030303020204" pitchFamily="34" charset="0"/>
                          <a:ea typeface="SamsungOne-400" panose="020B0503030303020204" pitchFamily="34" charset="0"/>
                        </a:rPr>
                        <a:t>hạn</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Extensive</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58417"/>
                  </a:ext>
                </a:extLst>
              </a:tr>
              <a:tr h="429481">
                <a:tc>
                  <a:txBody>
                    <a:bodyPr/>
                    <a:lstStyle/>
                    <a:p>
                      <a:pPr algn="ct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baseline="0" dirty="0">
                          <a:solidFill>
                            <a:schemeClr val="tx1"/>
                          </a:solidFill>
                          <a:latin typeface="SamsungOne-400" panose="020B0503030303020204" pitchFamily="34" charset="0"/>
                          <a:ea typeface="SamsungOne-400" panose="020B0503030303020204" pitchFamily="34" charset="0"/>
                        </a:rPr>
                        <a:t> </a:t>
                      </a:r>
                      <a:r>
                        <a:rPr lang="en-US" altLang="ko-KR" sz="1400" baseline="0" dirty="0" err="1">
                          <a:solidFill>
                            <a:schemeClr val="tx1"/>
                          </a:solidFill>
                          <a:latin typeface="SamsungOne-400" panose="020B0503030303020204" pitchFamily="34" charset="0"/>
                          <a:ea typeface="SamsungOne-400" panose="020B0503030303020204" pitchFamily="34" charset="0"/>
                        </a:rPr>
                        <a:t>trễ</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Cao</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Thấp</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Rất</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thấp</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4777583"/>
                  </a:ext>
                </a:extLst>
              </a:tr>
              <a:tr h="429481">
                <a:tc>
                  <a:txBody>
                    <a:bodyPr/>
                    <a:lstStyle/>
                    <a:p>
                      <a:pPr algn="ctr"/>
                      <a:r>
                        <a:rPr lang="vi-VN" altLang="ko-KR" sz="1400" dirty="0">
                          <a:solidFill>
                            <a:schemeClr val="tx1"/>
                          </a:solidFill>
                          <a:latin typeface="SamsungOne-400" panose="020B0503030303020204" pitchFamily="34" charset="0"/>
                          <a:ea typeface="SamsungOne-400" panose="020B0503030303020204" pitchFamily="34" charset="0"/>
                        </a:rPr>
                        <a:t>Kích thước dữ liệu</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a:solidFill>
                            <a:srgbClr val="FF0000"/>
                          </a:solidFill>
                          <a:latin typeface="SamsungOne-400" panose="020B0503030303020204" pitchFamily="34" charset="0"/>
                          <a:ea typeface="SamsungOne-400" panose="020B0503030303020204" pitchFamily="34" charset="0"/>
                        </a:rPr>
                        <a:t>Petabytes</a:t>
                      </a:r>
                      <a:endParaRPr lang="ko-KR" altLang="en-US" sz="1400" dirty="0">
                        <a:solidFill>
                          <a:srgbClr val="FF000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Petabytes</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a:solidFill>
                            <a:srgbClr val="193EB0"/>
                          </a:solidFill>
                          <a:latin typeface="SamsungOne-400" panose="020B0503030303020204" pitchFamily="34" charset="0"/>
                          <a:ea typeface="SamsungOne-400" panose="020B0503030303020204" pitchFamily="34" charset="0"/>
                        </a:rPr>
                        <a:t>Terabytes</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699670"/>
                  </a:ext>
                </a:extLst>
              </a:tr>
              <a:tr h="429481">
                <a:tc>
                  <a:txBody>
                    <a:bodyPr/>
                    <a:lstStyle/>
                    <a:p>
                      <a:pPr algn="ctr"/>
                      <a:r>
                        <a:rPr lang="vi-VN" altLang="ko-KR" sz="1400" dirty="0">
                          <a:solidFill>
                            <a:schemeClr val="tx1"/>
                          </a:solidFill>
                          <a:latin typeface="SamsungOne-400" panose="020B0503030303020204" pitchFamily="34" charset="0"/>
                          <a:ea typeface="SamsungOne-400" panose="020B0503030303020204" pitchFamily="34" charset="0"/>
                        </a:rPr>
                        <a:t>Chi phí lưu trữ</a:t>
                      </a:r>
                      <a:endParaRPr lang="ko-KR" altLang="en-US" sz="14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altLang="ko-KR" sz="1400" dirty="0" err="1">
                          <a:solidFill>
                            <a:srgbClr val="FF0000"/>
                          </a:solidFill>
                          <a:latin typeface="SamsungOne-400" panose="020B0503030303020204" pitchFamily="34" charset="0"/>
                          <a:ea typeface="SamsungOne-400" panose="020B0503030303020204" pitchFamily="34" charset="0"/>
                        </a:rPr>
                        <a:t>Rất</a:t>
                      </a:r>
                      <a:r>
                        <a:rPr lang="en-US" altLang="ko-KR" sz="1400" baseline="0" dirty="0">
                          <a:solidFill>
                            <a:srgbClr val="FF0000"/>
                          </a:solidFill>
                          <a:latin typeface="SamsungOne-400" panose="020B0503030303020204" pitchFamily="34" charset="0"/>
                          <a:ea typeface="SamsungOne-400" panose="020B0503030303020204" pitchFamily="34" charset="0"/>
                        </a:rPr>
                        <a:t> </a:t>
                      </a:r>
                      <a:r>
                        <a:rPr lang="en-US" altLang="ko-KR" sz="1400" baseline="0" dirty="0" err="1">
                          <a:solidFill>
                            <a:srgbClr val="FF0000"/>
                          </a:solidFill>
                          <a:latin typeface="SamsungOne-400" panose="020B0503030303020204" pitchFamily="34" charset="0"/>
                          <a:ea typeface="SamsungOne-400" panose="020B0503030303020204" pitchFamily="34" charset="0"/>
                        </a:rPr>
                        <a:t>thấp</a:t>
                      </a:r>
                      <a:endParaRPr lang="ko-KR" altLang="en-US" sz="1400" dirty="0">
                        <a:solidFill>
                          <a:srgbClr val="FF000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Thấp</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ko-KR" sz="1400" dirty="0" err="1">
                          <a:solidFill>
                            <a:srgbClr val="193EB0"/>
                          </a:solidFill>
                          <a:latin typeface="SamsungOne-400" panose="020B0503030303020204" pitchFamily="34" charset="0"/>
                          <a:ea typeface="SamsungOne-400" panose="020B0503030303020204" pitchFamily="34" charset="0"/>
                        </a:rPr>
                        <a:t>Rất</a:t>
                      </a:r>
                      <a:r>
                        <a:rPr lang="en-US" altLang="ko-KR" sz="1400" baseline="0" dirty="0">
                          <a:solidFill>
                            <a:srgbClr val="193EB0"/>
                          </a:solidFill>
                          <a:latin typeface="SamsungOne-400" panose="020B0503030303020204" pitchFamily="34" charset="0"/>
                          <a:ea typeface="SamsungOne-400" panose="020B0503030303020204" pitchFamily="34" charset="0"/>
                        </a:rPr>
                        <a:t> </a:t>
                      </a:r>
                      <a:r>
                        <a:rPr lang="en-US" altLang="ko-KR" sz="1400" baseline="0" dirty="0" err="1">
                          <a:solidFill>
                            <a:srgbClr val="193EB0"/>
                          </a:solidFill>
                          <a:latin typeface="SamsungOne-400" panose="020B0503030303020204" pitchFamily="34" charset="0"/>
                          <a:ea typeface="SamsungOne-400" panose="020B0503030303020204" pitchFamily="34" charset="0"/>
                        </a:rPr>
                        <a:t>cao</a:t>
                      </a:r>
                      <a:endParaRPr lang="ko-KR" altLang="en-US" sz="1400" dirty="0">
                        <a:solidFill>
                          <a:srgbClr val="193EB0"/>
                        </a:solidFill>
                        <a:latin typeface="SamsungOne-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91678"/>
                  </a:ext>
                </a:extLst>
              </a:tr>
            </a:tbl>
          </a:graphicData>
        </a:graphic>
      </p:graphicFrame>
    </p:spTree>
    <p:extLst>
      <p:ext uri="{BB962C8B-B14F-4D97-AF65-F5344CB8AC3E}">
        <p14:creationId xmlns:p14="http://schemas.microsoft.com/office/powerpoint/2010/main" val="34828835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Câu</a:t>
            </a:r>
            <a:r>
              <a:rPr lang="en-US" altLang="ko-KR" dirty="0"/>
              <a:t> </a:t>
            </a:r>
            <a:r>
              <a:rPr lang="en-US" altLang="ko-KR" dirty="0" err="1"/>
              <a:t>hỏi</a:t>
            </a:r>
            <a:r>
              <a:rPr lang="en-US" altLang="ko-KR" dirty="0"/>
              <a:t> </a:t>
            </a:r>
            <a:r>
              <a:rPr lang="en-US" altLang="ko-KR" dirty="0" err="1"/>
              <a:t>ôn</a:t>
            </a:r>
            <a:r>
              <a:rPr lang="en-US" altLang="ko-KR" dirty="0"/>
              <a:t> </a:t>
            </a:r>
            <a:r>
              <a:rPr lang="en-US" altLang="ko-KR" dirty="0" err="1"/>
              <a:t>tập</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12" name="TextBox 11">
            <a:extLst>
              <a:ext uri="{FF2B5EF4-FFF2-40B4-BE49-F238E27FC236}">
                <a16:creationId xmlns:a16="http://schemas.microsoft.com/office/drawing/2014/main" id="{364BF5CB-229C-4A7C-8E9F-B8F9CEEC5BB9}"/>
              </a:ext>
            </a:extLst>
          </p:cNvPr>
          <p:cNvSpPr txBox="1"/>
          <p:nvPr/>
        </p:nvSpPr>
        <p:spPr>
          <a:xfrm>
            <a:off x="8377881" y="1909494"/>
            <a:ext cx="960587"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Câu</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hỏi</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endParaRPr lang="ko-KR" altLang="en-US" sz="1600" dirty="0">
              <a:solidFill>
                <a:prstClr val="black">
                  <a:lumMod val="85000"/>
                  <a:lumOff val="15000"/>
                </a:prstClr>
              </a:solidFill>
              <a:latin typeface="SamsungOne-700" panose="020B0803030303020204" pitchFamily="34" charset="0"/>
              <a:ea typeface="SamsungOneKorean 400" panose="020B0503030303020204" pitchFamily="50" charset="-127"/>
            </a:endParaRPr>
          </a:p>
        </p:txBody>
      </p:sp>
      <p:sp>
        <p:nvSpPr>
          <p:cNvPr id="16" name="사각형: 둥근 모서리 1">
            <a:extLst>
              <a:ext uri="{FF2B5EF4-FFF2-40B4-BE49-F238E27FC236}">
                <a16:creationId xmlns:a16="http://schemas.microsoft.com/office/drawing/2014/main" id="{97F79920-82FD-49C6-9214-9CD0553108C5}"/>
              </a:ext>
            </a:extLst>
          </p:cNvPr>
          <p:cNvSpPr/>
          <p:nvPr/>
        </p:nvSpPr>
        <p:spPr>
          <a:xfrm>
            <a:off x="761830" y="2491186"/>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endParaRPr lang="en" altLang="ko-KR" sz="1400" dirty="0">
              <a:solidFill>
                <a:srgbClr val="1F45BC"/>
              </a:solidFill>
              <a:latin typeface="SamsungOne-700" panose="020B0803030303020204" pitchFamily="34" charset="0"/>
              <a:ea typeface="SamsungOne-700" panose="020B0803030303020204" pitchFamily="34" charset="0"/>
            </a:endParaRPr>
          </a:p>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Một số lý do khiến bạn không thay thế cơ sở dữ liệu quan hệ điển hình bằng Hive là gì?</a:t>
            </a:r>
            <a:endParaRPr lang="en-US" altLang="ko-KR" sz="1400" dirty="0">
              <a:solidFill>
                <a:srgbClr val="1F45BC"/>
              </a:solidFill>
              <a:latin typeface="SamsungOne-700" panose="020B0803030303020204" pitchFamily="34" charset="0"/>
              <a:ea typeface="SamsungOne-700" panose="020B0803030303020204" pitchFamily="34" charset="0"/>
            </a:endParaRPr>
          </a:p>
          <a:p>
            <a:pPr marL="742950" lvl="1" indent="-285750">
              <a:buFont typeface="Arial" panose="020B0604020202020204" pitchFamily="34" charset="0"/>
              <a:buChar char="•"/>
            </a:pPr>
            <a:endParaRPr lang="ko-KR" altLang="en-US" dirty="0">
              <a:solidFill>
                <a:srgbClr val="1F45BC"/>
              </a:solidFill>
            </a:endParaRPr>
          </a:p>
        </p:txBody>
      </p:sp>
      <p:sp>
        <p:nvSpPr>
          <p:cNvPr id="17" name="사각형: 둥근 모서리 1">
            <a:extLst>
              <a:ext uri="{FF2B5EF4-FFF2-40B4-BE49-F238E27FC236}">
                <a16:creationId xmlns:a16="http://schemas.microsoft.com/office/drawing/2014/main" id="{93EF676E-85F0-44A0-A7EB-1A5C18E13575}"/>
              </a:ext>
            </a:extLst>
          </p:cNvPr>
          <p:cNvSpPr/>
          <p:nvPr/>
        </p:nvSpPr>
        <p:spPr>
          <a:xfrm>
            <a:off x="761830" y="2258832"/>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1</a:t>
            </a:r>
          </a:p>
        </p:txBody>
      </p:sp>
      <p:sp>
        <p:nvSpPr>
          <p:cNvPr id="19" name="사각형: 둥근 모서리 1">
            <a:extLst>
              <a:ext uri="{FF2B5EF4-FFF2-40B4-BE49-F238E27FC236}">
                <a16:creationId xmlns:a16="http://schemas.microsoft.com/office/drawing/2014/main" id="{5EB9BE93-3373-4464-8813-61BD664E9347}"/>
              </a:ext>
            </a:extLst>
          </p:cNvPr>
          <p:cNvSpPr/>
          <p:nvPr/>
        </p:nvSpPr>
        <p:spPr>
          <a:xfrm>
            <a:off x="761830" y="3469959"/>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rPr>
              <a:t>Hai </a:t>
            </a:r>
            <a:r>
              <a:rPr lang="en-US" altLang="ko-KR" sz="1400" dirty="0" err="1">
                <a:solidFill>
                  <a:srgbClr val="1F45BC"/>
                </a:solidFill>
                <a:latin typeface="SamsungOne-700" panose="020B0803030303020204" pitchFamily="34" charset="0"/>
                <a:ea typeface="SamsungOne-700" panose="020B0803030303020204" pitchFamily="34" charset="0"/>
              </a:rPr>
              <a:t>lợi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ích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mà</a:t>
            </a:r>
            <a:r>
              <a:rPr lang="en-US" altLang="ko-KR" sz="1400" dirty="0">
                <a:solidFill>
                  <a:srgbClr val="1F45BC"/>
                </a:solidFill>
                <a:latin typeface="SamsungOne-700" panose="020B0803030303020204" pitchFamily="34" charset="0"/>
                <a:ea typeface="SamsungOne-700" panose="020B0803030303020204" pitchFamily="34" charset="0"/>
              </a:rPr>
              <a:t> Hive </a:t>
            </a:r>
            <a:r>
              <a:rPr lang="en-US" altLang="ko-KR" sz="1400" dirty="0" err="1">
                <a:solidFill>
                  <a:srgbClr val="1F45BC"/>
                </a:solidFill>
                <a:latin typeface="SamsungOne-700" panose="020B0803030303020204" pitchFamily="34" charset="0"/>
                <a:ea typeface="SamsungOne-700" panose="020B0803030303020204" pitchFamily="34" charset="0"/>
              </a:rPr>
              <a:t>và</a:t>
            </a:r>
            <a:r>
              <a:rPr lang="en-US" altLang="ko-KR" sz="1400" dirty="0">
                <a:solidFill>
                  <a:srgbClr val="1F45BC"/>
                </a:solidFill>
                <a:latin typeface="SamsungOne-700" panose="020B0803030303020204" pitchFamily="34" charset="0"/>
                <a:ea typeface="SamsungOne-700" panose="020B0803030303020204" pitchFamily="34" charset="0"/>
              </a:rPr>
              <a:t> Hadoop </a:t>
            </a:r>
            <a:r>
              <a:rPr lang="en-US" altLang="ko-KR" sz="1400" dirty="0" err="1">
                <a:solidFill>
                  <a:srgbClr val="1F45BC"/>
                </a:solidFill>
                <a:latin typeface="SamsungOne-700" panose="020B0803030303020204" pitchFamily="34" charset="0"/>
                <a:ea typeface="SamsungOne-700" panose="020B0803030303020204" pitchFamily="34" charset="0"/>
              </a:rPr>
              <a:t>có</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đối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với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các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hệ</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thống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kho</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điển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hình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là</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gì</a:t>
            </a:r>
            <a:r>
              <a:rPr lang="en-US" altLang="ko-KR" sz="1400" dirty="0">
                <a:solidFill>
                  <a:srgbClr val="1F45BC"/>
                </a:solidFill>
                <a:latin typeface="SamsungOne-700" panose="020B0803030303020204" pitchFamily="34" charset="0"/>
                <a:ea typeface="SamsungOne-700" panose="020B0803030303020204" pitchFamily="34" charset="0"/>
              </a:rPr>
              <a:t>?</a:t>
            </a:r>
            <a:endParaRPr lang="en" altLang="ko-KR" sz="1400" dirty="0">
              <a:solidFill>
                <a:srgbClr val="1F45BC"/>
              </a:solidFill>
              <a:latin typeface="SamsungOne-700" panose="020B0803030303020204" pitchFamily="34" charset="0"/>
              <a:ea typeface="SamsungOne-700" panose="020B0803030303020204" pitchFamily="34" charset="0"/>
            </a:endParaRPr>
          </a:p>
        </p:txBody>
      </p:sp>
      <p:sp>
        <p:nvSpPr>
          <p:cNvPr id="20" name="사각형: 둥근 모서리 1">
            <a:extLst>
              <a:ext uri="{FF2B5EF4-FFF2-40B4-BE49-F238E27FC236}">
                <a16:creationId xmlns:a16="http://schemas.microsoft.com/office/drawing/2014/main" id="{5CB01CCB-A6E0-4E94-88BD-50C457D035B7}"/>
              </a:ext>
            </a:extLst>
          </p:cNvPr>
          <p:cNvSpPr/>
          <p:nvPr/>
        </p:nvSpPr>
        <p:spPr>
          <a:xfrm>
            <a:off x="761830" y="3314201"/>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2</a:t>
            </a:r>
          </a:p>
        </p:txBody>
      </p:sp>
      <p:sp>
        <p:nvSpPr>
          <p:cNvPr id="14" name="사각형: 둥근 모서리 1">
            <a:extLst>
              <a:ext uri="{FF2B5EF4-FFF2-40B4-BE49-F238E27FC236}">
                <a16:creationId xmlns:a16="http://schemas.microsoft.com/office/drawing/2014/main" id="{52D2BE98-472F-064E-BA61-E52A08E41A6A}"/>
              </a:ext>
            </a:extLst>
          </p:cNvPr>
          <p:cNvSpPr/>
          <p:nvPr/>
        </p:nvSpPr>
        <p:spPr>
          <a:xfrm>
            <a:off x="761830" y="4504401"/>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Khi bạn truy vấn một bảng trong Hive, dữ liệu đang được truy vấn nằm ở đâu?</a:t>
            </a:r>
            <a:endParaRPr lang="en" altLang="ko-KR" sz="1400" dirty="0">
              <a:solidFill>
                <a:srgbClr val="1F45BC"/>
              </a:solidFill>
              <a:latin typeface="SamsungOne-700" panose="020B0803030303020204" pitchFamily="34" charset="0"/>
              <a:ea typeface="SamsungOne-700" panose="020B0803030303020204" pitchFamily="34" charset="0"/>
            </a:endParaRPr>
          </a:p>
        </p:txBody>
      </p:sp>
      <p:sp>
        <p:nvSpPr>
          <p:cNvPr id="15" name="사각형: 둥근 모서리 1">
            <a:extLst>
              <a:ext uri="{FF2B5EF4-FFF2-40B4-BE49-F238E27FC236}">
                <a16:creationId xmlns:a16="http://schemas.microsoft.com/office/drawing/2014/main" id="{DFF6F707-382D-614A-A7F5-3FD439FF8AB1}"/>
              </a:ext>
            </a:extLst>
          </p:cNvPr>
          <p:cNvSpPr/>
          <p:nvPr/>
        </p:nvSpPr>
        <p:spPr>
          <a:xfrm>
            <a:off x="761830" y="4369570"/>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3</a:t>
            </a:r>
          </a:p>
        </p:txBody>
      </p:sp>
      <p:sp>
        <p:nvSpPr>
          <p:cNvPr id="21" name="사각형: 둥근 모서리 1">
            <a:extLst>
              <a:ext uri="{FF2B5EF4-FFF2-40B4-BE49-F238E27FC236}">
                <a16:creationId xmlns:a16="http://schemas.microsoft.com/office/drawing/2014/main" id="{A9959097-15F6-3F45-A52C-9C4E9A54997D}"/>
              </a:ext>
            </a:extLst>
          </p:cNvPr>
          <p:cNvSpPr/>
          <p:nvPr/>
        </p:nvSpPr>
        <p:spPr>
          <a:xfrm>
            <a:off x="761830" y="5657292"/>
            <a:ext cx="8289193" cy="61200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vi-VN" altLang="ko-KR" sz="1400" dirty="0">
                <a:solidFill>
                  <a:srgbClr val="1F45BC"/>
                </a:solidFill>
                <a:latin typeface="SamsungOne-700" panose="020B0803030303020204" pitchFamily="34" charset="0"/>
                <a:ea typeface="SamsungOne-700" panose="020B0803030303020204" pitchFamily="34" charset="0"/>
              </a:rPr>
              <a:t>Sự khác biệt giữa bảng bên ngoài và bảng được quản lý là gì?</a:t>
            </a:r>
            <a:endParaRPr lang="ko-KR" altLang="en-US" dirty="0">
              <a:solidFill>
                <a:srgbClr val="1F45BC"/>
              </a:solidFill>
            </a:endParaRPr>
          </a:p>
        </p:txBody>
      </p:sp>
      <p:sp>
        <p:nvSpPr>
          <p:cNvPr id="22" name="사각형: 둥근 모서리 1">
            <a:extLst>
              <a:ext uri="{FF2B5EF4-FFF2-40B4-BE49-F238E27FC236}">
                <a16:creationId xmlns:a16="http://schemas.microsoft.com/office/drawing/2014/main" id="{20A07808-924E-3445-9EF2-F419E9B0F547}"/>
              </a:ext>
            </a:extLst>
          </p:cNvPr>
          <p:cNvSpPr/>
          <p:nvPr/>
        </p:nvSpPr>
        <p:spPr>
          <a:xfrm>
            <a:off x="761830" y="5424938"/>
            <a:ext cx="1131801" cy="32400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chemeClr val="bg1"/>
                </a:solidFill>
                <a:latin typeface="SamsungOne-700" panose="020B0803030303020204" pitchFamily="34" charset="0"/>
                <a:ea typeface="SamsungOne-700" panose="020B0803030303020204" pitchFamily="34" charset="0"/>
              </a:rPr>
              <a:t>Câu hỏi 4</a:t>
            </a:r>
          </a:p>
        </p:txBody>
      </p:sp>
    </p:spTree>
    <p:extLst>
      <p:ext uri="{BB962C8B-B14F-4D97-AF65-F5344CB8AC3E}">
        <p14:creationId xmlns:p14="http://schemas.microsoft.com/office/powerpoint/2010/main" val="29865993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t>3.2. </a:t>
            </a:r>
            <a:r>
              <a:rPr lang="en-US" altLang="ko-KR" dirty="0" err="1"/>
              <a:t>Dữ</a:t>
            </a:r>
            <a:r>
              <a:rPr lang="en-US" altLang="ko-KR" dirty="0"/>
              <a:t> </a:t>
            </a:r>
            <a:r>
              <a:rPr lang="en-US" altLang="ko-KR" dirty="0" err="1"/>
              <a:t>liệu</a:t>
            </a:r>
            <a:r>
              <a:rPr lang="en-US" altLang="ko-KR" dirty="0"/>
              <a:t> </a:t>
            </a:r>
            <a:r>
              <a:rPr lang="en-US" altLang="ko-KR" dirty="0" err="1"/>
              <a:t>phức</a:t>
            </a:r>
            <a:r>
              <a:rPr lang="en-US" altLang="ko-KR" dirty="0"/>
              <a:t> </a:t>
            </a:r>
            <a:r>
              <a:rPr lang="en-US" altLang="ko-KR" dirty="0" err="1"/>
              <a:t>tạp</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endParaRPr lang="en-US" altLang="ko-KR" dirty="0"/>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t>Biểu</a:t>
            </a:r>
            <a:r>
              <a:rPr lang="en-US" altLang="ko-KR" dirty="0"/>
              <a:t> </a:t>
            </a:r>
            <a:r>
              <a:rPr lang="en-US" altLang="ko-KR" dirty="0" err="1"/>
              <a:t>thức</a:t>
            </a:r>
            <a:r>
              <a:rPr lang="en-US" altLang="ko-KR" dirty="0"/>
              <a:t> </a:t>
            </a:r>
            <a:r>
              <a:rPr lang="en-US" altLang="ko-KR" dirty="0" err="1"/>
              <a:t>chính</a:t>
            </a:r>
            <a:r>
              <a:rPr lang="en-US" altLang="ko-KR" dirty="0"/>
              <a:t> </a:t>
            </a:r>
            <a:r>
              <a:rPr lang="en-US" altLang="ko-KR" dirty="0" err="1"/>
              <a:t>quy</a:t>
            </a:r>
            <a:endParaRPr lang="ko-KR" altLang="en-US" dirty="0"/>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t>Bài</a:t>
            </a:r>
            <a:r>
              <a:rPr lang="en-US" altLang="ko-KR" dirty="0"/>
              <a:t>  03</a:t>
            </a:r>
            <a:endParaRPr lang="ko-KR" altLang="en-US" dirty="0"/>
          </a:p>
        </p:txBody>
      </p:sp>
      <p:sp>
        <p:nvSpPr>
          <p:cNvPr id="10" name="TextBox 9">
            <a:extLst>
              <a:ext uri="{FF2B5EF4-FFF2-40B4-BE49-F238E27FC236}">
                <a16:creationId xmlns:a16="http://schemas.microsoft.com/office/drawing/2014/main" id="{377031A4-E60D-4477-906D-F3D2A2DBD6CB}"/>
              </a:ext>
            </a:extLst>
          </p:cNvPr>
          <p:cNvSpPr txBox="1"/>
          <p:nvPr/>
        </p:nvSpPr>
        <p:spPr>
          <a:xfrm>
            <a:off x="8054236" y="1909494"/>
            <a:ext cx="1284232" cy="338554"/>
          </a:xfrm>
          <a:prstGeom prst="rect">
            <a:avLst/>
          </a:prstGeom>
          <a:noFill/>
        </p:spPr>
        <p:txBody>
          <a:bodyPr wrap="square" rtlCol="0">
            <a:spAutoFit/>
          </a:bodyPr>
          <a:lstStyle/>
          <a:p>
            <a:pPr algn="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Thảo</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600" dirty="0" err="1">
                <a:solidFill>
                  <a:prstClr val="black">
                    <a:lumMod val="85000"/>
                    <a:lumOff val="15000"/>
                  </a:prstClr>
                </a:solidFill>
                <a:latin typeface="SamsungOne-700" panose="020B0803030303020204" pitchFamily="34" charset="0"/>
                <a:ea typeface="SamsungOne-700" panose="020B0803030303020204" pitchFamily="34" charset="0"/>
              </a:rPr>
              <a:t>luận</a:t>
            </a:r>
            <a:r>
              <a:rPr lang="en-US" altLang="ko-KR" sz="1600" dirty="0">
                <a:solidFill>
                  <a:prstClr val="black">
                    <a:lumMod val="85000"/>
                    <a:lumOff val="15000"/>
                  </a:prstClr>
                </a:solidFill>
                <a:latin typeface="SamsungOne-700" panose="020B0803030303020204" pitchFamily="34" charset="0"/>
                <a:ea typeface="SamsungOne-700" panose="020B0803030303020204" pitchFamily="34" charset="0"/>
              </a:rPr>
              <a:t>]</a:t>
            </a:r>
            <a:endParaRPr lang="ko-KR" altLang="en-US" sz="1600" dirty="0">
              <a:solidFill>
                <a:prstClr val="black">
                  <a:lumMod val="85000"/>
                  <a:lumOff val="15000"/>
                </a:prstClr>
              </a:solidFill>
              <a:latin typeface="SamsungOne-700" panose="020B08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FE6EBA67-8508-46A2-B430-8A1E29C3EE1B}"/>
              </a:ext>
            </a:extLst>
          </p:cNvPr>
          <p:cNvGrpSpPr/>
          <p:nvPr/>
        </p:nvGrpSpPr>
        <p:grpSpPr>
          <a:xfrm>
            <a:off x="746307" y="2538329"/>
            <a:ext cx="8325693" cy="1547457"/>
            <a:chOff x="746307" y="2248047"/>
            <a:chExt cx="8325693" cy="1695967"/>
          </a:xfrm>
        </p:grpSpPr>
        <p:sp>
          <p:nvSpPr>
            <p:cNvPr id="14" name="모서리가 둥근 직사각형 14">
              <a:extLst>
                <a:ext uri="{FF2B5EF4-FFF2-40B4-BE49-F238E27FC236}">
                  <a16:creationId xmlns:a16="http://schemas.microsoft.com/office/drawing/2014/main" id="{F73AAC08-AEB3-4699-957F-521EB5C89321}"/>
                </a:ext>
              </a:extLst>
            </p:cNvPr>
            <p:cNvSpPr/>
            <p:nvPr/>
          </p:nvSpPr>
          <p:spPr>
            <a:xfrm>
              <a:off x="754476" y="2917071"/>
              <a:ext cx="8309354" cy="1026943"/>
            </a:xfrm>
            <a:prstGeom prst="roundRect">
              <a:avLst>
                <a:gd name="adj" fmla="val 21315"/>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vi-VN" altLang="ko-KR" sz="1400" dirty="0">
                  <a:solidFill>
                    <a:srgbClr val="1F45BC"/>
                  </a:solidFill>
                  <a:latin typeface="SamsungOne-700" panose="020B0803030303020204" pitchFamily="34" charset="0"/>
                  <a:ea typeface="SamsungOne-700" panose="020B0803030303020204" pitchFamily="34" charset="0"/>
                </a:rPr>
                <a:t>Một điều đáng chú ý đối với những người biết regex từ một ngôn ngữ khác Java (ví dụ: perl hoặc awk) là dấu gạch chéo ngược là một ký tự đặc biệt trong Java và phải được thoát bằng dấu gạch chéo ngược khác trong biểu thức chính quy.</a:t>
              </a:r>
              <a:endParaRPr lang="ko-KR" altLang="en-US" sz="1400" dirty="0">
                <a:solidFill>
                  <a:srgbClr val="1F45BC"/>
                </a:solidFill>
                <a:latin typeface="SamsungOne-700" panose="020B0803030303020204" pitchFamily="34" charset="0"/>
              </a:endParaRPr>
            </a:p>
          </p:txBody>
        </p:sp>
        <p:sp>
          <p:nvSpPr>
            <p:cNvPr id="15" name="모서리가 둥근 직사각형 2">
              <a:extLst>
                <a:ext uri="{FF2B5EF4-FFF2-40B4-BE49-F238E27FC236}">
                  <a16:creationId xmlns:a16="http://schemas.microsoft.com/office/drawing/2014/main" id="{21772A6B-8DE6-40A0-86C9-A97A872FA443}"/>
                </a:ext>
              </a:extLst>
            </p:cNvPr>
            <p:cNvSpPr/>
            <p:nvPr/>
          </p:nvSpPr>
          <p:spPr>
            <a:xfrm>
              <a:off x="746307" y="2248047"/>
              <a:ext cx="8325693" cy="657077"/>
            </a:xfrm>
            <a:prstGeom prst="roundRect">
              <a:avLst>
                <a:gd name="adj" fmla="val 29663"/>
              </a:avLst>
            </a:prstGeom>
            <a:solidFill>
              <a:srgbClr val="1F45B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bg1"/>
                  </a:solidFill>
                  <a:latin typeface="SamsungOne-700" panose="020B0803030303020204" pitchFamily="34" charset="0"/>
                  <a:ea typeface="SamsungOne-700" panose="020B0803030303020204" pitchFamily="34" charset="0"/>
                </a:rPr>
                <a:t>Một</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biểu</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thức</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chính</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quy</a:t>
              </a:r>
              <a:r>
                <a:rPr lang="en-US" altLang="ko-KR" sz="1600" dirty="0">
                  <a:solidFill>
                    <a:schemeClr val="bg1"/>
                  </a:solidFill>
                  <a:latin typeface="SamsungOne-700" panose="020B0803030303020204" pitchFamily="34" charset="0"/>
                  <a:ea typeface="SamsungOne-700" panose="020B0803030303020204" pitchFamily="34" charset="0"/>
                </a:rPr>
                <a:t> (regex) </a:t>
              </a:r>
              <a:r>
                <a:rPr lang="en-US" altLang="ko-KR" sz="1600" dirty="0" err="1">
                  <a:solidFill>
                    <a:schemeClr val="bg1"/>
                  </a:solidFill>
                  <a:latin typeface="SamsungOne-700" panose="020B0803030303020204" pitchFamily="34" charset="0"/>
                  <a:ea typeface="SamsungOne-700" panose="020B0803030303020204" pitchFamily="34" charset="0"/>
                </a:rPr>
                <a:t>khớp</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với</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một</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mẫu</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trong</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văn</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bản</a:t>
              </a:r>
              <a:r>
                <a:rPr lang="en-US" altLang="ko-KR" sz="1600" dirty="0">
                  <a:solidFill>
                    <a:schemeClr val="bg1"/>
                  </a:solidFill>
                  <a:latin typeface="SamsungOne-700" panose="020B0803030303020204" pitchFamily="34" charset="0"/>
                  <a:ea typeface="SamsungOne-700" panose="020B0803030303020204" pitchFamily="34" charset="0"/>
                </a:rPr>
                <a:t>.</a:t>
              </a:r>
            </a:p>
          </p:txBody>
        </p:sp>
      </p:grpSp>
      <p:grpSp>
        <p:nvGrpSpPr>
          <p:cNvPr id="16" name="그룹 15">
            <a:extLst>
              <a:ext uri="{FF2B5EF4-FFF2-40B4-BE49-F238E27FC236}">
                <a16:creationId xmlns:a16="http://schemas.microsoft.com/office/drawing/2014/main" id="{15DB727F-D00A-4D7C-9C2A-E1E631190DC6}"/>
              </a:ext>
            </a:extLst>
          </p:cNvPr>
          <p:cNvGrpSpPr/>
          <p:nvPr/>
        </p:nvGrpSpPr>
        <p:grpSpPr>
          <a:xfrm>
            <a:off x="774637" y="4312508"/>
            <a:ext cx="8289193" cy="2075766"/>
            <a:chOff x="774637" y="4138340"/>
            <a:chExt cx="8289193" cy="2075766"/>
          </a:xfrm>
        </p:grpSpPr>
        <p:sp>
          <p:nvSpPr>
            <p:cNvPr id="17" name="사각형: 둥근 모서리 16">
              <a:extLst>
                <a:ext uri="{FF2B5EF4-FFF2-40B4-BE49-F238E27FC236}">
                  <a16:creationId xmlns:a16="http://schemas.microsoft.com/office/drawing/2014/main" id="{FCA895E2-D23D-4C4E-A898-9E8E7798D2E1}"/>
                </a:ext>
              </a:extLst>
            </p:cNvPr>
            <p:cNvSpPr/>
            <p:nvPr/>
          </p:nvSpPr>
          <p:spPr>
            <a:xfrm>
              <a:off x="774637" y="4373658"/>
              <a:ext cx="8289193" cy="1840448"/>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rPr>
                <a:t>look</a:t>
              </a:r>
            </a:p>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hlinkClick r:id="rId3"/>
                </a:rPr>
                <a:t>\\d</a:t>
              </a:r>
              <a:r>
                <a:rPr lang="en-US" altLang="ko-KR" sz="1400" dirty="0">
                  <a:solidFill>
                    <a:srgbClr val="1F45BC"/>
                  </a:solidFill>
                  <a:latin typeface="SamsungOne-700" panose="020B0803030303020204" pitchFamily="34" charset="0"/>
                  <a:ea typeface="SamsungOne-700" panose="020B0803030303020204" pitchFamily="34" charset="0"/>
                </a:rPr>
                <a:t> </a:t>
              </a:r>
            </a:p>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hlinkClick r:id="" action="ppaction://noaction"/>
                </a:rPr>
                <a:t>\\d{5}</a:t>
              </a:r>
              <a:endParaRPr lang="en-US" altLang="ko-KR" sz="1400" dirty="0">
                <a:solidFill>
                  <a:srgbClr val="1F45BC"/>
                </a:solidFill>
                <a:latin typeface="SamsungOne-700" panose="020B0803030303020204" pitchFamily="34" charset="0"/>
                <a:ea typeface="SamsungOne-700" panose="020B0803030303020204" pitchFamily="34" charset="0"/>
              </a:endParaRPr>
            </a:p>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hlinkClick r:id="rId4"/>
                </a:rPr>
                <a:t>\\d\\s\\w</a:t>
              </a:r>
              <a:r>
                <a:rPr lang="en-US" altLang="ko-KR" sz="1400" dirty="0">
                  <a:solidFill>
                    <a:srgbClr val="1F45BC"/>
                  </a:solidFill>
                  <a:latin typeface="SamsungOne-700" panose="020B0803030303020204" pitchFamily="34" charset="0"/>
                  <a:ea typeface="SamsungOne-700" panose="020B0803030303020204" pitchFamily="34" charset="0"/>
                </a:rPr>
                <a:t>+</a:t>
              </a:r>
            </a:p>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rPr>
                <a:t>\\w{5,9}</a:t>
              </a:r>
            </a:p>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rPr>
                <a:t>.?\\.</a:t>
              </a:r>
            </a:p>
            <a:p>
              <a:pPr marL="742950" lvl="1" indent="-285750">
                <a:buFont typeface="Arial" panose="020B0604020202020204" pitchFamily="34" charset="0"/>
                <a:buChar char="•"/>
              </a:pPr>
              <a:r>
                <a:rPr lang="en-US" altLang="ko-KR" sz="1400" dirty="0">
                  <a:solidFill>
                    <a:srgbClr val="1F45BC"/>
                  </a:solidFill>
                  <a:latin typeface="SamsungOne-700" panose="020B0803030303020204" pitchFamily="34" charset="0"/>
                  <a:ea typeface="SamsungOne-700" panose="020B0803030303020204" pitchFamily="34" charset="0"/>
                </a:rPr>
                <a:t>.*\\.</a:t>
              </a:r>
              <a:endParaRPr lang="en" altLang="ko-KR" sz="1400" dirty="0">
                <a:solidFill>
                  <a:srgbClr val="1F45BC"/>
                </a:solidFill>
                <a:latin typeface="SamsungOne-700" panose="020B0803030303020204" pitchFamily="34" charset="0"/>
                <a:ea typeface="SamsungOne-700" panose="020B0803030303020204" pitchFamily="34" charset="0"/>
              </a:endParaRPr>
            </a:p>
          </p:txBody>
        </p:sp>
        <p:sp>
          <p:nvSpPr>
            <p:cNvPr id="18" name="사각형: 둥근 모서리 1">
              <a:extLst>
                <a:ext uri="{FF2B5EF4-FFF2-40B4-BE49-F238E27FC236}">
                  <a16:creationId xmlns:a16="http://schemas.microsoft.com/office/drawing/2014/main" id="{3216477E-8A71-477F-8802-58B89AB57DFC}"/>
                </a:ext>
              </a:extLst>
            </p:cNvPr>
            <p:cNvSpPr/>
            <p:nvPr/>
          </p:nvSpPr>
          <p:spPr>
            <a:xfrm>
              <a:off x="774637" y="4138340"/>
              <a:ext cx="1177731" cy="345080"/>
            </a:xfrm>
            <a:prstGeom prst="roundRect">
              <a:avLst>
                <a:gd name="adj" fmla="val 38299"/>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chemeClr val="bg1"/>
                  </a:solidFill>
                  <a:latin typeface="SamsungOne-700" panose="020B0803030303020204" pitchFamily="34" charset="0"/>
                  <a:ea typeface="SamsungOne-700" panose="020B0803030303020204" pitchFamily="34" charset="0"/>
                </a:rPr>
                <a:t>Trường hợp</a:t>
              </a:r>
              <a:r>
                <a:rPr lang="en" altLang="ko-KR" sz="1400" dirty="0">
                  <a:solidFill>
                    <a:schemeClr val="bg1"/>
                  </a:solidFill>
                  <a:latin typeface="SamsungOne-700" panose="020B0803030303020204" pitchFamily="34" charset="0"/>
                  <a:ea typeface="SamsungOne-700" panose="020B0803030303020204" pitchFamily="34" charset="0"/>
                </a:rPr>
                <a:t> </a:t>
              </a:r>
            </a:p>
          </p:txBody>
        </p:sp>
      </p:grpSp>
    </p:spTree>
    <p:extLst>
      <p:ext uri="{BB962C8B-B14F-4D97-AF65-F5344CB8AC3E}">
        <p14:creationId xmlns:p14="http://schemas.microsoft.com/office/powerpoint/2010/main" val="107133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Khóa</a:t>
            </a:r>
            <a:r>
              <a:rPr kumimoji="1" lang="en-US" altLang="ko-KR" dirty="0"/>
              <a:t> DBMS (1/4)</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Khóa</a:t>
            </a:r>
            <a:endParaRPr lang="en-US" altLang="ko-KR" dirty="0"/>
          </a:p>
          <a:p>
            <a:pPr lvl="1"/>
            <a:r>
              <a:rPr lang="vi-VN" altLang="ko-KR" dirty="0"/>
              <a:t>Xác định duy nhất một cái gì đó</a:t>
            </a:r>
          </a:p>
          <a:p>
            <a:pPr lvl="1"/>
            <a:r>
              <a:rPr lang="vi-VN" altLang="ko-KR" dirty="0"/>
              <a:t>Một thuộc tính hoặc tập hợp các thuộc tính được sử dụng để xác định một bộ dữ liệu cụ thể.</a:t>
            </a:r>
            <a:endParaRPr lang="ko-KR" altLang="en-US" dirty="0"/>
          </a:p>
        </p:txBody>
      </p:sp>
      <p:sp>
        <p:nvSpPr>
          <p:cNvPr id="7" name="직사각형 6">
            <a:extLst>
              <a:ext uri="{FF2B5EF4-FFF2-40B4-BE49-F238E27FC236}">
                <a16:creationId xmlns:a16="http://schemas.microsoft.com/office/drawing/2014/main" id="{DD58F767-37DF-CA43-85E9-2AAD4B59083D}"/>
              </a:ext>
            </a:extLst>
          </p:cNvPr>
          <p:cNvSpPr/>
          <p:nvPr/>
        </p:nvSpPr>
        <p:spPr>
          <a:xfrm>
            <a:off x="1761540" y="5292416"/>
            <a:ext cx="3049076" cy="276999"/>
          </a:xfrm>
          <a:prstGeom prst="rect">
            <a:avLst/>
          </a:prstGeom>
        </p:spPr>
        <p:txBody>
          <a:bodyPr wrap="square" lIns="91440" tIns="45720" rIns="91440" bIns="45720" anchor="t">
            <a:spAutoFit/>
          </a:bodyPr>
          <a:lstStyle/>
          <a:p>
            <a:r>
              <a:rPr lang="en-US" altLang="ko-KR" sz="1200" dirty="0">
                <a:latin typeface="SamsungOne-400" panose="020B0503030303020204" pitchFamily="34" charset="0"/>
                <a:ea typeface="SamsungOneKorean 400" panose="020B0503030303020204" pitchFamily="50" charset="-127"/>
              </a:rPr>
              <a:t>* PK – </a:t>
            </a:r>
            <a:r>
              <a:rPr lang="en-US" altLang="ko-KR" sz="1200" dirty="0" err="1">
                <a:latin typeface="SamsungOne-400" panose="020B0503030303020204" pitchFamily="34" charset="0"/>
                <a:ea typeface="SamsungOneKorean 400" panose="020B0503030303020204" pitchFamily="50" charset="-127"/>
              </a:rPr>
              <a:t>Khóa</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chính</a:t>
            </a:r>
            <a:r>
              <a:rPr lang="en-US" altLang="ko-KR" sz="1200" dirty="0">
                <a:latin typeface="SamsungOne-400" panose="020B0503030303020204" pitchFamily="34" charset="0"/>
                <a:ea typeface="SamsungOneKorean 400" panose="020B0503030303020204" pitchFamily="50" charset="-127"/>
              </a:rPr>
              <a:t>, FK – </a:t>
            </a:r>
            <a:r>
              <a:rPr lang="en-US" altLang="ko-KR" sz="1200" dirty="0" err="1">
                <a:latin typeface="SamsungOne-400" panose="020B0503030303020204" pitchFamily="34" charset="0"/>
                <a:ea typeface="SamsungOneKorean 400" panose="020B0503030303020204" pitchFamily="50" charset="-127"/>
              </a:rPr>
              <a:t>Khóa</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ngoại</a:t>
            </a:r>
            <a:endParaRPr lang="ko-KR" altLang="en-US" sz="1200" dirty="0">
              <a:latin typeface="SamsungOne-400" panose="020B0503030303020204" pitchFamily="34" charset="0"/>
              <a:ea typeface="SamsungOneKorean 400" panose="020B0503030303020204" pitchFamily="50" charset="-127"/>
            </a:endParaRPr>
          </a:p>
        </p:txBody>
      </p:sp>
      <p:graphicFrame>
        <p:nvGraphicFramePr>
          <p:cNvPr id="9" name="표 8">
            <a:extLst>
              <a:ext uri="{FF2B5EF4-FFF2-40B4-BE49-F238E27FC236}">
                <a16:creationId xmlns:a16="http://schemas.microsoft.com/office/drawing/2014/main" id="{A5A656E2-E9F6-4841-9011-9A793D34BE56}"/>
              </a:ext>
            </a:extLst>
          </p:cNvPr>
          <p:cNvGraphicFramePr>
            <a:graphicFrameLocks noGrp="1"/>
          </p:cNvGraphicFramePr>
          <p:nvPr>
            <p:extLst>
              <p:ext uri="{D42A27DB-BD31-4B8C-83A1-F6EECF244321}">
                <p14:modId xmlns:p14="http://schemas.microsoft.com/office/powerpoint/2010/main" val="1888121710"/>
              </p:ext>
            </p:extLst>
          </p:nvPr>
        </p:nvGraphicFramePr>
        <p:xfrm>
          <a:off x="1761540" y="3154574"/>
          <a:ext cx="5441402" cy="2044748"/>
        </p:xfrm>
        <a:graphic>
          <a:graphicData uri="http://schemas.openxmlformats.org/drawingml/2006/table">
            <a:tbl>
              <a:tblPr/>
              <a:tblGrid>
                <a:gridCol w="805607">
                  <a:extLst>
                    <a:ext uri="{9D8B030D-6E8A-4147-A177-3AD203B41FA5}">
                      <a16:colId xmlns:a16="http://schemas.microsoft.com/office/drawing/2014/main" val="394888715"/>
                    </a:ext>
                  </a:extLst>
                </a:gridCol>
                <a:gridCol w="2115879">
                  <a:extLst>
                    <a:ext uri="{9D8B030D-6E8A-4147-A177-3AD203B41FA5}">
                      <a16:colId xmlns:a16="http://schemas.microsoft.com/office/drawing/2014/main" val="148328333"/>
                    </a:ext>
                  </a:extLst>
                </a:gridCol>
                <a:gridCol w="2519916">
                  <a:extLst>
                    <a:ext uri="{9D8B030D-6E8A-4147-A177-3AD203B41FA5}">
                      <a16:colId xmlns:a16="http://schemas.microsoft.com/office/drawing/2014/main" val="2552908983"/>
                    </a:ext>
                  </a:extLst>
                </a:gridCol>
              </a:tblGrid>
              <a:tr h="379016">
                <a:tc gridSpan="3">
                  <a:txBody>
                    <a:bodyPr/>
                    <a:lstStyle/>
                    <a:p>
                      <a:pPr algn="l">
                        <a:lnSpc>
                          <a:spcPct val="100000"/>
                        </a:lnSpc>
                      </a:pPr>
                      <a:r>
                        <a:rPr lang="en-US" altLang="ko-KR" sz="1400" b="0" dirty="0" err="1">
                          <a:solidFill>
                            <a:schemeClr val="tx1">
                              <a:lumMod val="75000"/>
                              <a:lumOff val="25000"/>
                            </a:schemeClr>
                          </a:solidFill>
                          <a:latin typeface="SamsungOne-400" panose="020B0503030303020204" pitchFamily="34" charset="0"/>
                          <a:ea typeface="SamsungOne-400" panose="020B0503030303020204" pitchFamily="34" charset="0"/>
                        </a:rPr>
                        <a:t>Vùng</a:t>
                      </a: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12700" cmpd="sng">
                      <a:noFill/>
                      <a:prstDash val="soli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hMerge="1">
                  <a:txBody>
                    <a:bodyPr/>
                    <a:lstStyle/>
                    <a:p>
                      <a:endParaRPr lang="ko-KR" altLang="en-US" sz="1000" dirty="0">
                        <a:latin typeface="SamsungOne-500C" panose="020B0606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extLst>
                  <a:ext uri="{0D108BD9-81ED-4DB2-BD59-A6C34878D82A}">
                    <a16:rowId xmlns:a16="http://schemas.microsoft.com/office/drawing/2014/main" val="1561383975"/>
                  </a:ext>
                </a:extLst>
              </a:tr>
              <a:tr h="416433">
                <a:tc>
                  <a:txBody>
                    <a:bodyPr/>
                    <a:lstStyle/>
                    <a:p>
                      <a:pPr>
                        <a:lnSpc>
                          <a:spcPct val="100000"/>
                        </a:lnSpc>
                      </a:pPr>
                      <a:r>
                        <a:rPr lang="en-US" altLang="ko-KR" sz="1400" b="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PK</a:t>
                      </a:r>
                      <a:endParaRPr lang="ko-KR" altLang="en-US" sz="1400" b="0" dirty="0">
                        <a:solidFill>
                          <a:schemeClr val="tx1">
                            <a:lumMod val="75000"/>
                            <a:lumOff val="25000"/>
                          </a:schemeClr>
                        </a:solidFill>
                        <a:highlight>
                          <a:srgbClr val="FFFF00"/>
                        </a:highlight>
                        <a:latin typeface="SamsungOne-400" panose="020B0503030303020204" pitchFamily="34" charset="0"/>
                      </a:endParaRPr>
                    </a:p>
                  </a:txBody>
                  <a:tcPr marL="211074" marR="211074" marT="72000" marB="72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Region_id</a:t>
                      </a: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3287875"/>
                  </a:ext>
                </a:extLst>
              </a:tr>
              <a:tr h="416433">
                <a:tc>
                  <a:txBody>
                    <a:bodyPr/>
                    <a:lstStyle/>
                    <a:p>
                      <a:pPr>
                        <a:lnSpc>
                          <a:spcPct val="100000"/>
                        </a:lnSpc>
                      </a:pP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Region_name</a:t>
                      </a: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VARCHAR(30)</a:t>
                      </a: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416433">
                <a:tc>
                  <a:txBody>
                    <a:bodyPr/>
                    <a:lstStyle/>
                    <a:p>
                      <a:pPr>
                        <a:lnSpc>
                          <a:spcPct val="100000"/>
                        </a:lnSpc>
                      </a:pPr>
                      <a:r>
                        <a:rPr lang="en-US" altLang="ko-KR" sz="1400" b="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FK</a:t>
                      </a:r>
                      <a:endParaRPr lang="ko-KR" altLang="en-US" sz="1400" b="0" dirty="0">
                        <a:solidFill>
                          <a:schemeClr val="tx1">
                            <a:lumMod val="75000"/>
                            <a:lumOff val="25000"/>
                          </a:schemeClr>
                        </a:solidFill>
                        <a:highlight>
                          <a:srgbClr val="FFFF00"/>
                        </a:highlight>
                        <a:latin typeface="SamsungOne-400" panose="020B0503030303020204" pitchFamily="34" charset="0"/>
                      </a:endParaRPr>
                    </a:p>
                  </a:txBody>
                  <a:tcPr marL="211074" marR="211074" marT="72000" marB="72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Country_id</a:t>
                      </a:r>
                    </a:p>
                  </a:txBody>
                  <a:tcPr marL="211074" marR="211074" marT="72000" marB="72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1400" b="0" dirty="0">
                        <a:solidFill>
                          <a:schemeClr val="tx1">
                            <a:lumMod val="75000"/>
                            <a:lumOff val="25000"/>
                          </a:schemeClr>
                        </a:solidFill>
                        <a:latin typeface="SamsungOne-400" panose="020B0503030303020204" pitchFamily="34" charset="0"/>
                      </a:endParaRPr>
                    </a:p>
                  </a:txBody>
                  <a:tcPr marL="211074" marR="211074" marT="72000" marB="72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416433">
                <a:tc>
                  <a:txBody>
                    <a:bodyPr/>
                    <a:lstStyle/>
                    <a:p>
                      <a:pPr marL="0" algn="l" defTabSz="844083" rtl="0" eaLnBrk="1" latinLnBrk="1" hangingPunct="1">
                        <a:lnSpc>
                          <a:spcPct val="100000"/>
                        </a:lnSpc>
                      </a:pPr>
                      <a:r>
                        <a:rPr lang="en-US" altLang="ko-KR" sz="1400" b="0" dirty="0">
                          <a:solidFill>
                            <a:schemeClr val="tx1">
                              <a:lumMod val="75000"/>
                              <a:lumOff val="25000"/>
                            </a:schemeClr>
                          </a:solidFill>
                          <a:highlight>
                            <a:srgbClr val="FFFF00"/>
                          </a:highlight>
                          <a:latin typeface="SamsungOne-400" panose="020B0503030303020204" pitchFamily="34" charset="0"/>
                          <a:ea typeface="SamsungOne-400" panose="020B0503030303020204" pitchFamily="34" charset="0"/>
                        </a:rPr>
                        <a:t>FK</a:t>
                      </a:r>
                      <a:endParaRPr lang="ko-KR" altLang="en-US" sz="1400" b="0" kern="1200" dirty="0">
                        <a:solidFill>
                          <a:schemeClr val="tx1">
                            <a:lumMod val="75000"/>
                            <a:lumOff val="25000"/>
                          </a:schemeClr>
                        </a:solidFill>
                        <a:highlight>
                          <a:srgbClr val="FFFF00"/>
                        </a:highlight>
                        <a:latin typeface="SamsungOne-400" panose="020B0503030303020204" pitchFamily="34" charset="0"/>
                        <a:ea typeface="+mn-ea"/>
                        <a:cs typeface="+mn-cs"/>
                      </a:endParaRPr>
                    </a:p>
                  </a:txBody>
                  <a:tcPr marL="211074" marR="211074" marT="72000" marB="7200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1400" b="0" kern="1200" dirty="0">
                          <a:solidFill>
                            <a:schemeClr val="tx1">
                              <a:lumMod val="75000"/>
                              <a:lumOff val="25000"/>
                            </a:schemeClr>
                          </a:solidFill>
                          <a:latin typeface="SamsungOne-400" panose="020B0503030303020204" pitchFamily="34" charset="0"/>
                          <a:ea typeface="SamsungOne-400" panose="020B0503030303020204" pitchFamily="34" charset="0"/>
                          <a:cs typeface="+mn-cs"/>
                        </a:rPr>
                        <a:t>Continent_id </a:t>
                      </a:r>
                      <a:endParaRPr lang="ko-KR" altLang="en-US" sz="1400" b="0" kern="1200" dirty="0">
                        <a:solidFill>
                          <a:schemeClr val="tx1">
                            <a:lumMod val="75000"/>
                            <a:lumOff val="25000"/>
                          </a:schemeClr>
                        </a:solidFill>
                        <a:latin typeface="SamsungOne-400" panose="020B0503030303020204" pitchFamily="34" charset="0"/>
                        <a:ea typeface="+mn-ea"/>
                        <a:cs typeface="+mn-cs"/>
                      </a:endParaRPr>
                    </a:p>
                  </a:txBody>
                  <a:tcPr marL="211074" marR="211074" marT="72000" marB="7200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latinLnBrk="1" hangingPunct="1">
                        <a:lnSpc>
                          <a:spcPct val="100000"/>
                        </a:lnSpc>
                      </a:pPr>
                      <a:r>
                        <a:rPr lang="en-US" altLang="ko-KR" sz="1400" b="0" dirty="0">
                          <a:solidFill>
                            <a:schemeClr val="tx1">
                              <a:lumMod val="75000"/>
                              <a:lumOff val="25000"/>
                            </a:schemeClr>
                          </a:solidFill>
                          <a:latin typeface="SamsungOne-400" panose="020B0503030303020204" pitchFamily="34" charset="0"/>
                          <a:ea typeface="SamsungOne-400" panose="020B0503030303020204" pitchFamily="34" charset="0"/>
                        </a:rPr>
                        <a:t>INTEGER</a:t>
                      </a:r>
                      <a:endParaRPr lang="ko-KR" altLang="en-US" sz="1400" b="0" kern="1200" dirty="0">
                        <a:solidFill>
                          <a:schemeClr val="tx1">
                            <a:lumMod val="75000"/>
                            <a:lumOff val="25000"/>
                          </a:schemeClr>
                        </a:solidFill>
                        <a:latin typeface="SamsungOne-400" panose="020B0503030303020204" pitchFamily="34" charset="0"/>
                        <a:ea typeface="+mn-ea"/>
                        <a:cs typeface="+mn-cs"/>
                      </a:endParaRPr>
                    </a:p>
                  </a:txBody>
                  <a:tcPr marL="211074" marR="211074" marT="72000" marB="7200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bl>
          </a:graphicData>
        </a:graphic>
      </p:graphicFrame>
      <p:sp>
        <p:nvSpPr>
          <p:cNvPr id="8" name="직사각형 7">
            <a:extLst>
              <a:ext uri="{FF2B5EF4-FFF2-40B4-BE49-F238E27FC236}">
                <a16:creationId xmlns:a16="http://schemas.microsoft.com/office/drawing/2014/main" id="{BD72EE9C-2EF2-4505-A2E3-089AA05FEADA}"/>
              </a:ext>
            </a:extLst>
          </p:cNvPr>
          <p:cNvSpPr/>
          <p:nvPr/>
        </p:nvSpPr>
        <p:spPr>
          <a:xfrm>
            <a:off x="710214" y="3947538"/>
            <a:ext cx="686099" cy="4106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Khóa</a:t>
            </a:r>
            <a:endParaRPr lang="ko-KR" altLang="en-US" sz="1600" dirty="0">
              <a:solidFill>
                <a:srgbClr val="1F45BC"/>
              </a:solidFill>
              <a:latin typeface="SamsungOne-700" panose="020B0803030303020204" pitchFamily="34" charset="0"/>
            </a:endParaRPr>
          </a:p>
        </p:txBody>
      </p:sp>
      <p:cxnSp>
        <p:nvCxnSpPr>
          <p:cNvPr id="16" name="연결선: 꺾임 15">
            <a:extLst>
              <a:ext uri="{FF2B5EF4-FFF2-40B4-BE49-F238E27FC236}">
                <a16:creationId xmlns:a16="http://schemas.microsoft.com/office/drawing/2014/main" id="{6EB3C5D6-3CC3-4E45-BCDA-949AA5DE948C}"/>
              </a:ext>
            </a:extLst>
          </p:cNvPr>
          <p:cNvCxnSpPr>
            <a:cxnSpLocks/>
            <a:endCxn id="8" idx="0"/>
          </p:cNvCxnSpPr>
          <p:nvPr/>
        </p:nvCxnSpPr>
        <p:spPr>
          <a:xfrm rot="10800000" flipV="1">
            <a:off x="1053264" y="3717752"/>
            <a:ext cx="708276" cy="229786"/>
          </a:xfrm>
          <a:prstGeom prst="bentConnector2">
            <a:avLst/>
          </a:prstGeom>
          <a:ln w="9525">
            <a:solidFill>
              <a:srgbClr val="193EB0"/>
            </a:solidFill>
            <a:headEnd type="oval"/>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42E380BA-10E4-4BCD-9996-6A5550A6142A}"/>
              </a:ext>
            </a:extLst>
          </p:cNvPr>
          <p:cNvCxnSpPr>
            <a:cxnSpLocks/>
            <a:stCxn id="8" idx="2"/>
          </p:cNvCxnSpPr>
          <p:nvPr/>
        </p:nvCxnSpPr>
        <p:spPr>
          <a:xfrm rot="16200000" flipH="1">
            <a:off x="1289839" y="4121563"/>
            <a:ext cx="235126" cy="708276"/>
          </a:xfrm>
          <a:prstGeom prst="bentConnector2">
            <a:avLst/>
          </a:prstGeom>
          <a:ln w="9525">
            <a:solidFill>
              <a:srgbClr val="193EB0"/>
            </a:solidFill>
            <a:tailEnd type="oval"/>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9BD27EA4-9136-4509-87CE-ACB257977184}"/>
              </a:ext>
            </a:extLst>
          </p:cNvPr>
          <p:cNvCxnSpPr>
            <a:cxnSpLocks/>
            <a:stCxn id="8" idx="2"/>
          </p:cNvCxnSpPr>
          <p:nvPr/>
        </p:nvCxnSpPr>
        <p:spPr>
          <a:xfrm rot="16200000" flipH="1">
            <a:off x="1078924" y="4332478"/>
            <a:ext cx="660426" cy="711746"/>
          </a:xfrm>
          <a:prstGeom prst="bentConnector2">
            <a:avLst/>
          </a:prstGeom>
          <a:ln w="9525">
            <a:solidFill>
              <a:srgbClr val="193EB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556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[Lab7]</a:t>
            </a:r>
          </a:p>
          <a:p>
            <a:r>
              <a:rPr lang="en-US" altLang="ko-KR" sz="2800" dirty="0" err="1"/>
              <a:t>Xử</a:t>
            </a:r>
            <a:r>
              <a:rPr lang="en-US" altLang="ko-KR" sz="2800" dirty="0"/>
              <a:t> </a:t>
            </a:r>
            <a:r>
              <a:rPr lang="en-US" altLang="ko-KR" sz="2800" dirty="0" err="1"/>
              <a:t>lý</a:t>
            </a:r>
            <a:r>
              <a:rPr lang="en-US" altLang="ko-KR" sz="2800" dirty="0"/>
              <a:t> </a:t>
            </a:r>
            <a:r>
              <a:rPr lang="en-US" altLang="ko-KR" sz="2800" dirty="0" err="1"/>
              <a:t>bảng</a:t>
            </a:r>
            <a:r>
              <a:rPr lang="en-US" altLang="ko-KR" sz="2800" dirty="0"/>
              <a:t> </a:t>
            </a:r>
            <a:r>
              <a:rPr lang="en-US" altLang="ko-KR" sz="2800" dirty="0" err="1"/>
              <a:t>phân</a:t>
            </a:r>
            <a:r>
              <a:rPr lang="en-US" altLang="ko-KR" sz="2800" dirty="0"/>
              <a:t> </a:t>
            </a:r>
            <a:r>
              <a:rPr lang="en-US" altLang="ko-KR" sz="2800" dirty="0" err="1"/>
              <a:t>vùng</a:t>
            </a:r>
            <a:r>
              <a:rPr lang="en-US" altLang="ko-KR" sz="2800" dirty="0"/>
              <a:t> </a:t>
            </a:r>
            <a:r>
              <a:rPr lang="en-US" altLang="ko-KR" sz="2800" dirty="0" err="1"/>
              <a:t>cho</a:t>
            </a:r>
            <a:r>
              <a:rPr lang="en-US" altLang="ko-KR" sz="2800" dirty="0"/>
              <a:t> </a:t>
            </a:r>
            <a:r>
              <a:rPr lang="en-US" altLang="ko-KR" sz="2800" dirty="0" err="1"/>
              <a:t>hiệu</a:t>
            </a:r>
            <a:r>
              <a:rPr lang="en-US" altLang="ko-KR" sz="2800" dirty="0"/>
              <a:t> </a:t>
            </a:r>
            <a:r>
              <a:rPr lang="en-US" altLang="ko-KR" sz="2800" dirty="0" err="1"/>
              <a:t>suất</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t>Bài</a:t>
            </a:r>
            <a:r>
              <a:rPr lang="en-US" altLang="ko-KR" dirty="0"/>
              <a:t>  03</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9176502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[Lab8]</a:t>
            </a:r>
          </a:p>
          <a:p>
            <a:r>
              <a:rPr lang="en-US" altLang="ko-KR" sz="2800" dirty="0" err="1"/>
              <a:t>Làm</a:t>
            </a:r>
            <a:r>
              <a:rPr lang="en-US" altLang="ko-KR" sz="2800" dirty="0"/>
              <a:t> </a:t>
            </a:r>
            <a:r>
              <a:rPr lang="en-US" altLang="ko-KR" sz="2800" dirty="0" err="1"/>
              <a:t>việc</a:t>
            </a:r>
            <a:r>
              <a:rPr lang="en-US" altLang="ko-KR" sz="2800" dirty="0"/>
              <a:t> </a:t>
            </a:r>
            <a:r>
              <a:rPr lang="en-US" altLang="ko-KR" sz="2800" dirty="0" err="1"/>
              <a:t>với</a:t>
            </a:r>
            <a:r>
              <a:rPr lang="en-US" altLang="ko-KR" sz="2800" dirty="0"/>
              <a:t> </a:t>
            </a:r>
            <a:r>
              <a:rPr lang="en-US" altLang="ko-KR" sz="2800" dirty="0" err="1"/>
              <a:t>kiểu</a:t>
            </a:r>
            <a:r>
              <a:rPr lang="en-US" altLang="ko-KR" sz="2800" dirty="0"/>
              <a:t> </a:t>
            </a:r>
            <a:r>
              <a:rPr lang="en-US" altLang="ko-KR" sz="2800" dirty="0" err="1"/>
              <a:t>dữ</a:t>
            </a:r>
            <a:r>
              <a:rPr lang="en-US" altLang="ko-KR" sz="2800" dirty="0"/>
              <a:t> </a:t>
            </a:r>
            <a:r>
              <a:rPr lang="en-US" altLang="ko-KR" sz="2800" dirty="0" err="1"/>
              <a:t>liệu</a:t>
            </a:r>
            <a:r>
              <a:rPr lang="en-US" altLang="ko-KR" sz="2800" dirty="0"/>
              <a:t> </a:t>
            </a:r>
            <a:r>
              <a:rPr lang="en-US" altLang="ko-KR" sz="2800" dirty="0" err="1"/>
              <a:t>phức</a:t>
            </a:r>
            <a:r>
              <a:rPr lang="en-US" altLang="ko-KR" sz="2800" dirty="0"/>
              <a:t> </a:t>
            </a:r>
            <a:r>
              <a:rPr lang="en-US" altLang="ko-KR" sz="2800" dirty="0" err="1"/>
              <a:t>tạp</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t>Bài</a:t>
            </a:r>
            <a:r>
              <a:rPr lang="en-US" altLang="ko-KR" dirty="0"/>
              <a:t>  03</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8684953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[Lab9]</a:t>
            </a:r>
          </a:p>
          <a:p>
            <a:r>
              <a:rPr lang="en-US" altLang="ko-KR" sz="2800" dirty="0" err="1"/>
              <a:t>Truy</a:t>
            </a:r>
            <a:r>
              <a:rPr lang="en-US" altLang="ko-KR" sz="2800" dirty="0"/>
              <a:t> </a:t>
            </a:r>
            <a:r>
              <a:rPr lang="en-US" altLang="ko-KR" sz="2800" dirty="0" err="1"/>
              <a:t>vấn</a:t>
            </a:r>
            <a:r>
              <a:rPr lang="en-US" altLang="ko-KR" sz="2800" dirty="0"/>
              <a:t> </a:t>
            </a:r>
            <a:r>
              <a:rPr lang="en-US" altLang="ko-KR" sz="2800" dirty="0" err="1"/>
              <a:t>phức</a:t>
            </a:r>
            <a:r>
              <a:rPr lang="en-US" altLang="ko-KR" sz="2800" dirty="0"/>
              <a:t> </a:t>
            </a:r>
            <a:r>
              <a:rPr lang="en-US" altLang="ko-KR" sz="2800" dirty="0" err="1"/>
              <a:t>tạp</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dirty="0" err="1"/>
              <a:t>Bài</a:t>
            </a:r>
            <a:r>
              <a:rPr lang="en-US" altLang="ko-KR" dirty="0"/>
              <a:t>  03</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667147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DB9ADFD-1EF5-40C3-B5DB-CB78369A21AC}"/>
              </a:ext>
            </a:extLst>
          </p:cNvPr>
          <p:cNvSpPr>
            <a:spLocks noGrp="1"/>
          </p:cNvSpPr>
          <p:nvPr>
            <p:ph type="body" sz="quarter" idx="10"/>
          </p:nvPr>
        </p:nvSpPr>
        <p:spPr>
          <a:xfrm>
            <a:off x="985323" y="2524714"/>
            <a:ext cx="7257156" cy="1329932"/>
          </a:xfrm>
        </p:spPr>
        <p:txBody>
          <a:bodyPr/>
          <a:lstStyle/>
          <a:p>
            <a:r>
              <a:rPr lang="en-US" altLang="ko-KR" dirty="0" err="1"/>
              <a:t>Kiến</a:t>
            </a:r>
            <a:r>
              <a:rPr lang="en-US" altLang="ko-KR" dirty="0"/>
              <a:t> </a:t>
            </a:r>
            <a:r>
              <a:rPr lang="en-US" altLang="ko-KR" dirty="0" err="1"/>
              <a:t>trúc</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truyền</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3" name="텍스트 개체 틀 2">
            <a:extLst>
              <a:ext uri="{FF2B5EF4-FFF2-40B4-BE49-F238E27FC236}">
                <a16:creationId xmlns:a16="http://schemas.microsoft.com/office/drawing/2014/main" id="{7FEAA24C-91E1-41B2-BA83-27257F41816B}"/>
              </a:ext>
            </a:extLst>
          </p:cNvPr>
          <p:cNvSpPr>
            <a:spLocks noGrp="1"/>
          </p:cNvSpPr>
          <p:nvPr>
            <p:ph type="body" sz="quarter" idx="12"/>
          </p:nvPr>
        </p:nvSpPr>
        <p:spPr/>
        <p:txBody>
          <a:bodyPr/>
          <a:lstStyle/>
          <a:p>
            <a:r>
              <a:rPr lang="en-US" altLang="ko-KR" dirty="0" err="1"/>
              <a:t>Bài</a:t>
            </a:r>
            <a:r>
              <a:rPr lang="en-US" altLang="ko-KR" dirty="0"/>
              <a:t> 4.</a:t>
            </a:r>
            <a:endParaRPr lang="ko-KR" altLang="en-US" dirty="0"/>
          </a:p>
        </p:txBody>
      </p:sp>
    </p:spTree>
    <p:extLst>
      <p:ext uri="{BB962C8B-B14F-4D97-AF65-F5344CB8AC3E}">
        <p14:creationId xmlns:p14="http://schemas.microsoft.com/office/powerpoint/2010/main" val="31405973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a:xfrm>
            <a:off x="850835" y="3044359"/>
            <a:ext cx="8512410" cy="676656"/>
          </a:xfrm>
        </p:spPr>
        <p:txBody>
          <a:bodyPr/>
          <a:lstStyle/>
          <a:p>
            <a:r>
              <a:rPr lang="en-US" altLang="ko-KR" sz="3200" dirty="0" err="1"/>
              <a:t>Kiến</a:t>
            </a:r>
            <a:r>
              <a:rPr lang="en-US" altLang="ko-KR" sz="3200" dirty="0"/>
              <a:t> </a:t>
            </a:r>
            <a:r>
              <a:rPr lang="en-US" altLang="ko-KR" sz="3200" dirty="0" err="1"/>
              <a:t>trúc</a:t>
            </a:r>
            <a:r>
              <a:rPr lang="en-US" altLang="ko-KR" sz="3200" dirty="0"/>
              <a:t> </a:t>
            </a:r>
            <a:r>
              <a:rPr lang="en-US" altLang="ko-KR" sz="3200" dirty="0" err="1"/>
              <a:t>phân</a:t>
            </a:r>
            <a:r>
              <a:rPr lang="en-US" altLang="ko-KR" sz="3200" dirty="0"/>
              <a:t> </a:t>
            </a:r>
            <a:r>
              <a:rPr lang="en-US" altLang="ko-KR" sz="3200" dirty="0" err="1"/>
              <a:t>tích</a:t>
            </a:r>
            <a:r>
              <a:rPr lang="en-US" altLang="ko-KR" sz="3200" dirty="0"/>
              <a:t> </a:t>
            </a:r>
            <a:r>
              <a:rPr lang="en-US" altLang="ko-KR" sz="3200" dirty="0" err="1"/>
              <a:t>truyền</a:t>
            </a:r>
            <a:r>
              <a:rPr lang="en-US" altLang="ko-KR" sz="3200" dirty="0"/>
              <a:t> </a:t>
            </a:r>
            <a:r>
              <a:rPr lang="en-US" altLang="ko-KR" sz="3200" dirty="0" err="1"/>
              <a:t>dữ</a:t>
            </a:r>
            <a:r>
              <a:rPr lang="en-US" altLang="ko-KR" sz="3200" dirty="0"/>
              <a:t> </a:t>
            </a:r>
            <a:r>
              <a:rPr lang="en-US" altLang="ko-KR" sz="3200" dirty="0" err="1"/>
              <a:t>liệu</a:t>
            </a:r>
            <a:endParaRPr lang="ko-KR" altLang="en-US" sz="3200"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4</a:t>
            </a:r>
            <a:endParaRPr lang="ko-KR" altLang="en-US" dirty="0"/>
          </a:p>
        </p:txBody>
      </p:sp>
      <p:sp>
        <p:nvSpPr>
          <p:cNvPr id="4" name="직사각형 3">
            <a:extLst>
              <a:ext uri="{FF2B5EF4-FFF2-40B4-BE49-F238E27FC236}">
                <a16:creationId xmlns:a16="http://schemas.microsoft.com/office/drawing/2014/main" id="{25227E1E-B4D7-4680-B321-86202A634A3D}"/>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4.1. </a:t>
            </a:r>
            <a:r>
              <a:rPr lang="en-US" altLang="ko-KR" dirty="0" err="1">
                <a:solidFill>
                  <a:schemeClr val="tx1">
                    <a:lumMod val="75000"/>
                    <a:lumOff val="25000"/>
                  </a:schemeClr>
                </a:solidFill>
                <a:latin typeface="SamsungOne-700" panose="020B0803030303020204" pitchFamily="34" charset="0"/>
              </a:rPr>
              <a:t>Kiến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trúc</a:t>
            </a:r>
            <a:r>
              <a:rPr lang="en-US" altLang="ko-KR" dirty="0">
                <a:solidFill>
                  <a:schemeClr val="tx1">
                    <a:lumMod val="75000"/>
                    <a:lumOff val="25000"/>
                  </a:schemeClr>
                </a:solidFill>
                <a:latin typeface="SamsungOne-700" panose="020B0803030303020204" pitchFamily="34" charset="0"/>
              </a:rPr>
              <a:t> Lambda</a:t>
            </a:r>
          </a:p>
        </p:txBody>
      </p:sp>
      <p:sp>
        <p:nvSpPr>
          <p:cNvPr id="5" name="직사각형 4">
            <a:extLst>
              <a:ext uri="{FF2B5EF4-FFF2-40B4-BE49-F238E27FC236}">
                <a16:creationId xmlns:a16="http://schemas.microsoft.com/office/drawing/2014/main" id="{C76355B6-889B-4291-8C9C-FF04B5238963}"/>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6" name="직사각형 5">
            <a:extLst>
              <a:ext uri="{FF2B5EF4-FFF2-40B4-BE49-F238E27FC236}">
                <a16:creationId xmlns:a16="http://schemas.microsoft.com/office/drawing/2014/main" id="{FCDB4246-759E-4914-9BA0-4E672FCE0734}"/>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4.2. </a:t>
            </a:r>
            <a:r>
              <a:rPr lang="en-US" altLang="ko-KR" dirty="0" err="1">
                <a:solidFill>
                  <a:schemeClr val="bg1">
                    <a:lumMod val="65000"/>
                  </a:schemeClr>
                </a:solidFill>
                <a:latin typeface="SamsungOne-400" panose="020B0503030303020204" pitchFamily="34" charset="0"/>
              </a:rPr>
              <a:t>Kiến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trúc</a:t>
            </a:r>
            <a:r>
              <a:rPr lang="en-US" altLang="ko-KR" dirty="0">
                <a:solidFill>
                  <a:schemeClr val="bg1">
                    <a:lumMod val="65000"/>
                  </a:schemeClr>
                </a:solidFill>
                <a:latin typeface="SamsungOne-400" panose="020B0503030303020204" pitchFamily="34" charset="0"/>
              </a:rPr>
              <a:t> Kappa </a:t>
            </a:r>
          </a:p>
        </p:txBody>
      </p:sp>
      <p:sp>
        <p:nvSpPr>
          <p:cNvPr id="7" name="직사각형 6">
            <a:extLst>
              <a:ext uri="{FF2B5EF4-FFF2-40B4-BE49-F238E27FC236}">
                <a16:creationId xmlns:a16="http://schemas.microsoft.com/office/drawing/2014/main" id="{A7386D16-A9E2-4BCB-96F4-F653044A616F}"/>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Tree>
    <p:extLst>
      <p:ext uri="{BB962C8B-B14F-4D97-AF65-F5344CB8AC3E}">
        <p14:creationId xmlns:p14="http://schemas.microsoft.com/office/powerpoint/2010/main" val="37434048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hạn</a:t>
            </a:r>
            <a:r>
              <a:rPr lang="en-US" altLang="ko-KR" dirty="0"/>
              <a:t> </a:t>
            </a:r>
            <a:r>
              <a:rPr lang="en-US" altLang="ko-KR" dirty="0" err="1"/>
              <a:t>chế</a:t>
            </a:r>
            <a:r>
              <a:rPr lang="en-US" altLang="ko-KR" dirty="0"/>
              <a:t> </a:t>
            </a:r>
            <a:r>
              <a:rPr lang="en-US" altLang="ko-KR" dirty="0" err="1"/>
              <a:t>của</a:t>
            </a:r>
            <a:r>
              <a:rPr lang="en-US" altLang="ko-KR" dirty="0"/>
              <a:t> </a:t>
            </a:r>
            <a:r>
              <a:rPr lang="en-US" altLang="ko-KR" dirty="0" err="1"/>
              <a:t>định</a:t>
            </a:r>
            <a:r>
              <a:rPr lang="en-US" altLang="ko-KR" dirty="0"/>
              <a:t> </a:t>
            </a:r>
            <a:r>
              <a:rPr lang="en-US" altLang="ko-KR" dirty="0" err="1"/>
              <a:t>lý</a:t>
            </a:r>
            <a:r>
              <a:rPr lang="en-US" altLang="ko-KR" dirty="0"/>
              <a:t> CAP</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5185659" cy="914400"/>
          </a:xfrm>
        </p:spPr>
        <p:txBody>
          <a:bodyPr/>
          <a:lstStyle/>
          <a:p>
            <a:r>
              <a:rPr lang="en-US" altLang="ko-KR" dirty="0" err="1"/>
              <a:t>Xem</a:t>
            </a:r>
            <a:r>
              <a:rPr lang="en-US" altLang="ko-KR" dirty="0"/>
              <a:t> </a:t>
            </a:r>
            <a:r>
              <a:rPr lang="en-US" altLang="ko-KR" dirty="0" err="1"/>
              <a:t>lại</a:t>
            </a:r>
            <a:r>
              <a:rPr lang="en-US" altLang="ko-KR" dirty="0"/>
              <a:t> </a:t>
            </a:r>
            <a:r>
              <a:rPr lang="en-US" altLang="ko-KR" dirty="0" err="1"/>
              <a:t>định</a:t>
            </a:r>
            <a:r>
              <a:rPr lang="en-US" altLang="ko-KR" dirty="0"/>
              <a:t> </a:t>
            </a:r>
            <a:r>
              <a:rPr lang="en-US" altLang="ko-KR" dirty="0" err="1"/>
              <a:t>lý</a:t>
            </a:r>
            <a:r>
              <a:rPr lang="en-US" altLang="ko-KR" dirty="0"/>
              <a:t> CAP</a:t>
            </a:r>
          </a:p>
          <a:p>
            <a:pPr lvl="1"/>
            <a:r>
              <a:rPr lang="vi-VN" altLang="ko-KR" dirty="0"/>
              <a:t>Về tính nhất quán, tính khả dụng và dung sai phân vùng, chỉ có 2 tính năng có thể được đưa vào bất kỳ hệ thống cơ sở dữ liệu nào</a:t>
            </a:r>
            <a:endParaRPr lang="en-US" altLang="ko-KR" dirty="0"/>
          </a:p>
          <a:p>
            <a:r>
              <a:rPr lang="en-US" altLang="ko-KR" dirty="0" err="1"/>
              <a:t>Phân</a:t>
            </a:r>
            <a:r>
              <a:rPr lang="en-US" altLang="ko-KR" dirty="0"/>
              <a:t> </a:t>
            </a:r>
            <a:r>
              <a:rPr lang="en-US" altLang="ko-KR" dirty="0" err="1"/>
              <a:t>vùng</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tính</a:t>
            </a:r>
            <a:r>
              <a:rPr lang="en-US" altLang="ko-KR" dirty="0"/>
              <a:t> </a:t>
            </a:r>
            <a:r>
              <a:rPr lang="en-US" altLang="ko-KR" dirty="0" err="1"/>
              <a:t>năng</a:t>
            </a:r>
            <a:r>
              <a:rPr lang="en-US" altLang="ko-KR" dirty="0"/>
              <a:t> PHẢI </a:t>
            </a:r>
            <a:r>
              <a:rPr lang="en-US" altLang="ko-KR" dirty="0" err="1"/>
              <a:t>để</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quy</a:t>
            </a:r>
            <a:r>
              <a:rPr lang="en-US" altLang="ko-KR" dirty="0"/>
              <a:t> </a:t>
            </a:r>
            <a:r>
              <a:rPr lang="en-US" altLang="ko-KR" dirty="0" err="1"/>
              <a:t>mô</a:t>
            </a:r>
            <a:r>
              <a:rPr lang="en-US" altLang="ko-KR" dirty="0"/>
              <a:t> </a:t>
            </a:r>
            <a:r>
              <a:rPr lang="en-US" altLang="ko-KR" dirty="0" err="1"/>
              <a:t>lớn</a:t>
            </a:r>
            <a:endParaRPr lang="en-US" altLang="ko-KR" dirty="0"/>
          </a:p>
          <a:p>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a:t>
            </a:r>
            <a:r>
              <a:rPr lang="en-US" altLang="ko-KR" dirty="0" err="1"/>
              <a:t>trên</a:t>
            </a:r>
            <a:r>
              <a:rPr lang="en-US" altLang="ko-KR" dirty="0"/>
              <a:t> </a:t>
            </a:r>
            <a:r>
              <a:rPr lang="en-US" altLang="ko-KR" dirty="0" err="1"/>
              <a:t>tính</a:t>
            </a:r>
            <a:r>
              <a:rPr lang="en-US" altLang="ko-KR" dirty="0"/>
              <a:t> </a:t>
            </a:r>
            <a:r>
              <a:rPr lang="en-US" altLang="ko-KR" dirty="0" err="1"/>
              <a:t>khả</a:t>
            </a:r>
            <a:r>
              <a:rPr lang="en-US" altLang="ko-KR" dirty="0"/>
              <a:t> </a:t>
            </a:r>
            <a:r>
              <a:rPr lang="en-US" altLang="ko-KR" dirty="0" err="1"/>
              <a:t>dụng</a:t>
            </a:r>
            <a:endParaRPr lang="en-US" altLang="ko-KR" dirty="0"/>
          </a:p>
          <a:p>
            <a:pPr lvl="1"/>
            <a:r>
              <a:rPr lang="vi-VN" altLang="ko-KR" dirty="0"/>
              <a:t>Máy chủ không thể truy cập được cho đến khi tất cả đều nhất quán</a:t>
            </a:r>
          </a:p>
          <a:p>
            <a:pPr lvl="1"/>
            <a:r>
              <a:rPr lang="vi-VN" altLang="ko-KR" dirty="0"/>
              <a:t>Trong các hệ thống hiện đại, các máy chủ có thể được phân phối trên toàn cầu</a:t>
            </a:r>
          </a:p>
          <a:p>
            <a:pPr lvl="1"/>
            <a:r>
              <a:rPr lang="vi-VN" altLang="ko-KR" dirty="0"/>
              <a:t>Bản thân việc cố gắng ghi đệm có thể dẫn đến sự không nhất quán và hơn nữa, rất khó thực hiện</a:t>
            </a:r>
            <a:endParaRPr lang="en-US" altLang="ko-KR" dirty="0"/>
          </a:p>
          <a:p>
            <a:r>
              <a:rPr lang="vi-VN" altLang="ko-KR" dirty="0"/>
              <a:t>Tính khả dụng hơn tính nhất quán</a:t>
            </a:r>
            <a:endParaRPr lang="en-US" altLang="ko-KR" dirty="0"/>
          </a:p>
          <a:p>
            <a:pPr lvl="1"/>
            <a:r>
              <a:rPr lang="vi-VN" altLang="ko-KR" dirty="0"/>
              <a:t>Cơ sở dữ liệu nhất quán cuối cùng</a:t>
            </a:r>
          </a:p>
          <a:p>
            <a:pPr lvl="1"/>
            <a:r>
              <a:rPr lang="vi-VN" altLang="ko-KR" dirty="0"/>
              <a:t>Những người dùng khác nhau có thể đọc dữ liệu khác nhau và gây ra sự không nhất quán khi họ viết</a:t>
            </a:r>
          </a:p>
          <a:p>
            <a:pPr lvl="1"/>
            <a:r>
              <a:rPr lang="vi-VN" altLang="ko-KR" dirty="0"/>
              <a:t>Làm "đọc sửa" rất vất vả và khó khăn</a:t>
            </a:r>
            <a:endParaRPr lang="ko-KR" altLang="en-US" dirty="0"/>
          </a:p>
        </p:txBody>
      </p:sp>
      <p:grpSp>
        <p:nvGrpSpPr>
          <p:cNvPr id="26" name="그룹 25">
            <a:extLst>
              <a:ext uri="{FF2B5EF4-FFF2-40B4-BE49-F238E27FC236}">
                <a16:creationId xmlns:a16="http://schemas.microsoft.com/office/drawing/2014/main" id="{A5954A58-4BC8-43A0-B521-CFB8FD5EAD06}"/>
              </a:ext>
            </a:extLst>
          </p:cNvPr>
          <p:cNvGrpSpPr/>
          <p:nvPr/>
        </p:nvGrpSpPr>
        <p:grpSpPr>
          <a:xfrm>
            <a:off x="6394345" y="2661532"/>
            <a:ext cx="2495136" cy="2329827"/>
            <a:chOff x="3609015" y="3956356"/>
            <a:chExt cx="2495136" cy="2329827"/>
          </a:xfrm>
        </p:grpSpPr>
        <p:grpSp>
          <p:nvGrpSpPr>
            <p:cNvPr id="27" name="그룹 26">
              <a:extLst>
                <a:ext uri="{FF2B5EF4-FFF2-40B4-BE49-F238E27FC236}">
                  <a16:creationId xmlns:a16="http://schemas.microsoft.com/office/drawing/2014/main" id="{1DCEF3F5-7DC5-4F34-87B3-B4B697D422EE}"/>
                </a:ext>
              </a:extLst>
            </p:cNvPr>
            <p:cNvGrpSpPr/>
            <p:nvPr/>
          </p:nvGrpSpPr>
          <p:grpSpPr>
            <a:xfrm>
              <a:off x="3609015" y="3956356"/>
              <a:ext cx="2495136" cy="2329827"/>
              <a:chOff x="3609015" y="3956356"/>
              <a:chExt cx="2495136" cy="2329827"/>
            </a:xfrm>
          </p:grpSpPr>
          <p:sp>
            <p:nvSpPr>
              <p:cNvPr id="34" name="자유형 33">
                <a:extLst>
                  <a:ext uri="{FF2B5EF4-FFF2-40B4-BE49-F238E27FC236}">
                    <a16:creationId xmlns:a16="http://schemas.microsoft.com/office/drawing/2014/main" id="{8E79D0A2-CB05-4228-95AC-4A2CDFD190D2}"/>
                  </a:ext>
                </a:extLst>
              </p:cNvPr>
              <p:cNvSpPr/>
              <p:nvPr/>
            </p:nvSpPr>
            <p:spPr>
              <a:xfrm>
                <a:off x="4846309" y="4897217"/>
                <a:ext cx="668032" cy="480444"/>
              </a:xfrm>
              <a:custGeom>
                <a:avLst/>
                <a:gdLst>
                  <a:gd name="connsiteX0" fmla="*/ 130721 w 832534"/>
                  <a:gd name="connsiteY0" fmla="*/ 0 h 594420"/>
                  <a:gd name="connsiteX1" fmla="*/ 186873 w 832534"/>
                  <a:gd name="connsiteY1" fmla="*/ 8570 h 594420"/>
                  <a:gd name="connsiteX2" fmla="*/ 808650 w 832534"/>
                  <a:gd name="connsiteY2" fmla="*/ 518545 h 594420"/>
                  <a:gd name="connsiteX3" fmla="*/ 832534 w 832534"/>
                  <a:gd name="connsiteY3" fmla="*/ 583801 h 594420"/>
                  <a:gd name="connsiteX4" fmla="*/ 792169 w 832534"/>
                  <a:gd name="connsiteY4" fmla="*/ 589961 h 594420"/>
                  <a:gd name="connsiteX5" fmla="*/ 703858 w 832534"/>
                  <a:gd name="connsiteY5" fmla="*/ 594420 h 594420"/>
                  <a:gd name="connsiteX6" fmla="*/ 93113 w 832534"/>
                  <a:gd name="connsiteY6" fmla="*/ 341441 h 594420"/>
                  <a:gd name="connsiteX7" fmla="*/ 0 w 832534"/>
                  <a:gd name="connsiteY7" fmla="*/ 228587 h 594420"/>
                  <a:gd name="connsiteX8" fmla="*/ 37960 w 832534"/>
                  <a:gd name="connsiteY8" fmla="*/ 182578 h 594420"/>
                  <a:gd name="connsiteX9" fmla="*/ 117594 w 832534"/>
                  <a:gd name="connsiteY9" fmla="*/ 35863 h 594420"/>
                  <a:gd name="connsiteX10" fmla="*/ 130721 w 832534"/>
                  <a:gd name="connsiteY10" fmla="*/ 0 h 59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534" h="594420">
                    <a:moveTo>
                      <a:pt x="130721" y="0"/>
                    </a:moveTo>
                    <a:lnTo>
                      <a:pt x="186873" y="8570"/>
                    </a:lnTo>
                    <a:cubicBezTo>
                      <a:pt x="468005" y="66098"/>
                      <a:pt x="699384" y="260209"/>
                      <a:pt x="808650" y="518545"/>
                    </a:cubicBezTo>
                    <a:lnTo>
                      <a:pt x="832534" y="583801"/>
                    </a:lnTo>
                    <a:lnTo>
                      <a:pt x="792169" y="589961"/>
                    </a:lnTo>
                    <a:cubicBezTo>
                      <a:pt x="763133" y="592910"/>
                      <a:pt x="733672" y="594420"/>
                      <a:pt x="703858" y="594420"/>
                    </a:cubicBezTo>
                    <a:cubicBezTo>
                      <a:pt x="465347" y="594420"/>
                      <a:pt x="249416" y="497745"/>
                      <a:pt x="93113" y="341441"/>
                    </a:cubicBezTo>
                    <a:lnTo>
                      <a:pt x="0" y="228587"/>
                    </a:lnTo>
                    <a:lnTo>
                      <a:pt x="37960" y="182578"/>
                    </a:lnTo>
                    <a:cubicBezTo>
                      <a:pt x="69003" y="136628"/>
                      <a:pt x="95741" y="87530"/>
                      <a:pt x="117594" y="35863"/>
                    </a:cubicBezTo>
                    <a:lnTo>
                      <a:pt x="130721" y="0"/>
                    </a:lnTo>
                    <a:close/>
                  </a:path>
                </a:pathLst>
              </a:custGeom>
              <a:solidFill>
                <a:srgbClr val="66A1FE">
                  <a:alpha val="50000"/>
                </a:srgbClr>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5" name="자유형 34">
                <a:extLst>
                  <a:ext uri="{FF2B5EF4-FFF2-40B4-BE49-F238E27FC236}">
                    <a16:creationId xmlns:a16="http://schemas.microsoft.com/office/drawing/2014/main" id="{AF875BEF-D897-41CB-A841-A57467CC905B}"/>
                  </a:ext>
                </a:extLst>
              </p:cNvPr>
              <p:cNvSpPr/>
              <p:nvPr/>
            </p:nvSpPr>
            <p:spPr>
              <a:xfrm>
                <a:off x="4718032" y="4252044"/>
                <a:ext cx="277100" cy="646501"/>
              </a:xfrm>
              <a:custGeom>
                <a:avLst/>
                <a:gdLst>
                  <a:gd name="connsiteX0" fmla="*/ 185471 w 345336"/>
                  <a:gd name="connsiteY0" fmla="*/ 0 h 799871"/>
                  <a:gd name="connsiteX1" fmla="*/ 197826 w 345336"/>
                  <a:gd name="connsiteY1" fmla="*/ 14975 h 799871"/>
                  <a:gd name="connsiteX2" fmla="*/ 345336 w 345336"/>
                  <a:gd name="connsiteY2" fmla="*/ 497891 h 799871"/>
                  <a:gd name="connsiteX3" fmla="*/ 306505 w 345336"/>
                  <a:gd name="connsiteY3" fmla="*/ 754736 h 799871"/>
                  <a:gd name="connsiteX4" fmla="*/ 290587 w 345336"/>
                  <a:gd name="connsiteY4" fmla="*/ 798229 h 799871"/>
                  <a:gd name="connsiteX5" fmla="*/ 260979 w 345336"/>
                  <a:gd name="connsiteY5" fmla="*/ 793710 h 799871"/>
                  <a:gd name="connsiteX6" fmla="*/ 172668 w 345336"/>
                  <a:gd name="connsiteY6" fmla="*/ 789251 h 799871"/>
                  <a:gd name="connsiteX7" fmla="*/ 84357 w 345336"/>
                  <a:gd name="connsiteY7" fmla="*/ 793710 h 799871"/>
                  <a:gd name="connsiteX8" fmla="*/ 43992 w 345336"/>
                  <a:gd name="connsiteY8" fmla="*/ 799871 h 799871"/>
                  <a:gd name="connsiteX9" fmla="*/ 38831 w 345336"/>
                  <a:gd name="connsiteY9" fmla="*/ 785770 h 799871"/>
                  <a:gd name="connsiteX10" fmla="*/ 0 w 345336"/>
                  <a:gd name="connsiteY10" fmla="*/ 528925 h 799871"/>
                  <a:gd name="connsiteX11" fmla="*/ 147510 w 345336"/>
                  <a:gd name="connsiteY11" fmla="*/ 46009 h 799871"/>
                  <a:gd name="connsiteX12" fmla="*/ 185471 w 345336"/>
                  <a:gd name="connsiteY12" fmla="*/ 0 h 7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336" h="799871">
                    <a:moveTo>
                      <a:pt x="185471" y="0"/>
                    </a:moveTo>
                    <a:lnTo>
                      <a:pt x="197826" y="14975"/>
                    </a:lnTo>
                    <a:cubicBezTo>
                      <a:pt x="290956" y="152826"/>
                      <a:pt x="345336" y="319008"/>
                      <a:pt x="345336" y="497891"/>
                    </a:cubicBezTo>
                    <a:cubicBezTo>
                      <a:pt x="345336" y="587333"/>
                      <a:pt x="331741" y="673599"/>
                      <a:pt x="306505" y="754736"/>
                    </a:cubicBezTo>
                    <a:lnTo>
                      <a:pt x="290587" y="798229"/>
                    </a:lnTo>
                    <a:lnTo>
                      <a:pt x="260979" y="793710"/>
                    </a:lnTo>
                    <a:cubicBezTo>
                      <a:pt x="231943" y="790762"/>
                      <a:pt x="202482" y="789251"/>
                      <a:pt x="172668" y="789251"/>
                    </a:cubicBezTo>
                    <a:cubicBezTo>
                      <a:pt x="142854" y="789251"/>
                      <a:pt x="113393" y="790762"/>
                      <a:pt x="84357" y="793710"/>
                    </a:cubicBezTo>
                    <a:lnTo>
                      <a:pt x="43992" y="799871"/>
                    </a:lnTo>
                    <a:lnTo>
                      <a:pt x="38831" y="785770"/>
                    </a:lnTo>
                    <a:cubicBezTo>
                      <a:pt x="13595" y="704633"/>
                      <a:pt x="0" y="618367"/>
                      <a:pt x="0" y="528925"/>
                    </a:cubicBezTo>
                    <a:cubicBezTo>
                      <a:pt x="0" y="350042"/>
                      <a:pt x="54380" y="183860"/>
                      <a:pt x="147510" y="46009"/>
                    </a:cubicBezTo>
                    <a:lnTo>
                      <a:pt x="185471" y="0"/>
                    </a:lnTo>
                    <a:close/>
                  </a:path>
                </a:pathLst>
              </a:custGeom>
              <a:solidFill>
                <a:srgbClr val="B8D4EE"/>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6" name="자유형 35">
                <a:extLst>
                  <a:ext uri="{FF2B5EF4-FFF2-40B4-BE49-F238E27FC236}">
                    <a16:creationId xmlns:a16="http://schemas.microsoft.com/office/drawing/2014/main" id="{E6734DD1-21C8-440D-A200-53A9284372E4}"/>
                  </a:ext>
                </a:extLst>
              </p:cNvPr>
              <p:cNvSpPr/>
              <p:nvPr/>
            </p:nvSpPr>
            <p:spPr>
              <a:xfrm>
                <a:off x="4207455" y="4898544"/>
                <a:ext cx="638855" cy="454033"/>
              </a:xfrm>
              <a:custGeom>
                <a:avLst/>
                <a:gdLst>
                  <a:gd name="connsiteX0" fmla="*/ 680298 w 796172"/>
                  <a:gd name="connsiteY0" fmla="*/ 0 h 561744"/>
                  <a:gd name="connsiteX1" fmla="*/ 704182 w 796172"/>
                  <a:gd name="connsiteY1" fmla="*/ 65255 h 561744"/>
                  <a:gd name="connsiteX2" fmla="*/ 783816 w 796172"/>
                  <a:gd name="connsiteY2" fmla="*/ 211970 h 561744"/>
                  <a:gd name="connsiteX3" fmla="*/ 796172 w 796172"/>
                  <a:gd name="connsiteY3" fmla="*/ 226945 h 561744"/>
                  <a:gd name="connsiteX4" fmla="*/ 728663 w 796172"/>
                  <a:gd name="connsiteY4" fmla="*/ 308765 h 561744"/>
                  <a:gd name="connsiteX5" fmla="*/ 117918 w 796172"/>
                  <a:gd name="connsiteY5" fmla="*/ 561744 h 561744"/>
                  <a:gd name="connsiteX6" fmla="*/ 29607 w 796172"/>
                  <a:gd name="connsiteY6" fmla="*/ 557285 h 561744"/>
                  <a:gd name="connsiteX7" fmla="*/ 0 w 796172"/>
                  <a:gd name="connsiteY7" fmla="*/ 552766 h 561744"/>
                  <a:gd name="connsiteX8" fmla="*/ 13126 w 796172"/>
                  <a:gd name="connsiteY8" fmla="*/ 516903 h 561744"/>
                  <a:gd name="connsiteX9" fmla="*/ 634903 w 796172"/>
                  <a:gd name="connsiteY9" fmla="*/ 6928 h 561744"/>
                  <a:gd name="connsiteX10" fmla="*/ 680298 w 796172"/>
                  <a:gd name="connsiteY10" fmla="*/ 0 h 5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172" h="561744">
                    <a:moveTo>
                      <a:pt x="680298" y="0"/>
                    </a:moveTo>
                    <a:lnTo>
                      <a:pt x="704182" y="65255"/>
                    </a:lnTo>
                    <a:cubicBezTo>
                      <a:pt x="726035" y="116922"/>
                      <a:pt x="752773" y="166020"/>
                      <a:pt x="783816" y="211970"/>
                    </a:cubicBezTo>
                    <a:lnTo>
                      <a:pt x="796172" y="226945"/>
                    </a:lnTo>
                    <a:lnTo>
                      <a:pt x="728663" y="308765"/>
                    </a:lnTo>
                    <a:cubicBezTo>
                      <a:pt x="572360" y="465069"/>
                      <a:pt x="356429" y="561744"/>
                      <a:pt x="117918" y="561744"/>
                    </a:cubicBezTo>
                    <a:cubicBezTo>
                      <a:pt x="88104" y="561744"/>
                      <a:pt x="58643" y="560234"/>
                      <a:pt x="29607" y="557285"/>
                    </a:cubicBezTo>
                    <a:lnTo>
                      <a:pt x="0" y="552766"/>
                    </a:lnTo>
                    <a:lnTo>
                      <a:pt x="13126" y="516903"/>
                    </a:lnTo>
                    <a:cubicBezTo>
                      <a:pt x="122393" y="258567"/>
                      <a:pt x="353772" y="64456"/>
                      <a:pt x="634903" y="6928"/>
                    </a:cubicBezTo>
                    <a:lnTo>
                      <a:pt x="680298" y="0"/>
                    </a:lnTo>
                    <a:close/>
                  </a:path>
                </a:pathLst>
              </a:custGeom>
              <a:solidFill>
                <a:srgbClr val="66A1FE"/>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7" name="자유형 36">
                <a:extLst>
                  <a:ext uri="{FF2B5EF4-FFF2-40B4-BE49-F238E27FC236}">
                    <a16:creationId xmlns:a16="http://schemas.microsoft.com/office/drawing/2014/main" id="{2228EE59-B43D-4377-8026-D046EB135B9D}"/>
                  </a:ext>
                </a:extLst>
              </p:cNvPr>
              <p:cNvSpPr/>
              <p:nvPr/>
            </p:nvSpPr>
            <p:spPr>
              <a:xfrm>
                <a:off x="3609015" y="3956356"/>
                <a:ext cx="1257841" cy="1388965"/>
              </a:xfrm>
              <a:custGeom>
                <a:avLst/>
                <a:gdLst>
                  <a:gd name="connsiteX0" fmla="*/ 863724 w 1567583"/>
                  <a:gd name="connsiteY0" fmla="*/ 0 h 1718470"/>
                  <a:gd name="connsiteX1" fmla="*/ 1474469 w 1567583"/>
                  <a:gd name="connsiteY1" fmla="*/ 252979 h 1718470"/>
                  <a:gd name="connsiteX2" fmla="*/ 1567583 w 1567583"/>
                  <a:gd name="connsiteY2" fmla="*/ 365833 h 1718470"/>
                  <a:gd name="connsiteX3" fmla="*/ 1529622 w 1567583"/>
                  <a:gd name="connsiteY3" fmla="*/ 411842 h 1718470"/>
                  <a:gd name="connsiteX4" fmla="*/ 1382112 w 1567583"/>
                  <a:gd name="connsiteY4" fmla="*/ 894758 h 1718470"/>
                  <a:gd name="connsiteX5" fmla="*/ 1420943 w 1567583"/>
                  <a:gd name="connsiteY5" fmla="*/ 1151603 h 1718470"/>
                  <a:gd name="connsiteX6" fmla="*/ 1426104 w 1567583"/>
                  <a:gd name="connsiteY6" fmla="*/ 1165704 h 1718470"/>
                  <a:gd name="connsiteX7" fmla="*/ 1380709 w 1567583"/>
                  <a:gd name="connsiteY7" fmla="*/ 1172632 h 1718470"/>
                  <a:gd name="connsiteX8" fmla="*/ 758932 w 1567583"/>
                  <a:gd name="connsiteY8" fmla="*/ 1682607 h 1718470"/>
                  <a:gd name="connsiteX9" fmla="*/ 745806 w 1567583"/>
                  <a:gd name="connsiteY9" fmla="*/ 1718470 h 1718470"/>
                  <a:gd name="connsiteX10" fmla="*/ 689653 w 1567583"/>
                  <a:gd name="connsiteY10" fmla="*/ 1709900 h 1718470"/>
                  <a:gd name="connsiteX11" fmla="*/ 0 w 1567583"/>
                  <a:gd name="connsiteY11" fmla="*/ 863724 h 1718470"/>
                  <a:gd name="connsiteX12" fmla="*/ 863724 w 1567583"/>
                  <a:gd name="connsiteY12" fmla="*/ 0 h 171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7583" h="1718470">
                    <a:moveTo>
                      <a:pt x="863724" y="0"/>
                    </a:moveTo>
                    <a:cubicBezTo>
                      <a:pt x="1102235" y="0"/>
                      <a:pt x="1318166" y="96676"/>
                      <a:pt x="1474469" y="252979"/>
                    </a:cubicBezTo>
                    <a:lnTo>
                      <a:pt x="1567583" y="365833"/>
                    </a:lnTo>
                    <a:lnTo>
                      <a:pt x="1529622" y="411842"/>
                    </a:lnTo>
                    <a:cubicBezTo>
                      <a:pt x="1436492" y="549693"/>
                      <a:pt x="1382112" y="715875"/>
                      <a:pt x="1382112" y="894758"/>
                    </a:cubicBezTo>
                    <a:cubicBezTo>
                      <a:pt x="1382112" y="984200"/>
                      <a:pt x="1395707" y="1070466"/>
                      <a:pt x="1420943" y="1151603"/>
                    </a:cubicBezTo>
                    <a:lnTo>
                      <a:pt x="1426104" y="1165704"/>
                    </a:lnTo>
                    <a:lnTo>
                      <a:pt x="1380709" y="1172632"/>
                    </a:lnTo>
                    <a:cubicBezTo>
                      <a:pt x="1099578" y="1230160"/>
                      <a:pt x="868199" y="1424271"/>
                      <a:pt x="758932" y="1682607"/>
                    </a:cubicBezTo>
                    <a:lnTo>
                      <a:pt x="745806" y="1718470"/>
                    </a:lnTo>
                    <a:lnTo>
                      <a:pt x="689653" y="1709900"/>
                    </a:lnTo>
                    <a:cubicBezTo>
                      <a:pt x="296069" y="1629361"/>
                      <a:pt x="0" y="1281118"/>
                      <a:pt x="0" y="863724"/>
                    </a:cubicBezTo>
                    <a:cubicBezTo>
                      <a:pt x="0" y="386702"/>
                      <a:pt x="386702" y="0"/>
                      <a:pt x="863724" y="0"/>
                    </a:cubicBezTo>
                    <a:close/>
                  </a:path>
                </a:pathLst>
              </a:custGeom>
              <a:solidFill>
                <a:schemeClr val="bg1">
                  <a:lumMod val="85000"/>
                </a:schemeClr>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8" name="자유형 37">
                <a:extLst>
                  <a:ext uri="{FF2B5EF4-FFF2-40B4-BE49-F238E27FC236}">
                    <a16:creationId xmlns:a16="http://schemas.microsoft.com/office/drawing/2014/main" id="{7F831D35-E2D0-466D-BE79-CE6CC2A9F7F3}"/>
                  </a:ext>
                </a:extLst>
              </p:cNvPr>
              <p:cNvSpPr/>
              <p:nvPr/>
            </p:nvSpPr>
            <p:spPr>
              <a:xfrm>
                <a:off x="4866856" y="3981440"/>
                <a:ext cx="1237295" cy="1387639"/>
              </a:xfrm>
              <a:custGeom>
                <a:avLst/>
                <a:gdLst>
                  <a:gd name="connsiteX0" fmla="*/ 678253 w 1541977"/>
                  <a:gd name="connsiteY0" fmla="*/ 0 h 1716829"/>
                  <a:gd name="connsiteX1" fmla="*/ 1541977 w 1541977"/>
                  <a:gd name="connsiteY1" fmla="*/ 863724 h 1716829"/>
                  <a:gd name="connsiteX2" fmla="*/ 852324 w 1541977"/>
                  <a:gd name="connsiteY2" fmla="*/ 1709900 h 1716829"/>
                  <a:gd name="connsiteX3" fmla="*/ 806929 w 1541977"/>
                  <a:gd name="connsiteY3" fmla="*/ 1716829 h 1716829"/>
                  <a:gd name="connsiteX4" fmla="*/ 783045 w 1541977"/>
                  <a:gd name="connsiteY4" fmla="*/ 1651573 h 1716829"/>
                  <a:gd name="connsiteX5" fmla="*/ 161268 w 1541977"/>
                  <a:gd name="connsiteY5" fmla="*/ 1141598 h 1716829"/>
                  <a:gd name="connsiteX6" fmla="*/ 105116 w 1541977"/>
                  <a:gd name="connsiteY6" fmla="*/ 1133028 h 1716829"/>
                  <a:gd name="connsiteX7" fmla="*/ 121034 w 1541977"/>
                  <a:gd name="connsiteY7" fmla="*/ 1089535 h 1716829"/>
                  <a:gd name="connsiteX8" fmla="*/ 159865 w 1541977"/>
                  <a:gd name="connsiteY8" fmla="*/ 832690 h 1716829"/>
                  <a:gd name="connsiteX9" fmla="*/ 12355 w 1541977"/>
                  <a:gd name="connsiteY9" fmla="*/ 349774 h 1716829"/>
                  <a:gd name="connsiteX10" fmla="*/ 0 w 1541977"/>
                  <a:gd name="connsiteY10" fmla="*/ 334799 h 1716829"/>
                  <a:gd name="connsiteX11" fmla="*/ 67508 w 1541977"/>
                  <a:gd name="connsiteY11" fmla="*/ 252979 h 1716829"/>
                  <a:gd name="connsiteX12" fmla="*/ 678253 w 1541977"/>
                  <a:gd name="connsiteY12" fmla="*/ 0 h 171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1977" h="1716829">
                    <a:moveTo>
                      <a:pt x="678253" y="0"/>
                    </a:moveTo>
                    <a:cubicBezTo>
                      <a:pt x="1155275" y="0"/>
                      <a:pt x="1541977" y="386702"/>
                      <a:pt x="1541977" y="863724"/>
                    </a:cubicBezTo>
                    <a:cubicBezTo>
                      <a:pt x="1541977" y="1281118"/>
                      <a:pt x="1245908" y="1629361"/>
                      <a:pt x="852324" y="1709900"/>
                    </a:cubicBezTo>
                    <a:lnTo>
                      <a:pt x="806929" y="1716829"/>
                    </a:lnTo>
                    <a:lnTo>
                      <a:pt x="783045" y="1651573"/>
                    </a:lnTo>
                    <a:cubicBezTo>
                      <a:pt x="673779" y="1393237"/>
                      <a:pt x="442400" y="1199126"/>
                      <a:pt x="161268" y="1141598"/>
                    </a:cubicBezTo>
                    <a:lnTo>
                      <a:pt x="105116" y="1133028"/>
                    </a:lnTo>
                    <a:lnTo>
                      <a:pt x="121034" y="1089535"/>
                    </a:lnTo>
                    <a:cubicBezTo>
                      <a:pt x="146270" y="1008398"/>
                      <a:pt x="159865" y="922132"/>
                      <a:pt x="159865" y="832690"/>
                    </a:cubicBezTo>
                    <a:cubicBezTo>
                      <a:pt x="159865" y="653807"/>
                      <a:pt x="105485" y="487625"/>
                      <a:pt x="12355" y="349774"/>
                    </a:cubicBezTo>
                    <a:lnTo>
                      <a:pt x="0" y="334799"/>
                    </a:lnTo>
                    <a:lnTo>
                      <a:pt x="67508" y="252979"/>
                    </a:lnTo>
                    <a:cubicBezTo>
                      <a:pt x="223811" y="96676"/>
                      <a:pt x="439742" y="0"/>
                      <a:pt x="678253" y="0"/>
                    </a:cubicBezTo>
                    <a:close/>
                  </a:path>
                </a:pathLst>
              </a:custGeom>
              <a:solidFill>
                <a:srgbClr val="E9F2F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9" name="자유형 38">
                <a:extLst>
                  <a:ext uri="{FF2B5EF4-FFF2-40B4-BE49-F238E27FC236}">
                    <a16:creationId xmlns:a16="http://schemas.microsoft.com/office/drawing/2014/main" id="{C3771464-FA36-45CF-8884-F64AAAB2ED9E}"/>
                  </a:ext>
                </a:extLst>
              </p:cNvPr>
              <p:cNvSpPr/>
              <p:nvPr/>
            </p:nvSpPr>
            <p:spPr>
              <a:xfrm>
                <a:off x="4753332" y="4889961"/>
                <a:ext cx="197870" cy="192014"/>
              </a:xfrm>
              <a:custGeom>
                <a:avLst/>
                <a:gdLst>
                  <a:gd name="connsiteX0" fmla="*/ 128676 w 246595"/>
                  <a:gd name="connsiteY0" fmla="*/ 0 h 237565"/>
                  <a:gd name="connsiteX1" fmla="*/ 216987 w 246595"/>
                  <a:gd name="connsiteY1" fmla="*/ 4459 h 237565"/>
                  <a:gd name="connsiteX2" fmla="*/ 246595 w 246595"/>
                  <a:gd name="connsiteY2" fmla="*/ 8978 h 237565"/>
                  <a:gd name="connsiteX3" fmla="*/ 233468 w 246595"/>
                  <a:gd name="connsiteY3" fmla="*/ 44841 h 237565"/>
                  <a:gd name="connsiteX4" fmla="*/ 153834 w 246595"/>
                  <a:gd name="connsiteY4" fmla="*/ 191556 h 237565"/>
                  <a:gd name="connsiteX5" fmla="*/ 115874 w 246595"/>
                  <a:gd name="connsiteY5" fmla="*/ 237565 h 237565"/>
                  <a:gd name="connsiteX6" fmla="*/ 103518 w 246595"/>
                  <a:gd name="connsiteY6" fmla="*/ 222590 h 237565"/>
                  <a:gd name="connsiteX7" fmla="*/ 23884 w 246595"/>
                  <a:gd name="connsiteY7" fmla="*/ 75875 h 237565"/>
                  <a:gd name="connsiteX8" fmla="*/ 0 w 246595"/>
                  <a:gd name="connsiteY8" fmla="*/ 10620 h 237565"/>
                  <a:gd name="connsiteX9" fmla="*/ 40365 w 246595"/>
                  <a:gd name="connsiteY9" fmla="*/ 4459 h 237565"/>
                  <a:gd name="connsiteX10" fmla="*/ 128676 w 246595"/>
                  <a:gd name="connsiteY10" fmla="*/ 0 h 23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95" h="237565">
                    <a:moveTo>
                      <a:pt x="128676" y="0"/>
                    </a:moveTo>
                    <a:cubicBezTo>
                      <a:pt x="158490" y="0"/>
                      <a:pt x="187951" y="1511"/>
                      <a:pt x="216987" y="4459"/>
                    </a:cubicBezTo>
                    <a:lnTo>
                      <a:pt x="246595" y="8978"/>
                    </a:lnTo>
                    <a:lnTo>
                      <a:pt x="233468" y="44841"/>
                    </a:lnTo>
                    <a:cubicBezTo>
                      <a:pt x="211615" y="96508"/>
                      <a:pt x="184877" y="145606"/>
                      <a:pt x="153834" y="191556"/>
                    </a:cubicBezTo>
                    <a:lnTo>
                      <a:pt x="115874" y="237565"/>
                    </a:lnTo>
                    <a:lnTo>
                      <a:pt x="103518" y="222590"/>
                    </a:lnTo>
                    <a:cubicBezTo>
                      <a:pt x="72475" y="176640"/>
                      <a:pt x="45737" y="127542"/>
                      <a:pt x="23884" y="75875"/>
                    </a:cubicBezTo>
                    <a:lnTo>
                      <a:pt x="0" y="10620"/>
                    </a:lnTo>
                    <a:lnTo>
                      <a:pt x="40365" y="4459"/>
                    </a:lnTo>
                    <a:cubicBezTo>
                      <a:pt x="69401" y="1511"/>
                      <a:pt x="98862" y="0"/>
                      <a:pt x="128676" y="0"/>
                    </a:cubicBezTo>
                    <a:close/>
                  </a:path>
                </a:pathLst>
              </a:custGeom>
              <a:solidFill>
                <a:srgbClr val="1F45B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40" name="자유형 39">
                <a:extLst>
                  <a:ext uri="{FF2B5EF4-FFF2-40B4-BE49-F238E27FC236}">
                    <a16:creationId xmlns:a16="http://schemas.microsoft.com/office/drawing/2014/main" id="{0F0CF90C-02EE-47D7-9EA5-31DA91790352}"/>
                  </a:ext>
                </a:extLst>
              </p:cNvPr>
              <p:cNvSpPr/>
              <p:nvPr/>
            </p:nvSpPr>
            <p:spPr>
              <a:xfrm>
                <a:off x="4163523" y="5081975"/>
                <a:ext cx="1386118" cy="1204208"/>
              </a:xfrm>
              <a:custGeom>
                <a:avLst/>
                <a:gdLst>
                  <a:gd name="connsiteX0" fmla="*/ 850922 w 1727448"/>
                  <a:gd name="connsiteY0" fmla="*/ 0 h 1489883"/>
                  <a:gd name="connsiteX1" fmla="*/ 944035 w 1727448"/>
                  <a:gd name="connsiteY1" fmla="*/ 112854 h 1489883"/>
                  <a:gd name="connsiteX2" fmla="*/ 1554780 w 1727448"/>
                  <a:gd name="connsiteY2" fmla="*/ 365833 h 1489883"/>
                  <a:gd name="connsiteX3" fmla="*/ 1643091 w 1727448"/>
                  <a:gd name="connsiteY3" fmla="*/ 361374 h 1489883"/>
                  <a:gd name="connsiteX4" fmla="*/ 1683456 w 1727448"/>
                  <a:gd name="connsiteY4" fmla="*/ 355214 h 1489883"/>
                  <a:gd name="connsiteX5" fmla="*/ 1688617 w 1727448"/>
                  <a:gd name="connsiteY5" fmla="*/ 369314 h 1489883"/>
                  <a:gd name="connsiteX6" fmla="*/ 1727448 w 1727448"/>
                  <a:gd name="connsiteY6" fmla="*/ 626159 h 1489883"/>
                  <a:gd name="connsiteX7" fmla="*/ 863724 w 1727448"/>
                  <a:gd name="connsiteY7" fmla="*/ 1489883 h 1489883"/>
                  <a:gd name="connsiteX8" fmla="*/ 0 w 1727448"/>
                  <a:gd name="connsiteY8" fmla="*/ 626159 h 1489883"/>
                  <a:gd name="connsiteX9" fmla="*/ 38831 w 1727448"/>
                  <a:gd name="connsiteY9" fmla="*/ 369314 h 1489883"/>
                  <a:gd name="connsiteX10" fmla="*/ 54750 w 1727448"/>
                  <a:gd name="connsiteY10" fmla="*/ 325821 h 1489883"/>
                  <a:gd name="connsiteX11" fmla="*/ 84357 w 1727448"/>
                  <a:gd name="connsiteY11" fmla="*/ 330340 h 1489883"/>
                  <a:gd name="connsiteX12" fmla="*/ 172668 w 1727448"/>
                  <a:gd name="connsiteY12" fmla="*/ 334799 h 1489883"/>
                  <a:gd name="connsiteX13" fmla="*/ 783413 w 1727448"/>
                  <a:gd name="connsiteY13" fmla="*/ 81820 h 1489883"/>
                  <a:gd name="connsiteX14" fmla="*/ 850922 w 1727448"/>
                  <a:gd name="connsiteY14" fmla="*/ 0 h 148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448" h="1489883">
                    <a:moveTo>
                      <a:pt x="850922" y="0"/>
                    </a:moveTo>
                    <a:lnTo>
                      <a:pt x="944035" y="112854"/>
                    </a:lnTo>
                    <a:cubicBezTo>
                      <a:pt x="1100338" y="269158"/>
                      <a:pt x="1316269" y="365833"/>
                      <a:pt x="1554780" y="365833"/>
                    </a:cubicBezTo>
                    <a:cubicBezTo>
                      <a:pt x="1584594" y="365833"/>
                      <a:pt x="1614055" y="364323"/>
                      <a:pt x="1643091" y="361374"/>
                    </a:cubicBezTo>
                    <a:lnTo>
                      <a:pt x="1683456" y="355214"/>
                    </a:lnTo>
                    <a:lnTo>
                      <a:pt x="1688617" y="369314"/>
                    </a:lnTo>
                    <a:cubicBezTo>
                      <a:pt x="1713853" y="450451"/>
                      <a:pt x="1727448" y="536718"/>
                      <a:pt x="1727448" y="626159"/>
                    </a:cubicBezTo>
                    <a:cubicBezTo>
                      <a:pt x="1727448" y="1103181"/>
                      <a:pt x="1340746" y="1489883"/>
                      <a:pt x="863724" y="1489883"/>
                    </a:cubicBezTo>
                    <a:cubicBezTo>
                      <a:pt x="386702" y="1489883"/>
                      <a:pt x="0" y="1103181"/>
                      <a:pt x="0" y="626159"/>
                    </a:cubicBezTo>
                    <a:cubicBezTo>
                      <a:pt x="0" y="536718"/>
                      <a:pt x="13595" y="450451"/>
                      <a:pt x="38831" y="369314"/>
                    </a:cubicBezTo>
                    <a:lnTo>
                      <a:pt x="54750" y="325821"/>
                    </a:lnTo>
                    <a:lnTo>
                      <a:pt x="84357" y="330340"/>
                    </a:lnTo>
                    <a:cubicBezTo>
                      <a:pt x="113393" y="333289"/>
                      <a:pt x="142854" y="334799"/>
                      <a:pt x="172668" y="334799"/>
                    </a:cubicBezTo>
                    <a:cubicBezTo>
                      <a:pt x="411179" y="334799"/>
                      <a:pt x="627110" y="238124"/>
                      <a:pt x="783413" y="81820"/>
                    </a:cubicBezTo>
                    <a:lnTo>
                      <a:pt x="850922" y="0"/>
                    </a:lnTo>
                    <a:close/>
                  </a:path>
                </a:pathLst>
              </a:custGeom>
              <a:solidFill>
                <a:srgbClr val="9CC1FE"/>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latin typeface="SamsungOne-700" panose="020B0803030303020204" pitchFamily="34" charset="0"/>
                  <a:ea typeface="나눔스퀘어 Bold" panose="020B0600000101010101" pitchFamily="50" charset="-127"/>
                  <a:cs typeface="Menlo" panose="020B0609030804020204" pitchFamily="49" charset="0"/>
                </a:endParaRPr>
              </a:p>
            </p:txBody>
          </p:sp>
        </p:grpSp>
        <p:sp>
          <p:nvSpPr>
            <p:cNvPr id="28" name="TextBox 27">
              <a:extLst>
                <a:ext uri="{FF2B5EF4-FFF2-40B4-BE49-F238E27FC236}">
                  <a16:creationId xmlns:a16="http://schemas.microsoft.com/office/drawing/2014/main" id="{B3E7C77D-10B0-45ED-A12A-EF28448C5157}"/>
                </a:ext>
              </a:extLst>
            </p:cNvPr>
            <p:cNvSpPr txBox="1"/>
            <p:nvPr/>
          </p:nvSpPr>
          <p:spPr>
            <a:xfrm>
              <a:off x="3642641" y="4462856"/>
              <a:ext cx="1095170" cy="523220"/>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quán</a:t>
              </a:r>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29" name="TextBox 28">
              <a:extLst>
                <a:ext uri="{FF2B5EF4-FFF2-40B4-BE49-F238E27FC236}">
                  <a16:creationId xmlns:a16="http://schemas.microsoft.com/office/drawing/2014/main" id="{EFC76ADD-9021-49CF-AE9B-239FEE1E04C0}"/>
                </a:ext>
              </a:extLst>
            </p:cNvPr>
            <p:cNvSpPr txBox="1"/>
            <p:nvPr/>
          </p:nvSpPr>
          <p:spPr>
            <a:xfrm>
              <a:off x="4117432" y="5537335"/>
              <a:ext cx="1498846"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0" name="TextBox 29">
              <a:extLst>
                <a:ext uri="{FF2B5EF4-FFF2-40B4-BE49-F238E27FC236}">
                  <a16:creationId xmlns:a16="http://schemas.microsoft.com/office/drawing/2014/main" id="{4B4B8F1D-3B15-4A87-846C-DCEAF1DA2E85}"/>
                </a:ext>
              </a:extLst>
            </p:cNvPr>
            <p:cNvSpPr txBox="1"/>
            <p:nvPr/>
          </p:nvSpPr>
          <p:spPr>
            <a:xfrm>
              <a:off x="5036939" y="4388291"/>
              <a:ext cx="1042941" cy="523220"/>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Dung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sai</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4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1" name="TextBox 30">
              <a:extLst>
                <a:ext uri="{FF2B5EF4-FFF2-40B4-BE49-F238E27FC236}">
                  <a16:creationId xmlns:a16="http://schemas.microsoft.com/office/drawing/2014/main" id="{9241FCB5-745F-4C10-8A9F-729EFD477493}"/>
                </a:ext>
              </a:extLst>
            </p:cNvPr>
            <p:cNvSpPr txBox="1"/>
            <p:nvPr/>
          </p:nvSpPr>
          <p:spPr>
            <a:xfrm rot="19572830">
              <a:off x="4189587" y="4996932"/>
              <a:ext cx="714275" cy="276999"/>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RDB</a:t>
              </a:r>
              <a:endParaRPr lang="ko-KR" altLang="en-US" sz="12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2" name="TextBox 31">
              <a:extLst>
                <a:ext uri="{FF2B5EF4-FFF2-40B4-BE49-F238E27FC236}">
                  <a16:creationId xmlns:a16="http://schemas.microsoft.com/office/drawing/2014/main" id="{005C124D-8319-4BC5-B468-12546A50D542}"/>
                </a:ext>
              </a:extLst>
            </p:cNvPr>
            <p:cNvSpPr txBox="1"/>
            <p:nvPr/>
          </p:nvSpPr>
          <p:spPr>
            <a:xfrm rot="1916680">
              <a:off x="4848849" y="5030540"/>
              <a:ext cx="714275" cy="276999"/>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NoSQL</a:t>
              </a:r>
              <a:endParaRPr lang="ko-KR" altLang="en-US" sz="12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sp>
          <p:nvSpPr>
            <p:cNvPr id="33" name="TextBox 32">
              <a:extLst>
                <a:ext uri="{FF2B5EF4-FFF2-40B4-BE49-F238E27FC236}">
                  <a16:creationId xmlns:a16="http://schemas.microsoft.com/office/drawing/2014/main" id="{22F2BD92-6E03-444A-A623-0679A24C3D07}"/>
                </a:ext>
              </a:extLst>
            </p:cNvPr>
            <p:cNvSpPr txBox="1"/>
            <p:nvPr/>
          </p:nvSpPr>
          <p:spPr>
            <a:xfrm rot="16200000">
              <a:off x="4499519" y="4461156"/>
              <a:ext cx="719481" cy="276999"/>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NoSQL</a:t>
              </a:r>
              <a:endParaRPr lang="ko-KR" altLang="en-US" sz="1200" dirty="0">
                <a:solidFill>
                  <a:srgbClr val="1F45BC"/>
                </a:solidFill>
                <a:latin typeface="SamsungOne-700" panose="020B0803030303020204" pitchFamily="34" charset="0"/>
                <a:ea typeface="나눔스퀘어 Bold" panose="020B0600000101010101" pitchFamily="50" charset="-127"/>
                <a:cs typeface="Menlo" panose="020B0609030804020204" pitchFamily="49" charset="0"/>
              </a:endParaRPr>
            </a:p>
          </p:txBody>
        </p:sp>
      </p:grpSp>
    </p:spTree>
    <p:extLst>
      <p:ext uri="{BB962C8B-B14F-4D97-AF65-F5344CB8AC3E}">
        <p14:creationId xmlns:p14="http://schemas.microsoft.com/office/powerpoint/2010/main" val="25885031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Nguồn</a:t>
            </a:r>
            <a:r>
              <a:rPr lang="en-US" altLang="ko-KR" dirty="0"/>
              <a:t> </a:t>
            </a:r>
            <a:r>
              <a:rPr lang="en-US" altLang="ko-KR" dirty="0" err="1"/>
              <a:t>gốc</a:t>
            </a:r>
            <a:r>
              <a:rPr lang="en-US" altLang="ko-KR" dirty="0"/>
              <a:t> </a:t>
            </a:r>
            <a:r>
              <a:rPr lang="en-US" altLang="ko-KR" dirty="0" err="1"/>
              <a:t>của</a:t>
            </a:r>
            <a:r>
              <a:rPr lang="en-US" altLang="ko-KR" dirty="0"/>
              <a:t> </a:t>
            </a:r>
            <a:r>
              <a:rPr lang="en-US" altLang="ko-KR" dirty="0" err="1"/>
              <a:t>Kiến</a:t>
            </a:r>
            <a:r>
              <a:rPr lang="en-US" altLang="ko-KR" dirty="0"/>
              <a:t> </a:t>
            </a:r>
            <a:r>
              <a:rPr lang="en-US" altLang="ko-KR" dirty="0" err="1"/>
              <a:t>trúc</a:t>
            </a:r>
            <a:r>
              <a:rPr lang="en-US" altLang="ko-KR" dirty="0"/>
              <a:t> Lambda (1/2)</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1" y="2226568"/>
            <a:ext cx="5939070" cy="914400"/>
          </a:xfrm>
        </p:spPr>
        <p:txBody>
          <a:bodyPr/>
          <a:lstStyle/>
          <a:p>
            <a:r>
              <a:rPr lang="vi-VN" altLang="ko-KR" dirty="0"/>
              <a:t>Trở lại năm 2011, khi Big Data và Hadoop đang được triển khai, Nathan Marz đã viết một dòng tweet về một cách khả thi để đánh bại định lý CAP</a:t>
            </a:r>
          </a:p>
          <a:p>
            <a:r>
              <a:rPr lang="vi-VN" altLang="ko-KR" dirty="0"/>
              <a:t>Nói một cách đơn giản, phương pháp luận của anh ấy là xem tất cả các truy vấn khi thực hiện một số loại chức năng trên tất cả dữ liệu</a:t>
            </a:r>
            <a:endParaRPr lang="en-US" altLang="ko-KR" dirty="0"/>
          </a:p>
          <a:p>
            <a:pPr lvl="1"/>
            <a:r>
              <a:rPr lang="en-US" altLang="ko-KR" dirty="0" err="1"/>
              <a:t>Truy</a:t>
            </a:r>
            <a:r>
              <a:rPr lang="en-US" altLang="ko-KR" dirty="0"/>
              <a:t> </a:t>
            </a:r>
            <a:r>
              <a:rPr lang="en-US" altLang="ko-KR" dirty="0" err="1"/>
              <a:t>vấn</a:t>
            </a:r>
            <a:r>
              <a:rPr lang="en-US" altLang="ko-KR" dirty="0"/>
              <a:t> = </a:t>
            </a:r>
            <a:r>
              <a:rPr lang="en-US" altLang="ko-KR" dirty="0" err="1"/>
              <a:t>Hàm</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dữ</a:t>
            </a:r>
            <a:r>
              <a:rPr lang="en-US" altLang="ko-KR" dirty="0"/>
              <a:t> </a:t>
            </a:r>
            <a:r>
              <a:rPr lang="en-US" altLang="ko-KR" dirty="0" err="1"/>
              <a:t>liệu</a:t>
            </a:r>
            <a:r>
              <a:rPr lang="en-US" altLang="ko-KR" dirty="0"/>
              <a:t>)</a:t>
            </a:r>
          </a:p>
          <a:p>
            <a:r>
              <a:rPr lang="en-US" altLang="ko-KR" dirty="0" err="1"/>
              <a:t>Sau</a:t>
            </a:r>
            <a:r>
              <a:rPr lang="en-US" altLang="ko-KR" dirty="0"/>
              <a:t> </a:t>
            </a:r>
            <a:r>
              <a:rPr lang="en-US" altLang="ko-KR" dirty="0" err="1"/>
              <a:t>đó</a:t>
            </a:r>
            <a:r>
              <a:rPr lang="en-US" altLang="ko-KR" dirty="0"/>
              <a:t>, </a:t>
            </a:r>
            <a:r>
              <a:rPr lang="en-US" altLang="ko-KR" dirty="0" err="1"/>
              <a:t>anh</a:t>
            </a:r>
            <a:r>
              <a:rPr lang="en-US" altLang="ko-KR" dirty="0"/>
              <a:t> </a:t>
            </a:r>
            <a:r>
              <a:rPr lang="en-US" altLang="ko-KR" dirty="0" err="1"/>
              <a:t>ấy</a:t>
            </a:r>
            <a:r>
              <a:rPr lang="en-US" altLang="ko-KR" dirty="0"/>
              <a:t> </a:t>
            </a:r>
            <a:r>
              <a:rPr lang="en-US" altLang="ko-KR" dirty="0" err="1"/>
              <a:t>phân</a:t>
            </a:r>
            <a:r>
              <a:rPr lang="en-US" altLang="ko-KR" dirty="0"/>
              <a:t> </a:t>
            </a:r>
            <a:r>
              <a:rPr lang="en-US" altLang="ko-KR" dirty="0" err="1"/>
              <a:t>loại</a:t>
            </a:r>
            <a:r>
              <a:rPr lang="en-US" altLang="ko-KR" dirty="0"/>
              <a:t> </a:t>
            </a:r>
            <a:r>
              <a:rPr lang="en-US" altLang="ko-KR" dirty="0" err="1"/>
              <a:t>lại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để</a:t>
            </a:r>
            <a:r>
              <a:rPr lang="en-US" altLang="ko-KR" dirty="0"/>
              <a:t> </a:t>
            </a:r>
            <a:r>
              <a:rPr lang="en-US" altLang="ko-KR" dirty="0" err="1"/>
              <a:t>có</a:t>
            </a:r>
            <a:r>
              <a:rPr lang="en-US" altLang="ko-KR" dirty="0"/>
              <a:t> </a:t>
            </a:r>
            <a:r>
              <a:rPr lang="en-US" altLang="ko-KR" dirty="0" err="1"/>
              <a:t>mối</a:t>
            </a:r>
            <a:r>
              <a:rPr lang="en-US" altLang="ko-KR" dirty="0"/>
              <a:t> </a:t>
            </a:r>
            <a:r>
              <a:rPr lang="en-US" altLang="ko-KR" dirty="0" err="1"/>
              <a:t>liên</a:t>
            </a:r>
            <a:r>
              <a:rPr lang="en-US" altLang="ko-KR" dirty="0"/>
              <a:t> </a:t>
            </a:r>
            <a:r>
              <a:rPr lang="en-US" altLang="ko-KR" dirty="0" err="1"/>
              <a:t>hệ</a:t>
            </a:r>
            <a:r>
              <a:rPr lang="en-US" altLang="ko-KR" dirty="0"/>
              <a:t> </a:t>
            </a:r>
            <a:r>
              <a:rPr lang="en-US" altLang="ko-KR" dirty="0" err="1"/>
              <a:t>nào</a:t>
            </a:r>
            <a:r>
              <a:rPr lang="en-US" altLang="ko-KR" dirty="0"/>
              <a:t> </a:t>
            </a:r>
            <a:r>
              <a:rPr lang="en-US" altLang="ko-KR" dirty="0" err="1"/>
              <a:t>đó</a:t>
            </a:r>
            <a:r>
              <a:rPr lang="en-US" altLang="ko-KR" dirty="0"/>
              <a:t> </a:t>
            </a:r>
            <a:r>
              <a:rPr lang="en-US" altLang="ko-KR" dirty="0" err="1"/>
              <a:t>với</a:t>
            </a:r>
            <a:r>
              <a:rPr lang="en-US" altLang="ko-KR" dirty="0"/>
              <a:t> </a:t>
            </a:r>
            <a:r>
              <a:rPr lang="en-US" altLang="ko-KR" dirty="0" err="1"/>
              <a:t>thời</a:t>
            </a:r>
            <a:r>
              <a:rPr lang="en-US" altLang="ko-KR" dirty="0"/>
              <a:t> </a:t>
            </a:r>
            <a:r>
              <a:rPr lang="en-US" altLang="ko-KR" dirty="0" err="1"/>
              <a:t>gian</a:t>
            </a:r>
            <a:endParaRPr lang="en-US" altLang="ko-KR" dirty="0"/>
          </a:p>
          <a:p>
            <a:pPr lvl="1"/>
            <a:r>
              <a:rPr lang="en-US" altLang="ko-KR" dirty="0" err="1"/>
              <a:t>Địa</a:t>
            </a:r>
            <a:r>
              <a:rPr lang="en-US" altLang="ko-KR" dirty="0"/>
              <a:t> </a:t>
            </a:r>
            <a:r>
              <a:rPr lang="en-US" altLang="ko-KR" dirty="0" err="1"/>
              <a:t>chỉ</a:t>
            </a:r>
            <a:r>
              <a:rPr lang="en-US" altLang="ko-KR" dirty="0"/>
              <a:t> </a:t>
            </a:r>
            <a:r>
              <a:rPr lang="en-US" altLang="ko-KR" dirty="0" err="1"/>
              <a:t>của</a:t>
            </a:r>
            <a:r>
              <a:rPr lang="en-US" altLang="ko-KR" dirty="0"/>
              <a:t> Sally </a:t>
            </a:r>
            <a:r>
              <a:rPr lang="en-US" altLang="ko-KR" dirty="0" err="1"/>
              <a:t>là</a:t>
            </a:r>
            <a:r>
              <a:rPr lang="en-US" altLang="ko-KR" dirty="0"/>
              <a:t> Chicago - </a:t>
            </a:r>
            <a:r>
              <a:rPr lang="en-US" altLang="ko-KR" dirty="0" err="1"/>
              <a:t>chỉ</a:t>
            </a:r>
            <a:r>
              <a:rPr lang="en-US" altLang="ko-KR" dirty="0"/>
              <a:t> </a:t>
            </a:r>
            <a:r>
              <a:rPr lang="en-US" altLang="ko-KR" dirty="0" err="1"/>
              <a:t>hợp</a:t>
            </a:r>
            <a:r>
              <a:rPr lang="en-US" altLang="ko-KR" dirty="0"/>
              <a:t> </a:t>
            </a:r>
            <a:r>
              <a:rPr lang="en-US" altLang="ko-KR" dirty="0" err="1"/>
              <a:t>lệ</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khoảng</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nhất</a:t>
            </a:r>
            <a:r>
              <a:rPr lang="en-US" altLang="ko-KR" dirty="0"/>
              <a:t> </a:t>
            </a:r>
            <a:r>
              <a:rPr lang="en-US" altLang="ko-KR" dirty="0" err="1"/>
              <a:t>định</a:t>
            </a:r>
            <a:endParaRPr lang="en-US" altLang="ko-KR" dirty="0"/>
          </a:p>
          <a:p>
            <a:pPr lvl="1"/>
            <a:r>
              <a:rPr lang="en-US" altLang="ko-KR" dirty="0" err="1"/>
              <a:t>Địa</a:t>
            </a:r>
            <a:r>
              <a:rPr lang="en-US" altLang="ko-KR" dirty="0"/>
              <a:t> </a:t>
            </a:r>
            <a:r>
              <a:rPr lang="en-US" altLang="ko-KR" dirty="0" err="1"/>
              <a:t>chỉ</a:t>
            </a:r>
            <a:r>
              <a:rPr lang="en-US" altLang="ko-KR" dirty="0"/>
              <a:t> </a:t>
            </a:r>
            <a:r>
              <a:rPr lang="en-US" altLang="ko-KR" dirty="0" err="1"/>
              <a:t>hiện</a:t>
            </a:r>
            <a:r>
              <a:rPr lang="en-US" altLang="ko-KR" dirty="0"/>
              <a:t> </a:t>
            </a:r>
            <a:r>
              <a:rPr lang="en-US" altLang="ko-KR" dirty="0" err="1"/>
              <a:t>tại</a:t>
            </a:r>
            <a:r>
              <a:rPr lang="en-US" altLang="ko-KR" dirty="0"/>
              <a:t> </a:t>
            </a:r>
            <a:r>
              <a:rPr lang="en-US" altLang="ko-KR" dirty="0" err="1"/>
              <a:t>mới</a:t>
            </a:r>
            <a:r>
              <a:rPr lang="en-US" altLang="ko-KR" dirty="0"/>
              <a:t> </a:t>
            </a:r>
            <a:r>
              <a:rPr lang="en-US" altLang="ko-KR" dirty="0" err="1"/>
              <a:t>của</a:t>
            </a:r>
            <a:r>
              <a:rPr lang="en-US" altLang="ko-KR" dirty="0"/>
              <a:t> Sally </a:t>
            </a:r>
            <a:r>
              <a:rPr lang="en-US" altLang="ko-KR" dirty="0" err="1"/>
              <a:t>là</a:t>
            </a:r>
            <a:r>
              <a:rPr lang="en-US" altLang="ko-KR" dirty="0"/>
              <a:t> Los Angeles - </a:t>
            </a:r>
            <a:r>
              <a:rPr lang="en-US" altLang="ko-KR" dirty="0" err="1"/>
              <a:t>hiện</a:t>
            </a:r>
            <a:r>
              <a:rPr lang="en-US" altLang="ko-KR" dirty="0"/>
              <a:t> </a:t>
            </a:r>
            <a:r>
              <a:rPr lang="en-US" altLang="ko-KR" dirty="0" err="1"/>
              <a:t>tại</a:t>
            </a:r>
            <a:r>
              <a:rPr lang="en-US" altLang="ko-KR" dirty="0"/>
              <a:t> </a:t>
            </a:r>
            <a:r>
              <a:rPr lang="en-US" altLang="ko-KR" dirty="0" err="1"/>
              <a:t>hợp</a:t>
            </a:r>
            <a:r>
              <a:rPr lang="en-US" altLang="ko-KR" dirty="0"/>
              <a:t> </a:t>
            </a:r>
            <a:r>
              <a:rPr lang="en-US" altLang="ko-KR" dirty="0" err="1"/>
              <a:t>lệ</a:t>
            </a:r>
            <a:endParaRPr lang="en-US" altLang="ko-KR" dirty="0"/>
          </a:p>
          <a:p>
            <a:pPr lvl="1"/>
            <a:r>
              <a:rPr lang="en-US" altLang="ko-KR" dirty="0" err="1"/>
              <a:t>Anh</a:t>
            </a:r>
            <a:r>
              <a:rPr lang="en-US" altLang="ko-KR" dirty="0"/>
              <a:t> </a:t>
            </a:r>
            <a:r>
              <a:rPr lang="en-US" altLang="ko-KR" dirty="0" err="1"/>
              <a:t>ấy</a:t>
            </a:r>
            <a:r>
              <a:rPr lang="en-US" altLang="ko-KR" dirty="0"/>
              <a:t> </a:t>
            </a:r>
            <a:r>
              <a:rPr lang="en-US" altLang="ko-KR" dirty="0" err="1"/>
              <a:t>nói</a:t>
            </a:r>
            <a:r>
              <a:rPr lang="en-US" altLang="ko-KR" dirty="0"/>
              <a:t> </a:t>
            </a:r>
            <a:r>
              <a:rPr lang="en-US" altLang="ko-KR" dirty="0" err="1"/>
              <a:t>rằng</a:t>
            </a:r>
            <a:r>
              <a:rPr lang="en-US" altLang="ko-KR" dirty="0"/>
              <a:t> </a:t>
            </a:r>
            <a:r>
              <a:rPr lang="en-US" altLang="ko-KR" dirty="0" err="1"/>
              <a:t>việc</a:t>
            </a:r>
            <a:r>
              <a:rPr lang="en-US" altLang="ko-KR" dirty="0"/>
              <a:t> Sally </a:t>
            </a:r>
            <a:r>
              <a:rPr lang="en-US" altLang="ko-KR" dirty="0" err="1"/>
              <a:t>chuyển</a:t>
            </a:r>
            <a:r>
              <a:rPr lang="en-US" altLang="ko-KR" dirty="0"/>
              <a:t> </a:t>
            </a:r>
            <a:r>
              <a:rPr lang="en-US" altLang="ko-KR" dirty="0" err="1"/>
              <a:t>đến</a:t>
            </a:r>
            <a:r>
              <a:rPr lang="en-US" altLang="ko-KR" dirty="0"/>
              <a:t> Los Angeles </a:t>
            </a:r>
            <a:r>
              <a:rPr lang="en-US" altLang="ko-KR" dirty="0" err="1"/>
              <a:t>không</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sự</a:t>
            </a:r>
            <a:r>
              <a:rPr lang="en-US" altLang="ko-KR" dirty="0"/>
              <a:t> </a:t>
            </a:r>
            <a:r>
              <a:rPr lang="en-US" altLang="ko-KR" dirty="0" err="1"/>
              <a:t>thật</a:t>
            </a:r>
            <a:r>
              <a:rPr lang="en-US" altLang="ko-KR" dirty="0"/>
              <a:t> </a:t>
            </a:r>
            <a:r>
              <a:rPr lang="en-US" altLang="ko-KR" dirty="0" err="1"/>
              <a:t>rằng</a:t>
            </a:r>
            <a:r>
              <a:rPr lang="en-US" altLang="ko-KR" dirty="0"/>
              <a:t> </a:t>
            </a:r>
            <a:r>
              <a:rPr lang="en-US" altLang="ko-KR" dirty="0" err="1"/>
              <a:t>cô</a:t>
            </a:r>
            <a:r>
              <a:rPr lang="en-US" altLang="ko-KR" dirty="0"/>
              <a:t> </a:t>
            </a:r>
            <a:r>
              <a:rPr lang="en-US" altLang="ko-KR" dirty="0" err="1"/>
              <a:t>ấy</a:t>
            </a:r>
            <a:r>
              <a:rPr lang="en-US" altLang="ko-KR" dirty="0"/>
              <a:t> </a:t>
            </a:r>
            <a:r>
              <a:rPr lang="en-US" altLang="ko-KR" dirty="0" err="1"/>
              <a:t>đã</a:t>
            </a:r>
            <a:r>
              <a:rPr lang="en-US" altLang="ko-KR" dirty="0"/>
              <a:t> </a:t>
            </a:r>
            <a:r>
              <a:rPr lang="en-US" altLang="ko-KR" dirty="0" err="1"/>
              <a:t>sống</a:t>
            </a:r>
            <a:r>
              <a:rPr lang="en-US" altLang="ko-KR" dirty="0"/>
              <a:t> ở Chicago.</a:t>
            </a:r>
          </a:p>
          <a:p>
            <a:r>
              <a:rPr lang="en-US" altLang="ko-KR" dirty="0" err="1"/>
              <a:t>Dữ</a:t>
            </a:r>
            <a:r>
              <a:rPr lang="en-US" altLang="ko-KR" dirty="0"/>
              <a:t> </a:t>
            </a:r>
            <a:r>
              <a:rPr lang="en-US" altLang="ko-KR" dirty="0" err="1"/>
              <a:t>liệu</a:t>
            </a:r>
            <a:r>
              <a:rPr lang="en-US" altLang="ko-KR" dirty="0"/>
              <a:t> </a:t>
            </a:r>
            <a:r>
              <a:rPr lang="en-US" altLang="ko-KR" dirty="0" err="1"/>
              <a:t>bất</a:t>
            </a:r>
            <a:r>
              <a:rPr lang="en-US" altLang="ko-KR" dirty="0"/>
              <a:t> </a:t>
            </a:r>
            <a:r>
              <a:rPr lang="en-US" altLang="ko-KR" dirty="0" err="1"/>
              <a:t>biến</a:t>
            </a:r>
            <a:endParaRPr lang="en-US" altLang="ko-KR" dirty="0"/>
          </a:p>
          <a:p>
            <a:pPr lvl="1"/>
            <a:r>
              <a:rPr lang="vi-VN" altLang="ko-KR" dirty="0"/>
              <a:t>Dữ liệu phải là bất biến và không được ghi đè để có được bức tranh hoàn chỉnh</a:t>
            </a:r>
          </a:p>
          <a:p>
            <a:pPr lvl="1"/>
            <a:r>
              <a:rPr lang="vi-VN" altLang="ko-KR" dirty="0"/>
              <a:t>Các hoạt động CRUD (Tạo, Đọc, Cập nhật và Xóa) hiện chỉ là CR</a:t>
            </a:r>
            <a:endParaRPr lang="en-US" altLang="ko-KR" dirty="0"/>
          </a:p>
          <a:p>
            <a:pPr lvl="1"/>
            <a:endParaRPr lang="ko-KR" altLang="en-US" dirty="0"/>
          </a:p>
        </p:txBody>
      </p:sp>
      <p:grpSp>
        <p:nvGrpSpPr>
          <p:cNvPr id="19" name="그룹 18">
            <a:extLst>
              <a:ext uri="{FF2B5EF4-FFF2-40B4-BE49-F238E27FC236}">
                <a16:creationId xmlns:a16="http://schemas.microsoft.com/office/drawing/2014/main" id="{2572EFCA-4E09-4FAC-9D4E-5259BD0AF527}"/>
              </a:ext>
            </a:extLst>
          </p:cNvPr>
          <p:cNvGrpSpPr/>
          <p:nvPr/>
        </p:nvGrpSpPr>
        <p:grpSpPr>
          <a:xfrm>
            <a:off x="6578096" y="2781805"/>
            <a:ext cx="2668044" cy="2929582"/>
            <a:chOff x="6578096" y="2781805"/>
            <a:chExt cx="2668044" cy="2929582"/>
          </a:xfrm>
        </p:grpSpPr>
        <p:pic>
          <p:nvPicPr>
            <p:cNvPr id="20" name="그림 19">
              <a:extLst>
                <a:ext uri="{FF2B5EF4-FFF2-40B4-BE49-F238E27FC236}">
                  <a16:creationId xmlns:a16="http://schemas.microsoft.com/office/drawing/2014/main" id="{17676186-D5DD-4A35-A896-B3AE41B99D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2884" y="4349665"/>
              <a:ext cx="1578935" cy="898669"/>
            </a:xfrm>
            <a:prstGeom prst="rect">
              <a:avLst/>
            </a:prstGeom>
          </p:spPr>
        </p:pic>
        <p:pic>
          <p:nvPicPr>
            <p:cNvPr id="21" name="그림 20">
              <a:extLst>
                <a:ext uri="{FF2B5EF4-FFF2-40B4-BE49-F238E27FC236}">
                  <a16:creationId xmlns:a16="http://schemas.microsoft.com/office/drawing/2014/main" id="{F5C7C2FB-D903-40BE-B611-7E68B96BD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8563" y="3596558"/>
              <a:ext cx="1607577" cy="640883"/>
            </a:xfrm>
            <a:prstGeom prst="rect">
              <a:avLst/>
            </a:prstGeom>
          </p:spPr>
        </p:pic>
        <p:pic>
          <p:nvPicPr>
            <p:cNvPr id="22" name="그림 21">
              <a:extLst>
                <a:ext uri="{FF2B5EF4-FFF2-40B4-BE49-F238E27FC236}">
                  <a16:creationId xmlns:a16="http://schemas.microsoft.com/office/drawing/2014/main" id="{31CBAE5B-FEC2-4065-B5EE-3B5B90E046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3697" y="3846626"/>
              <a:ext cx="637302" cy="1006079"/>
            </a:xfrm>
            <a:prstGeom prst="rect">
              <a:avLst/>
            </a:prstGeom>
          </p:spPr>
        </p:pic>
        <p:pic>
          <p:nvPicPr>
            <p:cNvPr id="23" name="그림 22">
              <a:extLst>
                <a:ext uri="{FF2B5EF4-FFF2-40B4-BE49-F238E27FC236}">
                  <a16:creationId xmlns:a16="http://schemas.microsoft.com/office/drawing/2014/main" id="{F0C3E9D6-88C4-466A-B2C3-EE473CFB50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6656" y="4539425"/>
              <a:ext cx="648043" cy="708909"/>
            </a:xfrm>
            <a:prstGeom prst="rect">
              <a:avLst/>
            </a:prstGeom>
          </p:spPr>
        </p:pic>
        <p:sp>
          <p:nvSpPr>
            <p:cNvPr id="25" name="TextBox 24">
              <a:extLst>
                <a:ext uri="{FF2B5EF4-FFF2-40B4-BE49-F238E27FC236}">
                  <a16:creationId xmlns:a16="http://schemas.microsoft.com/office/drawing/2014/main" id="{6790885B-7CEC-459B-B0A4-812C6BC1A103}"/>
                </a:ext>
              </a:extLst>
            </p:cNvPr>
            <p:cNvSpPr txBox="1"/>
            <p:nvPr/>
          </p:nvSpPr>
          <p:spPr>
            <a:xfrm>
              <a:off x="7909994" y="2781805"/>
              <a:ext cx="1045479"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Tạo</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26" name="TextBox 25">
              <a:extLst>
                <a:ext uri="{FF2B5EF4-FFF2-40B4-BE49-F238E27FC236}">
                  <a16:creationId xmlns:a16="http://schemas.microsoft.com/office/drawing/2014/main" id="{408E5ED9-0D3A-4C76-B6FB-66CE56F342A5}"/>
                </a:ext>
              </a:extLst>
            </p:cNvPr>
            <p:cNvSpPr txBox="1"/>
            <p:nvPr/>
          </p:nvSpPr>
          <p:spPr>
            <a:xfrm>
              <a:off x="6578096" y="3971281"/>
              <a:ext cx="639920" cy="369332"/>
            </a:xfrm>
            <a:prstGeom prst="rect">
              <a:avLst/>
            </a:prstGeom>
            <a:noFill/>
          </p:spPr>
          <p:txBody>
            <a:bodyPr wrap="none" rtlCol="0">
              <a:spAutoFit/>
            </a:bodyPr>
            <a:lstStyle/>
            <a:p>
              <a:pPr algn="ctr"/>
              <a:r>
                <a:rPr lang="en-US" sz="900" dirty="0" err="1">
                  <a:solidFill>
                    <a:srgbClr val="193EB0"/>
                  </a:solidFill>
                  <a:latin typeface="SamsungOne-700" panose="020B0803030303020204" pitchFamily="34" charset="0"/>
                  <a:ea typeface="SamsungOne-700" panose="020B0803030303020204" pitchFamily="34" charset="0"/>
                </a:rPr>
                <a:t>Cập</a:t>
              </a:r>
              <a:r>
                <a:rPr lang="en-US" sz="900" dirty="0">
                  <a:solidFill>
                    <a:srgbClr val="193EB0"/>
                  </a:solidFill>
                  <a:latin typeface="SamsungOne-700" panose="020B0803030303020204" pitchFamily="34" charset="0"/>
                  <a:ea typeface="SamsungOne-700" panose="020B0803030303020204" pitchFamily="34" charset="0"/>
                </a:rPr>
                <a:t> </a:t>
              </a:r>
              <a:r>
                <a:rPr lang="en-US" sz="900" dirty="0" err="1">
                  <a:solidFill>
                    <a:srgbClr val="193EB0"/>
                  </a:solidFill>
                  <a:latin typeface="SamsungOne-700" panose="020B0803030303020204" pitchFamily="34" charset="0"/>
                  <a:ea typeface="SamsungOne-700" panose="020B0803030303020204" pitchFamily="34" charset="0"/>
                </a:rPr>
                <a:t>nhật</a:t>
              </a:r>
              <a:endParaRPr lang="en-US" sz="900" dirty="0">
                <a:solidFill>
                  <a:srgbClr val="193EB0"/>
                </a:solidFill>
                <a:latin typeface="SamsungOne-700" panose="020B0803030303020204" pitchFamily="34" charset="0"/>
                <a:ea typeface="SamsungOne-700" panose="020B0803030303020204" pitchFamily="34" charset="0"/>
              </a:endParaRPr>
            </a:p>
            <a:p>
              <a:pPr algn="ctr"/>
              <a:r>
                <a:rPr lang="en-US" sz="900" dirty="0" err="1">
                  <a:solidFill>
                    <a:srgbClr val="193EB0"/>
                  </a:solidFill>
                  <a:latin typeface="SamsungOne-700" panose="020B0803030303020204" pitchFamily="34" charset="0"/>
                  <a:ea typeface="SamsungOne-700" panose="020B0803030303020204" pitchFamily="34" charset="0"/>
                </a:rPr>
                <a:t>Xóa</a:t>
              </a:r>
              <a:r>
                <a:rPr lang="en-US" sz="900" dirty="0">
                  <a:solidFill>
                    <a:srgbClr val="193EB0"/>
                  </a:solidFill>
                  <a:latin typeface="SamsungOne-700" panose="020B0803030303020204" pitchFamily="34" charset="0"/>
                  <a:ea typeface="SamsungOne-700" panose="020B0803030303020204" pitchFamily="34" charset="0"/>
                </a:rPr>
                <a:t> </a:t>
              </a:r>
              <a:r>
                <a:rPr lang="en-US" sz="900" dirty="0" err="1">
                  <a:solidFill>
                    <a:srgbClr val="193EB0"/>
                  </a:solidFill>
                  <a:latin typeface="SamsungOne-700" panose="020B0803030303020204" pitchFamily="34" charset="0"/>
                  <a:ea typeface="SamsungOne-700" panose="020B0803030303020204" pitchFamily="34" charset="0"/>
                </a:rPr>
                <a:t>bỏ</a:t>
              </a:r>
              <a:endParaRPr lang="en-KR" sz="900" dirty="0">
                <a:solidFill>
                  <a:srgbClr val="193EB0"/>
                </a:solidFill>
                <a:latin typeface="SamsungOne-700" panose="020B0803030303020204" pitchFamily="34" charset="0"/>
                <a:ea typeface="SamsungOne-700" panose="020B0803030303020204" pitchFamily="34" charset="0"/>
              </a:endParaRPr>
            </a:p>
          </p:txBody>
        </p:sp>
        <p:sp>
          <p:nvSpPr>
            <p:cNvPr id="27" name="TextBox 26">
              <a:extLst>
                <a:ext uri="{FF2B5EF4-FFF2-40B4-BE49-F238E27FC236}">
                  <a16:creationId xmlns:a16="http://schemas.microsoft.com/office/drawing/2014/main" id="{45F9494B-7D2E-40A6-AC66-A58D0D74F15E}"/>
                </a:ext>
              </a:extLst>
            </p:cNvPr>
            <p:cNvSpPr txBox="1"/>
            <p:nvPr/>
          </p:nvSpPr>
          <p:spPr>
            <a:xfrm>
              <a:off x="7968504" y="5403610"/>
              <a:ext cx="1066318"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Đọc</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29" name="그룹 28">
              <a:extLst>
                <a:ext uri="{FF2B5EF4-FFF2-40B4-BE49-F238E27FC236}">
                  <a16:creationId xmlns:a16="http://schemas.microsoft.com/office/drawing/2014/main" id="{129DAB88-5FC2-4E79-9CE3-AA20237BE79D}"/>
                </a:ext>
              </a:extLst>
            </p:cNvPr>
            <p:cNvGrpSpPr/>
            <p:nvPr/>
          </p:nvGrpSpPr>
          <p:grpSpPr>
            <a:xfrm>
              <a:off x="7990163" y="3102289"/>
              <a:ext cx="904377" cy="428630"/>
              <a:chOff x="7830048" y="3085455"/>
              <a:chExt cx="1214353" cy="427994"/>
            </a:xfrm>
            <a:solidFill>
              <a:schemeClr val="bg1"/>
            </a:solidFill>
          </p:grpSpPr>
          <p:sp>
            <p:nvSpPr>
              <p:cNvPr id="30" name="아래쪽 화살표 21">
                <a:extLst>
                  <a:ext uri="{FF2B5EF4-FFF2-40B4-BE49-F238E27FC236}">
                    <a16:creationId xmlns:a16="http://schemas.microsoft.com/office/drawing/2014/main" id="{AD889F74-8501-49AF-8DA0-5284B452FD62}"/>
                  </a:ext>
                </a:extLst>
              </p:cNvPr>
              <p:cNvSpPr/>
              <p:nvPr/>
            </p:nvSpPr>
            <p:spPr>
              <a:xfrm>
                <a:off x="7830048" y="3090211"/>
                <a:ext cx="357144" cy="423238"/>
              </a:xfrm>
              <a:prstGeom prst="downArrow">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아래쪽 화살표 31">
                <a:extLst>
                  <a:ext uri="{FF2B5EF4-FFF2-40B4-BE49-F238E27FC236}">
                    <a16:creationId xmlns:a16="http://schemas.microsoft.com/office/drawing/2014/main" id="{E111FD56-C3DA-4B5F-B9C3-886390C43E45}"/>
                  </a:ext>
                </a:extLst>
              </p:cNvPr>
              <p:cNvSpPr/>
              <p:nvPr/>
            </p:nvSpPr>
            <p:spPr>
              <a:xfrm>
                <a:off x="8256885" y="3090211"/>
                <a:ext cx="357144" cy="423238"/>
              </a:xfrm>
              <a:prstGeom prst="downArrow">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아래쪽 화살표 33">
                <a:extLst>
                  <a:ext uri="{FF2B5EF4-FFF2-40B4-BE49-F238E27FC236}">
                    <a16:creationId xmlns:a16="http://schemas.microsoft.com/office/drawing/2014/main" id="{8D9ED310-D69E-40FF-9F33-60EB8D9D079F}"/>
                  </a:ext>
                </a:extLst>
              </p:cNvPr>
              <p:cNvSpPr/>
              <p:nvPr/>
            </p:nvSpPr>
            <p:spPr>
              <a:xfrm>
                <a:off x="8687257" y="3085455"/>
                <a:ext cx="357144" cy="423238"/>
              </a:xfrm>
              <a:prstGeom prst="downArrow">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Tree>
    <p:extLst>
      <p:ext uri="{BB962C8B-B14F-4D97-AF65-F5344CB8AC3E}">
        <p14:creationId xmlns:p14="http://schemas.microsoft.com/office/powerpoint/2010/main" val="32906280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Nguồn</a:t>
            </a:r>
            <a:r>
              <a:rPr lang="en-US" altLang="ko-KR" dirty="0"/>
              <a:t> </a:t>
            </a:r>
            <a:r>
              <a:rPr lang="en-US" altLang="ko-KR" dirty="0" err="1"/>
              <a:t>gốc</a:t>
            </a:r>
            <a:r>
              <a:rPr lang="en-US" altLang="ko-KR" dirty="0"/>
              <a:t> </a:t>
            </a:r>
            <a:r>
              <a:rPr lang="en-US" altLang="ko-KR" dirty="0" err="1"/>
              <a:t>của</a:t>
            </a:r>
            <a:r>
              <a:rPr lang="en-US" altLang="ko-KR" dirty="0"/>
              <a:t> </a:t>
            </a:r>
            <a:r>
              <a:rPr lang="en-US" altLang="ko-KR" dirty="0" err="1"/>
              <a:t>Kiến</a:t>
            </a:r>
            <a:r>
              <a:rPr lang="en-US" altLang="ko-KR" dirty="0"/>
              <a:t> </a:t>
            </a:r>
            <a:r>
              <a:rPr lang="en-US" altLang="ko-KR" dirty="0" err="1"/>
              <a:t>trúc</a:t>
            </a:r>
            <a:r>
              <a:rPr lang="en-US" altLang="ko-KR" dirty="0"/>
              <a:t> Lambda (2/2)</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5499168" cy="914400"/>
          </a:xfrm>
        </p:spPr>
        <p:txBody>
          <a:bodyPr/>
          <a:lstStyle/>
          <a:p>
            <a:r>
              <a:rPr lang="en-US" altLang="ko-KR" dirty="0" err="1"/>
              <a:t>Ông</a:t>
            </a:r>
            <a:r>
              <a:rPr lang="en-US" altLang="ko-KR" dirty="0"/>
              <a:t> </a:t>
            </a:r>
            <a:r>
              <a:rPr lang="en-US" altLang="ko-KR" dirty="0" err="1"/>
              <a:t>Marz</a:t>
            </a:r>
            <a:r>
              <a:rPr lang="en-US" altLang="ko-KR" dirty="0"/>
              <a:t> </a:t>
            </a:r>
            <a:r>
              <a:rPr lang="en-US" altLang="ko-KR" dirty="0" err="1"/>
              <a:t>định</a:t>
            </a:r>
            <a:r>
              <a:rPr lang="en-US" altLang="ko-KR" dirty="0"/>
              <a:t> </a:t>
            </a:r>
            <a:r>
              <a:rPr lang="en-US" altLang="ko-KR" dirty="0" err="1"/>
              <a:t>nghĩa</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là</a:t>
            </a:r>
            <a:endParaRPr lang="en-US" altLang="ko-KR" dirty="0"/>
          </a:p>
          <a:p>
            <a:pPr lvl="1"/>
            <a:r>
              <a:rPr lang="en-US" altLang="ko-KR" dirty="0" err="1"/>
              <a:t>Truy</a:t>
            </a:r>
            <a:r>
              <a:rPr lang="en-US" altLang="ko-KR" dirty="0"/>
              <a:t> </a:t>
            </a:r>
            <a:r>
              <a:rPr lang="en-US" altLang="ko-KR" dirty="0" err="1"/>
              <a:t>vấn</a:t>
            </a:r>
            <a:r>
              <a:rPr lang="en-US" altLang="ko-KR" dirty="0"/>
              <a:t> = </a:t>
            </a:r>
            <a:r>
              <a:rPr lang="en-US" altLang="ko-KR" dirty="0" err="1"/>
              <a:t>Hàm</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dữ</a:t>
            </a:r>
            <a:r>
              <a:rPr lang="en-US" altLang="ko-KR" dirty="0"/>
              <a:t> </a:t>
            </a:r>
            <a:r>
              <a:rPr lang="en-US" altLang="ko-KR" dirty="0" err="1"/>
              <a:t>liệu</a:t>
            </a:r>
            <a:r>
              <a:rPr lang="en-US" altLang="ko-KR" dirty="0"/>
              <a:t>)</a:t>
            </a:r>
          </a:p>
          <a:p>
            <a:r>
              <a:rPr lang="vi-VN" altLang="ko-KR" dirty="0"/>
              <a:t>Nếu không có vấn đề về độ trễ, tất cả các hoạt động truy vấn bao gồm tập hợp và tham gia có thể được xem như đơn giản là thực hiện các chức năng cần thiết trên toàn bộ tập dữ liệu</a:t>
            </a:r>
          </a:p>
          <a:p>
            <a:r>
              <a:rPr lang="vi-VN" altLang="ko-KR" dirty="0"/>
              <a:t>Bằng cách xác định dữ liệu là bất biến và truy vấn là các hàm được thực hiện trên toàn bộ tập dữ liệu, sự phức tạp của định lý CAP trở nên khá đơn giản</a:t>
            </a:r>
          </a:p>
          <a:p>
            <a:r>
              <a:rPr lang="vi-VN" altLang="ko-KR" dirty="0"/>
              <a:t>Tính nhất quán trên tính khả dụng</a:t>
            </a:r>
            <a:endParaRPr lang="en-US" altLang="ko-KR" dirty="0"/>
          </a:p>
          <a:p>
            <a:pPr lvl="1"/>
            <a:r>
              <a:rPr lang="vi-VN" altLang="ko-KR" dirty="0"/>
              <a:t>Hoàn thành nhanh hơn nhiều vì chỉ tạo dữ liệu mới</a:t>
            </a:r>
            <a:endParaRPr lang="en-US" altLang="ko-KR" dirty="0"/>
          </a:p>
          <a:p>
            <a:r>
              <a:rPr lang="vi-VN" altLang="ko-KR" dirty="0"/>
              <a:t>Tính khả dụng hơn tính nhất quán</a:t>
            </a:r>
            <a:endParaRPr lang="en-US" altLang="ko-KR" dirty="0"/>
          </a:p>
          <a:p>
            <a:pPr lvl="1"/>
            <a:r>
              <a:rPr lang="vi-VN" altLang="ko-KR" dirty="0"/>
              <a:t>Các truy vấn có thể tạo ra kết quả không chính xác nhưng một khi cuối cùng nhất quán, nó sẽ tạo ra kết quả chính xác.</a:t>
            </a:r>
          </a:p>
          <a:p>
            <a:pPr lvl="1"/>
            <a:r>
              <a:rPr lang="vi-VN" altLang="ko-KR" dirty="0"/>
              <a:t>Vì dữ liệu là bất biến, chúng tôi không còn gặp sự cố "đọc sửa chữa" nữa</a:t>
            </a:r>
            <a:endParaRPr lang="en-US" altLang="ko-KR" dirty="0"/>
          </a:p>
          <a:p>
            <a:pPr lvl="1"/>
            <a:endParaRPr lang="ko-KR" altLang="en-US" dirty="0"/>
          </a:p>
        </p:txBody>
      </p:sp>
      <p:grpSp>
        <p:nvGrpSpPr>
          <p:cNvPr id="15" name="그룹 14">
            <a:extLst>
              <a:ext uri="{FF2B5EF4-FFF2-40B4-BE49-F238E27FC236}">
                <a16:creationId xmlns:a16="http://schemas.microsoft.com/office/drawing/2014/main" id="{39F2B035-A83F-4C12-981B-A08237A40FBA}"/>
              </a:ext>
            </a:extLst>
          </p:cNvPr>
          <p:cNvGrpSpPr/>
          <p:nvPr/>
        </p:nvGrpSpPr>
        <p:grpSpPr>
          <a:xfrm>
            <a:off x="7021285" y="2375576"/>
            <a:ext cx="1607577" cy="3511943"/>
            <a:chOff x="7021285" y="2375576"/>
            <a:chExt cx="1607577" cy="3511943"/>
          </a:xfrm>
        </p:grpSpPr>
        <p:pic>
          <p:nvPicPr>
            <p:cNvPr id="17" name="그림 16">
              <a:extLst>
                <a:ext uri="{FF2B5EF4-FFF2-40B4-BE49-F238E27FC236}">
                  <a16:creationId xmlns:a16="http://schemas.microsoft.com/office/drawing/2014/main" id="{19E0F47B-2B39-4BF4-AC6E-86FA851108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5606" y="3943436"/>
              <a:ext cx="1578935" cy="898669"/>
            </a:xfrm>
            <a:prstGeom prst="rect">
              <a:avLst/>
            </a:prstGeom>
          </p:spPr>
        </p:pic>
        <p:pic>
          <p:nvPicPr>
            <p:cNvPr id="18" name="그림 17">
              <a:extLst>
                <a:ext uri="{FF2B5EF4-FFF2-40B4-BE49-F238E27FC236}">
                  <a16:creationId xmlns:a16="http://schemas.microsoft.com/office/drawing/2014/main" id="{1A0D3EA1-C89C-49F9-8D61-6C132431D3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1285" y="3190329"/>
              <a:ext cx="1607577" cy="640883"/>
            </a:xfrm>
            <a:prstGeom prst="rect">
              <a:avLst/>
            </a:prstGeom>
          </p:spPr>
        </p:pic>
        <p:sp>
          <p:nvSpPr>
            <p:cNvPr id="19" name="TextBox 18">
              <a:extLst>
                <a:ext uri="{FF2B5EF4-FFF2-40B4-BE49-F238E27FC236}">
                  <a16:creationId xmlns:a16="http://schemas.microsoft.com/office/drawing/2014/main" id="{5466B239-F5E0-4311-85C3-4A36B57D063E}"/>
                </a:ext>
              </a:extLst>
            </p:cNvPr>
            <p:cNvSpPr txBox="1"/>
            <p:nvPr/>
          </p:nvSpPr>
          <p:spPr>
            <a:xfrm>
              <a:off x="7292716" y="2375576"/>
              <a:ext cx="1045479"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Tạo</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20" name="그룹 19">
              <a:extLst>
                <a:ext uri="{FF2B5EF4-FFF2-40B4-BE49-F238E27FC236}">
                  <a16:creationId xmlns:a16="http://schemas.microsoft.com/office/drawing/2014/main" id="{7ABEE0D1-BD62-4F2A-BF43-A4127A92E7A6}"/>
                </a:ext>
              </a:extLst>
            </p:cNvPr>
            <p:cNvGrpSpPr/>
            <p:nvPr/>
          </p:nvGrpSpPr>
          <p:grpSpPr>
            <a:xfrm>
              <a:off x="7372885" y="2696060"/>
              <a:ext cx="904377" cy="428630"/>
              <a:chOff x="7830048" y="3085455"/>
              <a:chExt cx="1214353" cy="427994"/>
            </a:xfrm>
            <a:solidFill>
              <a:schemeClr val="bg1"/>
            </a:solidFill>
          </p:grpSpPr>
          <p:sp>
            <p:nvSpPr>
              <p:cNvPr id="24" name="아래쪽 화살표 25">
                <a:extLst>
                  <a:ext uri="{FF2B5EF4-FFF2-40B4-BE49-F238E27FC236}">
                    <a16:creationId xmlns:a16="http://schemas.microsoft.com/office/drawing/2014/main" id="{039602FC-1114-4021-894A-80EC7BB17F58}"/>
                  </a:ext>
                </a:extLst>
              </p:cNvPr>
              <p:cNvSpPr/>
              <p:nvPr/>
            </p:nvSpPr>
            <p:spPr>
              <a:xfrm>
                <a:off x="7830048" y="3090211"/>
                <a:ext cx="357144" cy="423238"/>
              </a:xfrm>
              <a:prstGeom prst="downArrow">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아래쪽 화살표 26">
                <a:extLst>
                  <a:ext uri="{FF2B5EF4-FFF2-40B4-BE49-F238E27FC236}">
                    <a16:creationId xmlns:a16="http://schemas.microsoft.com/office/drawing/2014/main" id="{68DFA356-4992-453C-A785-037AAA64D377}"/>
                  </a:ext>
                </a:extLst>
              </p:cNvPr>
              <p:cNvSpPr/>
              <p:nvPr/>
            </p:nvSpPr>
            <p:spPr>
              <a:xfrm>
                <a:off x="8256885" y="3090211"/>
                <a:ext cx="357144" cy="423238"/>
              </a:xfrm>
              <a:prstGeom prst="downArrow">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아래쪽 화살표 27">
                <a:extLst>
                  <a:ext uri="{FF2B5EF4-FFF2-40B4-BE49-F238E27FC236}">
                    <a16:creationId xmlns:a16="http://schemas.microsoft.com/office/drawing/2014/main" id="{B15DC43F-4B7F-4A86-BB02-8768FD69A02E}"/>
                  </a:ext>
                </a:extLst>
              </p:cNvPr>
              <p:cNvSpPr/>
              <p:nvPr/>
            </p:nvSpPr>
            <p:spPr>
              <a:xfrm>
                <a:off x="8687257" y="3085455"/>
                <a:ext cx="357144" cy="423238"/>
              </a:xfrm>
              <a:prstGeom prst="downArrow">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TextBox 20">
              <a:extLst>
                <a:ext uri="{FF2B5EF4-FFF2-40B4-BE49-F238E27FC236}">
                  <a16:creationId xmlns:a16="http://schemas.microsoft.com/office/drawing/2014/main" id="{8A364DFA-8A03-404A-83D9-914B3361903C}"/>
                </a:ext>
              </a:extLst>
            </p:cNvPr>
            <p:cNvSpPr txBox="1"/>
            <p:nvPr/>
          </p:nvSpPr>
          <p:spPr>
            <a:xfrm>
              <a:off x="7103046" y="5579742"/>
              <a:ext cx="1441420"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Truy</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vấn</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22" name="직사각형 21">
              <a:extLst>
                <a:ext uri="{FF2B5EF4-FFF2-40B4-BE49-F238E27FC236}">
                  <a16:creationId xmlns:a16="http://schemas.microsoft.com/office/drawing/2014/main" id="{4AC97171-7D24-4369-A237-C1AB5EB613FE}"/>
                </a:ext>
              </a:extLst>
            </p:cNvPr>
            <p:cNvSpPr/>
            <p:nvPr/>
          </p:nvSpPr>
          <p:spPr>
            <a:xfrm>
              <a:off x="7663498" y="4834962"/>
              <a:ext cx="320516" cy="657756"/>
            </a:xfrm>
            <a:prstGeom prst="rect">
              <a:avLst/>
            </a:prstGeom>
            <a:solidFill>
              <a:srgbClr val="CADE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36456230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Định</a:t>
            </a:r>
            <a:r>
              <a:rPr lang="en-US" altLang="ko-KR" dirty="0"/>
              <a:t> </a:t>
            </a:r>
            <a:r>
              <a:rPr lang="en-US" altLang="ko-KR" dirty="0" err="1"/>
              <a:t>lý</a:t>
            </a:r>
            <a:r>
              <a:rPr lang="en-US" altLang="ko-KR" dirty="0"/>
              <a:t> CAP </a:t>
            </a:r>
            <a:r>
              <a:rPr lang="en-US" altLang="ko-KR" dirty="0" err="1"/>
              <a:t>đã</a:t>
            </a:r>
            <a:r>
              <a:rPr lang="en-US" altLang="ko-KR" dirty="0"/>
              <a:t> </a:t>
            </a:r>
            <a:r>
              <a:rPr lang="en-US" altLang="ko-KR" dirty="0" err="1"/>
              <a:t>bị</a:t>
            </a:r>
            <a:r>
              <a:rPr lang="en-US" altLang="ko-KR" dirty="0"/>
              <a:t> </a:t>
            </a:r>
            <a:r>
              <a:rPr lang="en-US" altLang="ko-KR" dirty="0" err="1"/>
              <a:t>đánh</a:t>
            </a:r>
            <a:r>
              <a:rPr lang="en-US" altLang="ko-KR" dirty="0"/>
              <a:t> </a:t>
            </a:r>
            <a:r>
              <a:rPr lang="en-US" altLang="ko-KR" dirty="0" err="1"/>
              <a:t>bại</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pPr lvl="1"/>
            <a:r>
              <a:rPr lang="en-US" altLang="ko-KR" sz="1800" dirty="0" err="1"/>
              <a:t>Tuy</a:t>
            </a:r>
            <a:r>
              <a:rPr lang="en-US" altLang="ko-KR" sz="1800" dirty="0"/>
              <a:t> </a:t>
            </a:r>
            <a:r>
              <a:rPr lang="en-US" altLang="ko-KR" sz="1800" dirty="0" err="1"/>
              <a:t>nhiên</a:t>
            </a:r>
            <a:r>
              <a:rPr lang="en-US" altLang="ko-KR" sz="1800" dirty="0"/>
              <a:t>, </a:t>
            </a:r>
            <a:r>
              <a:rPr lang="en-US" altLang="ko-KR" sz="1800" dirty="0" err="1"/>
              <a:t>việc</a:t>
            </a:r>
            <a:r>
              <a:rPr lang="en-US" altLang="ko-KR" sz="1800" dirty="0"/>
              <a:t> </a:t>
            </a:r>
            <a:r>
              <a:rPr lang="en-US" altLang="ko-KR" sz="1800" dirty="0" err="1"/>
              <a:t>thực</a:t>
            </a:r>
            <a:r>
              <a:rPr lang="en-US" altLang="ko-KR" sz="1800" dirty="0"/>
              <a:t> </a:t>
            </a:r>
            <a:r>
              <a:rPr lang="en-US" altLang="ko-KR" sz="1800" dirty="0" err="1"/>
              <a:t>hiện</a:t>
            </a:r>
            <a:r>
              <a:rPr lang="en-US" altLang="ko-KR" sz="1800" dirty="0"/>
              <a:t> </a:t>
            </a:r>
            <a:r>
              <a:rPr lang="en-US" altLang="ko-KR" sz="1800" dirty="0" err="1"/>
              <a:t>truy</a:t>
            </a:r>
            <a:r>
              <a:rPr lang="en-US" altLang="ko-KR" sz="1800" dirty="0"/>
              <a:t> </a:t>
            </a:r>
            <a:r>
              <a:rPr lang="en-US" altLang="ko-KR" sz="1800" dirty="0" err="1"/>
              <a:t>vấn</a:t>
            </a:r>
            <a:r>
              <a:rPr lang="en-US" altLang="ko-KR" sz="1800" dirty="0"/>
              <a:t> </a:t>
            </a:r>
            <a:r>
              <a:rPr lang="en-US" altLang="ko-KR" sz="1800" dirty="0" err="1"/>
              <a:t>trên</a:t>
            </a:r>
            <a:r>
              <a:rPr lang="en-US" altLang="ko-KR" sz="1800" dirty="0"/>
              <a:t> </a:t>
            </a:r>
            <a:r>
              <a:rPr lang="en-US" altLang="ko-KR" sz="1800" dirty="0" err="1"/>
              <a:t>toàn</a:t>
            </a:r>
            <a:r>
              <a:rPr lang="en-US" altLang="ko-KR" sz="1800" dirty="0"/>
              <a:t> </a:t>
            </a:r>
            <a:r>
              <a:rPr lang="en-US" altLang="ko-KR" sz="1800" dirty="0" err="1"/>
              <a:t>bộ</a:t>
            </a:r>
            <a:r>
              <a:rPr lang="en-US" altLang="ko-KR" sz="1800" dirty="0"/>
              <a:t> </a:t>
            </a:r>
            <a:r>
              <a:rPr lang="en-US" altLang="ko-KR" sz="1800" dirty="0" err="1"/>
              <a:t>tập</a:t>
            </a:r>
            <a:r>
              <a:rPr lang="en-US" altLang="ko-KR" sz="1800" dirty="0"/>
              <a:t> </a:t>
            </a:r>
            <a:r>
              <a:rPr lang="en-US" altLang="ko-KR" sz="1800" dirty="0" err="1"/>
              <a:t>dữ</a:t>
            </a:r>
            <a:r>
              <a:rPr lang="en-US" altLang="ko-KR" sz="1800" dirty="0"/>
              <a:t> </a:t>
            </a:r>
            <a:r>
              <a:rPr lang="en-US" altLang="ko-KR" sz="1800" dirty="0" err="1"/>
              <a:t>liệu</a:t>
            </a:r>
            <a:r>
              <a:rPr lang="en-US" altLang="ko-KR" sz="1800" dirty="0"/>
              <a:t> </a:t>
            </a:r>
            <a:r>
              <a:rPr lang="en-US" altLang="ko-KR" sz="1800" dirty="0" err="1"/>
              <a:t>mỗi</a:t>
            </a:r>
            <a:r>
              <a:rPr lang="en-US" altLang="ko-KR" sz="1800" dirty="0"/>
              <a:t> </a:t>
            </a:r>
            <a:r>
              <a:rPr lang="en-US" altLang="ko-KR" sz="1800" dirty="0" err="1"/>
              <a:t>lần</a:t>
            </a:r>
            <a:r>
              <a:rPr lang="en-US" altLang="ko-KR" sz="1800" dirty="0"/>
              <a:t> </a:t>
            </a:r>
            <a:r>
              <a:rPr lang="en-US" altLang="ko-KR" sz="1800" dirty="0" err="1"/>
              <a:t>mà</a:t>
            </a:r>
            <a:r>
              <a:rPr lang="en-US" altLang="ko-KR" sz="1800" dirty="0"/>
              <a:t> </a:t>
            </a:r>
            <a:r>
              <a:rPr lang="en-US" altLang="ko-KR" sz="1800" dirty="0" err="1"/>
              <a:t>không</a:t>
            </a:r>
            <a:r>
              <a:rPr lang="en-US" altLang="ko-KR" sz="1800" dirty="0"/>
              <a:t> </a:t>
            </a:r>
            <a:r>
              <a:rPr lang="en-US" altLang="ko-KR" sz="1800" dirty="0" err="1"/>
              <a:t>phải</a:t>
            </a:r>
            <a:r>
              <a:rPr lang="en-US" altLang="ko-KR" sz="1800" dirty="0"/>
              <a:t> lo </a:t>
            </a:r>
            <a:r>
              <a:rPr lang="en-US" altLang="ko-KR" sz="1800" dirty="0" err="1"/>
              <a:t>lắng</a:t>
            </a:r>
            <a:r>
              <a:rPr lang="en-US" altLang="ko-KR" sz="1800" dirty="0"/>
              <a:t> </a:t>
            </a:r>
            <a:r>
              <a:rPr lang="en-US" altLang="ko-KR" sz="1800" dirty="0" err="1"/>
              <a:t>về</a:t>
            </a:r>
            <a:r>
              <a:rPr lang="en-US" altLang="ko-KR" sz="1800" dirty="0"/>
              <a:t> </a:t>
            </a:r>
            <a:r>
              <a:rPr lang="en-US" altLang="ko-KR" sz="1800" dirty="0" err="1"/>
              <a:t>độ</a:t>
            </a:r>
            <a:r>
              <a:rPr lang="en-US" altLang="ko-KR" sz="1800" dirty="0"/>
              <a:t> </a:t>
            </a:r>
            <a:r>
              <a:rPr lang="en-US" altLang="ko-KR" sz="1800" dirty="0" err="1"/>
              <a:t>trễ</a:t>
            </a:r>
            <a:r>
              <a:rPr lang="en-US" altLang="ko-KR" sz="1800" dirty="0"/>
              <a:t> </a:t>
            </a:r>
            <a:r>
              <a:rPr lang="en-US" altLang="ko-KR" sz="1800" dirty="0" err="1"/>
              <a:t>là</a:t>
            </a:r>
            <a:r>
              <a:rPr lang="en-US" altLang="ko-KR" sz="1800" dirty="0"/>
              <a:t> </a:t>
            </a:r>
            <a:r>
              <a:rPr lang="en-US" altLang="ko-KR" sz="1800" dirty="0" err="1"/>
              <a:t>không</a:t>
            </a:r>
            <a:r>
              <a:rPr lang="en-US" altLang="ko-KR" sz="1800" dirty="0"/>
              <a:t> </a:t>
            </a:r>
            <a:r>
              <a:rPr lang="en-US" altLang="ko-KR" sz="1800" dirty="0" err="1"/>
              <a:t>thực</a:t>
            </a:r>
            <a:r>
              <a:rPr lang="en-US" altLang="ko-KR" sz="1800" dirty="0"/>
              <a:t> </a:t>
            </a:r>
            <a:r>
              <a:rPr lang="en-US" altLang="ko-KR" sz="1800" dirty="0" err="1"/>
              <a:t>tế</a:t>
            </a:r>
            <a:r>
              <a:rPr lang="en-US" altLang="ko-KR" sz="1800" dirty="0"/>
              <a:t> </a:t>
            </a:r>
            <a:r>
              <a:rPr lang="en-US" altLang="ko-KR" sz="1800" dirty="0" err="1"/>
              <a:t>và</a:t>
            </a:r>
            <a:r>
              <a:rPr lang="en-US" altLang="ko-KR" sz="1800" dirty="0"/>
              <a:t> </a:t>
            </a:r>
            <a:r>
              <a:rPr lang="en-US" altLang="ko-KR" sz="1800" dirty="0" err="1"/>
              <a:t>cũng</a:t>
            </a:r>
            <a:r>
              <a:rPr lang="en-US" altLang="ko-KR" sz="1800" dirty="0"/>
              <a:t> </a:t>
            </a:r>
            <a:r>
              <a:rPr lang="en-US" altLang="ko-KR" sz="1800" dirty="0" err="1"/>
              <a:t>không</a:t>
            </a:r>
            <a:r>
              <a:rPr lang="en-US" altLang="ko-KR" sz="1800" dirty="0"/>
              <a:t> </a:t>
            </a:r>
            <a:r>
              <a:rPr lang="en-US" altLang="ko-KR" sz="1800" dirty="0" err="1"/>
              <a:t>khả</a:t>
            </a:r>
            <a:r>
              <a:rPr lang="en-US" altLang="ko-KR" sz="1800" dirty="0"/>
              <a:t> </a:t>
            </a:r>
            <a:r>
              <a:rPr lang="en-US" altLang="ko-KR" sz="1800" dirty="0" err="1"/>
              <a:t>thi</a:t>
            </a:r>
            <a:r>
              <a:rPr lang="en-US" altLang="ko-KR" sz="1800" dirty="0"/>
              <a:t>!</a:t>
            </a:r>
          </a:p>
          <a:p>
            <a:pPr lvl="1"/>
            <a:endParaRPr lang="ko-KR" altLang="en-US" sz="1800" dirty="0"/>
          </a:p>
        </p:txBody>
      </p:sp>
      <p:pic>
        <p:nvPicPr>
          <p:cNvPr id="12" name="Dirt_Explosion_1.wav" descr="Dirt_Explosion_1.wav">
            <a:hlinkClick r:id="" action="ppaction://media"/>
            <a:extLst>
              <a:ext uri="{FF2B5EF4-FFF2-40B4-BE49-F238E27FC236}">
                <a16:creationId xmlns:a16="http://schemas.microsoft.com/office/drawing/2014/main" id="{00F6FC89-5A4E-9943-9EA2-7D8FC34B53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56389" y="6117465"/>
            <a:ext cx="282211" cy="282211"/>
          </a:xfrm>
          <a:prstGeom prst="rect">
            <a:avLst/>
          </a:prstGeom>
        </p:spPr>
      </p:pic>
      <p:grpSp>
        <p:nvGrpSpPr>
          <p:cNvPr id="15" name="그룹 14">
            <a:extLst>
              <a:ext uri="{FF2B5EF4-FFF2-40B4-BE49-F238E27FC236}">
                <a16:creationId xmlns:a16="http://schemas.microsoft.com/office/drawing/2014/main" id="{2F37F072-29E5-4132-B541-2E7718110B6C}"/>
              </a:ext>
            </a:extLst>
          </p:cNvPr>
          <p:cNvGrpSpPr/>
          <p:nvPr/>
        </p:nvGrpSpPr>
        <p:grpSpPr>
          <a:xfrm>
            <a:off x="3711258" y="3275647"/>
            <a:ext cx="2499042" cy="2893181"/>
            <a:chOff x="7035606" y="3943436"/>
            <a:chExt cx="1578935" cy="1827958"/>
          </a:xfrm>
        </p:grpSpPr>
        <p:pic>
          <p:nvPicPr>
            <p:cNvPr id="17" name="그림 16">
              <a:extLst>
                <a:ext uri="{FF2B5EF4-FFF2-40B4-BE49-F238E27FC236}">
                  <a16:creationId xmlns:a16="http://schemas.microsoft.com/office/drawing/2014/main" id="{A40D9755-5243-43B0-811A-B0B9AEB3C3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5606" y="3943436"/>
              <a:ext cx="1578935" cy="898669"/>
            </a:xfrm>
            <a:prstGeom prst="rect">
              <a:avLst/>
            </a:prstGeom>
          </p:spPr>
        </p:pic>
        <p:sp>
          <p:nvSpPr>
            <p:cNvPr id="18" name="TextBox 17">
              <a:extLst>
                <a:ext uri="{FF2B5EF4-FFF2-40B4-BE49-F238E27FC236}">
                  <a16:creationId xmlns:a16="http://schemas.microsoft.com/office/drawing/2014/main" id="{3497C4D1-8B79-4FEC-9A94-B40E7AEC49C1}"/>
                </a:ext>
              </a:extLst>
            </p:cNvPr>
            <p:cNvSpPr txBox="1"/>
            <p:nvPr/>
          </p:nvSpPr>
          <p:spPr>
            <a:xfrm>
              <a:off x="7363285" y="5576936"/>
              <a:ext cx="910712" cy="194458"/>
            </a:xfrm>
            <a:prstGeom prst="rect">
              <a:avLst/>
            </a:prstGeom>
            <a:noFill/>
          </p:spPr>
          <p:txBody>
            <a:bodyPr wrap="none" rtlCol="0">
              <a:spAutoFit/>
            </a:bodyPr>
            <a:lstStyle/>
            <a:p>
              <a:pPr algn="ctr"/>
              <a:r>
                <a:rPr lang="en-US" sz="1400" dirty="0" err="1">
                  <a:solidFill>
                    <a:srgbClr val="193EB0"/>
                  </a:solidFill>
                  <a:latin typeface="SamsungOne-700" panose="020B0803030303020204" pitchFamily="34" charset="0"/>
                  <a:ea typeface="SamsungOne-700" panose="020B0803030303020204" pitchFamily="34" charset="0"/>
                </a:rPr>
                <a:t>Truy</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vấn</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20" name="직사각형 19">
              <a:extLst>
                <a:ext uri="{FF2B5EF4-FFF2-40B4-BE49-F238E27FC236}">
                  <a16:creationId xmlns:a16="http://schemas.microsoft.com/office/drawing/2014/main" id="{1E989C88-FB20-4D66-8368-21F190D86D16}"/>
                </a:ext>
              </a:extLst>
            </p:cNvPr>
            <p:cNvSpPr/>
            <p:nvPr/>
          </p:nvSpPr>
          <p:spPr>
            <a:xfrm>
              <a:off x="7663498" y="4834962"/>
              <a:ext cx="320516" cy="657756"/>
            </a:xfrm>
            <a:prstGeom prst="rect">
              <a:avLst/>
            </a:prstGeom>
            <a:solidFill>
              <a:srgbClr val="CADE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 name="그룹 20">
            <a:extLst>
              <a:ext uri="{FF2B5EF4-FFF2-40B4-BE49-F238E27FC236}">
                <a16:creationId xmlns:a16="http://schemas.microsoft.com/office/drawing/2014/main" id="{332CCF5B-731A-420D-AA2E-27BDD8684641}"/>
              </a:ext>
            </a:extLst>
          </p:cNvPr>
          <p:cNvGrpSpPr/>
          <p:nvPr/>
        </p:nvGrpSpPr>
        <p:grpSpPr>
          <a:xfrm>
            <a:off x="4370163" y="3702346"/>
            <a:ext cx="1160868" cy="1061096"/>
            <a:chOff x="4279600" y="3738817"/>
            <a:chExt cx="1160868" cy="1061096"/>
          </a:xfrm>
        </p:grpSpPr>
        <p:pic>
          <p:nvPicPr>
            <p:cNvPr id="22" name="그림 21">
              <a:extLst>
                <a:ext uri="{FF2B5EF4-FFF2-40B4-BE49-F238E27FC236}">
                  <a16:creationId xmlns:a16="http://schemas.microsoft.com/office/drawing/2014/main" id="{6B20710D-91C0-4E8E-9F18-9C11B4C237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9600" y="3965622"/>
              <a:ext cx="734569" cy="783338"/>
            </a:xfrm>
            <a:prstGeom prst="rect">
              <a:avLst/>
            </a:prstGeom>
          </p:spPr>
        </p:pic>
        <p:pic>
          <p:nvPicPr>
            <p:cNvPr id="24" name="그림 23">
              <a:extLst>
                <a:ext uri="{FF2B5EF4-FFF2-40B4-BE49-F238E27FC236}">
                  <a16:creationId xmlns:a16="http://schemas.microsoft.com/office/drawing/2014/main" id="{1DDAB542-A476-4821-9E13-81CFD1EE9E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2951" y="4345357"/>
              <a:ext cx="426256" cy="454556"/>
            </a:xfrm>
            <a:prstGeom prst="rect">
              <a:avLst/>
            </a:prstGeom>
          </p:spPr>
        </p:pic>
        <p:pic>
          <p:nvPicPr>
            <p:cNvPr id="25" name="그림 24">
              <a:extLst>
                <a:ext uri="{FF2B5EF4-FFF2-40B4-BE49-F238E27FC236}">
                  <a16:creationId xmlns:a16="http://schemas.microsoft.com/office/drawing/2014/main" id="{3E797CE2-EC6F-4510-8E6C-7D92B20F1E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71690" y="3738817"/>
              <a:ext cx="568778" cy="606540"/>
            </a:xfrm>
            <a:prstGeom prst="rect">
              <a:avLst/>
            </a:prstGeom>
          </p:spPr>
        </p:pic>
      </p:grpSp>
    </p:spTree>
    <p:extLst>
      <p:ext uri="{BB962C8B-B14F-4D97-AF65-F5344CB8AC3E}">
        <p14:creationId xmlns:p14="http://schemas.microsoft.com/office/powerpoint/2010/main" val="29214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87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1" y="1523052"/>
            <a:ext cx="9139469" cy="493776"/>
          </a:xfrm>
        </p:spPr>
        <p:txBody>
          <a:bodyPr/>
          <a:lstStyle/>
          <a:p>
            <a:r>
              <a:rPr lang="en-US" altLang="ko-KR" dirty="0" err="1"/>
              <a:t>Chúng</a:t>
            </a:r>
            <a:r>
              <a:rPr lang="en-US" altLang="ko-KR" dirty="0"/>
              <a:t> ta </a:t>
            </a:r>
            <a:r>
              <a:rPr lang="en-US" altLang="ko-KR" dirty="0" err="1"/>
              <a:t>có</a:t>
            </a:r>
            <a:r>
              <a:rPr lang="en-US" altLang="ko-KR" dirty="0"/>
              <a:t> </a:t>
            </a:r>
            <a:r>
              <a:rPr lang="en-US" altLang="ko-KR" dirty="0" err="1"/>
              <a:t>thể</a:t>
            </a:r>
            <a:r>
              <a:rPr lang="en-US" altLang="ko-KR" dirty="0"/>
              <a:t> </a:t>
            </a:r>
            <a:r>
              <a:rPr lang="en-US" altLang="ko-KR" dirty="0" err="1"/>
              <a:t>thực</a:t>
            </a:r>
            <a:r>
              <a:rPr lang="en-US" altLang="ko-KR" dirty="0"/>
              <a:t> </a:t>
            </a:r>
            <a:r>
              <a:rPr lang="en-US" altLang="ko-KR" dirty="0" err="1"/>
              <a:t>sự</a:t>
            </a:r>
            <a:r>
              <a:rPr lang="en-US" altLang="ko-KR" dirty="0"/>
              <a:t> </a:t>
            </a:r>
            <a:r>
              <a:rPr lang="en-US" altLang="ko-KR" dirty="0" err="1"/>
              <a:t>gần</a:t>
            </a:r>
            <a:r>
              <a:rPr lang="en-US" altLang="ko-KR" dirty="0"/>
              <a:t> </a:t>
            </a:r>
            <a:r>
              <a:rPr lang="en-US" altLang="ko-KR" dirty="0" err="1"/>
              <a:t>nhau</a:t>
            </a:r>
            <a:r>
              <a:rPr lang="en-US" altLang="ko-KR" dirty="0"/>
              <a:t> </a:t>
            </a:r>
            <a:r>
              <a:rPr lang="en-US" altLang="ko-KR" dirty="0" err="1"/>
              <a:t>không</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5224848" cy="914400"/>
          </a:xfrm>
        </p:spPr>
        <p:txBody>
          <a:bodyPr/>
          <a:lstStyle/>
          <a:p>
            <a:r>
              <a:rPr lang="en-US" altLang="ko-KR" dirty="0" err="1"/>
              <a:t>Không</a:t>
            </a:r>
            <a:r>
              <a:rPr lang="en-US" altLang="ko-KR" dirty="0"/>
              <a:t> </a:t>
            </a:r>
            <a:r>
              <a:rPr lang="en-US" altLang="ko-KR" dirty="0" err="1"/>
              <a:t>thể</a:t>
            </a:r>
            <a:r>
              <a:rPr lang="en-US" altLang="ko-KR" dirty="0"/>
              <a:t> </a:t>
            </a:r>
            <a:r>
              <a:rPr lang="en-US" altLang="ko-KR" dirty="0" err="1"/>
              <a:t>áp</a:t>
            </a:r>
            <a:r>
              <a:rPr lang="en-US" altLang="ko-KR" dirty="0"/>
              <a:t> </a:t>
            </a:r>
            <a:r>
              <a:rPr lang="en-US" altLang="ko-KR" dirty="0" err="1"/>
              <a:t>dụng</a:t>
            </a:r>
            <a:r>
              <a:rPr lang="en-US" altLang="ko-KR" dirty="0"/>
              <a:t> </a:t>
            </a:r>
            <a:r>
              <a:rPr lang="en-US" altLang="ko-KR" dirty="0" err="1"/>
              <a:t>hàm</a:t>
            </a:r>
            <a:r>
              <a:rPr lang="en-US" altLang="ko-KR" dirty="0"/>
              <a:t> </a:t>
            </a:r>
            <a:r>
              <a:rPr lang="en-US" altLang="ko-KR" dirty="0" err="1"/>
              <a:t>trên</a:t>
            </a:r>
            <a:r>
              <a:rPr lang="en-US" altLang="ko-KR" dirty="0"/>
              <a:t> </a:t>
            </a:r>
            <a:r>
              <a:rPr lang="en-US" altLang="ko-KR" dirty="0" err="1"/>
              <a:t>toàn</a:t>
            </a:r>
            <a:r>
              <a:rPr lang="en-US" altLang="ko-KR" dirty="0"/>
              <a:t> </a:t>
            </a:r>
            <a:r>
              <a:rPr lang="en-US" altLang="ko-KR" dirty="0" err="1"/>
              <a:t>bộ</a:t>
            </a:r>
            <a:r>
              <a:rPr lang="en-US" altLang="ko-KR" dirty="0"/>
              <a:t> </a:t>
            </a:r>
            <a:r>
              <a:rPr lang="en-US" altLang="ko-KR" dirty="0" err="1"/>
              <a:t>tập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mỗi</a:t>
            </a:r>
            <a:r>
              <a:rPr lang="en-US" altLang="ko-KR" dirty="0"/>
              <a:t> </a:t>
            </a:r>
            <a:r>
              <a:rPr lang="en-US" altLang="ko-KR" dirty="0" err="1"/>
              <a:t>khi</a:t>
            </a:r>
            <a:r>
              <a:rPr lang="en-US" altLang="ko-KR" dirty="0"/>
              <a:t> </a:t>
            </a:r>
            <a:r>
              <a:rPr lang="en-US" altLang="ko-KR" dirty="0" err="1"/>
              <a:t>chúng</a:t>
            </a:r>
            <a:r>
              <a:rPr lang="en-US" altLang="ko-KR" dirty="0"/>
              <a:t> ta </a:t>
            </a:r>
            <a:r>
              <a:rPr lang="en-US" altLang="ko-KR" dirty="0" err="1"/>
              <a:t>truy</a:t>
            </a:r>
            <a:r>
              <a:rPr lang="en-US" altLang="ko-KR" dirty="0"/>
              <a:t> </a:t>
            </a:r>
            <a:r>
              <a:rPr lang="en-US" altLang="ko-KR" dirty="0" err="1"/>
              <a:t>vấn</a:t>
            </a:r>
            <a:r>
              <a:rPr lang="en-US" altLang="ko-KR" dirty="0"/>
              <a:t> </a:t>
            </a:r>
            <a:r>
              <a:rPr lang="en-US" altLang="ko-KR" dirty="0" err="1"/>
              <a:t>nó</a:t>
            </a:r>
            <a:endParaRPr lang="en-US" altLang="ko-KR" dirty="0"/>
          </a:p>
          <a:p>
            <a:r>
              <a:rPr lang="vi-VN" altLang="ko-KR" dirty="0"/>
              <a:t>Người bạn cũ của chúng ta - chia những vấn đề lớn thành những vấn đề nhỏ hơn</a:t>
            </a:r>
            <a:endParaRPr lang="en-US" altLang="ko-KR" dirty="0"/>
          </a:p>
          <a:p>
            <a:pPr lvl="1"/>
            <a:r>
              <a:rPr lang="vi-VN" altLang="ko-KR" dirty="0"/>
              <a:t>Tập dữ liệu bất biến có thể được chia thành hai tập dữ liệu khác nhau tại bất kỳ thời điểm nào</a:t>
            </a:r>
          </a:p>
          <a:p>
            <a:pPr lvl="1"/>
            <a:r>
              <a:rPr lang="vi-VN" altLang="ko-KR" dirty="0"/>
              <a:t>Có những dữ liệu đã được thu thập cho đến nay. . .</a:t>
            </a:r>
          </a:p>
          <a:p>
            <a:pPr lvl="1"/>
            <a:r>
              <a:rPr lang="vi-VN" altLang="ko-KR" dirty="0"/>
              <a:t>Và bất kỳ dữ liệu mới nào đã được tạo kể từ đó</a:t>
            </a:r>
            <a:endParaRPr lang="en-US" altLang="ko-KR" dirty="0"/>
          </a:p>
          <a:p>
            <a:r>
              <a:rPr lang="en-US" altLang="ko-KR" dirty="0"/>
              <a:t>Chia </a:t>
            </a:r>
            <a:r>
              <a:rPr lang="en-US" altLang="ko-KR" dirty="0" err="1"/>
              <a:t>nhỏ</a:t>
            </a:r>
            <a:r>
              <a:rPr lang="en-US" altLang="ko-KR" dirty="0"/>
              <a:t> </a:t>
            </a:r>
            <a:r>
              <a:rPr lang="en-US" altLang="ko-KR" dirty="0" err="1"/>
              <a:t>vấn</a:t>
            </a:r>
            <a:r>
              <a:rPr lang="en-US" altLang="ko-KR" dirty="0"/>
              <a:t> </a:t>
            </a:r>
            <a:r>
              <a:rPr lang="en-US" altLang="ko-KR" dirty="0" err="1"/>
              <a:t>đề</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chúng</a:t>
            </a:r>
            <a:r>
              <a:rPr lang="en-US" altLang="ko-KR" dirty="0"/>
              <a:t> ta </a:t>
            </a:r>
            <a:r>
              <a:rPr lang="en-US" altLang="ko-KR" dirty="0" err="1"/>
              <a:t>tiếp</a:t>
            </a:r>
            <a:r>
              <a:rPr lang="en-US" altLang="ko-KR" dirty="0"/>
              <a:t> </a:t>
            </a:r>
            <a:r>
              <a:rPr lang="en-US" altLang="ko-KR" dirty="0" err="1"/>
              <a:t>cận</a:t>
            </a:r>
            <a:r>
              <a:rPr lang="en-US" altLang="ko-KR" dirty="0"/>
              <a:t> </a:t>
            </a:r>
            <a:r>
              <a:rPr lang="en-US" altLang="ko-KR" dirty="0" err="1"/>
              <a:t>giải</a:t>
            </a:r>
            <a:r>
              <a:rPr lang="en-US" altLang="ko-KR" dirty="0"/>
              <a:t> </a:t>
            </a:r>
            <a:r>
              <a:rPr lang="en-US" altLang="ko-KR" dirty="0" err="1"/>
              <a:t>pháp</a:t>
            </a:r>
            <a:r>
              <a:rPr lang="en-US" altLang="ko-KR" dirty="0"/>
              <a:t> </a:t>
            </a:r>
            <a:r>
              <a:rPr lang="en-US" altLang="ko-KR" dirty="0" err="1"/>
              <a:t>mong</a:t>
            </a:r>
            <a:r>
              <a:rPr lang="en-US" altLang="ko-KR" dirty="0"/>
              <a:t> </a:t>
            </a:r>
            <a:r>
              <a:rPr lang="en-US" altLang="ko-KR" dirty="0" err="1"/>
              <a:t>muốn</a:t>
            </a:r>
            <a:endParaRPr lang="en-US" altLang="ko-KR" dirty="0"/>
          </a:p>
          <a:p>
            <a:pPr lvl="1"/>
            <a:r>
              <a:rPr lang="en-US" altLang="ko-KR" dirty="0" err="1"/>
              <a:t>Giờ</a:t>
            </a:r>
            <a:r>
              <a:rPr lang="en-US" altLang="ko-KR" dirty="0"/>
              <a:t> </a:t>
            </a:r>
            <a:r>
              <a:rPr lang="en-US" altLang="ko-KR" dirty="0" err="1"/>
              <a:t>đây</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làm</a:t>
            </a:r>
            <a:r>
              <a:rPr lang="en-US" altLang="ko-KR" dirty="0"/>
              <a:t> </a:t>
            </a:r>
            <a:r>
              <a:rPr lang="en-US" altLang="ko-KR" dirty="0" err="1"/>
              <a:t>việc</a:t>
            </a:r>
            <a:r>
              <a:rPr lang="en-US" altLang="ko-KR" dirty="0"/>
              <a:t> </a:t>
            </a:r>
            <a:r>
              <a:rPr lang="en-US" altLang="ko-KR" dirty="0" err="1"/>
              <a:t>với</a:t>
            </a:r>
            <a:r>
              <a:rPr lang="en-US" altLang="ko-KR" dirty="0"/>
              <a:t> </a:t>
            </a:r>
            <a:r>
              <a:rPr lang="en-US" altLang="ko-KR" dirty="0" err="1"/>
              <a:t>từng</a:t>
            </a:r>
            <a:r>
              <a:rPr lang="en-US" altLang="ko-KR" dirty="0"/>
              <a:t> </a:t>
            </a:r>
            <a:r>
              <a:rPr lang="en-US" altLang="ko-KR" dirty="0" err="1"/>
              <a:t>bộ</a:t>
            </a:r>
            <a:r>
              <a:rPr lang="en-US" altLang="ko-KR" dirty="0"/>
              <a:t> </a:t>
            </a:r>
            <a:r>
              <a:rPr lang="en-US" altLang="ko-KR" dirty="0" err="1"/>
              <a:t>riêng</a:t>
            </a:r>
            <a:r>
              <a:rPr lang="en-US" altLang="ko-KR" dirty="0"/>
              <a:t> </a:t>
            </a:r>
            <a:r>
              <a:rPr lang="en-US" altLang="ko-KR" dirty="0" err="1"/>
              <a:t>biệt</a:t>
            </a:r>
            <a:r>
              <a:rPr lang="en-US" altLang="ko-KR" dirty="0"/>
              <a:t> </a:t>
            </a:r>
            <a:r>
              <a:rPr lang="en-US" altLang="ko-KR" dirty="0" err="1"/>
              <a:t>để</a:t>
            </a:r>
            <a:r>
              <a:rPr lang="en-US" altLang="ko-KR" dirty="0"/>
              <a:t> </a:t>
            </a:r>
            <a:r>
              <a:rPr lang="en-US" altLang="ko-KR" dirty="0" err="1"/>
              <a:t>đáp</a:t>
            </a:r>
            <a:r>
              <a:rPr lang="en-US" altLang="ko-KR" dirty="0"/>
              <a:t> </a:t>
            </a:r>
            <a:r>
              <a:rPr lang="en-US" altLang="ko-KR" dirty="0" err="1"/>
              <a:t>ứng</a:t>
            </a:r>
            <a:r>
              <a:rPr lang="en-US" altLang="ko-KR" dirty="0"/>
              <a:t> </a:t>
            </a:r>
            <a:r>
              <a:rPr lang="en-US" altLang="ko-KR" dirty="0" err="1"/>
              <a:t>các</a:t>
            </a:r>
            <a:r>
              <a:rPr lang="en-US" altLang="ko-KR" dirty="0"/>
              <a:t> </a:t>
            </a:r>
            <a:r>
              <a:rPr lang="en-US" altLang="ko-KR" dirty="0" err="1"/>
              <a:t>yêu</a:t>
            </a:r>
            <a:r>
              <a:rPr lang="en-US" altLang="ko-KR" dirty="0"/>
              <a:t> </a:t>
            </a:r>
            <a:r>
              <a:rPr lang="en-US" altLang="ko-KR" dirty="0" err="1"/>
              <a:t>cầu</a:t>
            </a:r>
            <a:r>
              <a:rPr lang="en-US" altLang="ko-KR" dirty="0"/>
              <a:t> </a:t>
            </a:r>
            <a:r>
              <a:rPr lang="en-US" altLang="ko-KR" dirty="0" err="1"/>
              <a:t>về</a:t>
            </a:r>
            <a:r>
              <a:rPr lang="en-US" altLang="ko-KR" dirty="0"/>
              <a:t> </a:t>
            </a:r>
            <a:r>
              <a:rPr lang="en-US" altLang="ko-KR" dirty="0" err="1"/>
              <a:t>độ</a:t>
            </a:r>
            <a:r>
              <a:rPr lang="en-US" altLang="ko-KR" dirty="0"/>
              <a:t> </a:t>
            </a:r>
            <a:r>
              <a:rPr lang="en-US" altLang="ko-KR" dirty="0" err="1"/>
              <a:t>trễ</a:t>
            </a:r>
            <a:endParaRPr lang="ko-KR" altLang="en-US" dirty="0"/>
          </a:p>
        </p:txBody>
      </p:sp>
      <p:grpSp>
        <p:nvGrpSpPr>
          <p:cNvPr id="69" name="그룹 68">
            <a:extLst>
              <a:ext uri="{FF2B5EF4-FFF2-40B4-BE49-F238E27FC236}">
                <a16:creationId xmlns:a16="http://schemas.microsoft.com/office/drawing/2014/main" id="{307BFC60-EAB2-4A63-A1D3-E2A2117812E2}"/>
              </a:ext>
            </a:extLst>
          </p:cNvPr>
          <p:cNvGrpSpPr/>
          <p:nvPr/>
        </p:nvGrpSpPr>
        <p:grpSpPr>
          <a:xfrm>
            <a:off x="5740073" y="2454647"/>
            <a:ext cx="3176726" cy="3520085"/>
            <a:chOff x="5740073" y="2411105"/>
            <a:chExt cx="3176726" cy="3520085"/>
          </a:xfrm>
        </p:grpSpPr>
        <p:grpSp>
          <p:nvGrpSpPr>
            <p:cNvPr id="78" name="그룹 77">
              <a:extLst>
                <a:ext uri="{FF2B5EF4-FFF2-40B4-BE49-F238E27FC236}">
                  <a16:creationId xmlns:a16="http://schemas.microsoft.com/office/drawing/2014/main" id="{FC5FD055-E566-4559-8FC6-85B080BFF211}"/>
                </a:ext>
              </a:extLst>
            </p:cNvPr>
            <p:cNvGrpSpPr/>
            <p:nvPr/>
          </p:nvGrpSpPr>
          <p:grpSpPr>
            <a:xfrm>
              <a:off x="5740073" y="4527033"/>
              <a:ext cx="1693092" cy="1404157"/>
              <a:chOff x="5740073" y="4527033"/>
              <a:chExt cx="1693092" cy="1404157"/>
            </a:xfrm>
          </p:grpSpPr>
          <p:sp>
            <p:nvSpPr>
              <p:cNvPr id="94" name="TextBox 93">
                <a:extLst>
                  <a:ext uri="{FF2B5EF4-FFF2-40B4-BE49-F238E27FC236}">
                    <a16:creationId xmlns:a16="http://schemas.microsoft.com/office/drawing/2014/main" id="{7E8F5CD0-F2E2-4208-A6E1-039639667E4E}"/>
                  </a:ext>
                </a:extLst>
              </p:cNvPr>
              <p:cNvSpPr txBox="1"/>
              <p:nvPr/>
            </p:nvSpPr>
            <p:spPr>
              <a:xfrm>
                <a:off x="5740073" y="5623413"/>
                <a:ext cx="1693092"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đã</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thu</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thập</a:t>
                </a:r>
                <a:endParaRPr lang="en-KR" sz="1400" dirty="0">
                  <a:solidFill>
                    <a:srgbClr val="193EB0"/>
                  </a:solidFill>
                  <a:latin typeface="SamsungOne-700" panose="020B0803030303020204" pitchFamily="34" charset="0"/>
                  <a:ea typeface="SamsungOne-700" panose="020B0803030303020204" pitchFamily="34" charset="0"/>
                </a:endParaRPr>
              </a:p>
            </p:txBody>
          </p:sp>
          <p:pic>
            <p:nvPicPr>
              <p:cNvPr id="95" name="그림 94">
                <a:extLst>
                  <a:ext uri="{FF2B5EF4-FFF2-40B4-BE49-F238E27FC236}">
                    <a16:creationId xmlns:a16="http://schemas.microsoft.com/office/drawing/2014/main" id="{AEF0F3E4-D56E-4617-8C84-8233188B1E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434" y="4527033"/>
                <a:ext cx="950978" cy="978410"/>
              </a:xfrm>
              <a:prstGeom prst="rect">
                <a:avLst/>
              </a:prstGeom>
            </p:spPr>
          </p:pic>
        </p:grpSp>
        <p:grpSp>
          <p:nvGrpSpPr>
            <p:cNvPr id="79" name="그룹 78">
              <a:extLst>
                <a:ext uri="{FF2B5EF4-FFF2-40B4-BE49-F238E27FC236}">
                  <a16:creationId xmlns:a16="http://schemas.microsoft.com/office/drawing/2014/main" id="{C911E867-CE65-4C0B-885D-4CA500DE3A95}"/>
                </a:ext>
              </a:extLst>
            </p:cNvPr>
            <p:cNvGrpSpPr/>
            <p:nvPr/>
          </p:nvGrpSpPr>
          <p:grpSpPr>
            <a:xfrm>
              <a:off x="7831245" y="4527033"/>
              <a:ext cx="1085554" cy="1404157"/>
              <a:chOff x="7831245" y="4527033"/>
              <a:chExt cx="1085554" cy="1404157"/>
            </a:xfrm>
          </p:grpSpPr>
          <p:sp>
            <p:nvSpPr>
              <p:cNvPr id="92" name="TextBox 91">
                <a:extLst>
                  <a:ext uri="{FF2B5EF4-FFF2-40B4-BE49-F238E27FC236}">
                    <a16:creationId xmlns:a16="http://schemas.microsoft.com/office/drawing/2014/main" id="{D4B13392-4A17-459E-89DC-2CE7842E188A}"/>
                  </a:ext>
                </a:extLst>
              </p:cNvPr>
              <p:cNvSpPr txBox="1"/>
              <p:nvPr/>
            </p:nvSpPr>
            <p:spPr>
              <a:xfrm>
                <a:off x="7831245" y="5623413"/>
                <a:ext cx="1085554"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mới</a:t>
                </a:r>
                <a:endParaRPr lang="en-KR" sz="1400" dirty="0">
                  <a:solidFill>
                    <a:srgbClr val="193EB0"/>
                  </a:solidFill>
                  <a:latin typeface="SamsungOne-700" panose="020B0803030303020204" pitchFamily="34" charset="0"/>
                  <a:ea typeface="SamsungOne-700" panose="020B0803030303020204" pitchFamily="34" charset="0"/>
                </a:endParaRPr>
              </a:p>
            </p:txBody>
          </p:sp>
          <p:pic>
            <p:nvPicPr>
              <p:cNvPr id="93" name="그림 92">
                <a:extLst>
                  <a:ext uri="{FF2B5EF4-FFF2-40B4-BE49-F238E27FC236}">
                    <a16:creationId xmlns:a16="http://schemas.microsoft.com/office/drawing/2014/main" id="{BCA174C6-2E1F-4A52-926F-7EBF76F44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2612" y="4527033"/>
                <a:ext cx="661417" cy="990602"/>
              </a:xfrm>
              <a:prstGeom prst="rect">
                <a:avLst/>
              </a:prstGeom>
            </p:spPr>
          </p:pic>
        </p:grpSp>
        <p:grpSp>
          <p:nvGrpSpPr>
            <p:cNvPr id="80" name="그룹 79">
              <a:extLst>
                <a:ext uri="{FF2B5EF4-FFF2-40B4-BE49-F238E27FC236}">
                  <a16:creationId xmlns:a16="http://schemas.microsoft.com/office/drawing/2014/main" id="{07829990-E186-43FA-A00C-3045F0362BC7}"/>
                </a:ext>
              </a:extLst>
            </p:cNvPr>
            <p:cNvGrpSpPr/>
            <p:nvPr/>
          </p:nvGrpSpPr>
          <p:grpSpPr>
            <a:xfrm>
              <a:off x="6300061" y="2411105"/>
              <a:ext cx="2234064" cy="1766683"/>
              <a:chOff x="6300061" y="2411105"/>
              <a:chExt cx="2234064" cy="1766683"/>
            </a:xfrm>
          </p:grpSpPr>
          <p:sp>
            <p:nvSpPr>
              <p:cNvPr id="82" name="TextBox 81">
                <a:extLst>
                  <a:ext uri="{FF2B5EF4-FFF2-40B4-BE49-F238E27FC236}">
                    <a16:creationId xmlns:a16="http://schemas.microsoft.com/office/drawing/2014/main" id="{5E07B3B5-ECE6-46F8-95F2-E2A07D1D0FE7}"/>
                  </a:ext>
                </a:extLst>
              </p:cNvPr>
              <p:cNvSpPr txBox="1"/>
              <p:nvPr/>
            </p:nvSpPr>
            <p:spPr>
              <a:xfrm>
                <a:off x="6884463" y="2411105"/>
                <a:ext cx="1045479"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Tạo</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dữ</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liệu</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84" name="그룹 83">
                <a:extLst>
                  <a:ext uri="{FF2B5EF4-FFF2-40B4-BE49-F238E27FC236}">
                    <a16:creationId xmlns:a16="http://schemas.microsoft.com/office/drawing/2014/main" id="{B60CC369-D266-4EB8-898F-766415B35918}"/>
                  </a:ext>
                </a:extLst>
              </p:cNvPr>
              <p:cNvGrpSpPr/>
              <p:nvPr/>
            </p:nvGrpSpPr>
            <p:grpSpPr>
              <a:xfrm>
                <a:off x="6300061" y="2836852"/>
                <a:ext cx="2234064" cy="1340936"/>
                <a:chOff x="6300061" y="2836852"/>
                <a:chExt cx="2234064" cy="1340936"/>
              </a:xfrm>
            </p:grpSpPr>
            <p:pic>
              <p:nvPicPr>
                <p:cNvPr id="85" name="그림 84">
                  <a:extLst>
                    <a:ext uri="{FF2B5EF4-FFF2-40B4-BE49-F238E27FC236}">
                      <a16:creationId xmlns:a16="http://schemas.microsoft.com/office/drawing/2014/main" id="{BBE51D0C-A919-4777-B12B-80A1E38B48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061" y="3287148"/>
                  <a:ext cx="2234064" cy="890640"/>
                </a:xfrm>
                <a:prstGeom prst="rect">
                  <a:avLst/>
                </a:prstGeom>
              </p:spPr>
            </p:pic>
            <p:grpSp>
              <p:nvGrpSpPr>
                <p:cNvPr id="86" name="그룹 85">
                  <a:extLst>
                    <a:ext uri="{FF2B5EF4-FFF2-40B4-BE49-F238E27FC236}">
                      <a16:creationId xmlns:a16="http://schemas.microsoft.com/office/drawing/2014/main" id="{3F061BF7-E3D1-4D81-AE8E-1FD192430FFA}"/>
                    </a:ext>
                  </a:extLst>
                </p:cNvPr>
                <p:cNvGrpSpPr/>
                <p:nvPr/>
              </p:nvGrpSpPr>
              <p:grpSpPr>
                <a:xfrm>
                  <a:off x="6466090" y="2836852"/>
                  <a:ext cx="1902007" cy="361034"/>
                  <a:chOff x="6479993" y="2817680"/>
                  <a:chExt cx="2003007" cy="380206"/>
                </a:xfrm>
              </p:grpSpPr>
              <p:pic>
                <p:nvPicPr>
                  <p:cNvPr id="87" name="그림 86">
                    <a:extLst>
                      <a:ext uri="{FF2B5EF4-FFF2-40B4-BE49-F238E27FC236}">
                        <a16:creationId xmlns:a16="http://schemas.microsoft.com/office/drawing/2014/main" id="{5974649B-6AB3-446A-9441-C3CB3C8FC7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9993" y="2817680"/>
                    <a:ext cx="253860" cy="380206"/>
                  </a:xfrm>
                  <a:prstGeom prst="rect">
                    <a:avLst/>
                  </a:prstGeom>
                </p:spPr>
              </p:pic>
              <p:pic>
                <p:nvPicPr>
                  <p:cNvPr id="88" name="그림 87">
                    <a:extLst>
                      <a:ext uri="{FF2B5EF4-FFF2-40B4-BE49-F238E27FC236}">
                        <a16:creationId xmlns:a16="http://schemas.microsoft.com/office/drawing/2014/main" id="{D8E22DA2-174D-4F6D-BC95-24E53A2B24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0582" y="2817680"/>
                    <a:ext cx="253860" cy="380206"/>
                  </a:xfrm>
                  <a:prstGeom prst="rect">
                    <a:avLst/>
                  </a:prstGeom>
                </p:spPr>
              </p:pic>
              <p:pic>
                <p:nvPicPr>
                  <p:cNvPr id="89" name="그림 88">
                    <a:extLst>
                      <a:ext uri="{FF2B5EF4-FFF2-40B4-BE49-F238E27FC236}">
                        <a16:creationId xmlns:a16="http://schemas.microsoft.com/office/drawing/2014/main" id="{AE7B854D-6F2A-4A34-B184-1A328DF2D6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6768" y="2817680"/>
                    <a:ext cx="253860" cy="380206"/>
                  </a:xfrm>
                  <a:prstGeom prst="rect">
                    <a:avLst/>
                  </a:prstGeom>
                </p:spPr>
              </p:pic>
              <p:pic>
                <p:nvPicPr>
                  <p:cNvPr id="90" name="그림 89">
                    <a:extLst>
                      <a:ext uri="{FF2B5EF4-FFF2-40B4-BE49-F238E27FC236}">
                        <a16:creationId xmlns:a16="http://schemas.microsoft.com/office/drawing/2014/main" id="{4B553AD4-1970-4584-B70B-D707A2A7E1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2954" y="2817680"/>
                    <a:ext cx="253860" cy="380206"/>
                  </a:xfrm>
                  <a:prstGeom prst="rect">
                    <a:avLst/>
                  </a:prstGeom>
                </p:spPr>
              </p:pic>
              <p:pic>
                <p:nvPicPr>
                  <p:cNvPr id="91" name="그림 90">
                    <a:extLst>
                      <a:ext uri="{FF2B5EF4-FFF2-40B4-BE49-F238E27FC236}">
                        <a16:creationId xmlns:a16="http://schemas.microsoft.com/office/drawing/2014/main" id="{C6554EDA-048C-47FB-B5AD-86CB76A711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9140" y="2817680"/>
                    <a:ext cx="253860" cy="380206"/>
                  </a:xfrm>
                  <a:prstGeom prst="rect">
                    <a:avLst/>
                  </a:prstGeom>
                </p:spPr>
              </p:pic>
            </p:grpSp>
          </p:grpSp>
        </p:grpSp>
      </p:grpSp>
    </p:spTree>
    <p:extLst>
      <p:ext uri="{BB962C8B-B14F-4D97-AF65-F5344CB8AC3E}">
        <p14:creationId xmlns:p14="http://schemas.microsoft.com/office/powerpoint/2010/main" val="358914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Khóa</a:t>
            </a:r>
            <a:r>
              <a:rPr kumimoji="1" lang="en-US" altLang="ko-KR" dirty="0"/>
              <a:t> DBMS (2/4) – </a:t>
            </a:r>
            <a:r>
              <a:rPr kumimoji="1" lang="en-US" altLang="ko-KR" dirty="0" err="1"/>
              <a:t>Khóa</a:t>
            </a:r>
            <a:r>
              <a:rPr kumimoji="1" lang="en-US" altLang="ko-KR" dirty="0"/>
              <a:t> </a:t>
            </a:r>
            <a:r>
              <a:rPr kumimoji="1" lang="en-US" altLang="ko-KR" dirty="0" err="1"/>
              <a:t>siêu</a:t>
            </a:r>
            <a:r>
              <a:rPr kumimoji="1" lang="en-US" altLang="ko-KR" dirty="0"/>
              <a:t> </a:t>
            </a:r>
            <a:r>
              <a:rPr kumimoji="1" lang="en-US" altLang="ko-KR" dirty="0" err="1"/>
              <a:t>và</a:t>
            </a:r>
            <a:r>
              <a:rPr kumimoji="1" lang="en-US" altLang="ko-KR" dirty="0"/>
              <a:t> </a:t>
            </a:r>
            <a:r>
              <a:rPr kumimoji="1" lang="en-US" altLang="ko-KR" dirty="0" err="1"/>
              <a:t>ứng</a:t>
            </a:r>
            <a:r>
              <a:rPr kumimoji="1" lang="en-US" altLang="ko-KR" dirty="0"/>
              <a:t> </a:t>
            </a:r>
            <a:r>
              <a:rPr kumimoji="1" lang="en-US" altLang="ko-KR" dirty="0" err="1"/>
              <a:t>viên</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8237425" cy="914400"/>
          </a:xfrm>
        </p:spPr>
        <p:txBody>
          <a:bodyPr/>
          <a:lstStyle/>
          <a:p>
            <a:r>
              <a:rPr lang="en-US" altLang="ko-KR" dirty="0" err="1"/>
              <a:t>Siêu</a:t>
            </a:r>
            <a:r>
              <a:rPr lang="en-US" altLang="ko-KR" dirty="0"/>
              <a:t> </a:t>
            </a:r>
            <a:r>
              <a:rPr lang="en-US" altLang="ko-KR" dirty="0" err="1"/>
              <a:t>khóa</a:t>
            </a:r>
            <a:endParaRPr lang="en-US" altLang="ko-KR" dirty="0"/>
          </a:p>
          <a:p>
            <a:pPr lvl="1"/>
            <a:r>
              <a:rPr lang="vi-VN" altLang="ko-KR" dirty="0"/>
              <a:t>Siêu khóa là một thuộc tính hoặc tập hợp các thuộc tính xác định duy nhất một bộ dữ liệu.</a:t>
            </a:r>
          </a:p>
          <a:p>
            <a:pPr lvl="1"/>
            <a:r>
              <a:rPr lang="vi-VN" altLang="ko-KR" dirty="0"/>
              <a:t>Nghĩa là, nếu một bộ có thể được xác định, thì tất cả đều là siêu khóa.</a:t>
            </a:r>
            <a:endParaRPr lang="en-US" altLang="ko-KR" dirty="0"/>
          </a:p>
          <a:p>
            <a:r>
              <a:rPr lang="en-US" altLang="ko-KR" dirty="0" err="1"/>
              <a:t>Một</a:t>
            </a:r>
            <a:r>
              <a:rPr lang="en-US" altLang="ko-KR" dirty="0"/>
              <a:t> </a:t>
            </a:r>
            <a:r>
              <a:rPr lang="en-US" altLang="ko-KR" dirty="0" err="1"/>
              <a:t>khóa</a:t>
            </a:r>
            <a:r>
              <a:rPr lang="en-US" altLang="ko-KR" dirty="0"/>
              <a:t> </a:t>
            </a:r>
            <a:r>
              <a:rPr lang="en-US" altLang="ko-KR" dirty="0" err="1"/>
              <a:t>ứng</a:t>
            </a:r>
            <a:r>
              <a:rPr lang="en-US" altLang="ko-KR" dirty="0"/>
              <a:t> </a:t>
            </a:r>
            <a:r>
              <a:rPr lang="en-US" altLang="ko-KR" dirty="0" err="1"/>
              <a:t>viên</a:t>
            </a:r>
            <a:r>
              <a:rPr lang="en-US" altLang="ko-KR" dirty="0"/>
              <a:t> (</a:t>
            </a:r>
            <a:r>
              <a:rPr lang="en-US" altLang="ko-KR" dirty="0" err="1"/>
              <a:t>hoặc</a:t>
            </a:r>
            <a:r>
              <a:rPr lang="en-US" altLang="ko-KR" dirty="0"/>
              <a:t> </a:t>
            </a:r>
            <a:r>
              <a:rPr lang="en-US" altLang="ko-KR" dirty="0" err="1"/>
              <a:t>siêu</a:t>
            </a:r>
            <a:r>
              <a:rPr lang="en-US" altLang="ko-KR" dirty="0"/>
              <a:t> </a:t>
            </a:r>
            <a:r>
              <a:rPr lang="en-US" altLang="ko-KR" dirty="0" err="1"/>
              <a:t>khóa</a:t>
            </a:r>
            <a:r>
              <a:rPr lang="en-US" altLang="ko-KR" dirty="0"/>
              <a:t> </a:t>
            </a:r>
            <a:r>
              <a:rPr lang="en-US" altLang="ko-KR" dirty="0" err="1"/>
              <a:t>tối</a:t>
            </a:r>
            <a:r>
              <a:rPr lang="en-US" altLang="ko-KR" dirty="0"/>
              <a:t> </a:t>
            </a:r>
            <a:r>
              <a:rPr lang="en-US" altLang="ko-KR" dirty="0" err="1"/>
              <a:t>thiểu</a:t>
            </a:r>
            <a:r>
              <a:rPr lang="en-US" altLang="ko-KR" dirty="0"/>
              <a:t>)</a:t>
            </a:r>
          </a:p>
          <a:p>
            <a:pPr lvl="1"/>
            <a:r>
              <a:rPr lang="vi-VN" altLang="ko-KR" dirty="0"/>
              <a:t>Là một siêu khóa không thể rút gọn thành một siêu khóa đơn giản hơn bằng cách loại bỏ một thuộc tính</a:t>
            </a:r>
            <a:endParaRPr lang="en-US" altLang="ko-KR" dirty="0"/>
          </a:p>
          <a:p>
            <a:pPr marL="177800" lvl="1" indent="0">
              <a:buNone/>
            </a:pPr>
            <a:endParaRPr lang="en-US" altLang="ko-KR" dirty="0"/>
          </a:p>
        </p:txBody>
      </p:sp>
      <p:graphicFrame>
        <p:nvGraphicFramePr>
          <p:cNvPr id="18" name="표 17">
            <a:extLst>
              <a:ext uri="{FF2B5EF4-FFF2-40B4-BE49-F238E27FC236}">
                <a16:creationId xmlns:a16="http://schemas.microsoft.com/office/drawing/2014/main" id="{F988AF58-442F-4752-B9FB-F90E238F0815}"/>
              </a:ext>
            </a:extLst>
          </p:cNvPr>
          <p:cNvGraphicFramePr>
            <a:graphicFrameLocks noGrp="1"/>
          </p:cNvGraphicFramePr>
          <p:nvPr>
            <p:extLst>
              <p:ext uri="{D42A27DB-BD31-4B8C-83A1-F6EECF244321}">
                <p14:modId xmlns:p14="http://schemas.microsoft.com/office/powerpoint/2010/main" val="2736932688"/>
              </p:ext>
            </p:extLst>
          </p:nvPr>
        </p:nvGraphicFramePr>
        <p:xfrm>
          <a:off x="1595325" y="3837308"/>
          <a:ext cx="7701075" cy="1789964"/>
        </p:xfrm>
        <a:graphic>
          <a:graphicData uri="http://schemas.openxmlformats.org/drawingml/2006/table">
            <a:tbl>
              <a:tblPr/>
              <a:tblGrid>
                <a:gridCol w="868475">
                  <a:extLst>
                    <a:ext uri="{9D8B030D-6E8A-4147-A177-3AD203B41FA5}">
                      <a16:colId xmlns:a16="http://schemas.microsoft.com/office/drawing/2014/main" val="394888715"/>
                    </a:ext>
                  </a:extLst>
                </a:gridCol>
                <a:gridCol w="1257300">
                  <a:extLst>
                    <a:ext uri="{9D8B030D-6E8A-4147-A177-3AD203B41FA5}">
                      <a16:colId xmlns:a16="http://schemas.microsoft.com/office/drawing/2014/main" val="148328333"/>
                    </a:ext>
                  </a:extLst>
                </a:gridCol>
                <a:gridCol w="2301809">
                  <a:extLst>
                    <a:ext uri="{9D8B030D-6E8A-4147-A177-3AD203B41FA5}">
                      <a16:colId xmlns:a16="http://schemas.microsoft.com/office/drawing/2014/main" val="2552908983"/>
                    </a:ext>
                  </a:extLst>
                </a:gridCol>
                <a:gridCol w="1798642">
                  <a:extLst>
                    <a:ext uri="{9D8B030D-6E8A-4147-A177-3AD203B41FA5}">
                      <a16:colId xmlns:a16="http://schemas.microsoft.com/office/drawing/2014/main" val="836448172"/>
                    </a:ext>
                  </a:extLst>
                </a:gridCol>
                <a:gridCol w="1474849">
                  <a:extLst>
                    <a:ext uri="{9D8B030D-6E8A-4147-A177-3AD203B41FA5}">
                      <a16:colId xmlns:a16="http://schemas.microsoft.com/office/drawing/2014/main" val="361196943"/>
                    </a:ext>
                  </a:extLst>
                </a:gridCol>
              </a:tblGrid>
              <a:tr h="372728">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STT</a:t>
                      </a:r>
                      <a:endParaRPr lang="ko-KR" altLang="en-US" sz="12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Tên</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Số</a:t>
                      </a:r>
                      <a:r>
                        <a:rPr lang="en-US" altLang="ko-KR" sz="12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75000"/>
                              <a:lumOff val="25000"/>
                            </a:schemeClr>
                          </a:solidFill>
                          <a:latin typeface="SamsungOne-400" panose="020B0503030303020204" pitchFamily="34" charset="0"/>
                          <a:ea typeface="SamsungOne-400" panose="020B0503030303020204" pitchFamily="34" charset="0"/>
                        </a:rPr>
                        <a:t>xã</a:t>
                      </a:r>
                      <a:r>
                        <a:rPr lang="en-US" altLang="ko-KR" sz="12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75000"/>
                              <a:lumOff val="25000"/>
                            </a:schemeClr>
                          </a:solidFill>
                          <a:latin typeface="SamsungOne-400" panose="020B0503030303020204" pitchFamily="34" charset="0"/>
                          <a:ea typeface="SamsungOne-400" panose="020B0503030303020204" pitchFamily="34" charset="0"/>
                        </a:rPr>
                        <a:t>hội</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Địa</a:t>
                      </a:r>
                      <a:r>
                        <a:rPr lang="en-US" altLang="ko-KR" sz="12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75000"/>
                              <a:lumOff val="25000"/>
                            </a:schemeClr>
                          </a:solidFill>
                          <a:latin typeface="SamsungOne-400" panose="020B0503030303020204" pitchFamily="34" charset="0"/>
                          <a:ea typeface="SamsungOne-400" panose="020B0503030303020204" pitchFamily="34" charset="0"/>
                        </a:rPr>
                        <a:t>chỉ</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Số</a:t>
                      </a:r>
                      <a:r>
                        <a:rPr lang="en-US" altLang="ko-KR" sz="12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75000"/>
                              <a:lumOff val="25000"/>
                            </a:schemeClr>
                          </a:solidFill>
                          <a:latin typeface="SamsungOne-400" panose="020B0503030303020204" pitchFamily="34" charset="0"/>
                          <a:ea typeface="SamsungOne-400" panose="020B0503030303020204" pitchFamily="34" charset="0"/>
                        </a:rPr>
                        <a:t>điện</a:t>
                      </a:r>
                      <a:r>
                        <a:rPr lang="en-US" altLang="ko-KR" sz="12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lumMod val="75000"/>
                              <a:lumOff val="25000"/>
                            </a:schemeClr>
                          </a:solidFill>
                          <a:latin typeface="SamsungOne-400" panose="020B0503030303020204" pitchFamily="34" charset="0"/>
                          <a:ea typeface="SamsungOne-400" panose="020B0503030303020204" pitchFamily="34" charset="0"/>
                        </a:rPr>
                        <a:t>thoại</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156156180"/>
                  </a:ext>
                </a:extLst>
              </a:tr>
              <a:tr h="346545">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1</a:t>
                      </a:r>
                      <a:endParaRPr lang="ko-KR" altLang="en-US" sz="12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Aiden</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810101-1111111</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Seoul, Korea</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000-5000-0001 </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356897">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2</a:t>
                      </a:r>
                      <a:endParaRPr lang="ko-KR" altLang="en-US" sz="12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Oliver</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900101-2222222</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London, England</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000-6000-0001</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356897">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3</a:t>
                      </a:r>
                      <a:endParaRPr lang="ko-KR" altLang="en-US" sz="12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Mia</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830101-2333333</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Paris, France</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000-7000-0001</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356897">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4</a:t>
                      </a:r>
                      <a:endParaRPr lang="ko-KR" altLang="en-US" sz="1200" dirty="0">
                        <a:solidFill>
                          <a:schemeClr val="tx1">
                            <a:lumMod val="75000"/>
                            <a:lumOff val="25000"/>
                          </a:schemeClr>
                        </a:solidFill>
                        <a:latin typeface="SamsungOne-400" panose="020B0503030303020204" pitchFamily="34" charset="0"/>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ZoE</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820101-1444444</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LA, US</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000-8000-0001</a:t>
                      </a:r>
                      <a:endParaRPr lang="ko-KR" altLang="en-US" sz="1200" dirty="0">
                        <a:solidFill>
                          <a:schemeClr val="tx1">
                            <a:lumMod val="75000"/>
                            <a:lumOff val="25000"/>
                          </a:schemeClr>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bl>
          </a:graphicData>
        </a:graphic>
      </p:graphicFrame>
      <p:sp>
        <p:nvSpPr>
          <p:cNvPr id="19" name="직사각형 18">
            <a:extLst>
              <a:ext uri="{FF2B5EF4-FFF2-40B4-BE49-F238E27FC236}">
                <a16:creationId xmlns:a16="http://schemas.microsoft.com/office/drawing/2014/main" id="{ECFC8592-4498-49A5-B20F-ABAEF867B2AE}"/>
              </a:ext>
            </a:extLst>
          </p:cNvPr>
          <p:cNvSpPr/>
          <p:nvPr/>
        </p:nvSpPr>
        <p:spPr>
          <a:xfrm>
            <a:off x="449612" y="3790264"/>
            <a:ext cx="1107614" cy="49377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sz="1400" dirty="0" err="1">
                <a:solidFill>
                  <a:srgbClr val="1F45BC"/>
                </a:solidFill>
                <a:latin typeface="SamsungOne-400" panose="020B0503030303020204" pitchFamily="34" charset="0"/>
                <a:ea typeface="SamsungOne-400" panose="020B0503030303020204" pitchFamily="34" charset="0"/>
              </a:rPr>
              <a:t>Khách</a:t>
            </a:r>
            <a:r>
              <a:rPr lang="en-US" altLang="ko-KR" sz="1400" dirty="0">
                <a:solidFill>
                  <a:srgbClr val="1F45BC"/>
                </a:solidFill>
                <a:latin typeface="SamsungOne-400" panose="020B0503030303020204" pitchFamily="34" charset="0"/>
                <a:ea typeface="SamsungOne-400" panose="020B0503030303020204" pitchFamily="34" charset="0"/>
              </a:rPr>
              <a:t> </a:t>
            </a:r>
            <a:r>
              <a:rPr lang="en-US" altLang="ko-KR" sz="1400" dirty="0" err="1">
                <a:solidFill>
                  <a:srgbClr val="1F45BC"/>
                </a:solidFill>
                <a:latin typeface="SamsungOne-400" panose="020B0503030303020204" pitchFamily="34" charset="0"/>
                <a:ea typeface="SamsungOne-400" panose="020B0503030303020204" pitchFamily="34" charset="0"/>
              </a:rPr>
              <a:t>hàng</a:t>
            </a:r>
            <a:endParaRPr lang="ko-KR" altLang="en-US" sz="1400" dirty="0">
              <a:solidFill>
                <a:srgbClr val="1F45BC"/>
              </a:solidFill>
              <a:latin typeface="SamsungOne-400" panose="020B0503030303020204" pitchFamily="34" charset="0"/>
            </a:endParaRPr>
          </a:p>
        </p:txBody>
      </p:sp>
    </p:spTree>
    <p:extLst>
      <p:ext uri="{BB962C8B-B14F-4D97-AF65-F5344CB8AC3E}">
        <p14:creationId xmlns:p14="http://schemas.microsoft.com/office/powerpoint/2010/main" val="43095652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Lớp</a:t>
            </a:r>
            <a:r>
              <a:rPr lang="en-US" altLang="ko-KR" dirty="0"/>
              <a:t> </a:t>
            </a:r>
            <a:r>
              <a:rPr lang="en-US" altLang="ko-KR" dirty="0" err="1"/>
              <a:t>hàng</a:t>
            </a:r>
            <a:r>
              <a:rPr lang="en-US" altLang="ko-KR" dirty="0"/>
              <a:t> </a:t>
            </a:r>
            <a:r>
              <a:rPr lang="en-US" altLang="ko-KR" dirty="0" err="1"/>
              <a:t>loạt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3774871" cy="914400"/>
          </a:xfrm>
        </p:spPr>
        <p:txBody>
          <a:bodyPr/>
          <a:lstStyle/>
          <a:p>
            <a:r>
              <a:rPr lang="en-US" altLang="ko-KR" dirty="0" err="1"/>
              <a:t>Nới</a:t>
            </a:r>
            <a:r>
              <a:rPr lang="en-US" altLang="ko-KR" dirty="0"/>
              <a:t> </a:t>
            </a:r>
            <a:r>
              <a:rPr lang="en-US" altLang="ko-KR" dirty="0" err="1"/>
              <a:t>lỏng</a:t>
            </a:r>
            <a:r>
              <a:rPr lang="en-US" altLang="ko-KR" dirty="0"/>
              <a:t> </a:t>
            </a:r>
            <a:r>
              <a:rPr lang="en-US" altLang="ko-KR" dirty="0" err="1"/>
              <a:t>các</a:t>
            </a:r>
            <a:r>
              <a:rPr lang="en-US" altLang="ko-KR" dirty="0"/>
              <a:t> </a:t>
            </a:r>
            <a:r>
              <a:rPr lang="en-US" altLang="ko-KR" dirty="0" err="1"/>
              <a:t>yêu</a:t>
            </a:r>
            <a:r>
              <a:rPr lang="en-US" altLang="ko-KR" dirty="0"/>
              <a:t> </a:t>
            </a:r>
            <a:r>
              <a:rPr lang="en-US" altLang="ko-KR" dirty="0" err="1"/>
              <a:t>cầu</a:t>
            </a:r>
            <a:r>
              <a:rPr lang="en-US" altLang="ko-KR" dirty="0"/>
              <a:t> </a:t>
            </a:r>
            <a:r>
              <a:rPr lang="en-US" altLang="ko-KR" dirty="0" err="1"/>
              <a:t>một</a:t>
            </a:r>
            <a:r>
              <a:rPr lang="en-US" altLang="ko-KR" dirty="0"/>
              <a:t> </a:t>
            </a:r>
            <a:r>
              <a:rPr lang="en-US" altLang="ko-KR" dirty="0" err="1"/>
              <a:t>chút</a:t>
            </a:r>
            <a:endParaRPr lang="en-US" altLang="ko-KR" dirty="0"/>
          </a:p>
          <a:p>
            <a:pPr lvl="1"/>
            <a:r>
              <a:rPr lang="en-US" altLang="ko-KR" dirty="0" err="1"/>
              <a:t>Truy</a:t>
            </a:r>
            <a:r>
              <a:rPr lang="en-US" altLang="ko-KR" dirty="0"/>
              <a:t> </a:t>
            </a:r>
            <a:r>
              <a:rPr lang="en-US" altLang="ko-KR" dirty="0" err="1"/>
              <a:t>vấn</a:t>
            </a:r>
            <a:r>
              <a:rPr lang="en-US" altLang="ko-KR" dirty="0"/>
              <a:t> </a:t>
            </a:r>
            <a:r>
              <a:rPr lang="en-US" altLang="ko-KR" dirty="0" err="1"/>
              <a:t>sẽ</a:t>
            </a:r>
            <a:r>
              <a:rPr lang="en-US" altLang="ko-KR" dirty="0"/>
              <a:t> </a:t>
            </a:r>
            <a:r>
              <a:rPr lang="en-US" altLang="ko-KR" dirty="0" err="1"/>
              <a:t>chính</a:t>
            </a:r>
            <a:r>
              <a:rPr lang="en-US" altLang="ko-KR" dirty="0"/>
              <a:t> </a:t>
            </a:r>
            <a:r>
              <a:rPr lang="en-US" altLang="ko-KR" dirty="0" err="1"/>
              <a:t>xác</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vài</a:t>
            </a:r>
            <a:r>
              <a:rPr lang="en-US" altLang="ko-KR" dirty="0"/>
              <a:t> </a:t>
            </a:r>
            <a:r>
              <a:rPr lang="en-US" altLang="ko-KR" b="1" i="1" dirty="0"/>
              <a:t>delta</a:t>
            </a:r>
          </a:p>
          <a:p>
            <a:r>
              <a:rPr lang="vi-VN" altLang="ko-KR" dirty="0"/>
              <a:t>Chúng tôi không muốn lưu từng luồng dữ liệu đến trong thời gian thực</a:t>
            </a:r>
            <a:endParaRPr lang="en-US" altLang="ko-KR" dirty="0"/>
          </a:p>
          <a:p>
            <a:pPr lvl="1"/>
            <a:r>
              <a:rPr lang="en-US" altLang="ko-KR" dirty="0" err="1"/>
              <a:t>Quá</a:t>
            </a:r>
            <a:r>
              <a:rPr lang="en-US" altLang="ko-KR" dirty="0"/>
              <a:t> </a:t>
            </a:r>
            <a:r>
              <a:rPr lang="en-US" altLang="ko-KR" dirty="0" err="1"/>
              <a:t>kém</a:t>
            </a:r>
            <a:r>
              <a:rPr lang="en-US" altLang="ko-KR" dirty="0"/>
              <a:t> </a:t>
            </a:r>
            <a:r>
              <a:rPr lang="en-US" altLang="ko-KR" dirty="0" err="1"/>
              <a:t>hiệu</a:t>
            </a:r>
            <a:r>
              <a:rPr lang="en-US" altLang="ko-KR" dirty="0"/>
              <a:t> </a:t>
            </a:r>
            <a:r>
              <a:rPr lang="en-US" altLang="ko-KR" dirty="0" err="1"/>
              <a:t>quả</a:t>
            </a:r>
            <a:endParaRPr lang="en-US" altLang="ko-KR" dirty="0"/>
          </a:p>
          <a:p>
            <a:pPr lvl="1"/>
            <a:r>
              <a:rPr lang="en-US" altLang="ko-KR" dirty="0"/>
              <a:t>Cho </a:t>
            </a:r>
            <a:r>
              <a:rPr lang="en-US" altLang="ko-KR" dirty="0" err="1"/>
              <a:t>phép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phát</a:t>
            </a:r>
            <a:r>
              <a:rPr lang="en-US" altLang="ko-KR" dirty="0"/>
              <a:t> </a:t>
            </a:r>
            <a:r>
              <a:rPr lang="en-US" altLang="ko-KR" dirty="0" err="1"/>
              <a:t>trực</a:t>
            </a:r>
            <a:r>
              <a:rPr lang="en-US" altLang="ko-KR" dirty="0"/>
              <a:t> </a:t>
            </a:r>
            <a:r>
              <a:rPr lang="en-US" altLang="ko-KR" dirty="0" err="1"/>
              <a:t>tuyến</a:t>
            </a:r>
            <a:r>
              <a:rPr lang="en-US" altLang="ko-KR" dirty="0"/>
              <a:t> </a:t>
            </a:r>
            <a:r>
              <a:rPr lang="en-US" altLang="ko-KR" dirty="0" err="1"/>
              <a:t>mới</a:t>
            </a:r>
            <a:r>
              <a:rPr lang="en-US" altLang="ko-KR" dirty="0"/>
              <a:t> </a:t>
            </a:r>
            <a:r>
              <a:rPr lang="en-US" altLang="ko-KR" dirty="0" err="1"/>
              <a:t>chồng</a:t>
            </a:r>
            <a:r>
              <a:rPr lang="en-US" altLang="ko-KR" dirty="0"/>
              <a:t> </a:t>
            </a:r>
            <a:r>
              <a:rPr lang="en-US" altLang="ko-KR" dirty="0" err="1"/>
              <a:t>chất</a:t>
            </a:r>
            <a:r>
              <a:rPr lang="en-US" altLang="ko-KR" dirty="0"/>
              <a:t> </a:t>
            </a:r>
            <a:r>
              <a:rPr lang="en-US" altLang="ko-KR" dirty="0" err="1"/>
              <a:t>cho</a:t>
            </a:r>
            <a:r>
              <a:rPr lang="en-US" altLang="ko-KR" dirty="0"/>
              <a:t> </a:t>
            </a:r>
            <a:r>
              <a:rPr lang="en-US" altLang="ko-KR" b="1" i="1" dirty="0"/>
              <a:t>delta</a:t>
            </a:r>
            <a:r>
              <a:rPr lang="en-US" altLang="ko-KR" dirty="0"/>
              <a:t> </a:t>
            </a:r>
            <a:r>
              <a:rPr lang="en-US" altLang="ko-KR" dirty="0" err="1"/>
              <a:t>và</a:t>
            </a:r>
            <a:r>
              <a:rPr lang="en-US" altLang="ko-KR" dirty="0"/>
              <a:t> </a:t>
            </a:r>
            <a:r>
              <a:rPr lang="en-US" altLang="ko-KR" dirty="0" err="1"/>
              <a:t>sau</a:t>
            </a:r>
            <a:r>
              <a:rPr lang="en-US" altLang="ko-KR" dirty="0"/>
              <a:t> </a:t>
            </a:r>
            <a:r>
              <a:rPr lang="en-US" altLang="ko-KR" dirty="0" err="1"/>
              <a:t>đó</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thành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đã</a:t>
            </a:r>
            <a:r>
              <a:rPr lang="en-US" altLang="ko-KR" dirty="0"/>
              <a:t> </a:t>
            </a:r>
            <a:r>
              <a:rPr lang="en-US" altLang="ko-KR" dirty="0" err="1"/>
              <a:t>thu</a:t>
            </a:r>
            <a:r>
              <a:rPr lang="en-US" altLang="ko-KR" dirty="0"/>
              <a:t> </a:t>
            </a:r>
            <a:r>
              <a:rPr lang="en-US" altLang="ko-KR" dirty="0" err="1"/>
              <a:t>thập</a:t>
            </a:r>
            <a:endParaRPr lang="en-US" altLang="ko-KR" dirty="0"/>
          </a:p>
          <a:p>
            <a:r>
              <a:rPr lang="vi-VN" altLang="ko-KR" dirty="0"/>
              <a:t>Tạo kết quả được tính toán trước trên tập dữ liệu đã thu thập sau mỗi lần cập nhật </a:t>
            </a:r>
            <a:r>
              <a:rPr lang="vi-VN" altLang="ko-KR" b="1" i="1" dirty="0"/>
              <a:t>delta</a:t>
            </a:r>
          </a:p>
          <a:p>
            <a:r>
              <a:rPr lang="vi-VN" altLang="ko-KR" dirty="0"/>
              <a:t>Yêu cầu:</a:t>
            </a:r>
            <a:endParaRPr lang="en-US" altLang="ko-KR" dirty="0"/>
          </a:p>
          <a:p>
            <a:pPr lvl="1"/>
            <a:r>
              <a:rPr lang="vi-VN" altLang="ko-KR" dirty="0"/>
              <a:t>Hệ thống lưu trữ có thể lưu trữ một tập dữ liệu lớn và không ngừng phát triển</a:t>
            </a:r>
          </a:p>
          <a:p>
            <a:pPr lvl="1"/>
            <a:r>
              <a:rPr lang="vi-VN" altLang="ko-KR" dirty="0"/>
              <a:t>Có thể tính toán các chức năng trên tập dữ liệu theo cách có thể mở rộng</a:t>
            </a:r>
            <a:endParaRPr lang="ko-KR" altLang="en-US" dirty="0"/>
          </a:p>
        </p:txBody>
      </p:sp>
      <p:grpSp>
        <p:nvGrpSpPr>
          <p:cNvPr id="43" name="그룹 42">
            <a:extLst>
              <a:ext uri="{FF2B5EF4-FFF2-40B4-BE49-F238E27FC236}">
                <a16:creationId xmlns:a16="http://schemas.microsoft.com/office/drawing/2014/main" id="{5180756C-0A91-4AF0-83D8-ADF964404C58}"/>
              </a:ext>
            </a:extLst>
          </p:cNvPr>
          <p:cNvGrpSpPr/>
          <p:nvPr/>
        </p:nvGrpSpPr>
        <p:grpSpPr>
          <a:xfrm>
            <a:off x="4642992" y="2864322"/>
            <a:ext cx="4593104" cy="2381030"/>
            <a:chOff x="4642992" y="2864322"/>
            <a:chExt cx="4593104" cy="2381030"/>
          </a:xfrm>
        </p:grpSpPr>
        <p:sp>
          <p:nvSpPr>
            <p:cNvPr id="44" name="TextBox 43">
              <a:extLst>
                <a:ext uri="{FF2B5EF4-FFF2-40B4-BE49-F238E27FC236}">
                  <a16:creationId xmlns:a16="http://schemas.microsoft.com/office/drawing/2014/main" id="{D495BF2D-3849-474D-ABDE-DFF0F2550A99}"/>
                </a:ext>
              </a:extLst>
            </p:cNvPr>
            <p:cNvSpPr txBox="1"/>
            <p:nvPr/>
          </p:nvSpPr>
          <p:spPr>
            <a:xfrm>
              <a:off x="5557839" y="4937575"/>
              <a:ext cx="3118161" cy="307777"/>
            </a:xfrm>
            <a:prstGeom prst="rect">
              <a:avLst/>
            </a:prstGeom>
            <a:noFill/>
          </p:spPr>
          <p:txBody>
            <a:bodyPr wrap="none" rtlCol="0">
              <a:spAutoFit/>
            </a:bodyPr>
            <a:lstStyle/>
            <a:p>
              <a:r>
                <a:rPr lang="en-US" sz="1400" dirty="0">
                  <a:solidFill>
                    <a:srgbClr val="193EB0"/>
                  </a:solidFill>
                  <a:latin typeface="SamsungOne-700" panose="020B0803030303020204" pitchFamily="34" charset="0"/>
                  <a:ea typeface="SamsungOne-700" panose="020B0803030303020204" pitchFamily="34" charset="0"/>
                </a:rPr>
                <a:t>Q</a:t>
              </a:r>
              <a:r>
                <a:rPr lang="vi-VN" sz="1400" dirty="0">
                  <a:solidFill>
                    <a:srgbClr val="193EB0"/>
                  </a:solidFill>
                  <a:latin typeface="SamsungOne-700" panose="020B0803030303020204" pitchFamily="34" charset="0"/>
                  <a:ea typeface="SamsungOne-700" panose="020B0803030303020204" pitchFamily="34" charset="0"/>
                </a:rPr>
                <a:t>uy trình làm việc trước khi tính toán</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45" name="그룹 44">
              <a:extLst>
                <a:ext uri="{FF2B5EF4-FFF2-40B4-BE49-F238E27FC236}">
                  <a16:creationId xmlns:a16="http://schemas.microsoft.com/office/drawing/2014/main" id="{D3665709-0CEC-4FF8-94DA-55A0DE0C9272}"/>
                </a:ext>
              </a:extLst>
            </p:cNvPr>
            <p:cNvGrpSpPr/>
            <p:nvPr/>
          </p:nvGrpSpPr>
          <p:grpSpPr>
            <a:xfrm>
              <a:off x="4642992" y="2922422"/>
              <a:ext cx="1254374" cy="1614031"/>
              <a:chOff x="4642992" y="2931458"/>
              <a:chExt cx="1254374" cy="1614031"/>
            </a:xfrm>
          </p:grpSpPr>
          <p:sp>
            <p:nvSpPr>
              <p:cNvPr id="62" name="모서리가 둥근 직사각형 45">
                <a:extLst>
                  <a:ext uri="{FF2B5EF4-FFF2-40B4-BE49-F238E27FC236}">
                    <a16:creationId xmlns:a16="http://schemas.microsoft.com/office/drawing/2014/main" id="{8D953686-9612-41AD-A920-370F19198B10}"/>
                  </a:ext>
                </a:extLst>
              </p:cNvPr>
              <p:cNvSpPr/>
              <p:nvPr/>
            </p:nvSpPr>
            <p:spPr>
              <a:xfrm>
                <a:off x="4642992" y="2931458"/>
                <a:ext cx="1254374" cy="1614031"/>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3" name="그림 62">
                <a:extLst>
                  <a:ext uri="{FF2B5EF4-FFF2-40B4-BE49-F238E27FC236}">
                    <a16:creationId xmlns:a16="http://schemas.microsoft.com/office/drawing/2014/main" id="{CC75F6C3-D67B-4F6E-8176-D3ABFC81B8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7328" y="3268145"/>
                <a:ext cx="950978" cy="978410"/>
              </a:xfrm>
              <a:prstGeom prst="rect">
                <a:avLst/>
              </a:prstGeom>
            </p:spPr>
          </p:pic>
        </p:grpSp>
        <p:grpSp>
          <p:nvGrpSpPr>
            <p:cNvPr id="46" name="그룹 45">
              <a:extLst>
                <a:ext uri="{FF2B5EF4-FFF2-40B4-BE49-F238E27FC236}">
                  <a16:creationId xmlns:a16="http://schemas.microsoft.com/office/drawing/2014/main" id="{5EA55FA1-6F1D-4EE1-B357-4111CAB9F3E0}"/>
                </a:ext>
              </a:extLst>
            </p:cNvPr>
            <p:cNvGrpSpPr/>
            <p:nvPr/>
          </p:nvGrpSpPr>
          <p:grpSpPr>
            <a:xfrm>
              <a:off x="6224485" y="2963295"/>
              <a:ext cx="1394934" cy="1532285"/>
              <a:chOff x="6224485" y="2943833"/>
              <a:chExt cx="1394934" cy="1532285"/>
            </a:xfrm>
          </p:grpSpPr>
          <p:sp>
            <p:nvSpPr>
              <p:cNvPr id="59" name="TextBox 58">
                <a:extLst>
                  <a:ext uri="{FF2B5EF4-FFF2-40B4-BE49-F238E27FC236}">
                    <a16:creationId xmlns:a16="http://schemas.microsoft.com/office/drawing/2014/main" id="{BA638AE2-390B-4E62-925E-F653C7C11CC4}"/>
                  </a:ext>
                </a:extLst>
              </p:cNvPr>
              <p:cNvSpPr txBox="1"/>
              <p:nvPr/>
            </p:nvSpPr>
            <p:spPr>
              <a:xfrm>
                <a:off x="6224485" y="2943833"/>
                <a:ext cx="1394934" cy="307777"/>
              </a:xfrm>
              <a:prstGeom prst="rect">
                <a:avLst/>
              </a:prstGeom>
              <a:solidFill>
                <a:schemeClr val="bg1"/>
              </a:solidFill>
            </p:spPr>
            <p:txBody>
              <a:bodyPr wrap="non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T</a:t>
                </a:r>
                <a:r>
                  <a:rPr lang="vi-VN" sz="1400" dirty="0">
                    <a:solidFill>
                      <a:srgbClr val="193EB0"/>
                    </a:solidFill>
                    <a:latin typeface="SamsungOne-700" panose="020B0803030303020204" pitchFamily="34" charset="0"/>
                    <a:ea typeface="SamsungOne-700" panose="020B0803030303020204" pitchFamily="34" charset="0"/>
                  </a:rPr>
                  <a:t>ính toán trước</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60" name="TextBox 59">
                <a:extLst>
                  <a:ext uri="{FF2B5EF4-FFF2-40B4-BE49-F238E27FC236}">
                    <a16:creationId xmlns:a16="http://schemas.microsoft.com/office/drawing/2014/main" id="{E20B4394-6A43-42AA-B108-B6DD38EE98CE}"/>
                  </a:ext>
                </a:extLst>
              </p:cNvPr>
              <p:cNvSpPr txBox="1"/>
              <p:nvPr/>
            </p:nvSpPr>
            <p:spPr>
              <a:xfrm>
                <a:off x="6224485" y="3556087"/>
                <a:ext cx="1394934" cy="307777"/>
              </a:xfrm>
              <a:prstGeom prst="rect">
                <a:avLst/>
              </a:prstGeom>
              <a:solidFill>
                <a:schemeClr val="bg1"/>
              </a:solidFill>
            </p:spPr>
            <p:txBody>
              <a:bodyPr wrap="non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T</a:t>
                </a:r>
                <a:r>
                  <a:rPr lang="vi-VN" sz="1400" dirty="0">
                    <a:solidFill>
                      <a:srgbClr val="193EB0"/>
                    </a:solidFill>
                    <a:latin typeface="SamsungOne-700" panose="020B0803030303020204" pitchFamily="34" charset="0"/>
                    <a:ea typeface="SamsungOne-700" panose="020B0803030303020204" pitchFamily="34" charset="0"/>
                  </a:rPr>
                  <a:t>ính toán trước</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61" name="TextBox 60">
                <a:extLst>
                  <a:ext uri="{FF2B5EF4-FFF2-40B4-BE49-F238E27FC236}">
                    <a16:creationId xmlns:a16="http://schemas.microsoft.com/office/drawing/2014/main" id="{CF1123EA-8982-43BA-834F-8EB4F811763D}"/>
                  </a:ext>
                </a:extLst>
              </p:cNvPr>
              <p:cNvSpPr txBox="1"/>
              <p:nvPr/>
            </p:nvSpPr>
            <p:spPr>
              <a:xfrm>
                <a:off x="6224485" y="4168341"/>
                <a:ext cx="1394934" cy="307777"/>
              </a:xfrm>
              <a:prstGeom prst="rect">
                <a:avLst/>
              </a:prstGeom>
              <a:solidFill>
                <a:schemeClr val="bg1"/>
              </a:solidFill>
            </p:spPr>
            <p:txBody>
              <a:bodyPr wrap="non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T</a:t>
                </a:r>
                <a:r>
                  <a:rPr lang="vi-VN" sz="1400" dirty="0">
                    <a:solidFill>
                      <a:srgbClr val="193EB0"/>
                    </a:solidFill>
                    <a:latin typeface="SamsungOne-700" panose="020B0803030303020204" pitchFamily="34" charset="0"/>
                    <a:ea typeface="SamsungOne-700" panose="020B0803030303020204" pitchFamily="34" charset="0"/>
                  </a:rPr>
                  <a:t>ính toán trước</a:t>
                </a:r>
                <a:endParaRPr lang="en-KR" sz="1400" dirty="0">
                  <a:solidFill>
                    <a:srgbClr val="193EB0"/>
                  </a:solidFill>
                  <a:latin typeface="SamsungOne-700" panose="020B0803030303020204" pitchFamily="34" charset="0"/>
                  <a:ea typeface="SamsungOne-700" panose="020B0803030303020204" pitchFamily="34" charset="0"/>
                </a:endParaRPr>
              </a:p>
            </p:txBody>
          </p:sp>
        </p:grpSp>
        <p:grpSp>
          <p:nvGrpSpPr>
            <p:cNvPr id="47" name="그룹 46">
              <a:extLst>
                <a:ext uri="{FF2B5EF4-FFF2-40B4-BE49-F238E27FC236}">
                  <a16:creationId xmlns:a16="http://schemas.microsoft.com/office/drawing/2014/main" id="{0DD8FE36-2CEA-4249-9149-7590104C98E3}"/>
                </a:ext>
              </a:extLst>
            </p:cNvPr>
            <p:cNvGrpSpPr/>
            <p:nvPr/>
          </p:nvGrpSpPr>
          <p:grpSpPr>
            <a:xfrm>
              <a:off x="7894248" y="2864322"/>
              <a:ext cx="1341848" cy="1730231"/>
              <a:chOff x="7894248" y="2864322"/>
              <a:chExt cx="1341848" cy="1730231"/>
            </a:xfrm>
          </p:grpSpPr>
          <p:sp>
            <p:nvSpPr>
              <p:cNvPr id="56" name="TextBox 55">
                <a:extLst>
                  <a:ext uri="{FF2B5EF4-FFF2-40B4-BE49-F238E27FC236}">
                    <a16:creationId xmlns:a16="http://schemas.microsoft.com/office/drawing/2014/main" id="{F07811AA-078A-45A8-9EC8-B05EEFD14CFD}"/>
                  </a:ext>
                </a:extLst>
              </p:cNvPr>
              <p:cNvSpPr txBox="1"/>
              <p:nvPr/>
            </p:nvSpPr>
            <p:spPr>
              <a:xfrm>
                <a:off x="7903236" y="2864322"/>
                <a:ext cx="1323874" cy="340519"/>
              </a:xfrm>
              <a:prstGeom prst="roundRect">
                <a:avLst/>
              </a:prstGeom>
              <a:solidFill>
                <a:srgbClr val="E9F2FC"/>
              </a:solidFill>
              <a:ln>
                <a:solidFill>
                  <a:srgbClr val="193EB0"/>
                </a:solidFill>
              </a:ln>
            </p:spPr>
            <p:txBody>
              <a:bodyPr wrap="non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Batch view #1</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57" name="TextBox 56">
                <a:extLst>
                  <a:ext uri="{FF2B5EF4-FFF2-40B4-BE49-F238E27FC236}">
                    <a16:creationId xmlns:a16="http://schemas.microsoft.com/office/drawing/2014/main" id="{26093287-D784-45BB-8D76-2AC53116B0FE}"/>
                  </a:ext>
                </a:extLst>
              </p:cNvPr>
              <p:cNvSpPr txBox="1"/>
              <p:nvPr/>
            </p:nvSpPr>
            <p:spPr>
              <a:xfrm>
                <a:off x="7896698" y="3559178"/>
                <a:ext cx="1336947" cy="340519"/>
              </a:xfrm>
              <a:prstGeom prst="roundRect">
                <a:avLst/>
              </a:prstGeom>
              <a:solidFill>
                <a:srgbClr val="E9F2FC"/>
              </a:solidFill>
              <a:ln>
                <a:solidFill>
                  <a:srgbClr val="193EB0"/>
                </a:solidFill>
              </a:ln>
            </p:spPr>
            <p:txBody>
              <a:bodyPr wrap="non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Batch view #2</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58" name="TextBox 57">
                <a:extLst>
                  <a:ext uri="{FF2B5EF4-FFF2-40B4-BE49-F238E27FC236}">
                    <a16:creationId xmlns:a16="http://schemas.microsoft.com/office/drawing/2014/main" id="{DBFC93F0-6A53-4C22-BE23-08C0D2FED54D}"/>
                  </a:ext>
                </a:extLst>
              </p:cNvPr>
              <p:cNvSpPr txBox="1"/>
              <p:nvPr/>
            </p:nvSpPr>
            <p:spPr>
              <a:xfrm>
                <a:off x="7894248" y="4254034"/>
                <a:ext cx="1341848" cy="340519"/>
              </a:xfrm>
              <a:prstGeom prst="roundRect">
                <a:avLst/>
              </a:prstGeom>
              <a:solidFill>
                <a:srgbClr val="E9F2FC"/>
              </a:solidFill>
              <a:ln>
                <a:solidFill>
                  <a:srgbClr val="193EB0"/>
                </a:solidFill>
              </a:ln>
            </p:spPr>
            <p:txBody>
              <a:bodyPr wrap="non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Batch view #3</a:t>
                </a:r>
                <a:endParaRPr lang="en-KR" sz="1400" dirty="0">
                  <a:solidFill>
                    <a:srgbClr val="193EB0"/>
                  </a:solidFill>
                  <a:latin typeface="SamsungOne-700" panose="020B0803030303020204" pitchFamily="34" charset="0"/>
                  <a:ea typeface="SamsungOne-700" panose="020B0803030303020204" pitchFamily="34" charset="0"/>
                </a:endParaRPr>
              </a:p>
            </p:txBody>
          </p:sp>
        </p:grpSp>
        <p:grpSp>
          <p:nvGrpSpPr>
            <p:cNvPr id="48" name="그룹 47">
              <a:extLst>
                <a:ext uri="{FF2B5EF4-FFF2-40B4-BE49-F238E27FC236}">
                  <a16:creationId xmlns:a16="http://schemas.microsoft.com/office/drawing/2014/main" id="{55E95E91-95E5-4E4A-B277-E84A0B65D7F6}"/>
                </a:ext>
              </a:extLst>
            </p:cNvPr>
            <p:cNvGrpSpPr/>
            <p:nvPr/>
          </p:nvGrpSpPr>
          <p:grpSpPr>
            <a:xfrm>
              <a:off x="5897366" y="3034582"/>
              <a:ext cx="2005870" cy="1389712"/>
              <a:chOff x="5897366" y="3034582"/>
              <a:chExt cx="2005870" cy="1389712"/>
            </a:xfrm>
          </p:grpSpPr>
          <p:grpSp>
            <p:nvGrpSpPr>
              <p:cNvPr id="49" name="그룹 48">
                <a:extLst>
                  <a:ext uri="{FF2B5EF4-FFF2-40B4-BE49-F238E27FC236}">
                    <a16:creationId xmlns:a16="http://schemas.microsoft.com/office/drawing/2014/main" id="{8219438E-E435-4FBC-8C90-383A085E8028}"/>
                  </a:ext>
                </a:extLst>
              </p:cNvPr>
              <p:cNvGrpSpPr/>
              <p:nvPr/>
            </p:nvGrpSpPr>
            <p:grpSpPr>
              <a:xfrm>
                <a:off x="5897366" y="3117184"/>
                <a:ext cx="327119" cy="1224508"/>
                <a:chOff x="5897366" y="3117184"/>
                <a:chExt cx="327119" cy="1224508"/>
              </a:xfrm>
            </p:grpSpPr>
            <p:cxnSp>
              <p:nvCxnSpPr>
                <p:cNvPr id="53" name="직선 연결선 52">
                  <a:extLst>
                    <a:ext uri="{FF2B5EF4-FFF2-40B4-BE49-F238E27FC236}">
                      <a16:creationId xmlns:a16="http://schemas.microsoft.com/office/drawing/2014/main" id="{8E094DEB-93CE-4CF7-8A9E-ABEAA0784780}"/>
                    </a:ext>
                  </a:extLst>
                </p:cNvPr>
                <p:cNvCxnSpPr>
                  <a:stCxn id="62" idx="3"/>
                  <a:endCxn id="60" idx="1"/>
                </p:cNvCxnSpPr>
                <p:nvPr/>
              </p:nvCxnSpPr>
              <p:spPr>
                <a:xfrm>
                  <a:off x="5897366" y="3729438"/>
                  <a:ext cx="327119" cy="0"/>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54" name="꺾인 연결선 61">
                  <a:extLst>
                    <a:ext uri="{FF2B5EF4-FFF2-40B4-BE49-F238E27FC236}">
                      <a16:creationId xmlns:a16="http://schemas.microsoft.com/office/drawing/2014/main" id="{AC7888FC-5198-4F8A-BDC7-D0AA6529FE1C}"/>
                    </a:ext>
                  </a:extLst>
                </p:cNvPr>
                <p:cNvCxnSpPr>
                  <a:stCxn id="62" idx="3"/>
                  <a:endCxn id="61" idx="1"/>
                </p:cNvCxnSpPr>
                <p:nvPr/>
              </p:nvCxnSpPr>
              <p:spPr>
                <a:xfrm>
                  <a:off x="5897366" y="3729438"/>
                  <a:ext cx="327119" cy="612254"/>
                </a:xfrm>
                <a:prstGeom prst="bentConnector3">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55" name="꺾인 연결선 66">
                  <a:extLst>
                    <a:ext uri="{FF2B5EF4-FFF2-40B4-BE49-F238E27FC236}">
                      <a16:creationId xmlns:a16="http://schemas.microsoft.com/office/drawing/2014/main" id="{F002A22F-C857-4845-9DB0-E80F3362172D}"/>
                    </a:ext>
                  </a:extLst>
                </p:cNvPr>
                <p:cNvCxnSpPr>
                  <a:stCxn id="62" idx="3"/>
                  <a:endCxn id="59" idx="1"/>
                </p:cNvCxnSpPr>
                <p:nvPr/>
              </p:nvCxnSpPr>
              <p:spPr>
                <a:xfrm flipV="1">
                  <a:off x="5897366" y="3117184"/>
                  <a:ext cx="327119" cy="612254"/>
                </a:xfrm>
                <a:prstGeom prst="bentConnector3">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grpSp>
          <p:cxnSp>
            <p:nvCxnSpPr>
              <p:cNvPr id="50" name="직선 화살표 연결선 49">
                <a:extLst>
                  <a:ext uri="{FF2B5EF4-FFF2-40B4-BE49-F238E27FC236}">
                    <a16:creationId xmlns:a16="http://schemas.microsoft.com/office/drawing/2014/main" id="{CE9503B1-843E-420C-8D19-AB13C7927E04}"/>
                  </a:ext>
                </a:extLst>
              </p:cNvPr>
              <p:cNvCxnSpPr>
                <a:stCxn id="60" idx="3"/>
                <a:endCxn id="57" idx="1"/>
              </p:cNvCxnSpPr>
              <p:nvPr/>
            </p:nvCxnSpPr>
            <p:spPr>
              <a:xfrm>
                <a:off x="7619419" y="3729438"/>
                <a:ext cx="27727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89B9BE9-AE5B-4FF1-AC08-8AE764FE9B2B}"/>
                  </a:ext>
                </a:extLst>
              </p:cNvPr>
              <p:cNvCxnSpPr>
                <a:stCxn id="61" idx="3"/>
                <a:endCxn id="58" idx="1"/>
              </p:cNvCxnSpPr>
              <p:nvPr/>
            </p:nvCxnSpPr>
            <p:spPr>
              <a:xfrm>
                <a:off x="7619419" y="4341692"/>
                <a:ext cx="274829" cy="8260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8DC4F26-6449-465D-A106-549018B5FB01}"/>
                  </a:ext>
                </a:extLst>
              </p:cNvPr>
              <p:cNvCxnSpPr>
                <a:stCxn id="59" idx="3"/>
                <a:endCxn id="56" idx="1"/>
              </p:cNvCxnSpPr>
              <p:nvPr/>
            </p:nvCxnSpPr>
            <p:spPr>
              <a:xfrm flipV="1">
                <a:off x="7619419" y="3034582"/>
                <a:ext cx="283817" cy="82602"/>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27275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về</a:t>
            </a:r>
            <a:r>
              <a:rPr lang="en-US" altLang="ko-KR" dirty="0"/>
              <a:t> </a:t>
            </a:r>
            <a:r>
              <a:rPr lang="en-US" altLang="ko-KR" dirty="0" err="1"/>
              <a:t>tiền</a:t>
            </a:r>
            <a:r>
              <a:rPr lang="en-US" altLang="ko-KR" dirty="0"/>
              <a:t> </a:t>
            </a:r>
            <a:r>
              <a:rPr lang="en-US" altLang="ko-KR" dirty="0" err="1"/>
              <a:t>tính</a:t>
            </a:r>
            <a:r>
              <a:rPr lang="en-US" altLang="ko-KR" dirty="0"/>
              <a:t> </a:t>
            </a:r>
            <a:r>
              <a:rPr lang="en-US" altLang="ko-KR" dirty="0" err="1"/>
              <a:t>toán</a:t>
            </a:r>
            <a:r>
              <a:rPr lang="en-US" altLang="ko-KR" dirty="0"/>
              <a:t> </a:t>
            </a:r>
            <a:r>
              <a:rPr lang="en-US" altLang="ko-KR" dirty="0" err="1"/>
              <a:t>lớp</a:t>
            </a:r>
            <a:r>
              <a:rPr lang="en-US" altLang="ko-KR" dirty="0"/>
              <a:t> </a:t>
            </a:r>
            <a:r>
              <a:rPr lang="en-US" altLang="ko-KR" dirty="0" err="1"/>
              <a:t>hàng</a:t>
            </a:r>
            <a:r>
              <a:rPr lang="en-US" altLang="ko-KR" dirty="0"/>
              <a:t> </a:t>
            </a:r>
            <a:r>
              <a:rPr lang="en-US" altLang="ko-KR" dirty="0" err="1"/>
              <a:t>loạt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Xây dựng ứng dụng để phân tích luồng nhấp chuột và truy cập web</a:t>
            </a:r>
          </a:p>
          <a:p>
            <a:r>
              <a:rPr lang="vi-VN" altLang="ko-KR" dirty="0"/>
              <a:t>Theo dõi lượt xem trang trên một trang web</a:t>
            </a:r>
          </a:p>
          <a:p>
            <a:r>
              <a:rPr lang="vi-VN" altLang="ko-KR" dirty="0"/>
              <a:t>Có thể truy vấn số lượt xem trang trong bất kỳ khoảng thời gian nào</a:t>
            </a:r>
            <a:endParaRPr lang="en-US" altLang="ko-KR" dirty="0"/>
          </a:p>
          <a:p>
            <a:pPr lvl="1"/>
            <a:r>
              <a:rPr lang="en-US" altLang="ko-KR" dirty="0" err="1"/>
              <a:t>Cung</a:t>
            </a:r>
            <a:r>
              <a:rPr lang="en-US" altLang="ko-KR" dirty="0"/>
              <a:t> </a:t>
            </a:r>
            <a:r>
              <a:rPr lang="en-US" altLang="ko-KR" dirty="0" err="1"/>
              <a:t>cấp</a:t>
            </a:r>
            <a:r>
              <a:rPr lang="en-US" altLang="ko-KR" dirty="0"/>
              <a:t> </a:t>
            </a:r>
            <a:r>
              <a:rPr lang="en-US" altLang="ko-KR" dirty="0" err="1"/>
              <a:t>mức</a:t>
            </a:r>
            <a:r>
              <a:rPr lang="en-US" altLang="ko-KR" dirty="0"/>
              <a:t> </a:t>
            </a:r>
            <a:r>
              <a:rPr lang="en-US" altLang="ko-KR" dirty="0" err="1"/>
              <a:t>độ</a:t>
            </a:r>
            <a:r>
              <a:rPr lang="en-US" altLang="ko-KR" dirty="0"/>
              <a:t> chi </a:t>
            </a:r>
            <a:r>
              <a:rPr lang="en-US" altLang="ko-KR" dirty="0" err="1"/>
              <a:t>tiết</a:t>
            </a:r>
            <a:r>
              <a:rPr lang="en-US" altLang="ko-KR" dirty="0"/>
              <a:t> </a:t>
            </a:r>
            <a:r>
              <a:rPr lang="en-US" altLang="ko-KR" dirty="0" err="1"/>
              <a:t>trong</a:t>
            </a:r>
            <a:r>
              <a:rPr lang="en-US" altLang="ko-KR" dirty="0"/>
              <a:t> </a:t>
            </a:r>
            <a:r>
              <a:rPr lang="en-US" altLang="ko-KR" dirty="0" err="1"/>
              <a:t>vòng</a:t>
            </a:r>
            <a:r>
              <a:rPr lang="en-US" altLang="ko-KR" dirty="0"/>
              <a:t> </a:t>
            </a:r>
            <a:r>
              <a:rPr lang="en-US" altLang="ko-KR" dirty="0" err="1"/>
              <a:t>một</a:t>
            </a:r>
            <a:r>
              <a:rPr lang="en-US" altLang="ko-KR" dirty="0"/>
              <a:t> </a:t>
            </a:r>
            <a:r>
              <a:rPr lang="en-US" altLang="ko-KR" dirty="0" err="1"/>
              <a:t>giờ</a:t>
            </a:r>
            <a:endParaRPr lang="ko-KR" altLang="en-US" dirty="0"/>
          </a:p>
        </p:txBody>
      </p:sp>
      <p:grpSp>
        <p:nvGrpSpPr>
          <p:cNvPr id="9" name="그룹 8">
            <a:extLst>
              <a:ext uri="{FF2B5EF4-FFF2-40B4-BE49-F238E27FC236}">
                <a16:creationId xmlns:a16="http://schemas.microsoft.com/office/drawing/2014/main" id="{DFD25E2C-ABC0-4CA0-85A2-B8E7DF0C56B6}"/>
              </a:ext>
            </a:extLst>
          </p:cNvPr>
          <p:cNvGrpSpPr/>
          <p:nvPr/>
        </p:nvGrpSpPr>
        <p:grpSpPr>
          <a:xfrm>
            <a:off x="1201976" y="3544875"/>
            <a:ext cx="7502048" cy="2754252"/>
            <a:chOff x="1320241" y="3676683"/>
            <a:chExt cx="7502048" cy="2754252"/>
          </a:xfrm>
        </p:grpSpPr>
        <p:grpSp>
          <p:nvGrpSpPr>
            <p:cNvPr id="10" name="그룹 9">
              <a:extLst>
                <a:ext uri="{FF2B5EF4-FFF2-40B4-BE49-F238E27FC236}">
                  <a16:creationId xmlns:a16="http://schemas.microsoft.com/office/drawing/2014/main" id="{94AA1F09-B8D1-435E-9A05-432A480A386D}"/>
                </a:ext>
              </a:extLst>
            </p:cNvPr>
            <p:cNvGrpSpPr/>
            <p:nvPr/>
          </p:nvGrpSpPr>
          <p:grpSpPr>
            <a:xfrm>
              <a:off x="1320241" y="3688658"/>
              <a:ext cx="1585350" cy="2257328"/>
              <a:chOff x="1605991" y="4051513"/>
              <a:chExt cx="1398349" cy="2257328"/>
            </a:xfrm>
          </p:grpSpPr>
          <p:sp>
            <p:nvSpPr>
              <p:cNvPr id="28" name="모서리가 둥근 직사각형 20">
                <a:extLst>
                  <a:ext uri="{FF2B5EF4-FFF2-40B4-BE49-F238E27FC236}">
                    <a16:creationId xmlns:a16="http://schemas.microsoft.com/office/drawing/2014/main" id="{3701207A-FA9D-4171-82F3-A965F7463CC9}"/>
                  </a:ext>
                </a:extLst>
              </p:cNvPr>
              <p:cNvSpPr/>
              <p:nvPr/>
            </p:nvSpPr>
            <p:spPr>
              <a:xfrm>
                <a:off x="1605991" y="4051513"/>
                <a:ext cx="1398349" cy="2257328"/>
              </a:xfrm>
              <a:prstGeom prst="roundRect">
                <a:avLst>
                  <a:gd name="adj" fmla="val 5927"/>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r>
                  <a:rPr lang="en-US" altLang="ko-KR" sz="1400" dirty="0" err="1">
                    <a:solidFill>
                      <a:srgbClr val="193EB0"/>
                    </a:solidFill>
                    <a:latin typeface="SamsungOne-700" panose="020B0803030303020204" pitchFamily="34" charset="0"/>
                    <a:ea typeface="SamsungOne-700" panose="020B0803030303020204" pitchFamily="34" charset="0"/>
                  </a:rPr>
                  <a:t>Số</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lần</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xem</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trang</a:t>
                </a:r>
                <a:endParaRPr lang="ko-KR" altLang="en-US" sz="1200" dirty="0">
                  <a:solidFill>
                    <a:srgbClr val="193EB0"/>
                  </a:solidFill>
                  <a:latin typeface="SamsungOne-700" panose="020B0803030303020204" pitchFamily="34" charset="0"/>
                </a:endParaRPr>
              </a:p>
            </p:txBody>
          </p:sp>
          <p:sp>
            <p:nvSpPr>
              <p:cNvPr id="29" name="모서리가 둥근 직사각형 21">
                <a:extLst>
                  <a:ext uri="{FF2B5EF4-FFF2-40B4-BE49-F238E27FC236}">
                    <a16:creationId xmlns:a16="http://schemas.microsoft.com/office/drawing/2014/main" id="{5BD018DF-5163-4ECA-801A-BAADEF8998F4}"/>
                  </a:ext>
                </a:extLst>
              </p:cNvPr>
              <p:cNvSpPr/>
              <p:nvPr/>
            </p:nvSpPr>
            <p:spPr>
              <a:xfrm>
                <a:off x="1753685" y="4172976"/>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timestamp]</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30" name="모서리가 둥근 직사각형 22">
                <a:extLst>
                  <a:ext uri="{FF2B5EF4-FFF2-40B4-BE49-F238E27FC236}">
                    <a16:creationId xmlns:a16="http://schemas.microsoft.com/office/drawing/2014/main" id="{0ED0581B-6BF2-4F85-8364-FC4ED0F7EAC1}"/>
                  </a:ext>
                </a:extLst>
              </p:cNvPr>
              <p:cNvSpPr/>
              <p:nvPr/>
            </p:nvSpPr>
            <p:spPr>
              <a:xfrm>
                <a:off x="1753685" y="4632242"/>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timestamp]</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31" name="모서리가 둥근 직사각형 23">
                <a:extLst>
                  <a:ext uri="{FF2B5EF4-FFF2-40B4-BE49-F238E27FC236}">
                    <a16:creationId xmlns:a16="http://schemas.microsoft.com/office/drawing/2014/main" id="{22F6A26A-905E-4076-B4CA-2937837F4228}"/>
                  </a:ext>
                </a:extLst>
              </p:cNvPr>
              <p:cNvSpPr/>
              <p:nvPr/>
            </p:nvSpPr>
            <p:spPr>
              <a:xfrm>
                <a:off x="1753685" y="5098343"/>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timestamp]</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32" name="모서리가 둥근 직사각형 25">
                <a:extLst>
                  <a:ext uri="{FF2B5EF4-FFF2-40B4-BE49-F238E27FC236}">
                    <a16:creationId xmlns:a16="http://schemas.microsoft.com/office/drawing/2014/main" id="{76BE3C1E-664B-45F2-BFEF-0F8BD5497C62}"/>
                  </a:ext>
                </a:extLst>
              </p:cNvPr>
              <p:cNvSpPr/>
              <p:nvPr/>
            </p:nvSpPr>
            <p:spPr>
              <a:xfrm>
                <a:off x="1748014" y="5564203"/>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timestamp]</a:t>
                </a:r>
                <a:endParaRPr lang="ko-KR" altLang="en-US" sz="1100" dirty="0">
                  <a:solidFill>
                    <a:srgbClr val="0043B2"/>
                  </a:solidFill>
                  <a:latin typeface="SamsungOne-400" panose="020B0503030303020204" pitchFamily="34" charset="0"/>
                  <a:ea typeface="SamsungOne-700C" panose="020B0806030303020204" pitchFamily="34" charset="0"/>
                </a:endParaRPr>
              </a:p>
            </p:txBody>
          </p:sp>
        </p:grpSp>
        <p:grpSp>
          <p:nvGrpSpPr>
            <p:cNvPr id="11" name="그룹 10">
              <a:extLst>
                <a:ext uri="{FF2B5EF4-FFF2-40B4-BE49-F238E27FC236}">
                  <a16:creationId xmlns:a16="http://schemas.microsoft.com/office/drawing/2014/main" id="{9DD01274-ED00-4C0A-BA13-6201579A93F8}"/>
                </a:ext>
              </a:extLst>
            </p:cNvPr>
            <p:cNvGrpSpPr/>
            <p:nvPr/>
          </p:nvGrpSpPr>
          <p:grpSpPr>
            <a:xfrm>
              <a:off x="4275700" y="3688658"/>
              <a:ext cx="1585350" cy="2257328"/>
              <a:chOff x="1605991" y="4051513"/>
              <a:chExt cx="1398349" cy="2257328"/>
            </a:xfrm>
          </p:grpSpPr>
          <p:sp>
            <p:nvSpPr>
              <p:cNvPr id="23" name="모서리가 둥근 직사각형 28">
                <a:extLst>
                  <a:ext uri="{FF2B5EF4-FFF2-40B4-BE49-F238E27FC236}">
                    <a16:creationId xmlns:a16="http://schemas.microsoft.com/office/drawing/2014/main" id="{17381DD1-46C6-4BDC-B017-9CBBA71D99AE}"/>
                  </a:ext>
                </a:extLst>
              </p:cNvPr>
              <p:cNvSpPr/>
              <p:nvPr/>
            </p:nvSpPr>
            <p:spPr>
              <a:xfrm>
                <a:off x="1605991" y="4051513"/>
                <a:ext cx="1398349" cy="2257328"/>
              </a:xfrm>
              <a:prstGeom prst="roundRect">
                <a:avLst>
                  <a:gd name="adj" fmla="val 5927"/>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r>
                  <a:rPr lang="en-US" altLang="ko-KR" sz="1400" dirty="0">
                    <a:solidFill>
                      <a:srgbClr val="193EB0"/>
                    </a:solidFill>
                    <a:latin typeface="SamsungOne-700" panose="020B0803030303020204" pitchFamily="34" charset="0"/>
                    <a:ea typeface="SamsungOne-700" panose="020B0803030303020204" pitchFamily="34" charset="0"/>
                  </a:rPr>
                  <a:t>Rollups</a:t>
                </a:r>
                <a:endParaRPr lang="ko-KR" altLang="en-US" sz="1200" dirty="0">
                  <a:solidFill>
                    <a:srgbClr val="193EB0"/>
                  </a:solidFill>
                  <a:latin typeface="SamsungOne-700" panose="020B0803030303020204" pitchFamily="34" charset="0"/>
                </a:endParaRPr>
              </a:p>
            </p:txBody>
          </p:sp>
          <p:sp>
            <p:nvSpPr>
              <p:cNvPr id="24" name="모서리가 둥근 직사각형 29">
                <a:extLst>
                  <a:ext uri="{FF2B5EF4-FFF2-40B4-BE49-F238E27FC236}">
                    <a16:creationId xmlns:a16="http://schemas.microsoft.com/office/drawing/2014/main" id="{CC82913E-0D64-40AD-A216-43FAA4149CB8}"/>
                  </a:ext>
                </a:extLst>
              </p:cNvPr>
              <p:cNvSpPr/>
              <p:nvPr/>
            </p:nvSpPr>
            <p:spPr>
              <a:xfrm>
                <a:off x="1753685" y="4172976"/>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hour,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25" name="모서리가 둥근 직사각형 30">
                <a:extLst>
                  <a:ext uri="{FF2B5EF4-FFF2-40B4-BE49-F238E27FC236}">
                    <a16:creationId xmlns:a16="http://schemas.microsoft.com/office/drawing/2014/main" id="{C2F22DF7-222E-45E8-BF2E-42848937649D}"/>
                  </a:ext>
                </a:extLst>
              </p:cNvPr>
              <p:cNvSpPr/>
              <p:nvPr/>
            </p:nvSpPr>
            <p:spPr>
              <a:xfrm>
                <a:off x="1753685" y="4632242"/>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hour,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26" name="모서리가 둥근 직사각형 31">
                <a:extLst>
                  <a:ext uri="{FF2B5EF4-FFF2-40B4-BE49-F238E27FC236}">
                    <a16:creationId xmlns:a16="http://schemas.microsoft.com/office/drawing/2014/main" id="{F446C7F7-35A0-4AB6-8FFC-873A4DD2DBDD}"/>
                  </a:ext>
                </a:extLst>
              </p:cNvPr>
              <p:cNvSpPr/>
              <p:nvPr/>
            </p:nvSpPr>
            <p:spPr>
              <a:xfrm>
                <a:off x="1753685" y="5098343"/>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hour,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27" name="모서리가 둥근 직사각형 32">
                <a:extLst>
                  <a:ext uri="{FF2B5EF4-FFF2-40B4-BE49-F238E27FC236}">
                    <a16:creationId xmlns:a16="http://schemas.microsoft.com/office/drawing/2014/main" id="{DD925317-390F-445F-BB8B-FD64BE7F05A0}"/>
                  </a:ext>
                </a:extLst>
              </p:cNvPr>
              <p:cNvSpPr/>
              <p:nvPr/>
            </p:nvSpPr>
            <p:spPr>
              <a:xfrm>
                <a:off x="1748014" y="5564203"/>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 hour,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grpSp>
        <p:grpSp>
          <p:nvGrpSpPr>
            <p:cNvPr id="12" name="그룹 11">
              <a:extLst>
                <a:ext uri="{FF2B5EF4-FFF2-40B4-BE49-F238E27FC236}">
                  <a16:creationId xmlns:a16="http://schemas.microsoft.com/office/drawing/2014/main" id="{0F7493DC-3113-4A12-9855-EC5D27697305}"/>
                </a:ext>
              </a:extLst>
            </p:cNvPr>
            <p:cNvGrpSpPr/>
            <p:nvPr/>
          </p:nvGrpSpPr>
          <p:grpSpPr>
            <a:xfrm>
              <a:off x="7236939" y="3676683"/>
              <a:ext cx="1585350" cy="2257328"/>
              <a:chOff x="1605991" y="4051513"/>
              <a:chExt cx="1398349" cy="2257328"/>
            </a:xfrm>
          </p:grpSpPr>
          <p:sp>
            <p:nvSpPr>
              <p:cNvPr id="18" name="모서리가 둥근 직사각형 34">
                <a:extLst>
                  <a:ext uri="{FF2B5EF4-FFF2-40B4-BE49-F238E27FC236}">
                    <a16:creationId xmlns:a16="http://schemas.microsoft.com/office/drawing/2014/main" id="{FD1DBAEC-A3AD-4ADA-A056-FF6FAB42978A}"/>
                  </a:ext>
                </a:extLst>
              </p:cNvPr>
              <p:cNvSpPr/>
              <p:nvPr/>
            </p:nvSpPr>
            <p:spPr>
              <a:xfrm>
                <a:off x="1605991" y="4051513"/>
                <a:ext cx="1398349" cy="2257328"/>
              </a:xfrm>
              <a:prstGeom prst="roundRect">
                <a:avLst>
                  <a:gd name="adj" fmla="val 592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r>
                  <a:rPr lang="en-US" altLang="ko-KR" sz="1400" dirty="0">
                    <a:solidFill>
                      <a:srgbClr val="193EB0"/>
                    </a:solidFill>
                    <a:latin typeface="SamsungOne-700" panose="020B0803030303020204" pitchFamily="34" charset="0"/>
                    <a:ea typeface="SamsungOne-700" panose="020B0803030303020204" pitchFamily="34" charset="0"/>
                  </a:rPr>
                  <a:t>Hive</a:t>
                </a:r>
                <a:endParaRPr lang="ko-KR" altLang="en-US" sz="1200" dirty="0">
                  <a:solidFill>
                    <a:srgbClr val="193EB0"/>
                  </a:solidFill>
                  <a:latin typeface="SamsungOne-700" panose="020B0803030303020204" pitchFamily="34" charset="0"/>
                </a:endParaRPr>
              </a:p>
            </p:txBody>
          </p:sp>
          <p:sp>
            <p:nvSpPr>
              <p:cNvPr id="19" name="모서리가 둥근 직사각형 35">
                <a:extLst>
                  <a:ext uri="{FF2B5EF4-FFF2-40B4-BE49-F238E27FC236}">
                    <a16:creationId xmlns:a16="http://schemas.microsoft.com/office/drawing/2014/main" id="{84C172BC-2B08-4FA0-AA99-CDE01CACF83E}"/>
                  </a:ext>
                </a:extLst>
              </p:cNvPr>
              <p:cNvSpPr/>
              <p:nvPr/>
            </p:nvSpPr>
            <p:spPr>
              <a:xfrm>
                <a:off x="1753685" y="4172976"/>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[url+hour </a:t>
                </a:r>
                <a:r>
                  <a:rPr lang="ko-KR" altLang="en-US" sz="1100" dirty="0">
                    <a:solidFill>
                      <a:srgbClr val="0043B2"/>
                    </a:solidFill>
                    <a:latin typeface="SamsungOne-400" panose="020B0503030303020204" pitchFamily="34" charset="0"/>
                    <a:ea typeface="SamsungOne-500C" panose="020B0606030303020204" pitchFamily="34" charset="0"/>
                  </a:rPr>
                  <a:t>→</a:t>
                </a:r>
                <a:r>
                  <a:rPr lang="en-US" altLang="ko-KR" sz="1100" dirty="0">
                    <a:solidFill>
                      <a:srgbClr val="0043B2"/>
                    </a:solidFill>
                    <a:latin typeface="SamsungOne-400" panose="020B0503030303020204" pitchFamily="34" charset="0"/>
                    <a:ea typeface="SamsungOne-400" panose="020B0503030303020204" pitchFamily="34" charset="0"/>
                  </a:rPr>
                  <a:t>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20" name="모서리가 둥근 직사각형 36">
                <a:extLst>
                  <a:ext uri="{FF2B5EF4-FFF2-40B4-BE49-F238E27FC236}">
                    <a16:creationId xmlns:a16="http://schemas.microsoft.com/office/drawing/2014/main" id="{8BEF7317-C55B-4D55-B456-A3C357BC1F26}"/>
                  </a:ext>
                </a:extLst>
              </p:cNvPr>
              <p:cNvSpPr/>
              <p:nvPr/>
            </p:nvSpPr>
            <p:spPr>
              <a:xfrm>
                <a:off x="1753685" y="4632242"/>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[url+hour </a:t>
                </a:r>
                <a:r>
                  <a:rPr lang="ko-KR" altLang="en-US" sz="1100" dirty="0">
                    <a:solidFill>
                      <a:srgbClr val="0043B2"/>
                    </a:solidFill>
                    <a:latin typeface="SamsungOne-400" panose="020B0503030303020204" pitchFamily="34" charset="0"/>
                    <a:ea typeface="SamsungOne-500C" panose="020B0606030303020204" pitchFamily="34" charset="0"/>
                  </a:rPr>
                  <a:t>→</a:t>
                </a:r>
                <a:r>
                  <a:rPr lang="en-US" altLang="ko-KR" sz="1100" dirty="0">
                    <a:solidFill>
                      <a:srgbClr val="0043B2"/>
                    </a:solidFill>
                    <a:latin typeface="SamsungOne-400" panose="020B0503030303020204" pitchFamily="34" charset="0"/>
                    <a:ea typeface="SamsungOne-400" panose="020B0503030303020204" pitchFamily="34" charset="0"/>
                  </a:rPr>
                  <a:t>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21" name="모서리가 둥근 직사각형 37">
                <a:extLst>
                  <a:ext uri="{FF2B5EF4-FFF2-40B4-BE49-F238E27FC236}">
                    <a16:creationId xmlns:a16="http://schemas.microsoft.com/office/drawing/2014/main" id="{FCA6A78F-D329-48CA-A238-AE01C91290EE}"/>
                  </a:ext>
                </a:extLst>
              </p:cNvPr>
              <p:cNvSpPr/>
              <p:nvPr/>
            </p:nvSpPr>
            <p:spPr>
              <a:xfrm>
                <a:off x="1753685" y="5098343"/>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[url+hour </a:t>
                </a:r>
                <a:r>
                  <a:rPr lang="ko-KR" altLang="en-US" sz="1100" dirty="0">
                    <a:solidFill>
                      <a:srgbClr val="0043B2"/>
                    </a:solidFill>
                    <a:latin typeface="SamsungOne-400" panose="020B0503030303020204" pitchFamily="34" charset="0"/>
                    <a:ea typeface="SamsungOne-500C" panose="020B0606030303020204" pitchFamily="34" charset="0"/>
                  </a:rPr>
                  <a:t>→</a:t>
                </a:r>
                <a:r>
                  <a:rPr lang="en-US" altLang="ko-KR" sz="1100" dirty="0">
                    <a:solidFill>
                      <a:srgbClr val="0043B2"/>
                    </a:solidFill>
                    <a:latin typeface="SamsungOne-400" panose="020B0503030303020204" pitchFamily="34" charset="0"/>
                    <a:ea typeface="SamsungOne-400" panose="020B0503030303020204" pitchFamily="34" charset="0"/>
                  </a:rPr>
                  <a:t>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sp>
            <p:nvSpPr>
              <p:cNvPr id="22" name="모서리가 둥근 직사각형 38">
                <a:extLst>
                  <a:ext uri="{FF2B5EF4-FFF2-40B4-BE49-F238E27FC236}">
                    <a16:creationId xmlns:a16="http://schemas.microsoft.com/office/drawing/2014/main" id="{FF59A558-6156-4CEC-B865-07AFCCD8C266}"/>
                  </a:ext>
                </a:extLst>
              </p:cNvPr>
              <p:cNvSpPr/>
              <p:nvPr/>
            </p:nvSpPr>
            <p:spPr>
              <a:xfrm>
                <a:off x="1748014" y="5564203"/>
                <a:ext cx="1114301" cy="386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400" panose="020B0503030303020204" pitchFamily="34" charset="0"/>
                    <a:ea typeface="SamsungOne-400" panose="020B0503030303020204" pitchFamily="34" charset="0"/>
                  </a:rPr>
                  <a:t>[url+hour </a:t>
                </a:r>
                <a:r>
                  <a:rPr lang="ko-KR" altLang="en-US" sz="1100" dirty="0">
                    <a:solidFill>
                      <a:srgbClr val="0043B2"/>
                    </a:solidFill>
                    <a:latin typeface="SamsungOne-400" panose="020B0503030303020204" pitchFamily="34" charset="0"/>
                    <a:ea typeface="SamsungOne-500C" panose="020B0606030303020204" pitchFamily="34" charset="0"/>
                  </a:rPr>
                  <a:t>→</a:t>
                </a:r>
                <a:r>
                  <a:rPr lang="en-US" altLang="ko-KR" sz="1100" dirty="0">
                    <a:solidFill>
                      <a:srgbClr val="0043B2"/>
                    </a:solidFill>
                    <a:latin typeface="SamsungOne-400" panose="020B0503030303020204" pitchFamily="34" charset="0"/>
                    <a:ea typeface="SamsungOne-400" panose="020B0503030303020204" pitchFamily="34" charset="0"/>
                  </a:rPr>
                  <a:t> count]</a:t>
                </a:r>
                <a:endParaRPr lang="ko-KR" altLang="en-US" sz="1100" dirty="0">
                  <a:solidFill>
                    <a:srgbClr val="0043B2"/>
                  </a:solidFill>
                  <a:latin typeface="SamsungOne-400" panose="020B0503030303020204" pitchFamily="34" charset="0"/>
                  <a:ea typeface="SamsungOne-700C" panose="020B0806030303020204" pitchFamily="34" charset="0"/>
                </a:endParaRPr>
              </a:p>
            </p:txBody>
          </p:sp>
        </p:grpSp>
        <p:cxnSp>
          <p:nvCxnSpPr>
            <p:cNvPr id="13" name="직선 화살표 연결선 12">
              <a:extLst>
                <a:ext uri="{FF2B5EF4-FFF2-40B4-BE49-F238E27FC236}">
                  <a16:creationId xmlns:a16="http://schemas.microsoft.com/office/drawing/2014/main" id="{4F339074-5687-427F-9BCC-3D01696AF42C}"/>
                </a:ext>
              </a:extLst>
            </p:cNvPr>
            <p:cNvCxnSpPr>
              <a:stCxn id="28" idx="3"/>
              <a:endCxn id="23" idx="1"/>
            </p:cNvCxnSpPr>
            <p:nvPr/>
          </p:nvCxnSpPr>
          <p:spPr>
            <a:xfrm>
              <a:off x="2905591" y="4817322"/>
              <a:ext cx="1370109" cy="0"/>
            </a:xfrm>
            <a:prstGeom prst="straightConnector1">
              <a:avLst/>
            </a:prstGeom>
            <a:ln w="381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99D87DFE-F778-435B-B14F-910484E48489}"/>
                </a:ext>
              </a:extLst>
            </p:cNvPr>
            <p:cNvCxnSpPr>
              <a:stCxn id="23" idx="3"/>
              <a:endCxn id="18" idx="1"/>
            </p:cNvCxnSpPr>
            <p:nvPr/>
          </p:nvCxnSpPr>
          <p:spPr>
            <a:xfrm flipV="1">
              <a:off x="5861050" y="4805347"/>
              <a:ext cx="1375889" cy="11975"/>
            </a:xfrm>
            <a:prstGeom prst="straightConnector1">
              <a:avLst/>
            </a:prstGeom>
            <a:ln w="381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D576DE65-F42E-4B02-BC86-D3A3954C332F}"/>
                </a:ext>
              </a:extLst>
            </p:cNvPr>
            <p:cNvSpPr/>
            <p:nvPr/>
          </p:nvSpPr>
          <p:spPr>
            <a:xfrm>
              <a:off x="3081749" y="4664329"/>
              <a:ext cx="885179" cy="253916"/>
            </a:xfrm>
            <a:prstGeom prst="rect">
              <a:avLst/>
            </a:prstGeom>
            <a:solidFill>
              <a:schemeClr val="bg1"/>
            </a:solidFill>
          </p:spPr>
          <p:txBody>
            <a:bodyPr wrap="none">
              <a:spAutoFit/>
            </a:bodyPr>
            <a:lstStyle/>
            <a:p>
              <a:pPr algn="ctr"/>
              <a:r>
                <a:rPr lang="en-US" altLang="ko-KR" sz="1050" dirty="0">
                  <a:solidFill>
                    <a:srgbClr val="193EB0"/>
                  </a:solidFill>
                  <a:latin typeface="SamsungOne-700" panose="020B0803030303020204" pitchFamily="34" charset="0"/>
                  <a:ea typeface="SamsungOne-700" panose="020B0803030303020204" pitchFamily="34" charset="0"/>
                </a:rPr>
                <a:t>MapReduce</a:t>
              </a:r>
              <a:endParaRPr lang="ko-KR" altLang="en-US" sz="1050" dirty="0">
                <a:latin typeface="SamsungOneKorean 400" panose="020B0503030303020204" pitchFamily="50" charset="-127"/>
                <a:ea typeface="SamsungOneKorean 400" panose="020B0503030303020204" pitchFamily="50" charset="-127"/>
              </a:endParaRPr>
            </a:p>
          </p:txBody>
        </p:sp>
        <p:sp>
          <p:nvSpPr>
            <p:cNvPr id="16" name="직사각형 15">
              <a:extLst>
                <a:ext uri="{FF2B5EF4-FFF2-40B4-BE49-F238E27FC236}">
                  <a16:creationId xmlns:a16="http://schemas.microsoft.com/office/drawing/2014/main" id="{8CF4DE3A-9560-4980-8AA7-5E02BF34DADD}"/>
                </a:ext>
              </a:extLst>
            </p:cNvPr>
            <p:cNvSpPr/>
            <p:nvPr/>
          </p:nvSpPr>
          <p:spPr>
            <a:xfrm>
              <a:off x="3590645" y="6123158"/>
              <a:ext cx="3058851" cy="307777"/>
            </a:xfrm>
            <a:prstGeom prst="rect">
              <a:avLst/>
            </a:prstGeom>
          </p:spPr>
          <p:txBody>
            <a:bodyPr wrap="none">
              <a:spAutoFit/>
            </a:bodyPr>
            <a:lstStyle/>
            <a:p>
              <a:r>
                <a:rPr lang="en-US" altLang="ko-KR" sz="1400" dirty="0" err="1">
                  <a:solidFill>
                    <a:srgbClr val="193EB0"/>
                  </a:solidFill>
                  <a:latin typeface="SamsungOne-700" panose="020B0803030303020204" pitchFamily="34" charset="0"/>
                  <a:ea typeface="SamsungOne-700" panose="020B0803030303020204" pitchFamily="34" charset="0"/>
                </a:rPr>
                <a:t>Ví</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dụ</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về</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quy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trình</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làm</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việc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hàng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loạt</a:t>
              </a:r>
              <a:endParaRPr lang="ko-KR" altLang="en-US" sz="1400" dirty="0">
                <a:latin typeface="SamsungOne-700" panose="020B0803030303020204" pitchFamily="34" charset="0"/>
                <a:ea typeface="SamsungOneKorean 400" panose="020B0503030303020204" pitchFamily="50" charset="-127"/>
              </a:endParaRPr>
            </a:p>
          </p:txBody>
        </p:sp>
        <p:sp>
          <p:nvSpPr>
            <p:cNvPr id="17" name="직사각형 16">
              <a:extLst>
                <a:ext uri="{FF2B5EF4-FFF2-40B4-BE49-F238E27FC236}">
                  <a16:creationId xmlns:a16="http://schemas.microsoft.com/office/drawing/2014/main" id="{F6A663EE-736D-499D-8AF1-F5D84471BCD4}"/>
                </a:ext>
              </a:extLst>
            </p:cNvPr>
            <p:cNvSpPr/>
            <p:nvPr/>
          </p:nvSpPr>
          <p:spPr>
            <a:xfrm>
              <a:off x="6052112" y="4664329"/>
              <a:ext cx="885179" cy="253916"/>
            </a:xfrm>
            <a:prstGeom prst="rect">
              <a:avLst/>
            </a:prstGeom>
            <a:solidFill>
              <a:schemeClr val="bg1"/>
            </a:solidFill>
          </p:spPr>
          <p:txBody>
            <a:bodyPr wrap="none">
              <a:spAutoFit/>
            </a:bodyPr>
            <a:lstStyle/>
            <a:p>
              <a:pPr algn="ctr"/>
              <a:r>
                <a:rPr lang="en-US" altLang="ko-KR" sz="1050" dirty="0">
                  <a:solidFill>
                    <a:srgbClr val="193EB0"/>
                  </a:solidFill>
                  <a:latin typeface="SamsungOne-700" panose="020B0803030303020204" pitchFamily="34" charset="0"/>
                  <a:ea typeface="SamsungOne-700" panose="020B0803030303020204" pitchFamily="34" charset="0"/>
                </a:rPr>
                <a:t>MapReduce</a:t>
              </a:r>
              <a:endParaRPr lang="ko-KR" altLang="en-US" sz="1050" dirty="0">
                <a:latin typeface="SamsungOneKorean 400" panose="020B0503030303020204" pitchFamily="50" charset="-127"/>
                <a:ea typeface="SamsungOneKorean 400" panose="020B0503030303020204" pitchFamily="50" charset="-127"/>
              </a:endParaRPr>
            </a:p>
          </p:txBody>
        </p:sp>
      </p:grpSp>
    </p:spTree>
    <p:extLst>
      <p:ext uri="{BB962C8B-B14F-4D97-AF65-F5344CB8AC3E}">
        <p14:creationId xmlns:p14="http://schemas.microsoft.com/office/powerpoint/2010/main" val="883360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Lớp</a:t>
            </a:r>
            <a:r>
              <a:rPr lang="en-US" altLang="ko-KR" dirty="0"/>
              <a:t> </a:t>
            </a:r>
            <a:r>
              <a:rPr lang="en-US" altLang="ko-KR" dirty="0" err="1"/>
              <a:t>tốc</a:t>
            </a:r>
            <a:r>
              <a:rPr lang="en-US" altLang="ko-KR" dirty="0"/>
              <a:t> </a:t>
            </a:r>
            <a:r>
              <a:rPr lang="en-US" altLang="ko-KR" dirty="0" err="1"/>
              <a:t>độ</a:t>
            </a:r>
            <a:r>
              <a:rPr lang="en-US" altLang="ko-KR" dirty="0"/>
              <a:t> </a:t>
            </a:r>
            <a:r>
              <a:rPr lang="en-US" altLang="ko-KR" dirty="0" err="1"/>
              <a:t>hoặc</a:t>
            </a:r>
            <a:r>
              <a:rPr lang="en-US" altLang="ko-KR" dirty="0"/>
              <a:t> </a:t>
            </a:r>
            <a:r>
              <a:rPr lang="en-US" altLang="ko-KR" dirty="0" err="1"/>
              <a:t>Lớp</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3574987" cy="914400"/>
          </a:xfrm>
        </p:spPr>
        <p:txBody>
          <a:bodyPr/>
          <a:lstStyle/>
          <a:p>
            <a:r>
              <a:rPr lang="en-US" altLang="ko-KR" dirty="0"/>
              <a:t>Chia </a:t>
            </a:r>
            <a:r>
              <a:rPr lang="en-US" altLang="ko-KR" dirty="0" err="1"/>
              <a:t>nhỏ</a:t>
            </a:r>
            <a:r>
              <a:rPr lang="en-US" altLang="ko-KR" dirty="0"/>
              <a:t> </a:t>
            </a:r>
            <a:r>
              <a:rPr lang="en-US" altLang="ko-KR" dirty="0" err="1"/>
              <a:t>vấn</a:t>
            </a:r>
            <a:r>
              <a:rPr lang="en-US" altLang="ko-KR" dirty="0"/>
              <a:t> </a:t>
            </a:r>
            <a:r>
              <a:rPr lang="en-US" altLang="ko-KR" dirty="0" err="1"/>
              <a:t>đề</a:t>
            </a:r>
            <a:endParaRPr lang="en-US" altLang="ko-KR" dirty="0"/>
          </a:p>
          <a:p>
            <a:pPr lvl="1"/>
            <a:r>
              <a:rPr lang="vi-VN" altLang="ko-KR" dirty="0"/>
              <a:t>Lớp lô đã lấy bất kỳ dữ liệu nào cũ hơn </a:t>
            </a:r>
            <a:r>
              <a:rPr lang="vi-VN" altLang="ko-KR" b="1" i="1" dirty="0"/>
              <a:t>delta</a:t>
            </a:r>
          </a:p>
          <a:p>
            <a:pPr lvl="1"/>
            <a:r>
              <a:rPr lang="vi-VN" altLang="ko-KR" dirty="0"/>
              <a:t>Điều này cho phép lớp tốc độ xử lý một tập dữ liệu nhỏ hơn nhiều</a:t>
            </a:r>
          </a:p>
          <a:p>
            <a:pPr lvl="1"/>
            <a:r>
              <a:rPr lang="vi-VN" altLang="ko-KR" dirty="0"/>
              <a:t>Lớp tốc độ chỉ cần xử lý một giá trị dữ liệu </a:t>
            </a:r>
            <a:r>
              <a:rPr lang="vi-VN" altLang="ko-KR" b="1" i="1" dirty="0"/>
              <a:t>delta</a:t>
            </a:r>
            <a:endParaRPr lang="en-US" altLang="ko-KR" dirty="0"/>
          </a:p>
          <a:p>
            <a:r>
              <a:rPr lang="en-US" altLang="ko-KR" dirty="0" err="1"/>
              <a:t>Yêu</a:t>
            </a:r>
            <a:r>
              <a:rPr lang="en-US" altLang="ko-KR" dirty="0"/>
              <a:t> </a:t>
            </a:r>
            <a:r>
              <a:rPr lang="en-US" altLang="ko-KR" dirty="0" err="1"/>
              <a:t>cầu</a:t>
            </a:r>
            <a:endParaRPr lang="en-US" altLang="ko-KR" dirty="0"/>
          </a:p>
          <a:p>
            <a:pPr lvl="1"/>
            <a:r>
              <a:rPr lang="en-US" altLang="ko-KR" dirty="0" err="1"/>
              <a:t>Một</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luồng</a:t>
            </a:r>
            <a:endParaRPr lang="ko-KR" altLang="en-US" dirty="0"/>
          </a:p>
        </p:txBody>
      </p:sp>
      <p:grpSp>
        <p:nvGrpSpPr>
          <p:cNvPr id="19" name="그룹 18">
            <a:extLst>
              <a:ext uri="{FF2B5EF4-FFF2-40B4-BE49-F238E27FC236}">
                <a16:creationId xmlns:a16="http://schemas.microsoft.com/office/drawing/2014/main" id="{A00657E0-170B-4F13-9984-4F710090B58F}"/>
              </a:ext>
            </a:extLst>
          </p:cNvPr>
          <p:cNvGrpSpPr/>
          <p:nvPr/>
        </p:nvGrpSpPr>
        <p:grpSpPr>
          <a:xfrm>
            <a:off x="4354349" y="2864322"/>
            <a:ext cx="4961811" cy="2392345"/>
            <a:chOff x="4593297" y="2864322"/>
            <a:chExt cx="4961811" cy="2392345"/>
          </a:xfrm>
        </p:grpSpPr>
        <p:sp>
          <p:nvSpPr>
            <p:cNvPr id="20" name="TextBox 19">
              <a:extLst>
                <a:ext uri="{FF2B5EF4-FFF2-40B4-BE49-F238E27FC236}">
                  <a16:creationId xmlns:a16="http://schemas.microsoft.com/office/drawing/2014/main" id="{04D550E3-6C98-46DA-9551-995932AB3986}"/>
                </a:ext>
              </a:extLst>
            </p:cNvPr>
            <p:cNvSpPr txBox="1"/>
            <p:nvPr/>
          </p:nvSpPr>
          <p:spPr>
            <a:xfrm>
              <a:off x="5913540" y="4948890"/>
              <a:ext cx="2085827" cy="307777"/>
            </a:xfrm>
            <a:prstGeom prst="rect">
              <a:avLst/>
            </a:prstGeom>
            <a:noFill/>
          </p:spPr>
          <p:txBody>
            <a:bodyPr wrap="none" rtlCol="0">
              <a:spAutoFit/>
            </a:bodyPr>
            <a:lstStyle/>
            <a:p>
              <a:r>
                <a:rPr lang="en-US" sz="1400" b="1" dirty="0" err="1">
                  <a:solidFill>
                    <a:srgbClr val="193EB0"/>
                  </a:solidFill>
                  <a:latin typeface="SamsungOne-700" panose="020B0803030303020204" pitchFamily="34" charset="0"/>
                  <a:ea typeface="SamsungOne-700" panose="020B0803030303020204" pitchFamily="34" charset="0"/>
                </a:rPr>
                <a:t>Tính</a:t>
              </a:r>
              <a:r>
                <a:rPr lang="en-US" sz="1400" b="1" dirty="0">
                  <a:solidFill>
                    <a:srgbClr val="193EB0"/>
                  </a:solidFill>
                  <a:latin typeface="SamsungOne-700" panose="020B0803030303020204" pitchFamily="34" charset="0"/>
                  <a:ea typeface="SamsungOne-700" panose="020B0803030303020204" pitchFamily="34" charset="0"/>
                </a:rPr>
                <a:t> </a:t>
              </a:r>
              <a:r>
                <a:rPr lang="en-US" sz="1400" b="1" dirty="0" err="1">
                  <a:solidFill>
                    <a:srgbClr val="193EB0"/>
                  </a:solidFill>
                  <a:latin typeface="SamsungOne-700" panose="020B0803030303020204" pitchFamily="34" charset="0"/>
                  <a:ea typeface="SamsungOne-700" panose="020B0803030303020204" pitchFamily="34" charset="0"/>
                </a:rPr>
                <a:t>toán</a:t>
              </a:r>
              <a:r>
                <a:rPr lang="en-US" sz="1400" b="1" dirty="0">
                  <a:solidFill>
                    <a:srgbClr val="193EB0"/>
                  </a:solidFill>
                  <a:latin typeface="SamsungOne-700" panose="020B0803030303020204" pitchFamily="34" charset="0"/>
                  <a:ea typeface="SamsungOne-700" panose="020B0803030303020204" pitchFamily="34" charset="0"/>
                </a:rPr>
                <a:t> </a:t>
              </a:r>
              <a:r>
                <a:rPr lang="en-US" sz="1400" b="1" dirty="0" err="1">
                  <a:solidFill>
                    <a:srgbClr val="193EB0"/>
                  </a:solidFill>
                  <a:latin typeface="SamsungOne-700" panose="020B0803030303020204" pitchFamily="34" charset="0"/>
                  <a:ea typeface="SamsungOne-700" panose="020B0803030303020204" pitchFamily="34" charset="0"/>
                </a:rPr>
                <a:t>thời</a:t>
              </a:r>
              <a:r>
                <a:rPr lang="en-US" sz="1400" b="1" dirty="0">
                  <a:solidFill>
                    <a:srgbClr val="193EB0"/>
                  </a:solidFill>
                  <a:latin typeface="SamsungOne-700" panose="020B0803030303020204" pitchFamily="34" charset="0"/>
                  <a:ea typeface="SamsungOne-700" panose="020B0803030303020204" pitchFamily="34" charset="0"/>
                </a:rPr>
                <a:t> </a:t>
              </a:r>
              <a:r>
                <a:rPr lang="en-US" sz="1400" b="1" dirty="0" err="1">
                  <a:solidFill>
                    <a:srgbClr val="193EB0"/>
                  </a:solidFill>
                  <a:latin typeface="SamsungOne-700" panose="020B0803030303020204" pitchFamily="34" charset="0"/>
                  <a:ea typeface="SamsungOne-700" panose="020B0803030303020204" pitchFamily="34" charset="0"/>
                </a:rPr>
                <a:t>gian</a:t>
              </a:r>
              <a:r>
                <a:rPr lang="en-US" sz="1400" b="1" dirty="0">
                  <a:solidFill>
                    <a:srgbClr val="193EB0"/>
                  </a:solidFill>
                  <a:latin typeface="SamsungOne-700" panose="020B0803030303020204" pitchFamily="34" charset="0"/>
                  <a:ea typeface="SamsungOne-700" panose="020B0803030303020204" pitchFamily="34" charset="0"/>
                </a:rPr>
                <a:t> </a:t>
              </a:r>
              <a:r>
                <a:rPr lang="en-US" sz="1400" b="1" dirty="0" err="1">
                  <a:solidFill>
                    <a:srgbClr val="193EB0"/>
                  </a:solidFill>
                  <a:latin typeface="SamsungOne-700" panose="020B0803030303020204" pitchFamily="34" charset="0"/>
                  <a:ea typeface="SamsungOne-700" panose="020B0803030303020204" pitchFamily="34" charset="0"/>
                </a:rPr>
                <a:t>thực</a:t>
              </a:r>
              <a:endParaRPr lang="en-KR" sz="1400" b="1" dirty="0">
                <a:solidFill>
                  <a:srgbClr val="193EB0"/>
                </a:solidFill>
                <a:latin typeface="SamsungOne-700" panose="020B0803030303020204" pitchFamily="34" charset="0"/>
                <a:ea typeface="SamsungOne-700" panose="020B0803030303020204" pitchFamily="34" charset="0"/>
              </a:endParaRPr>
            </a:p>
          </p:txBody>
        </p:sp>
        <p:sp>
          <p:nvSpPr>
            <p:cNvPr id="21" name="모서리가 둥근 직사각형 37">
              <a:extLst>
                <a:ext uri="{FF2B5EF4-FFF2-40B4-BE49-F238E27FC236}">
                  <a16:creationId xmlns:a16="http://schemas.microsoft.com/office/drawing/2014/main" id="{6AC69879-EE1B-422F-BFB8-C440F263DBD8}"/>
                </a:ext>
              </a:extLst>
            </p:cNvPr>
            <p:cNvSpPr/>
            <p:nvPr/>
          </p:nvSpPr>
          <p:spPr>
            <a:xfrm>
              <a:off x="4593297" y="2922422"/>
              <a:ext cx="1254374" cy="1614031"/>
            </a:xfrm>
            <a:prstGeom prst="roundRect">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grpSp>
          <p:nvGrpSpPr>
            <p:cNvPr id="22" name="그룹 21">
              <a:extLst>
                <a:ext uri="{FF2B5EF4-FFF2-40B4-BE49-F238E27FC236}">
                  <a16:creationId xmlns:a16="http://schemas.microsoft.com/office/drawing/2014/main" id="{0B2C6E7A-8D9F-488B-9FC7-96DBB0FCD14E}"/>
                </a:ext>
              </a:extLst>
            </p:cNvPr>
            <p:cNvGrpSpPr/>
            <p:nvPr/>
          </p:nvGrpSpPr>
          <p:grpSpPr>
            <a:xfrm>
              <a:off x="5942357" y="2963295"/>
              <a:ext cx="1969133" cy="1516896"/>
              <a:chOff x="5942357" y="2943833"/>
              <a:chExt cx="1969133" cy="1516896"/>
            </a:xfrm>
          </p:grpSpPr>
          <p:sp>
            <p:nvSpPr>
              <p:cNvPr id="36" name="TextBox 35">
                <a:extLst>
                  <a:ext uri="{FF2B5EF4-FFF2-40B4-BE49-F238E27FC236}">
                    <a16:creationId xmlns:a16="http://schemas.microsoft.com/office/drawing/2014/main" id="{5D804D60-A697-4006-B407-DC2393AF2B05}"/>
                  </a:ext>
                </a:extLst>
              </p:cNvPr>
              <p:cNvSpPr txBox="1"/>
              <p:nvPr/>
            </p:nvSpPr>
            <p:spPr>
              <a:xfrm>
                <a:off x="5952300" y="2943833"/>
                <a:ext cx="1959190" cy="292388"/>
              </a:xfrm>
              <a:prstGeom prst="rect">
                <a:avLst/>
              </a:prstGeom>
              <a:solidFill>
                <a:schemeClr val="bg1"/>
              </a:solidFill>
            </p:spPr>
            <p:txBody>
              <a:bodyPr wrap="none" rtlCol="0">
                <a:spAutoFit/>
              </a:bodyPr>
              <a:lstStyle/>
              <a:p>
                <a:pPr algn="ctr"/>
                <a:r>
                  <a:rPr lang="en-US" sz="1300" b="1" dirty="0" err="1">
                    <a:solidFill>
                      <a:srgbClr val="193EB0"/>
                    </a:solidFill>
                    <a:latin typeface="SamsungOne-700" panose="020B0803030303020204" pitchFamily="34" charset="0"/>
                    <a:ea typeface="SamsungOne-700" panose="020B0803030303020204" pitchFamily="34" charset="0"/>
                  </a:rPr>
                  <a:t>Điện</a:t>
                </a:r>
                <a:r>
                  <a:rPr lang="en-US" sz="1300" b="1" dirty="0">
                    <a:solidFill>
                      <a:srgbClr val="193EB0"/>
                    </a:solidFill>
                    <a:latin typeface="SamsungOne-700" panose="020B0803030303020204" pitchFamily="34" charset="0"/>
                    <a:ea typeface="SamsungOne-700" panose="020B0803030303020204" pitchFamily="34" charset="0"/>
                  </a:rPr>
                  <a:t> </a:t>
                </a:r>
                <a:r>
                  <a:rPr lang="en-US" sz="1300" b="1" dirty="0" err="1">
                    <a:solidFill>
                      <a:srgbClr val="193EB0"/>
                    </a:solidFill>
                    <a:latin typeface="SamsungOne-700" panose="020B0803030303020204" pitchFamily="34" charset="0"/>
                    <a:ea typeface="SamsungOne-700" panose="020B0803030303020204" pitchFamily="34" charset="0"/>
                  </a:rPr>
                  <a:t>toán</a:t>
                </a:r>
                <a:r>
                  <a:rPr lang="en-US" sz="1300" b="1" dirty="0">
                    <a:solidFill>
                      <a:srgbClr val="193EB0"/>
                    </a:solidFill>
                    <a:latin typeface="SamsungOne-700" panose="020B0803030303020204" pitchFamily="34" charset="0"/>
                    <a:ea typeface="SamsungOne-700" panose="020B0803030303020204" pitchFamily="34" charset="0"/>
                  </a:rPr>
                  <a:t> </a:t>
                </a:r>
                <a:r>
                  <a:rPr lang="en-US" sz="1300" b="1" dirty="0" err="1">
                    <a:solidFill>
                      <a:srgbClr val="193EB0"/>
                    </a:solidFill>
                    <a:latin typeface="SamsungOne-700" panose="020B0803030303020204" pitchFamily="34" charset="0"/>
                    <a:ea typeface="SamsungOne-700" panose="020B0803030303020204" pitchFamily="34" charset="0"/>
                  </a:rPr>
                  <a:t>thời</a:t>
                </a:r>
                <a:r>
                  <a:rPr lang="en-US" sz="1300" b="1" dirty="0">
                    <a:solidFill>
                      <a:srgbClr val="193EB0"/>
                    </a:solidFill>
                    <a:latin typeface="SamsungOne-700" panose="020B0803030303020204" pitchFamily="34" charset="0"/>
                    <a:ea typeface="SamsungOne-700" panose="020B0803030303020204" pitchFamily="34" charset="0"/>
                  </a:rPr>
                  <a:t> </a:t>
                </a:r>
                <a:r>
                  <a:rPr lang="en-US" sz="1300" b="1" dirty="0" err="1">
                    <a:solidFill>
                      <a:srgbClr val="193EB0"/>
                    </a:solidFill>
                    <a:latin typeface="SamsungOne-700" panose="020B0803030303020204" pitchFamily="34" charset="0"/>
                    <a:ea typeface="SamsungOne-700" panose="020B0803030303020204" pitchFamily="34" charset="0"/>
                  </a:rPr>
                  <a:t>gian</a:t>
                </a:r>
                <a:r>
                  <a:rPr lang="en-US" sz="1300" b="1" dirty="0">
                    <a:solidFill>
                      <a:srgbClr val="193EB0"/>
                    </a:solidFill>
                    <a:latin typeface="SamsungOne-700" panose="020B0803030303020204" pitchFamily="34" charset="0"/>
                    <a:ea typeface="SamsungOne-700" panose="020B0803030303020204" pitchFamily="34" charset="0"/>
                  </a:rPr>
                  <a:t> </a:t>
                </a:r>
                <a:r>
                  <a:rPr lang="en-US" sz="1300" b="1" dirty="0" err="1">
                    <a:solidFill>
                      <a:srgbClr val="193EB0"/>
                    </a:solidFill>
                    <a:latin typeface="SamsungOne-700" panose="020B0803030303020204" pitchFamily="34" charset="0"/>
                    <a:ea typeface="SamsungOne-700" panose="020B0803030303020204" pitchFamily="34" charset="0"/>
                  </a:rPr>
                  <a:t>thực</a:t>
                </a:r>
                <a:endParaRPr lang="en-KR" sz="1300" b="1" dirty="0">
                  <a:solidFill>
                    <a:srgbClr val="193EB0"/>
                  </a:solidFill>
                  <a:latin typeface="SamsungOne-700" panose="020B0803030303020204" pitchFamily="34" charset="0"/>
                  <a:ea typeface="SamsungOne-700" panose="020B0803030303020204" pitchFamily="34" charset="0"/>
                </a:endParaRPr>
              </a:p>
            </p:txBody>
          </p:sp>
          <p:sp>
            <p:nvSpPr>
              <p:cNvPr id="37" name="TextBox 36">
                <a:extLst>
                  <a:ext uri="{FF2B5EF4-FFF2-40B4-BE49-F238E27FC236}">
                    <a16:creationId xmlns:a16="http://schemas.microsoft.com/office/drawing/2014/main" id="{0135BE34-93C3-4B4F-8AA5-488A5CF7A2D2}"/>
                  </a:ext>
                </a:extLst>
              </p:cNvPr>
              <p:cNvSpPr txBox="1"/>
              <p:nvPr/>
            </p:nvSpPr>
            <p:spPr>
              <a:xfrm>
                <a:off x="5942357" y="3556087"/>
                <a:ext cx="1959190" cy="292388"/>
              </a:xfrm>
              <a:prstGeom prst="rect">
                <a:avLst/>
              </a:prstGeom>
              <a:solidFill>
                <a:schemeClr val="bg1"/>
              </a:solidFill>
            </p:spPr>
            <p:txBody>
              <a:bodyPr wrap="none" rtlCol="0">
                <a:spAutoFit/>
              </a:bodyPr>
              <a:lstStyle/>
              <a:p>
                <a:pPr algn="ctr"/>
                <a:r>
                  <a:rPr lang="en-US" altLang="ko-KR" sz="1300" b="1" dirty="0" err="1">
                    <a:solidFill>
                      <a:srgbClr val="193EB0"/>
                    </a:solidFill>
                    <a:latin typeface="SamsungOne-700" panose="020B0803030303020204" pitchFamily="34" charset="0"/>
                    <a:ea typeface="SamsungOne-700" panose="020B0803030303020204" pitchFamily="34" charset="0"/>
                  </a:rPr>
                  <a:t>Điện</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toán</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thời</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gian</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thực</a:t>
                </a:r>
                <a:endParaRPr lang="en-KR" altLang="ko-KR" sz="1300" b="1" dirty="0">
                  <a:solidFill>
                    <a:srgbClr val="193EB0"/>
                  </a:solidFill>
                  <a:latin typeface="SamsungOne-700" panose="020B0803030303020204" pitchFamily="34" charset="0"/>
                  <a:ea typeface="SamsungOne-700" panose="020B0803030303020204" pitchFamily="34" charset="0"/>
                </a:endParaRPr>
              </a:p>
            </p:txBody>
          </p:sp>
          <p:sp>
            <p:nvSpPr>
              <p:cNvPr id="38" name="TextBox 37">
                <a:extLst>
                  <a:ext uri="{FF2B5EF4-FFF2-40B4-BE49-F238E27FC236}">
                    <a16:creationId xmlns:a16="http://schemas.microsoft.com/office/drawing/2014/main" id="{7221914B-0CB0-42D1-9F49-EDB9BA186B9B}"/>
                  </a:ext>
                </a:extLst>
              </p:cNvPr>
              <p:cNvSpPr txBox="1"/>
              <p:nvPr/>
            </p:nvSpPr>
            <p:spPr>
              <a:xfrm>
                <a:off x="5942357" y="4168341"/>
                <a:ext cx="1959190" cy="292388"/>
              </a:xfrm>
              <a:prstGeom prst="rect">
                <a:avLst/>
              </a:prstGeom>
              <a:solidFill>
                <a:schemeClr val="bg1"/>
              </a:solidFill>
            </p:spPr>
            <p:txBody>
              <a:bodyPr wrap="none" rtlCol="0">
                <a:spAutoFit/>
              </a:bodyPr>
              <a:lstStyle/>
              <a:p>
                <a:pPr algn="ctr"/>
                <a:r>
                  <a:rPr lang="en-US" altLang="ko-KR" sz="1300" b="1" dirty="0" err="1">
                    <a:solidFill>
                      <a:srgbClr val="193EB0"/>
                    </a:solidFill>
                    <a:latin typeface="SamsungOne-700" panose="020B0803030303020204" pitchFamily="34" charset="0"/>
                    <a:ea typeface="SamsungOne-700" panose="020B0803030303020204" pitchFamily="34" charset="0"/>
                  </a:rPr>
                  <a:t>Điện</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toán</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thời</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gian</a:t>
                </a:r>
                <a:r>
                  <a:rPr lang="en-US" altLang="ko-KR" sz="1300" b="1" dirty="0">
                    <a:solidFill>
                      <a:srgbClr val="193EB0"/>
                    </a:solidFill>
                    <a:latin typeface="SamsungOne-700" panose="020B0803030303020204" pitchFamily="34" charset="0"/>
                    <a:ea typeface="SamsungOne-700" panose="020B0803030303020204" pitchFamily="34" charset="0"/>
                  </a:rPr>
                  <a:t> </a:t>
                </a:r>
                <a:r>
                  <a:rPr lang="en-US" altLang="ko-KR" sz="1300" b="1" dirty="0" err="1">
                    <a:solidFill>
                      <a:srgbClr val="193EB0"/>
                    </a:solidFill>
                    <a:latin typeface="SamsungOne-700" panose="020B0803030303020204" pitchFamily="34" charset="0"/>
                    <a:ea typeface="SamsungOne-700" panose="020B0803030303020204" pitchFamily="34" charset="0"/>
                  </a:rPr>
                  <a:t>thực</a:t>
                </a:r>
                <a:endParaRPr lang="en-KR" altLang="ko-KR" sz="1300" b="1" dirty="0">
                  <a:solidFill>
                    <a:srgbClr val="193EB0"/>
                  </a:solidFill>
                  <a:latin typeface="SamsungOne-700" panose="020B0803030303020204" pitchFamily="34" charset="0"/>
                  <a:ea typeface="SamsungOne-700" panose="020B0803030303020204" pitchFamily="34" charset="0"/>
                </a:endParaRPr>
              </a:p>
            </p:txBody>
          </p:sp>
        </p:grpSp>
        <p:grpSp>
          <p:nvGrpSpPr>
            <p:cNvPr id="23" name="그룹 22">
              <a:extLst>
                <a:ext uri="{FF2B5EF4-FFF2-40B4-BE49-F238E27FC236}">
                  <a16:creationId xmlns:a16="http://schemas.microsoft.com/office/drawing/2014/main" id="{EE488F8F-9A06-4C4A-B2AE-3314864127CC}"/>
                </a:ext>
              </a:extLst>
            </p:cNvPr>
            <p:cNvGrpSpPr/>
            <p:nvPr/>
          </p:nvGrpSpPr>
          <p:grpSpPr>
            <a:xfrm>
              <a:off x="8111947" y="2864322"/>
              <a:ext cx="1443161" cy="1730231"/>
              <a:chOff x="7843593" y="2864322"/>
              <a:chExt cx="1443161" cy="1730231"/>
            </a:xfrm>
          </p:grpSpPr>
          <p:sp>
            <p:nvSpPr>
              <p:cNvPr id="33" name="TextBox 32">
                <a:extLst>
                  <a:ext uri="{FF2B5EF4-FFF2-40B4-BE49-F238E27FC236}">
                    <a16:creationId xmlns:a16="http://schemas.microsoft.com/office/drawing/2014/main" id="{B1363C5D-243A-4EA4-8C79-2C627360D45B}"/>
                  </a:ext>
                </a:extLst>
              </p:cNvPr>
              <p:cNvSpPr txBox="1"/>
              <p:nvPr/>
            </p:nvSpPr>
            <p:spPr>
              <a:xfrm>
                <a:off x="7843596" y="2864322"/>
                <a:ext cx="1443158" cy="340519"/>
              </a:xfrm>
              <a:prstGeom prst="roundRect">
                <a:avLst/>
              </a:prstGeom>
              <a:solidFill>
                <a:srgbClr val="E9F2FC"/>
              </a:solidFill>
              <a:ln>
                <a:solidFill>
                  <a:srgbClr val="193EB0"/>
                </a:solidFill>
              </a:ln>
            </p:spPr>
            <p:txBody>
              <a:bodyPr wrap="none" rtlCol="0">
                <a:spAutoFit/>
              </a:bodyPr>
              <a:lstStyle/>
              <a:p>
                <a:pPr algn="ctr"/>
                <a:r>
                  <a:rPr lang="en-US" sz="1400" b="1" dirty="0">
                    <a:solidFill>
                      <a:srgbClr val="193EB0"/>
                    </a:solidFill>
                    <a:latin typeface="SamsungOne-700" panose="020B0803030303020204" pitchFamily="34" charset="0"/>
                    <a:ea typeface="SamsungOne-700" panose="020B0803030303020204" pitchFamily="34" charset="0"/>
                  </a:rPr>
                  <a:t>Real-Time view</a:t>
                </a:r>
                <a:endParaRPr lang="en-KR" sz="1400" b="1" dirty="0">
                  <a:solidFill>
                    <a:srgbClr val="193EB0"/>
                  </a:solidFill>
                  <a:latin typeface="SamsungOne-700" panose="020B0803030303020204" pitchFamily="34" charset="0"/>
                  <a:ea typeface="SamsungOne-700" panose="020B0803030303020204" pitchFamily="34" charset="0"/>
                </a:endParaRPr>
              </a:p>
            </p:txBody>
          </p:sp>
          <p:sp>
            <p:nvSpPr>
              <p:cNvPr id="34" name="TextBox 33">
                <a:extLst>
                  <a:ext uri="{FF2B5EF4-FFF2-40B4-BE49-F238E27FC236}">
                    <a16:creationId xmlns:a16="http://schemas.microsoft.com/office/drawing/2014/main" id="{B5CBAD9C-6160-44AC-A115-693E43FF258D}"/>
                  </a:ext>
                </a:extLst>
              </p:cNvPr>
              <p:cNvSpPr txBox="1"/>
              <p:nvPr/>
            </p:nvSpPr>
            <p:spPr>
              <a:xfrm>
                <a:off x="7843593" y="3559178"/>
                <a:ext cx="1443158" cy="340519"/>
              </a:xfrm>
              <a:prstGeom prst="roundRect">
                <a:avLst/>
              </a:prstGeom>
              <a:solidFill>
                <a:srgbClr val="E9F2FC"/>
              </a:solidFill>
              <a:ln>
                <a:solidFill>
                  <a:srgbClr val="193EB0"/>
                </a:solidFill>
              </a:ln>
            </p:spPr>
            <p:txBody>
              <a:bodyPr wrap="none" rtlCol="0">
                <a:spAutoFit/>
              </a:bodyPr>
              <a:lstStyle/>
              <a:p>
                <a:pPr algn="ctr"/>
                <a:r>
                  <a:rPr lang="en-US" altLang="ko-KR" sz="1400" b="1" dirty="0">
                    <a:solidFill>
                      <a:srgbClr val="193EB0"/>
                    </a:solidFill>
                    <a:latin typeface="SamsungOne-700" panose="020B0803030303020204" pitchFamily="34" charset="0"/>
                    <a:ea typeface="SamsungOne-700" panose="020B0803030303020204" pitchFamily="34" charset="0"/>
                  </a:rPr>
                  <a:t>Real-Time view</a:t>
                </a:r>
                <a:endParaRPr lang="en-KR" altLang="ko-KR" sz="1400" b="1" dirty="0">
                  <a:solidFill>
                    <a:srgbClr val="193EB0"/>
                  </a:solidFill>
                  <a:latin typeface="SamsungOne-700" panose="020B0803030303020204" pitchFamily="34" charset="0"/>
                  <a:ea typeface="SamsungOne-700" panose="020B0803030303020204" pitchFamily="34" charset="0"/>
                </a:endParaRPr>
              </a:p>
            </p:txBody>
          </p:sp>
          <p:sp>
            <p:nvSpPr>
              <p:cNvPr id="35" name="TextBox 34">
                <a:extLst>
                  <a:ext uri="{FF2B5EF4-FFF2-40B4-BE49-F238E27FC236}">
                    <a16:creationId xmlns:a16="http://schemas.microsoft.com/office/drawing/2014/main" id="{A98E05FC-F06C-42DB-8F9D-B2A3DED5B632}"/>
                  </a:ext>
                </a:extLst>
              </p:cNvPr>
              <p:cNvSpPr txBox="1"/>
              <p:nvPr/>
            </p:nvSpPr>
            <p:spPr>
              <a:xfrm>
                <a:off x="7843593" y="4254034"/>
                <a:ext cx="1443158" cy="340519"/>
              </a:xfrm>
              <a:prstGeom prst="roundRect">
                <a:avLst/>
              </a:prstGeom>
              <a:solidFill>
                <a:srgbClr val="E9F2FC"/>
              </a:solidFill>
              <a:ln>
                <a:solidFill>
                  <a:srgbClr val="193EB0"/>
                </a:solidFill>
              </a:ln>
            </p:spPr>
            <p:txBody>
              <a:bodyPr wrap="none" rtlCol="0">
                <a:spAutoFit/>
              </a:bodyPr>
              <a:lstStyle/>
              <a:p>
                <a:pPr algn="ctr"/>
                <a:r>
                  <a:rPr lang="en-US" altLang="ko-KR" sz="1400" b="1" dirty="0">
                    <a:solidFill>
                      <a:srgbClr val="193EB0"/>
                    </a:solidFill>
                    <a:latin typeface="SamsungOne-700" panose="020B0803030303020204" pitchFamily="34" charset="0"/>
                    <a:ea typeface="SamsungOne-700" panose="020B0803030303020204" pitchFamily="34" charset="0"/>
                  </a:rPr>
                  <a:t>Real-Time view</a:t>
                </a:r>
                <a:endParaRPr lang="en-KR" altLang="ko-KR" sz="1400" b="1" dirty="0">
                  <a:solidFill>
                    <a:srgbClr val="193EB0"/>
                  </a:solidFill>
                  <a:latin typeface="SamsungOne-700" panose="020B0803030303020204" pitchFamily="34" charset="0"/>
                  <a:ea typeface="SamsungOne-700" panose="020B0803030303020204" pitchFamily="34" charset="0"/>
                </a:endParaRPr>
              </a:p>
            </p:txBody>
          </p:sp>
        </p:grpSp>
        <p:grpSp>
          <p:nvGrpSpPr>
            <p:cNvPr id="24" name="그룹 23">
              <a:extLst>
                <a:ext uri="{FF2B5EF4-FFF2-40B4-BE49-F238E27FC236}">
                  <a16:creationId xmlns:a16="http://schemas.microsoft.com/office/drawing/2014/main" id="{C09190BE-42D7-4559-9224-6D03CD82251D}"/>
                </a:ext>
              </a:extLst>
            </p:cNvPr>
            <p:cNvGrpSpPr/>
            <p:nvPr/>
          </p:nvGrpSpPr>
          <p:grpSpPr>
            <a:xfrm>
              <a:off x="5847671" y="3034582"/>
              <a:ext cx="2264279" cy="1389712"/>
              <a:chOff x="5847671" y="3034582"/>
              <a:chExt cx="2264279" cy="1389712"/>
            </a:xfrm>
          </p:grpSpPr>
          <p:grpSp>
            <p:nvGrpSpPr>
              <p:cNvPr id="26" name="그룹 25">
                <a:extLst>
                  <a:ext uri="{FF2B5EF4-FFF2-40B4-BE49-F238E27FC236}">
                    <a16:creationId xmlns:a16="http://schemas.microsoft.com/office/drawing/2014/main" id="{A40EEEA9-0136-475F-BE36-E36F0277014D}"/>
                  </a:ext>
                </a:extLst>
              </p:cNvPr>
              <p:cNvGrpSpPr/>
              <p:nvPr/>
            </p:nvGrpSpPr>
            <p:grpSpPr>
              <a:xfrm>
                <a:off x="5847671" y="3109489"/>
                <a:ext cx="104629" cy="1224508"/>
                <a:chOff x="5847671" y="3109489"/>
                <a:chExt cx="104629" cy="1224508"/>
              </a:xfrm>
            </p:grpSpPr>
            <p:cxnSp>
              <p:nvCxnSpPr>
                <p:cNvPr id="30" name="직선 연결선 29">
                  <a:extLst>
                    <a:ext uri="{FF2B5EF4-FFF2-40B4-BE49-F238E27FC236}">
                      <a16:creationId xmlns:a16="http://schemas.microsoft.com/office/drawing/2014/main" id="{1D9EBDEE-489B-46E9-909B-8DDE780022AE}"/>
                    </a:ext>
                  </a:extLst>
                </p:cNvPr>
                <p:cNvCxnSpPr>
                  <a:stCxn id="21" idx="3"/>
                  <a:endCxn id="37" idx="1"/>
                </p:cNvCxnSpPr>
                <p:nvPr/>
              </p:nvCxnSpPr>
              <p:spPr>
                <a:xfrm flipV="1">
                  <a:off x="5847671" y="3721743"/>
                  <a:ext cx="94686" cy="7695"/>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1" name="꺾인 연결선 29">
                  <a:extLst>
                    <a:ext uri="{FF2B5EF4-FFF2-40B4-BE49-F238E27FC236}">
                      <a16:creationId xmlns:a16="http://schemas.microsoft.com/office/drawing/2014/main" id="{04B4C799-68C5-4DAF-AD0F-4AF7DA20466A}"/>
                    </a:ext>
                  </a:extLst>
                </p:cNvPr>
                <p:cNvCxnSpPr>
                  <a:stCxn id="21" idx="3"/>
                  <a:endCxn id="38" idx="1"/>
                </p:cNvCxnSpPr>
                <p:nvPr/>
              </p:nvCxnSpPr>
              <p:spPr>
                <a:xfrm>
                  <a:off x="5847671" y="3729438"/>
                  <a:ext cx="94686" cy="604559"/>
                </a:xfrm>
                <a:prstGeom prst="bentConnector3">
                  <a:avLst>
                    <a:gd name="adj1" fmla="val 50000"/>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2" name="꺾인 연결선 30">
                  <a:extLst>
                    <a:ext uri="{FF2B5EF4-FFF2-40B4-BE49-F238E27FC236}">
                      <a16:creationId xmlns:a16="http://schemas.microsoft.com/office/drawing/2014/main" id="{B0A35FFE-C223-47DE-BC21-C154DC5BA58B}"/>
                    </a:ext>
                  </a:extLst>
                </p:cNvPr>
                <p:cNvCxnSpPr>
                  <a:stCxn id="21" idx="3"/>
                  <a:endCxn id="36" idx="1"/>
                </p:cNvCxnSpPr>
                <p:nvPr/>
              </p:nvCxnSpPr>
              <p:spPr>
                <a:xfrm flipV="1">
                  <a:off x="5847671" y="3109489"/>
                  <a:ext cx="104629" cy="619949"/>
                </a:xfrm>
                <a:prstGeom prst="bentConnector3">
                  <a:avLst>
                    <a:gd name="adj1" fmla="val 50000"/>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grpSp>
          <p:cxnSp>
            <p:nvCxnSpPr>
              <p:cNvPr id="27" name="직선 화살표 연결선 26">
                <a:extLst>
                  <a:ext uri="{FF2B5EF4-FFF2-40B4-BE49-F238E27FC236}">
                    <a16:creationId xmlns:a16="http://schemas.microsoft.com/office/drawing/2014/main" id="{BF445EFB-D750-4707-9930-671B5893026D}"/>
                  </a:ext>
                </a:extLst>
              </p:cNvPr>
              <p:cNvCxnSpPr>
                <a:stCxn id="37" idx="3"/>
                <a:endCxn id="34" idx="1"/>
              </p:cNvCxnSpPr>
              <p:nvPr/>
            </p:nvCxnSpPr>
            <p:spPr>
              <a:xfrm>
                <a:off x="7901547" y="3721743"/>
                <a:ext cx="210400" cy="769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DAE6ACCF-6EF0-45F4-9A75-7741576CC161}"/>
                  </a:ext>
                </a:extLst>
              </p:cNvPr>
              <p:cNvCxnSpPr>
                <a:stCxn id="38" idx="3"/>
                <a:endCxn id="35" idx="1"/>
              </p:cNvCxnSpPr>
              <p:nvPr/>
            </p:nvCxnSpPr>
            <p:spPr>
              <a:xfrm>
                <a:off x="7901547" y="4333997"/>
                <a:ext cx="210400" cy="9029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D1DA17DD-496E-4299-9481-23B74787975D}"/>
                  </a:ext>
                </a:extLst>
              </p:cNvPr>
              <p:cNvCxnSpPr>
                <a:stCxn id="36" idx="3"/>
                <a:endCxn id="33" idx="1"/>
              </p:cNvCxnSpPr>
              <p:nvPr/>
            </p:nvCxnSpPr>
            <p:spPr>
              <a:xfrm flipV="1">
                <a:off x="7911490" y="3034582"/>
                <a:ext cx="200460" cy="7490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그림 24">
              <a:extLst>
                <a:ext uri="{FF2B5EF4-FFF2-40B4-BE49-F238E27FC236}">
                  <a16:creationId xmlns:a16="http://schemas.microsoft.com/office/drawing/2014/main" id="{E65D433B-54A4-4AC2-B68E-83EC611FE7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4682" y="3251221"/>
              <a:ext cx="661417" cy="990602"/>
            </a:xfrm>
            <a:prstGeom prst="rect">
              <a:avLst/>
            </a:prstGeom>
          </p:spPr>
        </p:pic>
      </p:grpSp>
    </p:spTree>
    <p:extLst>
      <p:ext uri="{BB962C8B-B14F-4D97-AF65-F5344CB8AC3E}">
        <p14:creationId xmlns:p14="http://schemas.microsoft.com/office/powerpoint/2010/main" val="23459032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Lớp</a:t>
            </a:r>
            <a:r>
              <a:rPr lang="en-US" altLang="ko-KR" dirty="0"/>
              <a:t> </a:t>
            </a:r>
            <a:r>
              <a:rPr lang="en-US" altLang="ko-KR" dirty="0" err="1"/>
              <a:t>phục</a:t>
            </a:r>
            <a:r>
              <a:rPr lang="en-US" altLang="ko-KR" dirty="0"/>
              <a:t> </a:t>
            </a:r>
            <a:r>
              <a:rPr lang="en-US" altLang="ko-KR" dirty="0" err="1"/>
              <a:t>vụ</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Từ</a:t>
            </a:r>
            <a:r>
              <a:rPr lang="en-US" altLang="ko-KR" dirty="0"/>
              <a:t> </a:t>
            </a:r>
            <a:r>
              <a:rPr lang="en-US" altLang="ko-KR" dirty="0" err="1"/>
              <a:t>lớp</a:t>
            </a:r>
            <a:r>
              <a:rPr lang="en-US" altLang="ko-KR" dirty="0"/>
              <a:t> </a:t>
            </a:r>
            <a:r>
              <a:rPr lang="en-US" altLang="ko-KR" dirty="0" err="1"/>
              <a:t>hàng</a:t>
            </a:r>
            <a:r>
              <a:rPr lang="en-US" altLang="ko-KR" dirty="0"/>
              <a:t> </a:t>
            </a:r>
            <a:r>
              <a:rPr lang="en-US" altLang="ko-KR" dirty="0" err="1"/>
              <a:t>loạt</a:t>
            </a:r>
            <a:r>
              <a:rPr lang="en-US" altLang="ko-KR" dirty="0"/>
              <a:t>:</a:t>
            </a:r>
          </a:p>
          <a:p>
            <a:pPr lvl="1"/>
            <a:r>
              <a:rPr lang="vi-VN" altLang="ko-KR" dirty="0"/>
              <a:t>Lập chỉ mục kết quả tính toán trước từ Lớp hàng loạt</a:t>
            </a:r>
          </a:p>
          <a:p>
            <a:pPr lvl="1"/>
            <a:r>
              <a:rPr lang="vi-VN" altLang="ko-KR" dirty="0"/>
              <a:t>Các kết quả phải được truy cập nhanh chóng bằng các ứng dụng</a:t>
            </a:r>
          </a:p>
          <a:p>
            <a:pPr lvl="1"/>
            <a:r>
              <a:rPr lang="vi-VN" altLang="ko-KR" dirty="0"/>
              <a:t>Cơ sở dữ liệu tra cứu được lập chỉ mục nhanh</a:t>
            </a:r>
            <a:endParaRPr lang="en-US" altLang="ko-KR" dirty="0"/>
          </a:p>
          <a:p>
            <a:r>
              <a:rPr lang="en-US" altLang="ko-KR" dirty="0" err="1"/>
              <a:t>Từ</a:t>
            </a:r>
            <a:r>
              <a:rPr lang="en-US" altLang="ko-KR" dirty="0"/>
              <a:t> </a:t>
            </a:r>
            <a:r>
              <a:rPr lang="en-US" altLang="ko-KR" dirty="0" err="1"/>
              <a:t>lớp</a:t>
            </a:r>
            <a:r>
              <a:rPr lang="en-US" altLang="ko-KR" dirty="0"/>
              <a:t> </a:t>
            </a:r>
            <a:r>
              <a:rPr lang="en-US" altLang="ko-KR" dirty="0" err="1"/>
              <a:t>tốc</a:t>
            </a:r>
            <a:r>
              <a:rPr lang="en-US" altLang="ko-KR" dirty="0"/>
              <a:t> </a:t>
            </a:r>
            <a:r>
              <a:rPr lang="en-US" altLang="ko-KR" dirty="0" err="1"/>
              <a:t>độ</a:t>
            </a:r>
            <a:r>
              <a:rPr lang="en-US" altLang="ko-KR" dirty="0"/>
              <a:t>:</a:t>
            </a:r>
          </a:p>
          <a:p>
            <a:pPr lvl="1"/>
            <a:r>
              <a:rPr lang="vi-VN" altLang="ko-KR" dirty="0"/>
              <a:t>Cập nhật gia tăng chế độ xem thời gian thực</a:t>
            </a:r>
          </a:p>
          <a:p>
            <a:pPr lvl="1"/>
            <a:r>
              <a:rPr lang="vi-VN" altLang="ko-KR" dirty="0"/>
              <a:t>Cơ sở dữ liệu Đọc/Ghi để cập nhật thông tin trạng thái theo thời gian thực</a:t>
            </a:r>
            <a:endParaRPr lang="en-US" altLang="ko-KR" dirty="0"/>
          </a:p>
          <a:p>
            <a:endParaRPr lang="ko-KR" altLang="en-US" dirty="0"/>
          </a:p>
        </p:txBody>
      </p:sp>
      <p:grpSp>
        <p:nvGrpSpPr>
          <p:cNvPr id="20" name="그룹 19">
            <a:extLst>
              <a:ext uri="{FF2B5EF4-FFF2-40B4-BE49-F238E27FC236}">
                <a16:creationId xmlns:a16="http://schemas.microsoft.com/office/drawing/2014/main" id="{1B176B1B-7BA0-449C-AB8F-F2930D12E434}"/>
              </a:ext>
            </a:extLst>
          </p:cNvPr>
          <p:cNvGrpSpPr/>
          <p:nvPr/>
        </p:nvGrpSpPr>
        <p:grpSpPr>
          <a:xfrm>
            <a:off x="5774222" y="2231831"/>
            <a:ext cx="3999974" cy="3903740"/>
            <a:chOff x="4990450" y="1912517"/>
            <a:chExt cx="3999974" cy="3903740"/>
          </a:xfrm>
        </p:grpSpPr>
        <p:grpSp>
          <p:nvGrpSpPr>
            <p:cNvPr id="21" name="그룹 20">
              <a:extLst>
                <a:ext uri="{FF2B5EF4-FFF2-40B4-BE49-F238E27FC236}">
                  <a16:creationId xmlns:a16="http://schemas.microsoft.com/office/drawing/2014/main" id="{6D463C66-4EFE-4945-8979-007959F64F04}"/>
                </a:ext>
              </a:extLst>
            </p:cNvPr>
            <p:cNvGrpSpPr/>
            <p:nvPr/>
          </p:nvGrpSpPr>
          <p:grpSpPr>
            <a:xfrm>
              <a:off x="4990450" y="4086026"/>
              <a:ext cx="1443159" cy="1730231"/>
              <a:chOff x="4990450" y="4086026"/>
              <a:chExt cx="1443159" cy="1730231"/>
            </a:xfrm>
          </p:grpSpPr>
          <p:sp>
            <p:nvSpPr>
              <p:cNvPr id="35" name="TextBox 34">
                <a:extLst>
                  <a:ext uri="{FF2B5EF4-FFF2-40B4-BE49-F238E27FC236}">
                    <a16:creationId xmlns:a16="http://schemas.microsoft.com/office/drawing/2014/main" id="{C8DC5A6A-6204-4FF3-881A-C2775B8DD504}"/>
                  </a:ext>
                </a:extLst>
              </p:cNvPr>
              <p:cNvSpPr txBox="1"/>
              <p:nvPr/>
            </p:nvSpPr>
            <p:spPr>
              <a:xfrm>
                <a:off x="4990450" y="4086026"/>
                <a:ext cx="1443158" cy="340519"/>
              </a:xfrm>
              <a:prstGeom prst="roundRect">
                <a:avLst/>
              </a:prstGeom>
              <a:solidFill>
                <a:srgbClr val="E9F2FC"/>
              </a:solidFill>
              <a:ln>
                <a:solidFill>
                  <a:srgbClr val="193EB0"/>
                </a:solidFill>
              </a:ln>
            </p:spPr>
            <p:txBody>
              <a:bodyPr wrap="none" rtlCol="0">
                <a:spAutoFit/>
              </a:bodyPr>
              <a:lstStyle/>
              <a:p>
                <a:pPr algn="ctr"/>
                <a:r>
                  <a:rPr lang="en-US" sz="1400" b="1" dirty="0">
                    <a:solidFill>
                      <a:srgbClr val="193EB0"/>
                    </a:solidFill>
                    <a:latin typeface="SamsungOne-700" panose="020B0803030303020204" pitchFamily="34" charset="0"/>
                    <a:ea typeface="SamsungOne-700" panose="020B0803030303020204" pitchFamily="34" charset="0"/>
                  </a:rPr>
                  <a:t>Real-Time view</a:t>
                </a:r>
                <a:endParaRPr lang="en-KR" sz="1400" b="1" dirty="0">
                  <a:solidFill>
                    <a:srgbClr val="193EB0"/>
                  </a:solidFill>
                  <a:latin typeface="SamsungOne-700" panose="020B0803030303020204" pitchFamily="34" charset="0"/>
                  <a:ea typeface="SamsungOne-700" panose="020B0803030303020204" pitchFamily="34" charset="0"/>
                </a:endParaRPr>
              </a:p>
            </p:txBody>
          </p:sp>
          <p:sp>
            <p:nvSpPr>
              <p:cNvPr id="36" name="TextBox 35">
                <a:extLst>
                  <a:ext uri="{FF2B5EF4-FFF2-40B4-BE49-F238E27FC236}">
                    <a16:creationId xmlns:a16="http://schemas.microsoft.com/office/drawing/2014/main" id="{F0BDB83E-CC94-42F9-8CF2-07E7CE3CDCA1}"/>
                  </a:ext>
                </a:extLst>
              </p:cNvPr>
              <p:cNvSpPr txBox="1"/>
              <p:nvPr/>
            </p:nvSpPr>
            <p:spPr>
              <a:xfrm>
                <a:off x="4990451" y="4780882"/>
                <a:ext cx="1443158" cy="340519"/>
              </a:xfrm>
              <a:prstGeom prst="roundRect">
                <a:avLst/>
              </a:prstGeom>
              <a:solidFill>
                <a:srgbClr val="E9F2FC"/>
              </a:solidFill>
              <a:ln>
                <a:solidFill>
                  <a:srgbClr val="193EB0"/>
                </a:solidFill>
              </a:ln>
            </p:spPr>
            <p:txBody>
              <a:bodyPr wrap="none" rtlCol="0">
                <a:spAutoFit/>
              </a:bodyPr>
              <a:lstStyle/>
              <a:p>
                <a:pPr algn="ctr"/>
                <a:r>
                  <a:rPr lang="en-US" altLang="ko-KR" sz="1400" b="1" dirty="0">
                    <a:solidFill>
                      <a:srgbClr val="193EB0"/>
                    </a:solidFill>
                    <a:latin typeface="SamsungOne-700" panose="020B0803030303020204" pitchFamily="34" charset="0"/>
                    <a:ea typeface="SamsungOne-700" panose="020B0803030303020204" pitchFamily="34" charset="0"/>
                  </a:rPr>
                  <a:t>Real-Time view</a:t>
                </a:r>
                <a:endParaRPr lang="en-KR" altLang="ko-KR" sz="1400" b="1" dirty="0">
                  <a:solidFill>
                    <a:srgbClr val="193EB0"/>
                  </a:solidFill>
                  <a:latin typeface="SamsungOne-700" panose="020B0803030303020204" pitchFamily="34" charset="0"/>
                  <a:ea typeface="SamsungOne-700" panose="020B0803030303020204" pitchFamily="34" charset="0"/>
                </a:endParaRPr>
              </a:p>
            </p:txBody>
          </p:sp>
          <p:sp>
            <p:nvSpPr>
              <p:cNvPr id="37" name="TextBox 36">
                <a:extLst>
                  <a:ext uri="{FF2B5EF4-FFF2-40B4-BE49-F238E27FC236}">
                    <a16:creationId xmlns:a16="http://schemas.microsoft.com/office/drawing/2014/main" id="{BE7F86CB-31CD-4CFB-9799-F7EB30BAAFFD}"/>
                  </a:ext>
                </a:extLst>
              </p:cNvPr>
              <p:cNvSpPr txBox="1"/>
              <p:nvPr/>
            </p:nvSpPr>
            <p:spPr>
              <a:xfrm>
                <a:off x="4990450" y="5475738"/>
                <a:ext cx="1443158" cy="340519"/>
              </a:xfrm>
              <a:prstGeom prst="roundRect">
                <a:avLst/>
              </a:prstGeom>
              <a:solidFill>
                <a:srgbClr val="E9F2FC"/>
              </a:solidFill>
              <a:ln>
                <a:solidFill>
                  <a:srgbClr val="193EB0"/>
                </a:solidFill>
              </a:ln>
            </p:spPr>
            <p:txBody>
              <a:bodyPr wrap="none" rtlCol="0">
                <a:spAutoFit/>
              </a:bodyPr>
              <a:lstStyle/>
              <a:p>
                <a:pPr algn="ctr"/>
                <a:r>
                  <a:rPr lang="en-US" altLang="ko-KR" sz="1400" b="1" dirty="0">
                    <a:solidFill>
                      <a:srgbClr val="193EB0"/>
                    </a:solidFill>
                    <a:latin typeface="SamsungOne-700" panose="020B0803030303020204" pitchFamily="34" charset="0"/>
                    <a:ea typeface="SamsungOne-700" panose="020B0803030303020204" pitchFamily="34" charset="0"/>
                  </a:rPr>
                  <a:t>Real-Time view</a:t>
                </a:r>
                <a:endParaRPr lang="en-KR" altLang="ko-KR" sz="1400" b="1" dirty="0">
                  <a:solidFill>
                    <a:srgbClr val="193EB0"/>
                  </a:solidFill>
                  <a:latin typeface="SamsungOne-700" panose="020B0803030303020204" pitchFamily="34" charset="0"/>
                  <a:ea typeface="SamsungOne-700" panose="020B0803030303020204" pitchFamily="34" charset="0"/>
                </a:endParaRPr>
              </a:p>
            </p:txBody>
          </p:sp>
        </p:grpSp>
        <p:grpSp>
          <p:nvGrpSpPr>
            <p:cNvPr id="22" name="그룹 21">
              <a:extLst>
                <a:ext uri="{FF2B5EF4-FFF2-40B4-BE49-F238E27FC236}">
                  <a16:creationId xmlns:a16="http://schemas.microsoft.com/office/drawing/2014/main" id="{85456736-A5CA-45C0-8F08-E00FACEE333D}"/>
                </a:ext>
              </a:extLst>
            </p:cNvPr>
            <p:cNvGrpSpPr/>
            <p:nvPr/>
          </p:nvGrpSpPr>
          <p:grpSpPr>
            <a:xfrm>
              <a:off x="5029286" y="1912517"/>
              <a:ext cx="1365487" cy="1730231"/>
              <a:chOff x="5029286" y="1912517"/>
              <a:chExt cx="1365487" cy="1730231"/>
            </a:xfrm>
          </p:grpSpPr>
          <p:sp>
            <p:nvSpPr>
              <p:cNvPr id="32" name="TextBox 31">
                <a:extLst>
                  <a:ext uri="{FF2B5EF4-FFF2-40B4-BE49-F238E27FC236}">
                    <a16:creationId xmlns:a16="http://schemas.microsoft.com/office/drawing/2014/main" id="{7E40D1C7-961A-4D62-AD52-79B182BBABE1}"/>
                  </a:ext>
                </a:extLst>
              </p:cNvPr>
              <p:cNvSpPr txBox="1"/>
              <p:nvPr/>
            </p:nvSpPr>
            <p:spPr>
              <a:xfrm>
                <a:off x="5039063" y="1912517"/>
                <a:ext cx="1345933" cy="340519"/>
              </a:xfrm>
              <a:prstGeom prst="roundRect">
                <a:avLst/>
              </a:prstGeom>
              <a:solidFill>
                <a:srgbClr val="E9F2FC"/>
              </a:solidFill>
              <a:ln>
                <a:solidFill>
                  <a:srgbClr val="193EB0"/>
                </a:solidFill>
              </a:ln>
            </p:spPr>
            <p:txBody>
              <a:bodyPr wrap="squar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Batch view #1</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33" name="TextBox 32">
                <a:extLst>
                  <a:ext uri="{FF2B5EF4-FFF2-40B4-BE49-F238E27FC236}">
                    <a16:creationId xmlns:a16="http://schemas.microsoft.com/office/drawing/2014/main" id="{2EF6CC98-CB67-4615-B2C8-BA3EB8D87121}"/>
                  </a:ext>
                </a:extLst>
              </p:cNvPr>
              <p:cNvSpPr txBox="1"/>
              <p:nvPr/>
            </p:nvSpPr>
            <p:spPr>
              <a:xfrm>
                <a:off x="5031952" y="2607373"/>
                <a:ext cx="1360155" cy="340519"/>
              </a:xfrm>
              <a:prstGeom prst="roundRect">
                <a:avLst/>
              </a:prstGeom>
              <a:solidFill>
                <a:srgbClr val="E9F2FC"/>
              </a:solidFill>
              <a:ln>
                <a:solidFill>
                  <a:srgbClr val="193EB0"/>
                </a:solidFill>
              </a:ln>
            </p:spPr>
            <p:txBody>
              <a:bodyPr wrap="squar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Batch view #2</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34" name="TextBox 33">
                <a:extLst>
                  <a:ext uri="{FF2B5EF4-FFF2-40B4-BE49-F238E27FC236}">
                    <a16:creationId xmlns:a16="http://schemas.microsoft.com/office/drawing/2014/main" id="{51BF21E0-440D-4A62-A4CC-4E95C0DECA23}"/>
                  </a:ext>
                </a:extLst>
              </p:cNvPr>
              <p:cNvSpPr txBox="1"/>
              <p:nvPr/>
            </p:nvSpPr>
            <p:spPr>
              <a:xfrm>
                <a:off x="5029286" y="3302229"/>
                <a:ext cx="1365487" cy="340519"/>
              </a:xfrm>
              <a:prstGeom prst="roundRect">
                <a:avLst/>
              </a:prstGeom>
              <a:solidFill>
                <a:srgbClr val="E9F2FC"/>
              </a:solidFill>
              <a:ln>
                <a:solidFill>
                  <a:srgbClr val="193EB0"/>
                </a:solidFill>
              </a:ln>
            </p:spPr>
            <p:txBody>
              <a:bodyPr wrap="square" rtlCol="0">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Batch view #3</a:t>
                </a:r>
                <a:endParaRPr lang="en-KR" sz="1400" dirty="0">
                  <a:solidFill>
                    <a:srgbClr val="193EB0"/>
                  </a:solidFill>
                  <a:latin typeface="SamsungOne-700" panose="020B0803030303020204" pitchFamily="34" charset="0"/>
                  <a:ea typeface="SamsungOne-700" panose="020B0803030303020204" pitchFamily="34" charset="0"/>
                </a:endParaRPr>
              </a:p>
            </p:txBody>
          </p:sp>
        </p:grpSp>
        <p:sp>
          <p:nvSpPr>
            <p:cNvPr id="23" name="TextBox 22">
              <a:extLst>
                <a:ext uri="{FF2B5EF4-FFF2-40B4-BE49-F238E27FC236}">
                  <a16:creationId xmlns:a16="http://schemas.microsoft.com/office/drawing/2014/main" id="{20F35334-783F-4DC6-8D8D-E4B5D1DCA227}"/>
                </a:ext>
              </a:extLst>
            </p:cNvPr>
            <p:cNvSpPr txBox="1"/>
            <p:nvPr/>
          </p:nvSpPr>
          <p:spPr>
            <a:xfrm>
              <a:off x="7284402" y="2516022"/>
              <a:ext cx="1706022" cy="523220"/>
            </a:xfrm>
            <a:prstGeom prst="rect">
              <a:avLst/>
            </a:prstGeom>
            <a:noFill/>
          </p:spPr>
          <p:txBody>
            <a:bodyPr wrap="square" rtlCol="0">
              <a:spAutoFit/>
            </a:bodyPr>
            <a:lstStyle/>
            <a:p>
              <a:r>
                <a:rPr lang="en-US" sz="1400" dirty="0">
                  <a:solidFill>
                    <a:srgbClr val="193EB0"/>
                  </a:solidFill>
                  <a:latin typeface="SamsungOne-700" panose="020B0803030303020204" pitchFamily="34" charset="0"/>
                  <a:ea typeface="SamsungOne-700" panose="020B0803030303020204" pitchFamily="34" charset="0"/>
                </a:rPr>
                <a:t>CSDL </a:t>
              </a:r>
              <a:r>
                <a:rPr lang="vi-VN" sz="1400" dirty="0">
                  <a:solidFill>
                    <a:srgbClr val="193EB0"/>
                  </a:solidFill>
                  <a:latin typeface="SamsungOne-700" panose="020B0803030303020204" pitchFamily="34" charset="0"/>
                  <a:ea typeface="SamsungOne-700" panose="020B0803030303020204" pitchFamily="34" charset="0"/>
                </a:rPr>
                <a:t>được lập chỉ mục nhanh</a:t>
              </a:r>
              <a:endParaRPr lang="en-KR" sz="1400" dirty="0">
                <a:solidFill>
                  <a:srgbClr val="193EB0"/>
                </a:solidFill>
                <a:latin typeface="SamsungOne-700" panose="020B0803030303020204" pitchFamily="34" charset="0"/>
                <a:ea typeface="SamsungOne-700" panose="020B0803030303020204" pitchFamily="34" charset="0"/>
              </a:endParaRPr>
            </a:p>
          </p:txBody>
        </p:sp>
        <p:sp>
          <p:nvSpPr>
            <p:cNvPr id="24" name="TextBox 23">
              <a:extLst>
                <a:ext uri="{FF2B5EF4-FFF2-40B4-BE49-F238E27FC236}">
                  <a16:creationId xmlns:a16="http://schemas.microsoft.com/office/drawing/2014/main" id="{3DAD771A-5E16-4562-9181-1B3233CF3936}"/>
                </a:ext>
              </a:extLst>
            </p:cNvPr>
            <p:cNvSpPr txBox="1"/>
            <p:nvPr/>
          </p:nvSpPr>
          <p:spPr>
            <a:xfrm>
              <a:off x="7396262" y="4801267"/>
              <a:ext cx="1292341" cy="307777"/>
            </a:xfrm>
            <a:prstGeom prst="rect">
              <a:avLst/>
            </a:prstGeom>
            <a:noFill/>
          </p:spPr>
          <p:txBody>
            <a:bodyPr wrap="none" rtlCol="0">
              <a:spAutoFit/>
            </a:bodyPr>
            <a:lstStyle/>
            <a:p>
              <a:r>
                <a:rPr lang="en-US" sz="1400" dirty="0">
                  <a:solidFill>
                    <a:srgbClr val="193EB0"/>
                  </a:solidFill>
                  <a:latin typeface="SamsungOne-700" panose="020B0803030303020204" pitchFamily="34" charset="0"/>
                  <a:ea typeface="SamsungOne-700" panose="020B0803030303020204" pitchFamily="34" charset="0"/>
                </a:rPr>
                <a:t>CSDL </a:t>
              </a:r>
              <a:r>
                <a:rPr lang="en-US" sz="1400" dirty="0" err="1">
                  <a:solidFill>
                    <a:srgbClr val="193EB0"/>
                  </a:solidFill>
                  <a:latin typeface="SamsungOne-700" panose="020B0803030303020204" pitchFamily="34" charset="0"/>
                  <a:ea typeface="SamsungOne-700" panose="020B0803030303020204" pitchFamily="34" charset="0"/>
                </a:rPr>
                <a:t>Đọc</a:t>
              </a:r>
              <a:r>
                <a:rPr lang="en-US" sz="1400" dirty="0">
                  <a:solidFill>
                    <a:srgbClr val="193EB0"/>
                  </a:solidFill>
                  <a:latin typeface="SamsungOne-700" panose="020B0803030303020204" pitchFamily="34" charset="0"/>
                  <a:ea typeface="SamsungOne-700" panose="020B0803030303020204" pitchFamily="34" charset="0"/>
                </a:rPr>
                <a:t>/</a:t>
              </a:r>
              <a:r>
                <a:rPr lang="en-US" sz="1400" dirty="0" err="1">
                  <a:solidFill>
                    <a:srgbClr val="193EB0"/>
                  </a:solidFill>
                  <a:latin typeface="SamsungOne-700" panose="020B0803030303020204" pitchFamily="34" charset="0"/>
                  <a:ea typeface="SamsungOne-700" panose="020B0803030303020204" pitchFamily="34" charset="0"/>
                </a:rPr>
                <a:t>Ghi</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25" name="그룹 24">
              <a:extLst>
                <a:ext uri="{FF2B5EF4-FFF2-40B4-BE49-F238E27FC236}">
                  <a16:creationId xmlns:a16="http://schemas.microsoft.com/office/drawing/2014/main" id="{75DD62BF-11F0-4A36-AF0F-95816F682753}"/>
                </a:ext>
              </a:extLst>
            </p:cNvPr>
            <p:cNvGrpSpPr/>
            <p:nvPr/>
          </p:nvGrpSpPr>
          <p:grpSpPr>
            <a:xfrm>
              <a:off x="6381710" y="2095840"/>
              <a:ext cx="1014552" cy="3550158"/>
              <a:chOff x="6381710" y="2095840"/>
              <a:chExt cx="1014552" cy="3550158"/>
            </a:xfrm>
          </p:grpSpPr>
          <p:cxnSp>
            <p:nvCxnSpPr>
              <p:cNvPr id="26" name="꺾인 연결선 11">
                <a:extLst>
                  <a:ext uri="{FF2B5EF4-FFF2-40B4-BE49-F238E27FC236}">
                    <a16:creationId xmlns:a16="http://schemas.microsoft.com/office/drawing/2014/main" id="{4ED39D7E-0D00-42C2-BF30-C1F865B9C924}"/>
                  </a:ext>
                </a:extLst>
              </p:cNvPr>
              <p:cNvCxnSpPr>
                <a:cxnSpLocks/>
              </p:cNvCxnSpPr>
              <p:nvPr/>
            </p:nvCxnSpPr>
            <p:spPr>
              <a:xfrm>
                <a:off x="6384996" y="2095840"/>
                <a:ext cx="899405" cy="694855"/>
              </a:xfrm>
              <a:prstGeom prst="bentConnector3">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2F10C7B-57BD-4942-934D-F553C3928419}"/>
                  </a:ext>
                </a:extLst>
              </p:cNvPr>
              <p:cNvCxnSpPr>
                <a:cxnSpLocks/>
              </p:cNvCxnSpPr>
              <p:nvPr/>
            </p:nvCxnSpPr>
            <p:spPr>
              <a:xfrm flipV="1">
                <a:off x="6392107" y="2777632"/>
                <a:ext cx="892294" cy="1"/>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8" name="꺾인 연결선 15">
                <a:extLst>
                  <a:ext uri="{FF2B5EF4-FFF2-40B4-BE49-F238E27FC236}">
                    <a16:creationId xmlns:a16="http://schemas.microsoft.com/office/drawing/2014/main" id="{0CF278F8-AE70-4BA6-A809-B94FD0A2DD72}"/>
                  </a:ext>
                </a:extLst>
              </p:cNvPr>
              <p:cNvCxnSpPr>
                <a:cxnSpLocks/>
              </p:cNvCxnSpPr>
              <p:nvPr/>
            </p:nvCxnSpPr>
            <p:spPr>
              <a:xfrm flipV="1">
                <a:off x="6381710" y="2777632"/>
                <a:ext cx="889628" cy="694857"/>
              </a:xfrm>
              <a:prstGeom prst="bentConnector3">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9" name="꺾인 연결선 17">
                <a:extLst>
                  <a:ext uri="{FF2B5EF4-FFF2-40B4-BE49-F238E27FC236}">
                    <a16:creationId xmlns:a16="http://schemas.microsoft.com/office/drawing/2014/main" id="{79475F8D-64CF-4E58-8E08-FE568429897A}"/>
                  </a:ext>
                </a:extLst>
              </p:cNvPr>
              <p:cNvCxnSpPr>
                <a:stCxn id="35" idx="3"/>
                <a:endCxn id="24" idx="1"/>
              </p:cNvCxnSpPr>
              <p:nvPr/>
            </p:nvCxnSpPr>
            <p:spPr>
              <a:xfrm>
                <a:off x="6433608" y="4256286"/>
                <a:ext cx="962654" cy="698870"/>
              </a:xfrm>
              <a:prstGeom prst="bentConnector3">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0" name="꺾인 연결선 22">
                <a:extLst>
                  <a:ext uri="{FF2B5EF4-FFF2-40B4-BE49-F238E27FC236}">
                    <a16:creationId xmlns:a16="http://schemas.microsoft.com/office/drawing/2014/main" id="{A29A0A88-7CBA-4404-A71B-FEE551E03ECE}"/>
                  </a:ext>
                </a:extLst>
              </p:cNvPr>
              <p:cNvCxnSpPr>
                <a:stCxn id="37" idx="3"/>
                <a:endCxn id="24" idx="1"/>
              </p:cNvCxnSpPr>
              <p:nvPr/>
            </p:nvCxnSpPr>
            <p:spPr>
              <a:xfrm flipV="1">
                <a:off x="6433608" y="4955156"/>
                <a:ext cx="962654" cy="690842"/>
              </a:xfrm>
              <a:prstGeom prst="bentConnector3">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2E3C47E-1082-4584-A6E1-C42B353DC23C}"/>
                  </a:ext>
                </a:extLst>
              </p:cNvPr>
              <p:cNvCxnSpPr>
                <a:stCxn id="36" idx="3"/>
                <a:endCxn id="24" idx="1"/>
              </p:cNvCxnSpPr>
              <p:nvPr/>
            </p:nvCxnSpPr>
            <p:spPr>
              <a:xfrm>
                <a:off x="6433609" y="4951142"/>
                <a:ext cx="962653" cy="4014"/>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221201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Kiến</a:t>
            </a:r>
            <a:r>
              <a:rPr lang="en-US" altLang="ko-KR" dirty="0"/>
              <a:t> </a:t>
            </a:r>
            <a:r>
              <a:rPr lang="en-US" altLang="ko-KR" dirty="0" err="1"/>
              <a:t>trúc</a:t>
            </a:r>
            <a:r>
              <a:rPr lang="en-US" altLang="ko-KR" dirty="0"/>
              <a:t> Lambda </a:t>
            </a:r>
            <a:r>
              <a:rPr lang="en-US" altLang="ko-KR" dirty="0" err="1"/>
              <a:t>là</a:t>
            </a:r>
            <a:r>
              <a:rPr lang="en-US" altLang="ko-KR" dirty="0"/>
              <a:t> </a:t>
            </a:r>
            <a:r>
              <a:rPr lang="en-US" altLang="ko-KR" dirty="0" err="1"/>
              <a:t>gì</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grpSp>
        <p:nvGrpSpPr>
          <p:cNvPr id="23" name="그룹 22">
            <a:extLst>
              <a:ext uri="{FF2B5EF4-FFF2-40B4-BE49-F238E27FC236}">
                <a16:creationId xmlns:a16="http://schemas.microsoft.com/office/drawing/2014/main" id="{61F15796-D1D0-4E46-80DA-F5930E969628}"/>
              </a:ext>
            </a:extLst>
          </p:cNvPr>
          <p:cNvGrpSpPr/>
          <p:nvPr/>
        </p:nvGrpSpPr>
        <p:grpSpPr>
          <a:xfrm>
            <a:off x="631828" y="2727088"/>
            <a:ext cx="8836171" cy="2926058"/>
            <a:chOff x="631828" y="2676288"/>
            <a:chExt cx="8836171" cy="2926058"/>
          </a:xfrm>
        </p:grpSpPr>
        <p:sp>
          <p:nvSpPr>
            <p:cNvPr id="24" name="직사각형 23">
              <a:extLst>
                <a:ext uri="{FF2B5EF4-FFF2-40B4-BE49-F238E27FC236}">
                  <a16:creationId xmlns:a16="http://schemas.microsoft.com/office/drawing/2014/main" id="{CFA0B528-DB06-4DEA-9AAD-73C5B48115F2}"/>
                </a:ext>
              </a:extLst>
            </p:cNvPr>
            <p:cNvSpPr/>
            <p:nvPr/>
          </p:nvSpPr>
          <p:spPr>
            <a:xfrm>
              <a:off x="713632" y="4824805"/>
              <a:ext cx="3426938" cy="552403"/>
            </a:xfrm>
            <a:prstGeom prst="rect">
              <a:avLst/>
            </a:prstGeom>
            <a:solidFill>
              <a:srgbClr val="E7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7F970E26-D449-41D2-A668-73671F71992F}"/>
                </a:ext>
              </a:extLst>
            </p:cNvPr>
            <p:cNvSpPr/>
            <p:nvPr/>
          </p:nvSpPr>
          <p:spPr>
            <a:xfrm>
              <a:off x="5911994" y="4824805"/>
              <a:ext cx="3426938" cy="647707"/>
            </a:xfrm>
            <a:prstGeom prst="rect">
              <a:avLst/>
            </a:prstGeom>
            <a:solidFill>
              <a:srgbClr val="DE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B7B6CA63-7052-4517-84BD-6A2836F22265}"/>
                </a:ext>
              </a:extLst>
            </p:cNvPr>
            <p:cNvSpPr/>
            <p:nvPr/>
          </p:nvSpPr>
          <p:spPr>
            <a:xfrm>
              <a:off x="5921953" y="2891762"/>
              <a:ext cx="3426938" cy="1351148"/>
            </a:xfrm>
            <a:prstGeom prst="rect">
              <a:avLst/>
            </a:prstGeom>
            <a:solidFill>
              <a:srgbClr val="E1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직사각형 38">
              <a:extLst>
                <a:ext uri="{FF2B5EF4-FFF2-40B4-BE49-F238E27FC236}">
                  <a16:creationId xmlns:a16="http://schemas.microsoft.com/office/drawing/2014/main" id="{28808CA5-321A-4F17-BFD6-311AFFC04037}"/>
                </a:ext>
              </a:extLst>
            </p:cNvPr>
            <p:cNvSpPr/>
            <p:nvPr/>
          </p:nvSpPr>
          <p:spPr>
            <a:xfrm>
              <a:off x="712470" y="2884932"/>
              <a:ext cx="3168319" cy="1420521"/>
            </a:xfrm>
            <a:prstGeom prst="rect">
              <a:avLst/>
            </a:prstGeom>
            <a:solidFill>
              <a:srgbClr val="CEE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0" name="그룹 39">
              <a:extLst>
                <a:ext uri="{FF2B5EF4-FFF2-40B4-BE49-F238E27FC236}">
                  <a16:creationId xmlns:a16="http://schemas.microsoft.com/office/drawing/2014/main" id="{DC0BE9E1-EDBE-44C5-A7DA-EB3855C8F56F}"/>
                </a:ext>
              </a:extLst>
            </p:cNvPr>
            <p:cNvGrpSpPr/>
            <p:nvPr/>
          </p:nvGrpSpPr>
          <p:grpSpPr>
            <a:xfrm>
              <a:off x="631828" y="2676288"/>
              <a:ext cx="8836171" cy="2926058"/>
              <a:chOff x="631828" y="2676288"/>
              <a:chExt cx="8836171" cy="2926058"/>
            </a:xfrm>
          </p:grpSpPr>
          <p:grpSp>
            <p:nvGrpSpPr>
              <p:cNvPr id="45" name="그룹 44">
                <a:extLst>
                  <a:ext uri="{FF2B5EF4-FFF2-40B4-BE49-F238E27FC236}">
                    <a16:creationId xmlns:a16="http://schemas.microsoft.com/office/drawing/2014/main" id="{DB269C63-EB9E-4103-B016-36F0DDB7AF82}"/>
                  </a:ext>
                </a:extLst>
              </p:cNvPr>
              <p:cNvGrpSpPr/>
              <p:nvPr/>
            </p:nvGrpSpPr>
            <p:grpSpPr>
              <a:xfrm>
                <a:off x="631828" y="2676288"/>
                <a:ext cx="8836171" cy="2926058"/>
                <a:chOff x="702898" y="2725456"/>
                <a:chExt cx="8836171" cy="2926058"/>
              </a:xfrm>
            </p:grpSpPr>
            <p:grpSp>
              <p:nvGrpSpPr>
                <p:cNvPr id="50" name="그룹 49">
                  <a:extLst>
                    <a:ext uri="{FF2B5EF4-FFF2-40B4-BE49-F238E27FC236}">
                      <a16:creationId xmlns:a16="http://schemas.microsoft.com/office/drawing/2014/main" id="{600A5607-B3C5-4152-A99F-F79F1400A57E}"/>
                    </a:ext>
                  </a:extLst>
                </p:cNvPr>
                <p:cNvGrpSpPr/>
                <p:nvPr/>
              </p:nvGrpSpPr>
              <p:grpSpPr>
                <a:xfrm>
                  <a:off x="3471107" y="2725456"/>
                  <a:ext cx="2926058" cy="2926058"/>
                  <a:chOff x="3572707" y="2650888"/>
                  <a:chExt cx="2926058" cy="2926058"/>
                </a:xfrm>
              </p:grpSpPr>
              <p:pic>
                <p:nvPicPr>
                  <p:cNvPr id="55" name="그림 54">
                    <a:extLst>
                      <a:ext uri="{FF2B5EF4-FFF2-40B4-BE49-F238E27FC236}">
                        <a16:creationId xmlns:a16="http://schemas.microsoft.com/office/drawing/2014/main" id="{1C6EEA27-0469-4F72-8A07-1125E292B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2707" y="2650888"/>
                    <a:ext cx="2926058" cy="2926058"/>
                  </a:xfrm>
                  <a:prstGeom prst="rect">
                    <a:avLst/>
                  </a:prstGeom>
                </p:spPr>
              </p:pic>
              <p:sp>
                <p:nvSpPr>
                  <p:cNvPr id="56" name="직사각형 55">
                    <a:extLst>
                      <a:ext uri="{FF2B5EF4-FFF2-40B4-BE49-F238E27FC236}">
                        <a16:creationId xmlns:a16="http://schemas.microsoft.com/office/drawing/2014/main" id="{9921D82C-B4C2-4CE3-A19F-7A1FDA15B850}"/>
                      </a:ext>
                    </a:extLst>
                  </p:cNvPr>
                  <p:cNvSpPr/>
                  <p:nvPr/>
                </p:nvSpPr>
                <p:spPr>
                  <a:xfrm>
                    <a:off x="5362251" y="3101672"/>
                    <a:ext cx="928459" cy="555537"/>
                  </a:xfrm>
                  <a:prstGeom prst="rect">
                    <a:avLst/>
                  </a:prstGeom>
                </p:spPr>
                <p:txBody>
                  <a:bodyPr wrap="none">
                    <a:spAutoFit/>
                  </a:bodyPr>
                  <a:lstStyle/>
                  <a:p>
                    <a:pPr algn="ctr" defTabSz="466725">
                      <a:lnSpc>
                        <a:spcPct val="90000"/>
                      </a:lnSpc>
                      <a:spcAft>
                        <a:spcPct val="35000"/>
                      </a:spcAft>
                    </a:pPr>
                    <a:r>
                      <a:rPr lang="en-US" altLang="ko-KR" sz="1400" dirty="0" err="1">
                        <a:solidFill>
                          <a:schemeClr val="bg1"/>
                        </a:solidFill>
                        <a:latin typeface="SamsungOne-700" panose="020B0803030303020204" pitchFamily="34" charset="0"/>
                        <a:ea typeface="SamsungOne-700" panose="020B0803030303020204" pitchFamily="34" charset="0"/>
                      </a:rPr>
                      <a:t>Khả</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năng</a:t>
                    </a:r>
                    <a:endParaRPr lang="en-US" altLang="ko-KR" sz="1400" dirty="0">
                      <a:solidFill>
                        <a:schemeClr val="bg1"/>
                      </a:solidFill>
                      <a:latin typeface="SamsungOne-700" panose="020B0803030303020204" pitchFamily="34" charset="0"/>
                      <a:ea typeface="SamsungOne-700" panose="020B0803030303020204" pitchFamily="34" charset="0"/>
                    </a:endParaRPr>
                  </a:p>
                  <a:p>
                    <a:pPr algn="ctr" defTabSz="466725">
                      <a:lnSpc>
                        <a:spcPct val="90000"/>
                      </a:lnSpc>
                      <a:spcAft>
                        <a:spcPct val="35000"/>
                      </a:spcAft>
                    </a:pP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chịu</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lỗi</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57" name="직사각형 56">
                    <a:extLst>
                      <a:ext uri="{FF2B5EF4-FFF2-40B4-BE49-F238E27FC236}">
                        <a16:creationId xmlns:a16="http://schemas.microsoft.com/office/drawing/2014/main" id="{F4E34AA8-11F6-4B9B-A19A-87049C00B780}"/>
                      </a:ext>
                    </a:extLst>
                  </p:cNvPr>
                  <p:cNvSpPr/>
                  <p:nvPr/>
                </p:nvSpPr>
                <p:spPr>
                  <a:xfrm>
                    <a:off x="4093128" y="3100431"/>
                    <a:ext cx="699229" cy="286232"/>
                  </a:xfrm>
                  <a:prstGeom prst="rect">
                    <a:avLst/>
                  </a:prstGeom>
                </p:spPr>
                <p:txBody>
                  <a:bodyPr wrap="none">
                    <a:spAutoFit/>
                  </a:bodyPr>
                  <a:lstStyle/>
                  <a:p>
                    <a:pPr algn="ctr" defTabSz="466725">
                      <a:lnSpc>
                        <a:spcPct val="90000"/>
                      </a:lnSpc>
                      <a:spcAft>
                        <a:spcPct val="35000"/>
                      </a:spcAft>
                    </a:pPr>
                    <a:r>
                      <a:rPr lang="en-US" altLang="ko-KR" sz="1400" dirty="0">
                        <a:solidFill>
                          <a:schemeClr val="bg1"/>
                        </a:solidFill>
                        <a:latin typeface="SamsungOne-700" panose="020B0803030303020204" pitchFamily="34" charset="0"/>
                        <a:ea typeface="SamsungOne-700" panose="020B0803030303020204" pitchFamily="34" charset="0"/>
                        <a:cs typeface="iCiel Samsung Sharp Sans Medium" pitchFamily="2" charset="0"/>
                      </a:rPr>
                      <a:t>Chung</a:t>
                    </a:r>
                  </a:p>
                </p:txBody>
              </p:sp>
              <p:sp>
                <p:nvSpPr>
                  <p:cNvPr id="58" name="직사각형 57">
                    <a:extLst>
                      <a:ext uri="{FF2B5EF4-FFF2-40B4-BE49-F238E27FC236}">
                        <a16:creationId xmlns:a16="http://schemas.microsoft.com/office/drawing/2014/main" id="{C4B0EA8F-96C6-447F-A3D0-B9EC7106285E}"/>
                      </a:ext>
                    </a:extLst>
                  </p:cNvPr>
                  <p:cNvSpPr/>
                  <p:nvPr/>
                </p:nvSpPr>
                <p:spPr>
                  <a:xfrm>
                    <a:off x="5084980" y="4689195"/>
                    <a:ext cx="1082348" cy="286232"/>
                  </a:xfrm>
                  <a:prstGeom prst="rect">
                    <a:avLst/>
                  </a:prstGeom>
                </p:spPr>
                <p:txBody>
                  <a:bodyPr wrap="none">
                    <a:spAutoFit/>
                  </a:bodyPr>
                  <a:lstStyle/>
                  <a:p>
                    <a:pPr lvl="0" algn="ctr" defTabSz="466725">
                      <a:lnSpc>
                        <a:spcPct val="90000"/>
                      </a:lnSpc>
                      <a:spcAft>
                        <a:spcPct val="35000"/>
                      </a:spcAft>
                    </a:pPr>
                    <a:r>
                      <a:rPr lang="en-US" altLang="ko-KR" sz="1400" dirty="0" err="1">
                        <a:solidFill>
                          <a:schemeClr val="bg1"/>
                        </a:solidFill>
                        <a:latin typeface="SamsungOne-700" panose="020B0803030303020204" pitchFamily="34" charset="0"/>
                        <a:ea typeface="SamsungOne-700" panose="020B0803030303020204" pitchFamily="34" charset="0"/>
                      </a:rPr>
                      <a:t>Độ</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trễ</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thấp</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59" name="직사각형 58">
                    <a:extLst>
                      <a:ext uri="{FF2B5EF4-FFF2-40B4-BE49-F238E27FC236}">
                        <a16:creationId xmlns:a16="http://schemas.microsoft.com/office/drawing/2014/main" id="{881B398D-11D1-40CB-A068-80B67AFA2BE0}"/>
                      </a:ext>
                    </a:extLst>
                  </p:cNvPr>
                  <p:cNvSpPr/>
                  <p:nvPr/>
                </p:nvSpPr>
                <p:spPr>
                  <a:xfrm>
                    <a:off x="3804491" y="4620253"/>
                    <a:ext cx="965329" cy="555537"/>
                  </a:xfrm>
                  <a:prstGeom prst="rect">
                    <a:avLst/>
                  </a:prstGeom>
                </p:spPr>
                <p:txBody>
                  <a:bodyPr wrap="none">
                    <a:spAutoFit/>
                  </a:bodyPr>
                  <a:lstStyle/>
                  <a:p>
                    <a:pPr algn="ctr" defTabSz="466725">
                      <a:lnSpc>
                        <a:spcPct val="90000"/>
                      </a:lnSpc>
                      <a:spcAft>
                        <a:spcPct val="35000"/>
                      </a:spcAft>
                    </a:pPr>
                    <a:r>
                      <a:rPr lang="en-US" altLang="ko-KR" sz="1400" dirty="0" err="1">
                        <a:solidFill>
                          <a:srgbClr val="0043B2"/>
                        </a:solidFill>
                        <a:latin typeface="SamsungOne-700" panose="020B0803030303020204" pitchFamily="34" charset="0"/>
                        <a:ea typeface="SamsungOne-700" panose="020B0803030303020204" pitchFamily="34" charset="0"/>
                      </a:rPr>
                      <a:t>Khả</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năng</a:t>
                    </a:r>
                    <a:r>
                      <a:rPr lang="en-US" altLang="ko-KR" sz="1400" dirty="0">
                        <a:solidFill>
                          <a:srgbClr val="0043B2"/>
                        </a:solidFill>
                        <a:latin typeface="SamsungOne-700" panose="020B0803030303020204" pitchFamily="34" charset="0"/>
                        <a:ea typeface="SamsungOne-700" panose="020B0803030303020204" pitchFamily="34" charset="0"/>
                      </a:rPr>
                      <a:t> </a:t>
                    </a:r>
                  </a:p>
                  <a:p>
                    <a:pPr algn="ctr" defTabSz="466725">
                      <a:lnSpc>
                        <a:spcPct val="90000"/>
                      </a:lnSpc>
                      <a:spcAft>
                        <a:spcPct val="35000"/>
                      </a:spcAft>
                    </a:pPr>
                    <a:r>
                      <a:rPr lang="en-US" altLang="ko-KR" sz="1400" dirty="0" err="1">
                        <a:solidFill>
                          <a:srgbClr val="0043B2"/>
                        </a:solidFill>
                        <a:latin typeface="SamsungOne-700" panose="020B0803030303020204" pitchFamily="34" charset="0"/>
                        <a:ea typeface="SamsungOne-700" panose="020B0803030303020204" pitchFamily="34" charset="0"/>
                      </a:rPr>
                      <a:t>mở</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rộng</a:t>
                    </a:r>
                    <a:endParaRPr lang="en-US" altLang="ko-KR" sz="1400" dirty="0">
                      <a:solidFill>
                        <a:srgbClr val="0043B2"/>
                      </a:solidFill>
                      <a:latin typeface="SamsungOne-700" panose="020B0803030303020204" pitchFamily="34" charset="0"/>
                      <a:ea typeface="SamsungOne-700" panose="020B0803030303020204" pitchFamily="34" charset="0"/>
                    </a:endParaRPr>
                  </a:p>
                </p:txBody>
              </p:sp>
            </p:grpSp>
            <p:sp>
              <p:nvSpPr>
                <p:cNvPr id="51" name="직사각형 50">
                  <a:extLst>
                    <a:ext uri="{FF2B5EF4-FFF2-40B4-BE49-F238E27FC236}">
                      <a16:creationId xmlns:a16="http://schemas.microsoft.com/office/drawing/2014/main" id="{6E039505-C0ED-4F9F-BCB5-B9B8A16F4737}"/>
                    </a:ext>
                  </a:extLst>
                </p:cNvPr>
                <p:cNvSpPr/>
                <p:nvPr/>
              </p:nvSpPr>
              <p:spPr>
                <a:xfrm>
                  <a:off x="6397165" y="2999416"/>
                  <a:ext cx="2923048" cy="618631"/>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200" dirty="0">
                      <a:solidFill>
                        <a:srgbClr val="0043B2"/>
                      </a:solidFill>
                      <a:latin typeface="SamsungOne-400" panose="020B0503030303020204" pitchFamily="34" charset="0"/>
                      <a:ea typeface="SamsungOneKorean 400" panose="020B0503030303020204" pitchFamily="50" charset="-127"/>
                    </a:rPr>
                    <a:t>Phục hồi từ lỗi phần cứng</a:t>
                  </a:r>
                </a:p>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200" dirty="0">
                      <a:solidFill>
                        <a:srgbClr val="0043B2"/>
                      </a:solidFill>
                      <a:latin typeface="SamsungOne-400" panose="020B0503030303020204" pitchFamily="34" charset="0"/>
                      <a:ea typeface="SamsungOneKorean 400" panose="020B0503030303020204" pitchFamily="50" charset="-127"/>
                    </a:rPr>
                    <a:t>Phục hồi dễ dàng từ những sai lầm của con người</a:t>
                  </a:r>
                  <a:endParaRPr lang="en-US" altLang="ko-KR" sz="1200" dirty="0">
                    <a:solidFill>
                      <a:srgbClr val="0043B2"/>
                    </a:solidFill>
                    <a:latin typeface="SamsungOne-400" panose="020B0503030303020204" pitchFamily="34" charset="0"/>
                    <a:ea typeface="SamsungOneKorean 400" panose="020B0503030303020204" pitchFamily="50" charset="-127"/>
                  </a:endParaRPr>
                </a:p>
              </p:txBody>
            </p:sp>
            <p:sp>
              <p:nvSpPr>
                <p:cNvPr id="52" name="직사각형 51">
                  <a:extLst>
                    <a:ext uri="{FF2B5EF4-FFF2-40B4-BE49-F238E27FC236}">
                      <a16:creationId xmlns:a16="http://schemas.microsoft.com/office/drawing/2014/main" id="{A0EAAC1C-30AE-49FD-8063-374D3821F300}"/>
                    </a:ext>
                  </a:extLst>
                </p:cNvPr>
                <p:cNvSpPr/>
                <p:nvPr/>
              </p:nvSpPr>
              <p:spPr>
                <a:xfrm>
                  <a:off x="6397164" y="4909946"/>
                  <a:ext cx="3141905" cy="618631"/>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200" dirty="0" err="1">
                      <a:solidFill>
                        <a:srgbClr val="0043B2"/>
                      </a:solidFill>
                      <a:latin typeface="SamsungOne-400" panose="020B0503030303020204" pitchFamily="34" charset="0"/>
                      <a:ea typeface="SamsungOneKorean 400" panose="020B0503030303020204" pitchFamily="50" charset="-127"/>
                    </a:rPr>
                    <a:t>Cung</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cấp</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kết</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quả</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truy</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vấn</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trong</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thời</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gian</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thực</a:t>
                  </a:r>
                  <a:endParaRPr lang="en-US" altLang="ko-KR" sz="1200" dirty="0">
                    <a:solidFill>
                      <a:srgbClr val="0043B2"/>
                    </a:solidFill>
                    <a:latin typeface="SamsungOne-400" panose="020B0503030303020204" pitchFamily="34" charset="0"/>
                    <a:ea typeface="SamsungOneKorean 400" panose="020B0503030303020204" pitchFamily="50" charset="-127"/>
                  </a:endParaRPr>
                </a:p>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200" dirty="0">
                      <a:solidFill>
                        <a:srgbClr val="0043B2"/>
                      </a:solidFill>
                      <a:latin typeface="SamsungOne-400" panose="020B0503030303020204" pitchFamily="34" charset="0"/>
                      <a:ea typeface="SamsungOneKorean 400" panose="020B0503030303020204" pitchFamily="50" charset="-127"/>
                    </a:rPr>
                    <a:t>Cho </a:t>
                  </a:r>
                  <a:r>
                    <a:rPr lang="en-US" altLang="ko-KR" sz="1200" dirty="0" err="1">
                      <a:solidFill>
                        <a:srgbClr val="0043B2"/>
                      </a:solidFill>
                      <a:latin typeface="SamsungOne-400" panose="020B0503030303020204" pitchFamily="34" charset="0"/>
                      <a:ea typeface="SamsungOneKorean 400" panose="020B0503030303020204" pitchFamily="50" charset="-127"/>
                    </a:rPr>
                    <a:t>phép</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truy</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vấn</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đặc</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biệt</a:t>
                  </a:r>
                  <a:endParaRPr lang="en-US" altLang="ko-KR" sz="1200" dirty="0">
                    <a:solidFill>
                      <a:srgbClr val="0043B2"/>
                    </a:solidFill>
                    <a:latin typeface="SamsungOne-400" panose="020B0503030303020204" pitchFamily="34" charset="0"/>
                    <a:ea typeface="SamsungOneKorean 400" panose="020B0503030303020204" pitchFamily="50" charset="-127"/>
                  </a:endParaRPr>
                </a:p>
              </p:txBody>
            </p:sp>
            <p:sp>
              <p:nvSpPr>
                <p:cNvPr id="53" name="직사각형 52">
                  <a:extLst>
                    <a:ext uri="{FF2B5EF4-FFF2-40B4-BE49-F238E27FC236}">
                      <a16:creationId xmlns:a16="http://schemas.microsoft.com/office/drawing/2014/main" id="{F646747C-349B-4131-ABC6-D27C9CF9B475}"/>
                    </a:ext>
                  </a:extLst>
                </p:cNvPr>
                <p:cNvSpPr/>
                <p:nvPr/>
              </p:nvSpPr>
              <p:spPr>
                <a:xfrm>
                  <a:off x="702898" y="3010296"/>
                  <a:ext cx="2923048" cy="1117229"/>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200" dirty="0">
                      <a:solidFill>
                        <a:srgbClr val="0043B2"/>
                      </a:solidFill>
                      <a:latin typeface="SamsungOne-400" panose="020B0503030303020204" pitchFamily="34" charset="0"/>
                      <a:ea typeface="SamsungOneKorean 400" panose="020B0503030303020204" pitchFamily="50" charset="-127"/>
                    </a:rPr>
                    <a:t>Kiến trúc Lambda xác định một phương pháp xử lý mà không cần cam kết với các công cụ triển khai thực tế</a:t>
                  </a:r>
                </a:p>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200" dirty="0">
                      <a:solidFill>
                        <a:srgbClr val="0043B2"/>
                      </a:solidFill>
                      <a:latin typeface="SamsungOne-400" panose="020B0503030303020204" pitchFamily="34" charset="0"/>
                      <a:ea typeface="SamsungOneKorean 400" panose="020B0503030303020204" pitchFamily="50" charset="-127"/>
                    </a:rPr>
                    <a:t>Kiến trúc sư được tự do sửa đổi và sử dụng các công cụ khác nhau phù hợp nhất với trường hợp sử dụng của họ</a:t>
                  </a:r>
                  <a:endParaRPr lang="en-US" altLang="ko-KR" sz="1200" dirty="0">
                    <a:solidFill>
                      <a:srgbClr val="0043B2"/>
                    </a:solidFill>
                    <a:latin typeface="SamsungOne-400" panose="020B0503030303020204" pitchFamily="34" charset="0"/>
                    <a:ea typeface="SamsungOneKorean 400" panose="020B0503030303020204" pitchFamily="50" charset="-127"/>
                  </a:endParaRPr>
                </a:p>
              </p:txBody>
            </p:sp>
            <p:sp>
              <p:nvSpPr>
                <p:cNvPr id="54" name="직사각형 53">
                  <a:extLst>
                    <a:ext uri="{FF2B5EF4-FFF2-40B4-BE49-F238E27FC236}">
                      <a16:creationId xmlns:a16="http://schemas.microsoft.com/office/drawing/2014/main" id="{002E1DD0-FA53-4ABA-B840-99ED812C691D}"/>
                    </a:ext>
                  </a:extLst>
                </p:cNvPr>
                <p:cNvSpPr/>
                <p:nvPr/>
              </p:nvSpPr>
              <p:spPr>
                <a:xfrm>
                  <a:off x="709122" y="4948490"/>
                  <a:ext cx="2923048" cy="424732"/>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200" dirty="0" err="1">
                      <a:solidFill>
                        <a:srgbClr val="0043B2"/>
                      </a:solidFill>
                      <a:latin typeface="SamsungOne-400" panose="020B0503030303020204" pitchFamily="34" charset="0"/>
                      <a:ea typeface="SamsungOneKorean 400" panose="020B0503030303020204" pitchFamily="50" charset="-127"/>
                    </a:rPr>
                    <a:t>Kiến</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trúc</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mở</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rộng</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thay</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vì</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kiến</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trúc</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mở</a:t>
                  </a:r>
                  <a:r>
                    <a:rPr lang="en-US" altLang="ko-KR" sz="1200" dirty="0">
                      <a:solidFill>
                        <a:srgbClr val="0043B2"/>
                      </a:solidFill>
                      <a:latin typeface="SamsungOne-400" panose="020B0503030303020204" pitchFamily="34" charset="0"/>
                      <a:ea typeface="SamsungOneKorean 400" panose="020B0503030303020204" pitchFamily="50" charset="-127"/>
                    </a:rPr>
                    <a:t> </a:t>
                  </a:r>
                  <a:r>
                    <a:rPr lang="en-US" altLang="ko-KR" sz="1200" dirty="0" err="1">
                      <a:solidFill>
                        <a:srgbClr val="0043B2"/>
                      </a:solidFill>
                      <a:latin typeface="SamsungOne-400" panose="020B0503030303020204" pitchFamily="34" charset="0"/>
                      <a:ea typeface="SamsungOneKorean 400" panose="020B0503030303020204" pitchFamily="50" charset="-127"/>
                    </a:rPr>
                    <a:t>rộng</a:t>
                  </a:r>
                  <a:endParaRPr lang="en-US" altLang="ko-KR" sz="1200" dirty="0">
                    <a:solidFill>
                      <a:srgbClr val="0043B2"/>
                    </a:solidFill>
                    <a:latin typeface="SamsungOne-400" panose="020B0503030303020204" pitchFamily="34" charset="0"/>
                    <a:ea typeface="SamsungOneKorean 400" panose="020B0503030303020204" pitchFamily="50" charset="-127"/>
                  </a:endParaRPr>
                </a:p>
              </p:txBody>
            </p:sp>
          </p:grpSp>
          <p:cxnSp>
            <p:nvCxnSpPr>
              <p:cNvPr id="46" name="직선 연결선 45">
                <a:extLst>
                  <a:ext uri="{FF2B5EF4-FFF2-40B4-BE49-F238E27FC236}">
                    <a16:creationId xmlns:a16="http://schemas.microsoft.com/office/drawing/2014/main" id="{7A62CB06-F841-490B-8AB8-B741C5BDEC41}"/>
                  </a:ext>
                </a:extLst>
              </p:cNvPr>
              <p:cNvCxnSpPr/>
              <p:nvPr/>
            </p:nvCxnSpPr>
            <p:spPr>
              <a:xfrm>
                <a:off x="704850" y="2884932"/>
                <a:ext cx="3409635" cy="0"/>
              </a:xfrm>
              <a:prstGeom prst="line">
                <a:avLst/>
              </a:prstGeom>
              <a:ln w="28575">
                <a:solidFill>
                  <a:srgbClr val="3C76CC"/>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4DE53C20-87BB-4C2F-88EB-85F2C26C28CE}"/>
                  </a:ext>
                </a:extLst>
              </p:cNvPr>
              <p:cNvCxnSpPr/>
              <p:nvPr/>
            </p:nvCxnSpPr>
            <p:spPr>
              <a:xfrm>
                <a:off x="704850" y="5384020"/>
                <a:ext cx="3270250" cy="0"/>
              </a:xfrm>
              <a:prstGeom prst="line">
                <a:avLst/>
              </a:prstGeom>
              <a:ln w="28575">
                <a:solidFill>
                  <a:srgbClr val="CADEFE"/>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9A2CE12-EF29-495C-9702-336E60FAC322}"/>
                  </a:ext>
                </a:extLst>
              </p:cNvPr>
              <p:cNvCxnSpPr/>
              <p:nvPr/>
            </p:nvCxnSpPr>
            <p:spPr>
              <a:xfrm>
                <a:off x="5835307" y="5458002"/>
                <a:ext cx="3531364" cy="0"/>
              </a:xfrm>
              <a:prstGeom prst="line">
                <a:avLst/>
              </a:prstGeom>
              <a:ln w="28575">
                <a:solidFill>
                  <a:srgbClr val="4057C8"/>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D533AF9C-BDEB-407B-A7DE-27073B620B8C}"/>
                  </a:ext>
                </a:extLst>
              </p:cNvPr>
              <p:cNvCxnSpPr/>
              <p:nvPr/>
            </p:nvCxnSpPr>
            <p:spPr>
              <a:xfrm>
                <a:off x="5836021" y="2884932"/>
                <a:ext cx="3530650" cy="0"/>
              </a:xfrm>
              <a:prstGeom prst="line">
                <a:avLst/>
              </a:prstGeom>
              <a:ln w="28575">
                <a:solidFill>
                  <a:srgbClr val="759FC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284520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Kiến</a:t>
            </a:r>
            <a:r>
              <a:rPr lang="en-US" altLang="ko-KR" dirty="0"/>
              <a:t> </a:t>
            </a:r>
            <a:r>
              <a:rPr lang="en-US" altLang="ko-KR" dirty="0" err="1"/>
              <a:t>trúc</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độ</a:t>
            </a:r>
            <a:r>
              <a:rPr lang="en-US" altLang="ko-KR" dirty="0"/>
              <a:t> </a:t>
            </a:r>
            <a:r>
              <a:rPr lang="en-US" altLang="ko-KR" dirty="0" err="1"/>
              <a:t>trễ</a:t>
            </a:r>
            <a:r>
              <a:rPr lang="en-US" altLang="ko-KR" dirty="0"/>
              <a:t> </a:t>
            </a:r>
            <a:r>
              <a:rPr lang="en-US" altLang="ko-KR" dirty="0" err="1"/>
              <a:t>thấp</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6" name="텍스트 개체 틀 5">
            <a:extLst>
              <a:ext uri="{FF2B5EF4-FFF2-40B4-BE49-F238E27FC236}">
                <a16:creationId xmlns:a16="http://schemas.microsoft.com/office/drawing/2014/main" id="{A2E5D62A-E315-4717-BDF1-406AE2CC9420}"/>
              </a:ext>
            </a:extLst>
          </p:cNvPr>
          <p:cNvSpPr>
            <a:spLocks noGrp="1"/>
          </p:cNvSpPr>
          <p:nvPr>
            <p:ph type="body" sz="quarter" idx="15"/>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kiến</a:t>
            </a:r>
            <a:r>
              <a:rPr lang="en-US" altLang="ko-KR" dirty="0"/>
              <a:t> </a:t>
            </a:r>
            <a:r>
              <a:rPr lang="en-US" altLang="ko-KR" dirty="0" err="1"/>
              <a:t>trúc</a:t>
            </a:r>
            <a:r>
              <a:rPr lang="en-US" altLang="ko-KR" dirty="0"/>
              <a:t> </a:t>
            </a:r>
            <a:r>
              <a:rPr lang="en-US" altLang="ko-KR" dirty="0" err="1"/>
              <a:t>độ</a:t>
            </a:r>
            <a:r>
              <a:rPr lang="en-US" altLang="ko-KR" dirty="0"/>
              <a:t> </a:t>
            </a:r>
            <a:r>
              <a:rPr lang="en-US" altLang="ko-KR" dirty="0" err="1"/>
              <a:t>trễ</a:t>
            </a:r>
            <a:r>
              <a:rPr lang="en-US" altLang="ko-KR" dirty="0"/>
              <a:t> </a:t>
            </a:r>
            <a:r>
              <a:rPr lang="en-US" altLang="ko-KR" dirty="0" err="1"/>
              <a:t>thấp</a:t>
            </a:r>
            <a:r>
              <a:rPr lang="en-US" altLang="ko-KR" dirty="0"/>
              <a:t> </a:t>
            </a:r>
            <a:r>
              <a:rPr lang="en-US" altLang="ko-KR" dirty="0" err="1"/>
              <a:t>phù</a:t>
            </a:r>
            <a:r>
              <a:rPr lang="en-US" altLang="ko-KR" dirty="0"/>
              <a:t> </a:t>
            </a:r>
            <a:r>
              <a:rPr lang="en-US" altLang="ko-KR" dirty="0" err="1"/>
              <a:t>hợp</a:t>
            </a:r>
            <a:r>
              <a:rPr lang="en-US" altLang="ko-KR" dirty="0"/>
              <a:t> </a:t>
            </a:r>
            <a:r>
              <a:rPr lang="en-US" altLang="ko-KR" dirty="0" err="1"/>
              <a:t>với</a:t>
            </a:r>
            <a:r>
              <a:rPr lang="en-US" altLang="ko-KR" dirty="0"/>
              <a:t> </a:t>
            </a:r>
            <a:r>
              <a:rPr lang="en-US" altLang="ko-KR" dirty="0" err="1"/>
              <a:t>lớp</a:t>
            </a:r>
            <a:r>
              <a:rPr lang="en-US" altLang="ko-KR" dirty="0"/>
              <a:t> </a:t>
            </a:r>
            <a:r>
              <a:rPr lang="en-US" altLang="ko-KR" dirty="0" err="1"/>
              <a:t>tốc</a:t>
            </a:r>
            <a:r>
              <a:rPr lang="en-US" altLang="ko-KR" dirty="0"/>
              <a:t> </a:t>
            </a:r>
            <a:r>
              <a:rPr lang="en-US" altLang="ko-KR" dirty="0" err="1"/>
              <a:t>độ</a:t>
            </a:r>
            <a:endParaRPr lang="ko-KR" altLang="en-US" dirty="0"/>
          </a:p>
        </p:txBody>
      </p:sp>
      <p:grpSp>
        <p:nvGrpSpPr>
          <p:cNvPr id="45" name="그룹 44">
            <a:extLst>
              <a:ext uri="{FF2B5EF4-FFF2-40B4-BE49-F238E27FC236}">
                <a16:creationId xmlns:a16="http://schemas.microsoft.com/office/drawing/2014/main" id="{531A696C-CA80-43CD-B28A-883C8489671B}"/>
              </a:ext>
            </a:extLst>
          </p:cNvPr>
          <p:cNvGrpSpPr/>
          <p:nvPr/>
        </p:nvGrpSpPr>
        <p:grpSpPr>
          <a:xfrm>
            <a:off x="1310831" y="2552127"/>
            <a:ext cx="7055025" cy="3524646"/>
            <a:chOff x="1310831" y="2552127"/>
            <a:chExt cx="7055025" cy="3524646"/>
          </a:xfrm>
        </p:grpSpPr>
        <p:pic>
          <p:nvPicPr>
            <p:cNvPr id="46" name="Picture 31">
              <a:extLst>
                <a:ext uri="{FF2B5EF4-FFF2-40B4-BE49-F238E27FC236}">
                  <a16:creationId xmlns:a16="http://schemas.microsoft.com/office/drawing/2014/main" id="{F64457C2-54D1-49C9-AC7F-79FB3C93771F}"/>
                </a:ext>
              </a:extLst>
            </p:cNvPr>
            <p:cNvPicPr>
              <a:picLocks noChangeAspect="1"/>
            </p:cNvPicPr>
            <p:nvPr/>
          </p:nvPicPr>
          <p:blipFill>
            <a:blip r:embed="rId3"/>
            <a:stretch>
              <a:fillRect/>
            </a:stretch>
          </p:blipFill>
          <p:spPr>
            <a:xfrm>
              <a:off x="5141288" y="2878625"/>
              <a:ext cx="1410251" cy="1042058"/>
            </a:xfrm>
            <a:prstGeom prst="rect">
              <a:avLst/>
            </a:prstGeom>
          </p:spPr>
        </p:pic>
        <p:grpSp>
          <p:nvGrpSpPr>
            <p:cNvPr id="47" name="Group 37">
              <a:extLst>
                <a:ext uri="{FF2B5EF4-FFF2-40B4-BE49-F238E27FC236}">
                  <a16:creationId xmlns:a16="http://schemas.microsoft.com/office/drawing/2014/main" id="{18B3046B-E472-4169-9F36-876012BCE2B3}"/>
                </a:ext>
              </a:extLst>
            </p:cNvPr>
            <p:cNvGrpSpPr/>
            <p:nvPr/>
          </p:nvGrpSpPr>
          <p:grpSpPr>
            <a:xfrm>
              <a:off x="2781966" y="2878625"/>
              <a:ext cx="1545829" cy="1002642"/>
              <a:chOff x="4475496" y="4597295"/>
              <a:chExt cx="1287504" cy="896625"/>
            </a:xfrm>
            <a:solidFill>
              <a:srgbClr val="E9F2FC"/>
            </a:solidFill>
          </p:grpSpPr>
          <p:sp>
            <p:nvSpPr>
              <p:cNvPr id="84" name="Rechteck 7">
                <a:extLst>
                  <a:ext uri="{FF2B5EF4-FFF2-40B4-BE49-F238E27FC236}">
                    <a16:creationId xmlns:a16="http://schemas.microsoft.com/office/drawing/2014/main" id="{2847FC30-C20D-44F0-A2F1-EDF0D1CD7C06}"/>
                  </a:ext>
                </a:extLst>
              </p:cNvPr>
              <p:cNvSpPr/>
              <p:nvPr/>
            </p:nvSpPr>
            <p:spPr>
              <a:xfrm>
                <a:off x="4475496" y="4597295"/>
                <a:ext cx="1287504" cy="896625"/>
              </a:xfrm>
              <a:prstGeom prst="roundRect">
                <a:avLst>
                  <a:gd name="adj" fmla="val 25879"/>
                </a:avLst>
              </a:prstGeom>
              <a:grpFill/>
              <a:ln w="19050">
                <a:solidFill>
                  <a:srgbClr val="193EB0"/>
                </a:solidFill>
              </a:ln>
              <a:effectLst/>
            </p:spPr>
            <p:style>
              <a:lnRef idx="1">
                <a:schemeClr val="accent6"/>
              </a:lnRef>
              <a:fillRef idx="2">
                <a:schemeClr val="accent6"/>
              </a:fillRef>
              <a:effectRef idx="1">
                <a:schemeClr val="accent6"/>
              </a:effectRef>
              <a:fontRef idx="minor">
                <a:schemeClr val="dk1"/>
              </a:fontRef>
            </p:style>
            <p:txBody>
              <a:bodyPr lIns="130020" tIns="65008" rIns="130020" bIns="65008" rtlCol="0" anchor="ctr"/>
              <a:lstStyle/>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srgbClr val="193EB0"/>
                  </a:solidFill>
                  <a:latin typeface="SamsungOne-700" panose="020B0803030303020204" pitchFamily="34" charset="0"/>
                  <a:ea typeface="SamsungOne-700" panose="020B0803030303020204" pitchFamily="34" charset="0"/>
                </a:endParaRPr>
              </a:p>
              <a:p>
                <a:pPr algn="ctr" defTabSz="1300164"/>
                <a:r>
                  <a:rPr lang="de-DE" altLang="ko-KR" sz="1200" dirty="0">
                    <a:solidFill>
                      <a:srgbClr val="193EB0"/>
                    </a:solidFill>
                    <a:latin typeface="SamsungOne-700" panose="020B0803030303020204" pitchFamily="34" charset="0"/>
                    <a:ea typeface="SamsungOne-700" panose="020B0803030303020204" pitchFamily="34" charset="0"/>
                  </a:rPr>
                  <a:t>CỤM</a:t>
                </a:r>
              </a:p>
            </p:txBody>
          </p:sp>
          <p:pic>
            <p:nvPicPr>
              <p:cNvPr id="85" name="Picture 36">
                <a:extLst>
                  <a:ext uri="{FF2B5EF4-FFF2-40B4-BE49-F238E27FC236}">
                    <a16:creationId xmlns:a16="http://schemas.microsoft.com/office/drawing/2014/main" id="{B284B35B-DF0A-43FD-BFFB-D43942F5AE1A}"/>
                  </a:ext>
                </a:extLst>
              </p:cNvPr>
              <p:cNvPicPr>
                <a:picLocks noChangeAspect="1"/>
              </p:cNvPicPr>
              <p:nvPr/>
            </p:nvPicPr>
            <p:blipFill>
              <a:blip r:embed="rId4"/>
              <a:stretch>
                <a:fillRect/>
              </a:stretch>
            </p:blipFill>
            <p:spPr>
              <a:xfrm>
                <a:off x="4618992" y="4694737"/>
                <a:ext cx="1025999" cy="537846"/>
              </a:xfrm>
              <a:prstGeom prst="roundRect">
                <a:avLst/>
              </a:prstGeom>
              <a:grpFill/>
              <a:ln>
                <a:noFill/>
              </a:ln>
            </p:spPr>
          </p:pic>
        </p:grpSp>
        <p:sp>
          <p:nvSpPr>
            <p:cNvPr id="48" name="Can 39">
              <a:extLst>
                <a:ext uri="{FF2B5EF4-FFF2-40B4-BE49-F238E27FC236}">
                  <a16:creationId xmlns:a16="http://schemas.microsoft.com/office/drawing/2014/main" id="{C12D9B92-8A79-447E-9C57-E4C7FD083EF1}"/>
                </a:ext>
              </a:extLst>
            </p:cNvPr>
            <p:cNvSpPr/>
            <p:nvPr/>
          </p:nvSpPr>
          <p:spPr>
            <a:xfrm>
              <a:off x="7365032" y="2868585"/>
              <a:ext cx="1000824" cy="1062138"/>
            </a:xfrm>
            <a:prstGeom prst="can">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Content Placeholder 5">
              <a:extLst>
                <a:ext uri="{FF2B5EF4-FFF2-40B4-BE49-F238E27FC236}">
                  <a16:creationId xmlns:a16="http://schemas.microsoft.com/office/drawing/2014/main" id="{4F84E496-AA8E-4770-8469-46CC68915728}"/>
                </a:ext>
              </a:extLst>
            </p:cNvPr>
            <p:cNvPicPr>
              <a:picLocks noChangeAspect="1"/>
            </p:cNvPicPr>
            <p:nvPr/>
          </p:nvPicPr>
          <p:blipFill>
            <a:blip r:embed="rId5"/>
            <a:stretch>
              <a:fillRect/>
            </a:stretch>
          </p:blipFill>
          <p:spPr>
            <a:xfrm>
              <a:off x="7448456" y="3214077"/>
              <a:ext cx="826417" cy="606039"/>
            </a:xfrm>
            <a:prstGeom prst="rect">
              <a:avLst/>
            </a:prstGeom>
            <a:noFill/>
            <a:ln>
              <a:noFill/>
            </a:ln>
          </p:spPr>
        </p:pic>
        <p:sp>
          <p:nvSpPr>
            <p:cNvPr id="50" name="Rechteck 7">
              <a:extLst>
                <a:ext uri="{FF2B5EF4-FFF2-40B4-BE49-F238E27FC236}">
                  <a16:creationId xmlns:a16="http://schemas.microsoft.com/office/drawing/2014/main" id="{F40FBE14-29C4-4754-8603-8B987CCF68AB}"/>
                </a:ext>
              </a:extLst>
            </p:cNvPr>
            <p:cNvSpPr/>
            <p:nvPr/>
          </p:nvSpPr>
          <p:spPr>
            <a:xfrm>
              <a:off x="5115034" y="4483313"/>
              <a:ext cx="1545830" cy="947641"/>
            </a:xfrm>
            <a:prstGeom prst="roundRect">
              <a:avLst>
                <a:gd name="adj" fmla="val 25879"/>
              </a:avLst>
            </a:prstGeom>
            <a:solidFill>
              <a:srgbClr val="E9F2FC"/>
            </a:solidFill>
            <a:ln w="19050">
              <a:solidFill>
                <a:srgbClr val="193EB0"/>
              </a:solidFill>
            </a:ln>
            <a:effectLst/>
          </p:spPr>
          <p:style>
            <a:lnRef idx="1">
              <a:schemeClr val="accent6"/>
            </a:lnRef>
            <a:fillRef idx="2">
              <a:schemeClr val="accent6"/>
            </a:fillRef>
            <a:effectRef idx="1">
              <a:schemeClr val="accent6"/>
            </a:effectRef>
            <a:fontRef idx="minor">
              <a:schemeClr val="dk1"/>
            </a:fontRef>
          </p:style>
          <p:txBody>
            <a:bodyPr lIns="130020" tIns="65008" rIns="130020" bIns="65008" rtlCol="0" anchor="ctr"/>
            <a:lstStyle/>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p:txBody>
        </p:sp>
        <p:pic>
          <p:nvPicPr>
            <p:cNvPr id="51" name="Picture 33">
              <a:extLst>
                <a:ext uri="{FF2B5EF4-FFF2-40B4-BE49-F238E27FC236}">
                  <a16:creationId xmlns:a16="http://schemas.microsoft.com/office/drawing/2014/main" id="{B971E76E-431C-4FA5-B12F-F97E3F3BA7EF}"/>
                </a:ext>
              </a:extLst>
            </p:cNvPr>
            <p:cNvPicPr>
              <a:picLocks noChangeAspect="1"/>
            </p:cNvPicPr>
            <p:nvPr/>
          </p:nvPicPr>
          <p:blipFill>
            <a:blip r:embed="rId6"/>
            <a:stretch>
              <a:fillRect/>
            </a:stretch>
          </p:blipFill>
          <p:spPr>
            <a:xfrm>
              <a:off x="5117329" y="4593549"/>
              <a:ext cx="729442" cy="729442"/>
            </a:xfrm>
            <a:prstGeom prst="rect">
              <a:avLst/>
            </a:prstGeom>
            <a:noFill/>
          </p:spPr>
        </p:pic>
        <p:pic>
          <p:nvPicPr>
            <p:cNvPr id="52" name="Picture 42">
              <a:extLst>
                <a:ext uri="{FF2B5EF4-FFF2-40B4-BE49-F238E27FC236}">
                  <a16:creationId xmlns:a16="http://schemas.microsoft.com/office/drawing/2014/main" id="{9AC35CEA-F856-4EBE-BC49-B6C5FCC45048}"/>
                </a:ext>
              </a:extLst>
            </p:cNvPr>
            <p:cNvPicPr>
              <a:picLocks noChangeAspect="1"/>
            </p:cNvPicPr>
            <p:nvPr/>
          </p:nvPicPr>
          <p:blipFill>
            <a:blip r:embed="rId7"/>
            <a:stretch>
              <a:fillRect/>
            </a:stretch>
          </p:blipFill>
          <p:spPr>
            <a:xfrm>
              <a:off x="5693180" y="4782560"/>
              <a:ext cx="955332" cy="407895"/>
            </a:xfrm>
            <a:prstGeom prst="rect">
              <a:avLst/>
            </a:prstGeom>
            <a:solidFill>
              <a:srgbClr val="E9F2FC"/>
            </a:solidFill>
          </p:spPr>
        </p:pic>
        <p:cxnSp>
          <p:nvCxnSpPr>
            <p:cNvPr id="53" name="Elbow Connector 61">
              <a:extLst>
                <a:ext uri="{FF2B5EF4-FFF2-40B4-BE49-F238E27FC236}">
                  <a16:creationId xmlns:a16="http://schemas.microsoft.com/office/drawing/2014/main" id="{2230DF6E-96D2-425F-BD86-C121046E8C54}"/>
                </a:ext>
              </a:extLst>
            </p:cNvPr>
            <p:cNvCxnSpPr>
              <a:cxnSpLocks/>
              <a:stCxn id="48" idx="3"/>
              <a:endCxn id="52" idx="3"/>
            </p:cNvCxnSpPr>
            <p:nvPr/>
          </p:nvCxnSpPr>
          <p:spPr>
            <a:xfrm rot="5400000">
              <a:off x="6729086" y="3850149"/>
              <a:ext cx="1055785" cy="1216932"/>
            </a:xfrm>
            <a:prstGeom prst="bentConnector2">
              <a:avLst/>
            </a:prstGeom>
            <a:ln w="38100">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67">
              <a:extLst>
                <a:ext uri="{FF2B5EF4-FFF2-40B4-BE49-F238E27FC236}">
                  <a16:creationId xmlns:a16="http://schemas.microsoft.com/office/drawing/2014/main" id="{73A61CC1-5CEB-47FD-8F6A-AD9365D21CA3}"/>
                </a:ext>
              </a:extLst>
            </p:cNvPr>
            <p:cNvCxnSpPr>
              <a:stCxn id="51" idx="1"/>
            </p:cNvCxnSpPr>
            <p:nvPr/>
          </p:nvCxnSpPr>
          <p:spPr>
            <a:xfrm flipH="1">
              <a:off x="4315252" y="4958270"/>
              <a:ext cx="802077" cy="0"/>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2A65292-D6B6-4083-8B12-935C6287FF34}"/>
                </a:ext>
              </a:extLst>
            </p:cNvPr>
            <p:cNvSpPr txBox="1"/>
            <p:nvPr/>
          </p:nvSpPr>
          <p:spPr>
            <a:xfrm>
              <a:off x="2923810" y="5665360"/>
              <a:ext cx="4020652"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Ví</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dụ</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kiến</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trúc</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độ</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trễ</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thấp</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phù</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hợp</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với</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lớp</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tốc</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độ</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56" name="그룹 55">
              <a:extLst>
                <a:ext uri="{FF2B5EF4-FFF2-40B4-BE49-F238E27FC236}">
                  <a16:creationId xmlns:a16="http://schemas.microsoft.com/office/drawing/2014/main" id="{FA5D7904-5287-4162-B401-ED3FA2DD158F}"/>
                </a:ext>
              </a:extLst>
            </p:cNvPr>
            <p:cNvGrpSpPr/>
            <p:nvPr/>
          </p:nvGrpSpPr>
          <p:grpSpPr>
            <a:xfrm>
              <a:off x="2820242" y="4327042"/>
              <a:ext cx="1367376" cy="1171142"/>
              <a:chOff x="3133870" y="4531619"/>
              <a:chExt cx="1016353" cy="870494"/>
            </a:xfrm>
          </p:grpSpPr>
          <p:pic>
            <p:nvPicPr>
              <p:cNvPr id="81" name="그림 80">
                <a:extLst>
                  <a:ext uri="{FF2B5EF4-FFF2-40B4-BE49-F238E27FC236}">
                    <a16:creationId xmlns:a16="http://schemas.microsoft.com/office/drawing/2014/main" id="{83FB80C2-6F77-44B5-BC90-A04ADAC2EB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3870" y="4531619"/>
                <a:ext cx="658369" cy="381001"/>
              </a:xfrm>
              <a:prstGeom prst="rect">
                <a:avLst/>
              </a:prstGeom>
            </p:spPr>
          </p:pic>
          <p:pic>
            <p:nvPicPr>
              <p:cNvPr id="82" name="그림 81">
                <a:extLst>
                  <a:ext uri="{FF2B5EF4-FFF2-40B4-BE49-F238E27FC236}">
                    <a16:creationId xmlns:a16="http://schemas.microsoft.com/office/drawing/2014/main" id="{CB814E5A-6D47-4C60-974D-1FB6255A2E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0288" y="4974588"/>
                <a:ext cx="512443" cy="427525"/>
              </a:xfrm>
              <a:prstGeom prst="rect">
                <a:avLst/>
              </a:prstGeom>
            </p:spPr>
          </p:pic>
          <p:pic>
            <p:nvPicPr>
              <p:cNvPr id="83" name="그림 82">
                <a:extLst>
                  <a:ext uri="{FF2B5EF4-FFF2-40B4-BE49-F238E27FC236}">
                    <a16:creationId xmlns:a16="http://schemas.microsoft.com/office/drawing/2014/main" id="{E0F544EF-D588-4D5D-8148-AC17D956F79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9431" y="4626536"/>
                <a:ext cx="240792" cy="420625"/>
              </a:xfrm>
              <a:prstGeom prst="rect">
                <a:avLst/>
              </a:prstGeom>
            </p:spPr>
          </p:pic>
        </p:grpSp>
        <p:grpSp>
          <p:nvGrpSpPr>
            <p:cNvPr id="57" name="그룹 56">
              <a:extLst>
                <a:ext uri="{FF2B5EF4-FFF2-40B4-BE49-F238E27FC236}">
                  <a16:creationId xmlns:a16="http://schemas.microsoft.com/office/drawing/2014/main" id="{751319C9-02CB-468F-802C-AAE0E7430E50}"/>
                </a:ext>
              </a:extLst>
            </p:cNvPr>
            <p:cNvGrpSpPr/>
            <p:nvPr/>
          </p:nvGrpSpPr>
          <p:grpSpPr>
            <a:xfrm>
              <a:off x="1310831" y="2552127"/>
              <a:ext cx="950734" cy="3524646"/>
              <a:chOff x="1473209" y="2221123"/>
              <a:chExt cx="950734" cy="3941375"/>
            </a:xfrm>
          </p:grpSpPr>
          <p:sp>
            <p:nvSpPr>
              <p:cNvPr id="62" name="Shape 872">
                <a:extLst>
                  <a:ext uri="{FF2B5EF4-FFF2-40B4-BE49-F238E27FC236}">
                    <a16:creationId xmlns:a16="http://schemas.microsoft.com/office/drawing/2014/main" id="{45493018-AD43-4A59-838D-5FAA158EC2E5}"/>
                  </a:ext>
                </a:extLst>
              </p:cNvPr>
              <p:cNvSpPr/>
              <p:nvPr/>
            </p:nvSpPr>
            <p:spPr>
              <a:xfrm>
                <a:off x="1514065" y="2221123"/>
                <a:ext cx="885324" cy="3941375"/>
              </a:xfrm>
              <a:prstGeom prst="roundRect">
                <a:avLst>
                  <a:gd name="adj" fmla="val 16667"/>
                </a:avLst>
              </a:prstGeom>
              <a:solidFill>
                <a:srgbClr val="E9F2FC"/>
              </a:solidFill>
              <a:ln w="19050" cap="flat" cmpd="sng">
                <a:solidFill>
                  <a:srgbClr val="193EB0"/>
                </a:solidFill>
                <a:prstDash val="solid"/>
                <a:round/>
                <a:headEnd type="none" w="med" len="med"/>
                <a:tailEnd type="none" w="med" len="med"/>
              </a:ln>
            </p:spPr>
            <p:txBody>
              <a:bodyPr lIns="91425" tIns="45700" rIns="91425" bIns="45700" anchor="ctr" anchorCtr="0">
                <a:noAutofit/>
              </a:bodyPr>
              <a:lstStyle/>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a:p>
                <a:pPr algn="ctr">
                  <a:buClr>
                    <a:schemeClr val="dk1"/>
                  </a:buClr>
                </a:pPr>
                <a:endParaRPr b="1" dirty="0">
                  <a:solidFill>
                    <a:srgbClr val="008FE3"/>
                  </a:solidFill>
                  <a:latin typeface="SamsungOne-400" panose="020B0503030303020204" pitchFamily="34" charset="0"/>
                  <a:ea typeface="SamsungOne-400" panose="020B0503030303020204" pitchFamily="34" charset="0"/>
                  <a:cs typeface="Calibri"/>
                  <a:sym typeface="Calibri"/>
                </a:endParaRPr>
              </a:p>
            </p:txBody>
          </p:sp>
          <p:sp>
            <p:nvSpPr>
              <p:cNvPr id="63" name="Shape 878">
                <a:extLst>
                  <a:ext uri="{FF2B5EF4-FFF2-40B4-BE49-F238E27FC236}">
                    <a16:creationId xmlns:a16="http://schemas.microsoft.com/office/drawing/2014/main" id="{A69C02CC-E4E7-4A25-8BB9-7D28A94334AB}"/>
                  </a:ext>
                </a:extLst>
              </p:cNvPr>
              <p:cNvSpPr txBox="1"/>
              <p:nvPr/>
            </p:nvSpPr>
            <p:spPr>
              <a:xfrm>
                <a:off x="1473209" y="2362036"/>
                <a:ext cx="950734" cy="544387"/>
              </a:xfrm>
              <a:prstGeom prst="rect">
                <a:avLst/>
              </a:prstGeom>
              <a:noFill/>
              <a:ln>
                <a:noFill/>
              </a:ln>
            </p:spPr>
            <p:txBody>
              <a:bodyPr lIns="91425" tIns="45700" rIns="91425" bIns="45700" anchor="ctr" anchorCtr="0">
                <a:noAutofit/>
              </a:bodyPr>
              <a:lstStyle/>
              <a:p>
                <a:pPr algn="ctr">
                  <a:buClr>
                    <a:srgbClr val="BA2A16"/>
                  </a:buClr>
                  <a:buSzPct val="25000"/>
                </a:pPr>
                <a:r>
                  <a:rPr lang="en-US" sz="1200" dirty="0">
                    <a:solidFill>
                      <a:srgbClr val="BA2A16"/>
                    </a:solidFill>
                    <a:latin typeface="SamsungOne-400" panose="020B0503030303020204" pitchFamily="34" charset="0"/>
                    <a:ea typeface="SamsungOne-400" panose="020B0503030303020204" pitchFamily="34" charset="0"/>
                    <a:cs typeface="Arial"/>
                    <a:sym typeface="Arial"/>
                  </a:rPr>
                  <a:t> </a:t>
                </a:r>
                <a:r>
                  <a:rPr lang="en-US" sz="1400" dirty="0" err="1">
                    <a:solidFill>
                      <a:srgbClr val="193EB0"/>
                    </a:solidFill>
                    <a:latin typeface="SamsungOne-700" panose="020B0803030303020204" pitchFamily="34" charset="0"/>
                    <a:ea typeface="SamsungOne-700" panose="020B0803030303020204" pitchFamily="34" charset="0"/>
                    <a:sym typeface="Arial"/>
                  </a:rPr>
                  <a:t>Nguồn</a:t>
                </a:r>
                <a:r>
                  <a:rPr lang="en-US" sz="1400" dirty="0">
                    <a:solidFill>
                      <a:srgbClr val="193EB0"/>
                    </a:solidFill>
                    <a:latin typeface="SamsungOne-700" panose="020B0803030303020204" pitchFamily="34" charset="0"/>
                    <a:ea typeface="SamsungOne-700" panose="020B0803030303020204" pitchFamily="34" charset="0"/>
                    <a:sym typeface="Arial"/>
                  </a:rPr>
                  <a:t> </a:t>
                </a:r>
              </a:p>
              <a:p>
                <a:pPr algn="ctr">
                  <a:buClr>
                    <a:srgbClr val="BA2A16"/>
                  </a:buClr>
                  <a:buSzPct val="25000"/>
                </a:pPr>
                <a:r>
                  <a:rPr lang="en-US" sz="1400" dirty="0" err="1">
                    <a:solidFill>
                      <a:srgbClr val="193EB0"/>
                    </a:solidFill>
                    <a:latin typeface="SamsungOne-700" panose="020B0803030303020204" pitchFamily="34" charset="0"/>
                    <a:ea typeface="SamsungOne-700" panose="020B0803030303020204" pitchFamily="34" charset="0"/>
                    <a:sym typeface="Arial"/>
                  </a:rPr>
                  <a:t>dữ</a:t>
                </a:r>
                <a:r>
                  <a:rPr lang="en-US" sz="1400" dirty="0">
                    <a:solidFill>
                      <a:srgbClr val="193EB0"/>
                    </a:solidFill>
                    <a:latin typeface="SamsungOne-700" panose="020B0803030303020204" pitchFamily="34" charset="0"/>
                    <a:ea typeface="SamsungOne-700" panose="020B0803030303020204" pitchFamily="34" charset="0"/>
                    <a:sym typeface="Arial"/>
                  </a:rPr>
                  <a:t> </a:t>
                </a:r>
                <a:r>
                  <a:rPr lang="en-US" sz="1400" dirty="0" err="1">
                    <a:solidFill>
                      <a:srgbClr val="193EB0"/>
                    </a:solidFill>
                    <a:latin typeface="SamsungOne-700" panose="020B0803030303020204" pitchFamily="34" charset="0"/>
                    <a:ea typeface="SamsungOne-700" panose="020B0803030303020204" pitchFamily="34" charset="0"/>
                    <a:sym typeface="Arial"/>
                  </a:rPr>
                  <a:t>liệu</a:t>
                </a:r>
                <a:endParaRPr lang="en-US" sz="1400" dirty="0">
                  <a:solidFill>
                    <a:srgbClr val="193EB0"/>
                  </a:solidFill>
                  <a:latin typeface="SamsungOne-700" panose="020B0803030303020204" pitchFamily="34" charset="0"/>
                  <a:ea typeface="SamsungOne-700" panose="020B0803030303020204" pitchFamily="34" charset="0"/>
                  <a:sym typeface="Arial"/>
                </a:endParaRPr>
              </a:p>
            </p:txBody>
          </p:sp>
          <p:grpSp>
            <p:nvGrpSpPr>
              <p:cNvPr id="64" name="그룹 63">
                <a:extLst>
                  <a:ext uri="{FF2B5EF4-FFF2-40B4-BE49-F238E27FC236}">
                    <a16:creationId xmlns:a16="http://schemas.microsoft.com/office/drawing/2014/main" id="{02B0EDBE-E061-45D4-B1FA-32A72E06F5DD}"/>
                  </a:ext>
                </a:extLst>
              </p:cNvPr>
              <p:cNvGrpSpPr/>
              <p:nvPr/>
            </p:nvGrpSpPr>
            <p:grpSpPr>
              <a:xfrm>
                <a:off x="1577792" y="3066345"/>
                <a:ext cx="775665" cy="2893961"/>
                <a:chOff x="1577792" y="3066345"/>
                <a:chExt cx="775665" cy="2893961"/>
              </a:xfrm>
            </p:grpSpPr>
            <p:grpSp>
              <p:nvGrpSpPr>
                <p:cNvPr id="65" name="그룹 64">
                  <a:extLst>
                    <a:ext uri="{FF2B5EF4-FFF2-40B4-BE49-F238E27FC236}">
                      <a16:creationId xmlns:a16="http://schemas.microsoft.com/office/drawing/2014/main" id="{BDD89F7D-EB4D-48A5-8415-A861FE64441D}"/>
                    </a:ext>
                  </a:extLst>
                </p:cNvPr>
                <p:cNvGrpSpPr/>
                <p:nvPr/>
              </p:nvGrpSpPr>
              <p:grpSpPr>
                <a:xfrm>
                  <a:off x="1592101" y="3567322"/>
                  <a:ext cx="712950" cy="357011"/>
                  <a:chOff x="1592100" y="3554622"/>
                  <a:chExt cx="737869" cy="357011"/>
                </a:xfrm>
              </p:grpSpPr>
              <p:sp>
                <p:nvSpPr>
                  <p:cNvPr id="79" name="직사각형 187">
                    <a:extLst>
                      <a:ext uri="{FF2B5EF4-FFF2-40B4-BE49-F238E27FC236}">
                        <a16:creationId xmlns:a16="http://schemas.microsoft.com/office/drawing/2014/main" id="{B90832C3-E484-4D3A-8257-A589C959678C}"/>
                      </a:ext>
                    </a:extLst>
                  </p:cNvPr>
                  <p:cNvSpPr>
                    <a:spLocks noChangeArrowheads="1"/>
                  </p:cNvSpPr>
                  <p:nvPr/>
                </p:nvSpPr>
                <p:spPr bwMode="auto">
                  <a:xfrm>
                    <a:off x="1592100" y="3795476"/>
                    <a:ext cx="737869" cy="116157"/>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CẢM BIẾN ÁP SUẤT</a:t>
                    </a:r>
                  </a:p>
                </p:txBody>
              </p:sp>
              <p:pic>
                <p:nvPicPr>
                  <p:cNvPr id="80" name="그림 79">
                    <a:extLst>
                      <a:ext uri="{FF2B5EF4-FFF2-40B4-BE49-F238E27FC236}">
                        <a16:creationId xmlns:a16="http://schemas.microsoft.com/office/drawing/2014/main" id="{5D0B748C-2694-4DAB-AA6C-A2CEEFED56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6546" y="3554622"/>
                    <a:ext cx="188976" cy="228600"/>
                  </a:xfrm>
                  <a:prstGeom prst="rect">
                    <a:avLst/>
                  </a:prstGeom>
                </p:spPr>
              </p:pic>
            </p:grpSp>
            <p:grpSp>
              <p:nvGrpSpPr>
                <p:cNvPr id="66" name="그룹 65">
                  <a:extLst>
                    <a:ext uri="{FF2B5EF4-FFF2-40B4-BE49-F238E27FC236}">
                      <a16:creationId xmlns:a16="http://schemas.microsoft.com/office/drawing/2014/main" id="{BBB619BA-9582-4AD4-9269-948BA5DC8675}"/>
                    </a:ext>
                  </a:extLst>
                </p:cNvPr>
                <p:cNvGrpSpPr/>
                <p:nvPr/>
              </p:nvGrpSpPr>
              <p:grpSpPr>
                <a:xfrm>
                  <a:off x="1601587" y="4982269"/>
                  <a:ext cx="736363" cy="435782"/>
                  <a:chOff x="1599871" y="4829869"/>
                  <a:chExt cx="762100" cy="435782"/>
                </a:xfrm>
              </p:grpSpPr>
              <p:sp>
                <p:nvSpPr>
                  <p:cNvPr id="77" name="직사각형 187">
                    <a:extLst>
                      <a:ext uri="{FF2B5EF4-FFF2-40B4-BE49-F238E27FC236}">
                        <a16:creationId xmlns:a16="http://schemas.microsoft.com/office/drawing/2014/main" id="{7F30D4CC-D196-4A56-A484-BDD5AF258E6C}"/>
                      </a:ext>
                    </a:extLst>
                  </p:cNvPr>
                  <p:cNvSpPr>
                    <a:spLocks noChangeArrowheads="1"/>
                  </p:cNvSpPr>
                  <p:nvPr/>
                </p:nvSpPr>
                <p:spPr bwMode="auto">
                  <a:xfrm>
                    <a:off x="1599871" y="5141751"/>
                    <a:ext cx="762100"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BỘ CẢM BIẾN VỊ TRÍ</a:t>
                    </a:r>
                  </a:p>
                </p:txBody>
              </p:sp>
              <p:pic>
                <p:nvPicPr>
                  <p:cNvPr id="78" name="그림 77">
                    <a:extLst>
                      <a:ext uri="{FF2B5EF4-FFF2-40B4-BE49-F238E27FC236}">
                        <a16:creationId xmlns:a16="http://schemas.microsoft.com/office/drawing/2014/main" id="{BAD230BF-7B8B-4CED-B16F-307144BF6E4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5586" y="4829869"/>
                    <a:ext cx="310897" cy="295657"/>
                  </a:xfrm>
                  <a:prstGeom prst="rect">
                    <a:avLst/>
                  </a:prstGeom>
                </p:spPr>
              </p:pic>
            </p:grpSp>
            <p:sp>
              <p:nvSpPr>
                <p:cNvPr id="67" name="직사각형 187">
                  <a:extLst>
                    <a:ext uri="{FF2B5EF4-FFF2-40B4-BE49-F238E27FC236}">
                      <a16:creationId xmlns:a16="http://schemas.microsoft.com/office/drawing/2014/main" id="{41683850-809C-41FD-8682-07CFBF5C01F5}"/>
                    </a:ext>
                  </a:extLst>
                </p:cNvPr>
                <p:cNvSpPr>
                  <a:spLocks noChangeArrowheads="1"/>
                </p:cNvSpPr>
                <p:nvPr/>
              </p:nvSpPr>
              <p:spPr bwMode="auto">
                <a:xfrm>
                  <a:off x="1650679" y="5844150"/>
                  <a:ext cx="599749" cy="116156"/>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vi-VN"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ĐỘNG CƠ</a:t>
                  </a:r>
                  <a:endPar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endParaRPr>
                </a:p>
              </p:txBody>
            </p:sp>
            <p:grpSp>
              <p:nvGrpSpPr>
                <p:cNvPr id="68" name="그룹 67">
                  <a:extLst>
                    <a:ext uri="{FF2B5EF4-FFF2-40B4-BE49-F238E27FC236}">
                      <a16:creationId xmlns:a16="http://schemas.microsoft.com/office/drawing/2014/main" id="{0397B4B4-F97D-4A22-8DB5-DFCC79CEDA1C}"/>
                    </a:ext>
                  </a:extLst>
                </p:cNvPr>
                <p:cNvGrpSpPr/>
                <p:nvPr/>
              </p:nvGrpSpPr>
              <p:grpSpPr>
                <a:xfrm>
                  <a:off x="1592101" y="4033326"/>
                  <a:ext cx="761356" cy="418534"/>
                  <a:chOff x="1590054" y="3950776"/>
                  <a:chExt cx="787967" cy="418534"/>
                </a:xfrm>
              </p:grpSpPr>
              <p:sp>
                <p:nvSpPr>
                  <p:cNvPr id="75" name="직사각형 187">
                    <a:extLst>
                      <a:ext uri="{FF2B5EF4-FFF2-40B4-BE49-F238E27FC236}">
                        <a16:creationId xmlns:a16="http://schemas.microsoft.com/office/drawing/2014/main" id="{1C6B9A5D-42CB-4C48-BE1E-D4FEA6991FE4}"/>
                      </a:ext>
                    </a:extLst>
                  </p:cNvPr>
                  <p:cNvSpPr>
                    <a:spLocks noChangeArrowheads="1"/>
                  </p:cNvSpPr>
                  <p:nvPr/>
                </p:nvSpPr>
                <p:spPr bwMode="auto">
                  <a:xfrm>
                    <a:off x="1590054" y="4245410"/>
                    <a:ext cx="787967"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vi-VN"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MÁY ĐO LƯU LƯỢNG</a:t>
                    </a:r>
                    <a:endPar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endParaRPr>
                  </a:p>
                </p:txBody>
              </p:sp>
              <p:pic>
                <p:nvPicPr>
                  <p:cNvPr id="76" name="그림 75">
                    <a:extLst>
                      <a:ext uri="{FF2B5EF4-FFF2-40B4-BE49-F238E27FC236}">
                        <a16:creationId xmlns:a16="http://schemas.microsoft.com/office/drawing/2014/main" id="{74DD5E3C-BE5F-4DBA-AE3B-08C12D41206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22350" y="3950776"/>
                    <a:ext cx="277369" cy="265177"/>
                  </a:xfrm>
                  <a:prstGeom prst="rect">
                    <a:avLst/>
                  </a:prstGeom>
                </p:spPr>
              </p:pic>
            </p:grpSp>
            <p:grpSp>
              <p:nvGrpSpPr>
                <p:cNvPr id="69" name="그룹 68">
                  <a:extLst>
                    <a:ext uri="{FF2B5EF4-FFF2-40B4-BE49-F238E27FC236}">
                      <a16:creationId xmlns:a16="http://schemas.microsoft.com/office/drawing/2014/main" id="{38C2D853-3441-4C93-88D6-FD33E4A739C2}"/>
                    </a:ext>
                  </a:extLst>
                </p:cNvPr>
                <p:cNvGrpSpPr/>
                <p:nvPr/>
              </p:nvGrpSpPr>
              <p:grpSpPr>
                <a:xfrm>
                  <a:off x="1588545" y="4592102"/>
                  <a:ext cx="736363" cy="286651"/>
                  <a:chOff x="1586373" y="4490502"/>
                  <a:chExt cx="762100" cy="286651"/>
                </a:xfrm>
              </p:grpSpPr>
              <p:sp>
                <p:nvSpPr>
                  <p:cNvPr id="73" name="직사각형 187">
                    <a:extLst>
                      <a:ext uri="{FF2B5EF4-FFF2-40B4-BE49-F238E27FC236}">
                        <a16:creationId xmlns:a16="http://schemas.microsoft.com/office/drawing/2014/main" id="{7B5F235F-E978-4C03-8B6B-D1AD31CF5DBA}"/>
                      </a:ext>
                    </a:extLst>
                  </p:cNvPr>
                  <p:cNvSpPr>
                    <a:spLocks noChangeArrowheads="1"/>
                  </p:cNvSpPr>
                  <p:nvPr/>
                </p:nvSpPr>
                <p:spPr bwMode="auto">
                  <a:xfrm>
                    <a:off x="1586373" y="4653253"/>
                    <a:ext cx="762100"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CẢM BIẾN CỦA PROX</a:t>
                    </a:r>
                  </a:p>
                </p:txBody>
              </p:sp>
              <p:pic>
                <p:nvPicPr>
                  <p:cNvPr id="74" name="그림 73">
                    <a:extLst>
                      <a:ext uri="{FF2B5EF4-FFF2-40B4-BE49-F238E27FC236}">
                        <a16:creationId xmlns:a16="http://schemas.microsoft.com/office/drawing/2014/main" id="{543A9BF9-E7D2-4828-921F-E93BC4F5B7F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11682" y="4490502"/>
                    <a:ext cx="298705" cy="121920"/>
                  </a:xfrm>
                  <a:prstGeom prst="rect">
                    <a:avLst/>
                  </a:prstGeom>
                </p:spPr>
              </p:pic>
            </p:grpSp>
            <p:sp>
              <p:nvSpPr>
                <p:cNvPr id="70" name="직사각형 187">
                  <a:extLst>
                    <a:ext uri="{FF2B5EF4-FFF2-40B4-BE49-F238E27FC236}">
                      <a16:creationId xmlns:a16="http://schemas.microsoft.com/office/drawing/2014/main" id="{8C23C227-79F3-406F-BF4C-474240A4941C}"/>
                    </a:ext>
                  </a:extLst>
                </p:cNvPr>
                <p:cNvSpPr>
                  <a:spLocks noChangeArrowheads="1"/>
                </p:cNvSpPr>
                <p:nvPr/>
              </p:nvSpPr>
              <p:spPr bwMode="auto">
                <a:xfrm>
                  <a:off x="1577792" y="3342897"/>
                  <a:ext cx="748710"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CẢM BIẾN NHIỆT ĐỘ</a:t>
                  </a:r>
                </a:p>
              </p:txBody>
            </p:sp>
            <p:pic>
              <p:nvPicPr>
                <p:cNvPr id="71" name="그림 70">
                  <a:extLst>
                    <a:ext uri="{FF2B5EF4-FFF2-40B4-BE49-F238E27FC236}">
                      <a16:creationId xmlns:a16="http://schemas.microsoft.com/office/drawing/2014/main" id="{7184CE63-E754-4D3C-A683-85FEFAC13B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98279" y="5527903"/>
                  <a:ext cx="326137" cy="271273"/>
                </a:xfrm>
                <a:prstGeom prst="rect">
                  <a:avLst/>
                </a:prstGeom>
              </p:spPr>
            </p:pic>
            <p:pic>
              <p:nvPicPr>
                <p:cNvPr id="72" name="그림 71">
                  <a:extLst>
                    <a:ext uri="{FF2B5EF4-FFF2-40B4-BE49-F238E27FC236}">
                      <a16:creationId xmlns:a16="http://schemas.microsoft.com/office/drawing/2014/main" id="{5EC00A1D-1A99-4A9E-9AC1-22B5FE4E2C6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99665" y="3066345"/>
                  <a:ext cx="140208" cy="268225"/>
                </a:xfrm>
                <a:prstGeom prst="rect">
                  <a:avLst/>
                </a:prstGeom>
              </p:spPr>
            </p:pic>
          </p:grpSp>
        </p:grpSp>
        <p:grpSp>
          <p:nvGrpSpPr>
            <p:cNvPr id="58" name="그룹 57">
              <a:extLst>
                <a:ext uri="{FF2B5EF4-FFF2-40B4-BE49-F238E27FC236}">
                  <a16:creationId xmlns:a16="http://schemas.microsoft.com/office/drawing/2014/main" id="{10B10912-9F25-4E7F-ADC5-5EF4873D050F}"/>
                </a:ext>
              </a:extLst>
            </p:cNvPr>
            <p:cNvGrpSpPr/>
            <p:nvPr/>
          </p:nvGrpSpPr>
          <p:grpSpPr>
            <a:xfrm>
              <a:off x="2237011" y="3399654"/>
              <a:ext cx="5128022" cy="5233"/>
              <a:chOff x="2399389" y="3207795"/>
              <a:chExt cx="5128022" cy="5233"/>
            </a:xfrm>
          </p:grpSpPr>
          <p:cxnSp>
            <p:nvCxnSpPr>
              <p:cNvPr id="59" name="Straight Arrow Connector 54">
                <a:extLst>
                  <a:ext uri="{FF2B5EF4-FFF2-40B4-BE49-F238E27FC236}">
                    <a16:creationId xmlns:a16="http://schemas.microsoft.com/office/drawing/2014/main" id="{88B139AE-7652-455F-9CDA-0DE287068DD9}"/>
                  </a:ext>
                </a:extLst>
              </p:cNvPr>
              <p:cNvCxnSpPr>
                <a:cxnSpLocks/>
              </p:cNvCxnSpPr>
              <p:nvPr/>
            </p:nvCxnSpPr>
            <p:spPr>
              <a:xfrm flipV="1">
                <a:off x="4490173" y="3207795"/>
                <a:ext cx="813493" cy="5233"/>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7">
                <a:extLst>
                  <a:ext uri="{FF2B5EF4-FFF2-40B4-BE49-F238E27FC236}">
                    <a16:creationId xmlns:a16="http://schemas.microsoft.com/office/drawing/2014/main" id="{EDDB7088-FBE1-4E3A-BD0A-98B43D84E04D}"/>
                  </a:ext>
                </a:extLst>
              </p:cNvPr>
              <p:cNvCxnSpPr>
                <a:cxnSpLocks/>
              </p:cNvCxnSpPr>
              <p:nvPr/>
            </p:nvCxnSpPr>
            <p:spPr>
              <a:xfrm>
                <a:off x="6713918" y="3207795"/>
                <a:ext cx="813493" cy="0"/>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57">
                <a:extLst>
                  <a:ext uri="{FF2B5EF4-FFF2-40B4-BE49-F238E27FC236}">
                    <a16:creationId xmlns:a16="http://schemas.microsoft.com/office/drawing/2014/main" id="{85266057-26D8-47FB-813F-3CCA1EBF22A5}"/>
                  </a:ext>
                </a:extLst>
              </p:cNvPr>
              <p:cNvCxnSpPr>
                <a:cxnSpLocks/>
              </p:cNvCxnSpPr>
              <p:nvPr/>
            </p:nvCxnSpPr>
            <p:spPr>
              <a:xfrm>
                <a:off x="2399389" y="3207795"/>
                <a:ext cx="515261" cy="0"/>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237083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Kiến trúc phân tích thông lượng cao</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41" name="텍스트 개체 틀 5">
            <a:extLst>
              <a:ext uri="{FF2B5EF4-FFF2-40B4-BE49-F238E27FC236}">
                <a16:creationId xmlns:a16="http://schemas.microsoft.com/office/drawing/2014/main" id="{3C8B5CD3-295B-42E6-B6A4-B882CEACCE06}"/>
              </a:ext>
            </a:extLst>
          </p:cNvPr>
          <p:cNvSpPr>
            <a:spLocks noGrp="1"/>
          </p:cNvSpPr>
          <p:nvPr>
            <p:ph type="body" sz="quarter" idx="15"/>
          </p:nvPr>
        </p:nvSpPr>
        <p:spPr>
          <a:xfrm>
            <a:off x="535872" y="2226568"/>
            <a:ext cx="8796528" cy="914400"/>
          </a:xfrm>
        </p:spPr>
        <p:txBody>
          <a:bodyPr/>
          <a:lstStyle/>
          <a:p>
            <a:r>
              <a:rPr lang="vi-VN" altLang="ko-KR" dirty="0"/>
              <a:t>Ví dụ về kiến trúc thông lượng cao phù hợp với lớp hàng loạt</a:t>
            </a:r>
            <a:endParaRPr lang="en-KR" altLang="ko-KR" dirty="0"/>
          </a:p>
        </p:txBody>
      </p:sp>
      <p:pic>
        <p:nvPicPr>
          <p:cNvPr id="40" name="Picture 31">
            <a:extLst>
              <a:ext uri="{FF2B5EF4-FFF2-40B4-BE49-F238E27FC236}">
                <a16:creationId xmlns:a16="http://schemas.microsoft.com/office/drawing/2014/main" id="{BC70B6FB-D00C-4191-97EB-D12997E18C03}"/>
              </a:ext>
            </a:extLst>
          </p:cNvPr>
          <p:cNvPicPr>
            <a:picLocks noChangeAspect="1"/>
          </p:cNvPicPr>
          <p:nvPr/>
        </p:nvPicPr>
        <p:blipFill>
          <a:blip r:embed="rId3"/>
          <a:stretch>
            <a:fillRect/>
          </a:stretch>
        </p:blipFill>
        <p:spPr>
          <a:xfrm>
            <a:off x="5141288" y="2878625"/>
            <a:ext cx="1410251" cy="1042058"/>
          </a:xfrm>
          <a:prstGeom prst="rect">
            <a:avLst/>
          </a:prstGeom>
        </p:spPr>
      </p:pic>
      <p:grpSp>
        <p:nvGrpSpPr>
          <p:cNvPr id="42" name="Group 37">
            <a:extLst>
              <a:ext uri="{FF2B5EF4-FFF2-40B4-BE49-F238E27FC236}">
                <a16:creationId xmlns:a16="http://schemas.microsoft.com/office/drawing/2014/main" id="{A35D762B-149D-4CA6-BE38-0E6572A0B6DC}"/>
              </a:ext>
            </a:extLst>
          </p:cNvPr>
          <p:cNvGrpSpPr/>
          <p:nvPr/>
        </p:nvGrpSpPr>
        <p:grpSpPr>
          <a:xfrm>
            <a:off x="2781966" y="2878625"/>
            <a:ext cx="1545829" cy="1002642"/>
            <a:chOff x="4475496" y="4597295"/>
            <a:chExt cx="1287504" cy="896625"/>
          </a:xfrm>
          <a:solidFill>
            <a:srgbClr val="E9F2FC"/>
          </a:solidFill>
        </p:grpSpPr>
        <p:sp>
          <p:nvSpPr>
            <p:cNvPr id="43" name="Rechteck 7">
              <a:extLst>
                <a:ext uri="{FF2B5EF4-FFF2-40B4-BE49-F238E27FC236}">
                  <a16:creationId xmlns:a16="http://schemas.microsoft.com/office/drawing/2014/main" id="{8B0D9B68-EFD4-476E-98E9-4796129A94F3}"/>
                </a:ext>
              </a:extLst>
            </p:cNvPr>
            <p:cNvSpPr/>
            <p:nvPr/>
          </p:nvSpPr>
          <p:spPr>
            <a:xfrm>
              <a:off x="4475496" y="4597295"/>
              <a:ext cx="1287504" cy="896625"/>
            </a:xfrm>
            <a:prstGeom prst="roundRect">
              <a:avLst>
                <a:gd name="adj" fmla="val 25879"/>
              </a:avLst>
            </a:prstGeom>
            <a:grpFill/>
            <a:ln w="19050">
              <a:solidFill>
                <a:srgbClr val="193EB0"/>
              </a:solidFill>
            </a:ln>
            <a:effectLst/>
          </p:spPr>
          <p:style>
            <a:lnRef idx="1">
              <a:schemeClr val="accent6"/>
            </a:lnRef>
            <a:fillRef idx="2">
              <a:schemeClr val="accent6"/>
            </a:fillRef>
            <a:effectRef idx="1">
              <a:schemeClr val="accent6"/>
            </a:effectRef>
            <a:fontRef idx="minor">
              <a:schemeClr val="dk1"/>
            </a:fontRef>
          </p:style>
          <p:txBody>
            <a:bodyPr lIns="130020" tIns="65008" rIns="130020" bIns="65008" rtlCol="0" anchor="ctr"/>
            <a:lstStyle/>
            <a:p>
              <a:pPr algn="ctr" defTabSz="1300164"/>
              <a:r>
                <a:rPr lang="de-DE" altLang="ko-KR" sz="1200" dirty="0">
                  <a:solidFill>
                    <a:srgbClr val="193EB0"/>
                  </a:solidFill>
                  <a:latin typeface="SamsungOne-700" panose="020B0803030303020204" pitchFamily="34" charset="0"/>
                  <a:ea typeface="SamsungOne-700" panose="020B0803030303020204" pitchFamily="34" charset="0"/>
                </a:rPr>
                <a:t>CỤM</a:t>
              </a:r>
            </a:p>
          </p:txBody>
        </p:sp>
        <p:pic>
          <p:nvPicPr>
            <p:cNvPr id="77" name="Picture 36">
              <a:extLst>
                <a:ext uri="{FF2B5EF4-FFF2-40B4-BE49-F238E27FC236}">
                  <a16:creationId xmlns:a16="http://schemas.microsoft.com/office/drawing/2014/main" id="{ED094C40-85A7-440B-AA76-AC244AA68F0E}"/>
                </a:ext>
              </a:extLst>
            </p:cNvPr>
            <p:cNvPicPr>
              <a:picLocks noChangeAspect="1"/>
            </p:cNvPicPr>
            <p:nvPr/>
          </p:nvPicPr>
          <p:blipFill>
            <a:blip r:embed="rId4"/>
            <a:stretch>
              <a:fillRect/>
            </a:stretch>
          </p:blipFill>
          <p:spPr>
            <a:xfrm>
              <a:off x="4618992" y="4694737"/>
              <a:ext cx="1025999" cy="537846"/>
            </a:xfrm>
            <a:prstGeom prst="roundRect">
              <a:avLst/>
            </a:prstGeom>
            <a:grpFill/>
            <a:ln>
              <a:noFill/>
            </a:ln>
          </p:spPr>
        </p:pic>
      </p:grpSp>
      <p:sp>
        <p:nvSpPr>
          <p:cNvPr id="78" name="Can 39">
            <a:extLst>
              <a:ext uri="{FF2B5EF4-FFF2-40B4-BE49-F238E27FC236}">
                <a16:creationId xmlns:a16="http://schemas.microsoft.com/office/drawing/2014/main" id="{662300AD-BF55-4BC4-9CCB-CB59B432348C}"/>
              </a:ext>
            </a:extLst>
          </p:cNvPr>
          <p:cNvSpPr/>
          <p:nvPr/>
        </p:nvSpPr>
        <p:spPr>
          <a:xfrm>
            <a:off x="7365032" y="2868585"/>
            <a:ext cx="1310968" cy="1062138"/>
          </a:xfrm>
          <a:prstGeom prst="can">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hteck 7">
            <a:extLst>
              <a:ext uri="{FF2B5EF4-FFF2-40B4-BE49-F238E27FC236}">
                <a16:creationId xmlns:a16="http://schemas.microsoft.com/office/drawing/2014/main" id="{BFE70F73-C370-4DC2-A83B-A490CEB2CFB1}"/>
              </a:ext>
            </a:extLst>
          </p:cNvPr>
          <p:cNvSpPr/>
          <p:nvPr/>
        </p:nvSpPr>
        <p:spPr>
          <a:xfrm>
            <a:off x="5115034" y="4483313"/>
            <a:ext cx="1545830" cy="947641"/>
          </a:xfrm>
          <a:prstGeom prst="roundRect">
            <a:avLst>
              <a:gd name="adj" fmla="val 25879"/>
            </a:avLst>
          </a:prstGeom>
          <a:solidFill>
            <a:srgbClr val="E9F2FC"/>
          </a:solidFill>
          <a:ln w="19050">
            <a:solidFill>
              <a:srgbClr val="193EB0"/>
            </a:solidFill>
          </a:ln>
          <a:effectLst/>
        </p:spPr>
        <p:style>
          <a:lnRef idx="1">
            <a:schemeClr val="accent6"/>
          </a:lnRef>
          <a:fillRef idx="2">
            <a:schemeClr val="accent6"/>
          </a:fillRef>
          <a:effectRef idx="1">
            <a:schemeClr val="accent6"/>
          </a:effectRef>
          <a:fontRef idx="minor">
            <a:schemeClr val="dk1"/>
          </a:fontRef>
        </p:style>
        <p:txBody>
          <a:bodyPr lIns="130020" tIns="65008" rIns="130020" bIns="65008" rtlCol="0" anchor="ctr"/>
          <a:lstStyle/>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a:p>
            <a:pPr algn="ctr" defTabSz="1300164"/>
            <a:endParaRPr lang="de-DE" altLang="ko-KR" sz="1200" dirty="0">
              <a:solidFill>
                <a:prstClr val="black"/>
              </a:solidFill>
              <a:latin typeface="SamsungOne-400" panose="020B0503030303020204" pitchFamily="34" charset="0"/>
              <a:ea typeface="SamsungOne-400" panose="020B0503030303020204" pitchFamily="34" charset="0"/>
              <a:cs typeface="Calibri Light"/>
            </a:endParaRPr>
          </a:p>
        </p:txBody>
      </p:sp>
      <p:cxnSp>
        <p:nvCxnSpPr>
          <p:cNvPr id="80" name="Elbow Connector 61">
            <a:extLst>
              <a:ext uri="{FF2B5EF4-FFF2-40B4-BE49-F238E27FC236}">
                <a16:creationId xmlns:a16="http://schemas.microsoft.com/office/drawing/2014/main" id="{23607E8E-8545-486F-B042-F0C16C6F6BF4}"/>
              </a:ext>
            </a:extLst>
          </p:cNvPr>
          <p:cNvCxnSpPr>
            <a:cxnSpLocks/>
            <a:stCxn id="78" idx="3"/>
          </p:cNvCxnSpPr>
          <p:nvPr/>
        </p:nvCxnSpPr>
        <p:spPr>
          <a:xfrm rot="5400000">
            <a:off x="6806622" y="3772613"/>
            <a:ext cx="1055785" cy="1372004"/>
          </a:xfrm>
          <a:prstGeom prst="bentConnector2">
            <a:avLst/>
          </a:prstGeom>
          <a:ln w="38100">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67">
            <a:extLst>
              <a:ext uri="{FF2B5EF4-FFF2-40B4-BE49-F238E27FC236}">
                <a16:creationId xmlns:a16="http://schemas.microsoft.com/office/drawing/2014/main" id="{4AE068A8-99E5-4742-858C-369ABAA101D5}"/>
              </a:ext>
            </a:extLst>
          </p:cNvPr>
          <p:cNvCxnSpPr/>
          <p:nvPr/>
        </p:nvCxnSpPr>
        <p:spPr>
          <a:xfrm flipH="1">
            <a:off x="4315252" y="4958270"/>
            <a:ext cx="802077" cy="0"/>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7F9164-0AB9-4785-B5F0-AFEDD81B76BE}"/>
              </a:ext>
            </a:extLst>
          </p:cNvPr>
          <p:cNvSpPr txBox="1"/>
          <p:nvPr/>
        </p:nvSpPr>
        <p:spPr>
          <a:xfrm>
            <a:off x="2923810" y="5685807"/>
            <a:ext cx="4020652" cy="307777"/>
          </a:xfrm>
          <a:prstGeom prst="rect">
            <a:avLst/>
          </a:prstGeom>
          <a:noFill/>
        </p:spPr>
        <p:txBody>
          <a:bodyPr wrap="none" rtlCol="0">
            <a:spAutoFit/>
          </a:bodyPr>
          <a:lstStyle/>
          <a:p>
            <a:r>
              <a:rPr lang="en-US" sz="1400" dirty="0" err="1">
                <a:solidFill>
                  <a:srgbClr val="193EB0"/>
                </a:solidFill>
                <a:latin typeface="SamsungOne-700" panose="020B0803030303020204" pitchFamily="34" charset="0"/>
                <a:ea typeface="SamsungOne-700" panose="020B0803030303020204" pitchFamily="34" charset="0"/>
              </a:rPr>
              <a:t>Ví</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dụ</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kiến</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trúc</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độ</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trễ</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thấp</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phù</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hợp</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với</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lớp</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tốc</a:t>
            </a:r>
            <a:r>
              <a:rPr lang="en-US" sz="1400" dirty="0">
                <a:solidFill>
                  <a:srgbClr val="193EB0"/>
                </a:solidFill>
                <a:latin typeface="SamsungOne-700" panose="020B0803030303020204" pitchFamily="34" charset="0"/>
                <a:ea typeface="SamsungOne-700" panose="020B0803030303020204" pitchFamily="34" charset="0"/>
              </a:rPr>
              <a:t> </a:t>
            </a:r>
            <a:r>
              <a:rPr lang="en-US" sz="1400" dirty="0" err="1">
                <a:solidFill>
                  <a:srgbClr val="193EB0"/>
                </a:solidFill>
                <a:latin typeface="SamsungOne-700" panose="020B0803030303020204" pitchFamily="34" charset="0"/>
                <a:ea typeface="SamsungOne-700" panose="020B0803030303020204" pitchFamily="34" charset="0"/>
              </a:rPr>
              <a:t>độ</a:t>
            </a:r>
            <a:endParaRPr lang="en-KR" sz="1400" dirty="0">
              <a:solidFill>
                <a:srgbClr val="193EB0"/>
              </a:solidFill>
              <a:latin typeface="SamsungOne-700" panose="020B0803030303020204" pitchFamily="34" charset="0"/>
              <a:ea typeface="SamsungOne-700" panose="020B0803030303020204" pitchFamily="34" charset="0"/>
            </a:endParaRPr>
          </a:p>
        </p:txBody>
      </p:sp>
      <p:grpSp>
        <p:nvGrpSpPr>
          <p:cNvPr id="83" name="그룹 82">
            <a:extLst>
              <a:ext uri="{FF2B5EF4-FFF2-40B4-BE49-F238E27FC236}">
                <a16:creationId xmlns:a16="http://schemas.microsoft.com/office/drawing/2014/main" id="{25934067-0FCA-4945-96B9-9F53EE4CD003}"/>
              </a:ext>
            </a:extLst>
          </p:cNvPr>
          <p:cNvGrpSpPr/>
          <p:nvPr/>
        </p:nvGrpSpPr>
        <p:grpSpPr>
          <a:xfrm>
            <a:off x="2820241" y="4327040"/>
            <a:ext cx="1367374" cy="1171140"/>
            <a:chOff x="3133871" y="4531620"/>
            <a:chExt cx="1016352" cy="870493"/>
          </a:xfrm>
        </p:grpSpPr>
        <p:pic>
          <p:nvPicPr>
            <p:cNvPr id="84" name="그림 83">
              <a:extLst>
                <a:ext uri="{FF2B5EF4-FFF2-40B4-BE49-F238E27FC236}">
                  <a16:creationId xmlns:a16="http://schemas.microsoft.com/office/drawing/2014/main" id="{A732FEFA-6020-4018-AA44-54239022AC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3871" y="4531620"/>
              <a:ext cx="658369" cy="381001"/>
            </a:xfrm>
            <a:prstGeom prst="rect">
              <a:avLst/>
            </a:prstGeom>
          </p:spPr>
        </p:pic>
        <p:pic>
          <p:nvPicPr>
            <p:cNvPr id="85" name="그림 84">
              <a:extLst>
                <a:ext uri="{FF2B5EF4-FFF2-40B4-BE49-F238E27FC236}">
                  <a16:creationId xmlns:a16="http://schemas.microsoft.com/office/drawing/2014/main" id="{478CB768-C2AF-4FB9-A51F-FE8C0181E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0288" y="4974588"/>
              <a:ext cx="512443" cy="427525"/>
            </a:xfrm>
            <a:prstGeom prst="rect">
              <a:avLst/>
            </a:prstGeom>
          </p:spPr>
        </p:pic>
        <p:pic>
          <p:nvPicPr>
            <p:cNvPr id="86" name="그림 85">
              <a:extLst>
                <a:ext uri="{FF2B5EF4-FFF2-40B4-BE49-F238E27FC236}">
                  <a16:creationId xmlns:a16="http://schemas.microsoft.com/office/drawing/2014/main" id="{CFC91F6C-D554-4E05-B9CB-38A70DF98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9431" y="4626536"/>
              <a:ext cx="240792" cy="420625"/>
            </a:xfrm>
            <a:prstGeom prst="rect">
              <a:avLst/>
            </a:prstGeom>
          </p:spPr>
        </p:pic>
      </p:grpSp>
      <p:grpSp>
        <p:nvGrpSpPr>
          <p:cNvPr id="87" name="그룹 86">
            <a:extLst>
              <a:ext uri="{FF2B5EF4-FFF2-40B4-BE49-F238E27FC236}">
                <a16:creationId xmlns:a16="http://schemas.microsoft.com/office/drawing/2014/main" id="{959AD002-410C-4707-A206-1129ACD6EFA2}"/>
              </a:ext>
            </a:extLst>
          </p:cNvPr>
          <p:cNvGrpSpPr/>
          <p:nvPr/>
        </p:nvGrpSpPr>
        <p:grpSpPr>
          <a:xfrm>
            <a:off x="1310831" y="2552127"/>
            <a:ext cx="950734" cy="3524646"/>
            <a:chOff x="1473209" y="2221123"/>
            <a:chExt cx="950734" cy="3941375"/>
          </a:xfrm>
        </p:grpSpPr>
        <p:sp>
          <p:nvSpPr>
            <p:cNvPr id="88" name="Shape 872">
              <a:extLst>
                <a:ext uri="{FF2B5EF4-FFF2-40B4-BE49-F238E27FC236}">
                  <a16:creationId xmlns:a16="http://schemas.microsoft.com/office/drawing/2014/main" id="{2CCD84FE-589F-470E-A8DF-23FFE6617F8C}"/>
                </a:ext>
              </a:extLst>
            </p:cNvPr>
            <p:cNvSpPr/>
            <p:nvPr/>
          </p:nvSpPr>
          <p:spPr>
            <a:xfrm>
              <a:off x="1514065" y="2221123"/>
              <a:ext cx="885324" cy="3941375"/>
            </a:xfrm>
            <a:prstGeom prst="roundRect">
              <a:avLst>
                <a:gd name="adj" fmla="val 16667"/>
              </a:avLst>
            </a:prstGeom>
            <a:solidFill>
              <a:srgbClr val="E9F2FC"/>
            </a:solidFill>
            <a:ln w="19050" cap="flat" cmpd="sng">
              <a:solidFill>
                <a:srgbClr val="193EB0"/>
              </a:solidFill>
              <a:prstDash val="solid"/>
              <a:round/>
              <a:headEnd type="none" w="med" len="med"/>
              <a:tailEnd type="none" w="med" len="med"/>
            </a:ln>
          </p:spPr>
          <p:txBody>
            <a:bodyPr lIns="91425" tIns="45700" rIns="91425" bIns="45700" anchor="ctr" anchorCtr="0">
              <a:noAutofit/>
            </a:bodyPr>
            <a:lstStyle/>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a:p>
              <a:pPr algn="ctr">
                <a:buClr>
                  <a:schemeClr val="dk1"/>
                </a:buClr>
              </a:pPr>
              <a:endParaRPr b="1" dirty="0">
                <a:solidFill>
                  <a:srgbClr val="008FE3"/>
                </a:solidFill>
                <a:latin typeface="+mn-lt"/>
                <a:ea typeface="SamsungOne-400" panose="020B0503030303020204" pitchFamily="34" charset="0"/>
                <a:cs typeface="Calibri"/>
                <a:sym typeface="Calibri"/>
              </a:endParaRPr>
            </a:p>
          </p:txBody>
        </p:sp>
        <p:sp>
          <p:nvSpPr>
            <p:cNvPr id="89" name="Shape 878">
              <a:extLst>
                <a:ext uri="{FF2B5EF4-FFF2-40B4-BE49-F238E27FC236}">
                  <a16:creationId xmlns:a16="http://schemas.microsoft.com/office/drawing/2014/main" id="{419837D4-43A9-435B-B787-33009D5870E7}"/>
                </a:ext>
              </a:extLst>
            </p:cNvPr>
            <p:cNvSpPr txBox="1"/>
            <p:nvPr/>
          </p:nvSpPr>
          <p:spPr>
            <a:xfrm>
              <a:off x="1473209" y="2362036"/>
              <a:ext cx="950734" cy="544387"/>
            </a:xfrm>
            <a:prstGeom prst="rect">
              <a:avLst/>
            </a:prstGeom>
            <a:noFill/>
            <a:ln>
              <a:noFill/>
            </a:ln>
          </p:spPr>
          <p:txBody>
            <a:bodyPr lIns="91425" tIns="45700" rIns="91425" bIns="45700" anchor="ctr" anchorCtr="0">
              <a:noAutofit/>
            </a:bodyPr>
            <a:lstStyle/>
            <a:p>
              <a:pPr algn="ctr">
                <a:buClr>
                  <a:srgbClr val="BA2A16"/>
                </a:buClr>
                <a:buSzPct val="25000"/>
              </a:pPr>
              <a:r>
                <a:rPr lang="en-US" sz="1100" dirty="0">
                  <a:solidFill>
                    <a:srgbClr val="BA2A16"/>
                  </a:solidFill>
                  <a:latin typeface="SamsungOne-400" panose="020B0503030303020204" pitchFamily="34" charset="0"/>
                  <a:ea typeface="SamsungOne-400" panose="020B0503030303020204" pitchFamily="34" charset="0"/>
                  <a:cs typeface="Arial"/>
                  <a:sym typeface="Arial"/>
                </a:rPr>
                <a:t> </a:t>
              </a:r>
              <a:r>
                <a:rPr lang="en-US" sz="1200" dirty="0" err="1">
                  <a:solidFill>
                    <a:srgbClr val="193EB0"/>
                  </a:solidFill>
                  <a:latin typeface="SamsungOne-700" panose="020B0803030303020204" pitchFamily="34" charset="0"/>
                  <a:ea typeface="SamsungOne-700" panose="020B0803030303020204" pitchFamily="34" charset="0"/>
                  <a:sym typeface="Arial"/>
                </a:rPr>
                <a:t>Nguồn</a:t>
              </a:r>
              <a:r>
                <a:rPr lang="en-US" sz="1200" dirty="0">
                  <a:solidFill>
                    <a:srgbClr val="193EB0"/>
                  </a:solidFill>
                  <a:latin typeface="SamsungOne-700" panose="020B0803030303020204" pitchFamily="34" charset="0"/>
                  <a:ea typeface="SamsungOne-700" panose="020B0803030303020204" pitchFamily="34" charset="0"/>
                  <a:sym typeface="Arial"/>
                </a:rPr>
                <a:t> </a:t>
              </a:r>
            </a:p>
            <a:p>
              <a:pPr algn="ctr">
                <a:buClr>
                  <a:srgbClr val="BA2A16"/>
                </a:buClr>
                <a:buSzPct val="25000"/>
              </a:pPr>
              <a:r>
                <a:rPr lang="en-US" sz="1200" dirty="0" err="1">
                  <a:solidFill>
                    <a:srgbClr val="193EB0"/>
                  </a:solidFill>
                  <a:latin typeface="SamsungOne-700" panose="020B0803030303020204" pitchFamily="34" charset="0"/>
                  <a:ea typeface="SamsungOne-700" panose="020B0803030303020204" pitchFamily="34" charset="0"/>
                  <a:sym typeface="Arial"/>
                </a:rPr>
                <a:t>dữ</a:t>
              </a:r>
              <a:r>
                <a:rPr lang="en-US" sz="1200" dirty="0">
                  <a:solidFill>
                    <a:srgbClr val="193EB0"/>
                  </a:solidFill>
                  <a:latin typeface="SamsungOne-700" panose="020B0803030303020204" pitchFamily="34" charset="0"/>
                  <a:ea typeface="SamsungOne-700" panose="020B0803030303020204" pitchFamily="34" charset="0"/>
                  <a:sym typeface="Arial"/>
                </a:rPr>
                <a:t> </a:t>
              </a:r>
              <a:r>
                <a:rPr lang="en-US" sz="1200" dirty="0" err="1">
                  <a:solidFill>
                    <a:srgbClr val="193EB0"/>
                  </a:solidFill>
                  <a:latin typeface="SamsungOne-700" panose="020B0803030303020204" pitchFamily="34" charset="0"/>
                  <a:ea typeface="SamsungOne-700" panose="020B0803030303020204" pitchFamily="34" charset="0"/>
                  <a:sym typeface="Arial"/>
                </a:rPr>
                <a:t>liệu</a:t>
              </a:r>
              <a:endParaRPr lang="en-US" sz="1200" dirty="0">
                <a:solidFill>
                  <a:srgbClr val="193EB0"/>
                </a:solidFill>
                <a:latin typeface="SamsungOne-700" panose="020B0803030303020204" pitchFamily="34" charset="0"/>
                <a:ea typeface="SamsungOne-700" panose="020B0803030303020204" pitchFamily="34" charset="0"/>
                <a:sym typeface="Arial"/>
              </a:endParaRPr>
            </a:p>
          </p:txBody>
        </p:sp>
        <p:grpSp>
          <p:nvGrpSpPr>
            <p:cNvPr id="90" name="그룹 89">
              <a:extLst>
                <a:ext uri="{FF2B5EF4-FFF2-40B4-BE49-F238E27FC236}">
                  <a16:creationId xmlns:a16="http://schemas.microsoft.com/office/drawing/2014/main" id="{819E2145-4C00-44AC-8BAC-7155368C932A}"/>
                </a:ext>
              </a:extLst>
            </p:cNvPr>
            <p:cNvGrpSpPr/>
            <p:nvPr/>
          </p:nvGrpSpPr>
          <p:grpSpPr>
            <a:xfrm>
              <a:off x="1567939" y="3066345"/>
              <a:ext cx="772872" cy="2893961"/>
              <a:chOff x="1567939" y="3066345"/>
              <a:chExt cx="772872" cy="2893961"/>
            </a:xfrm>
          </p:grpSpPr>
          <p:grpSp>
            <p:nvGrpSpPr>
              <p:cNvPr id="91" name="그룹 90">
                <a:extLst>
                  <a:ext uri="{FF2B5EF4-FFF2-40B4-BE49-F238E27FC236}">
                    <a16:creationId xmlns:a16="http://schemas.microsoft.com/office/drawing/2014/main" id="{FD6AC7E8-0C59-4D76-8B7F-8D41552CED00}"/>
                  </a:ext>
                </a:extLst>
              </p:cNvPr>
              <p:cNvGrpSpPr/>
              <p:nvPr/>
            </p:nvGrpSpPr>
            <p:grpSpPr>
              <a:xfrm>
                <a:off x="1592101" y="3567322"/>
                <a:ext cx="712950" cy="357011"/>
                <a:chOff x="1592100" y="3554622"/>
                <a:chExt cx="737869" cy="357011"/>
              </a:xfrm>
            </p:grpSpPr>
            <p:sp>
              <p:nvSpPr>
                <p:cNvPr id="105" name="직사각형 187">
                  <a:extLst>
                    <a:ext uri="{FF2B5EF4-FFF2-40B4-BE49-F238E27FC236}">
                      <a16:creationId xmlns:a16="http://schemas.microsoft.com/office/drawing/2014/main" id="{73D0501B-1CBE-4EBE-8388-0094F54428C8}"/>
                    </a:ext>
                  </a:extLst>
                </p:cNvPr>
                <p:cNvSpPr>
                  <a:spLocks noChangeArrowheads="1"/>
                </p:cNvSpPr>
                <p:nvPr/>
              </p:nvSpPr>
              <p:spPr bwMode="auto">
                <a:xfrm>
                  <a:off x="1592100" y="3795476"/>
                  <a:ext cx="737869" cy="116157"/>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CẢM BIẾN ÁP SUẤT</a:t>
                  </a:r>
                </a:p>
              </p:txBody>
            </p:sp>
            <p:pic>
              <p:nvPicPr>
                <p:cNvPr id="106" name="그림 105">
                  <a:extLst>
                    <a:ext uri="{FF2B5EF4-FFF2-40B4-BE49-F238E27FC236}">
                      <a16:creationId xmlns:a16="http://schemas.microsoft.com/office/drawing/2014/main" id="{4EBD14C4-A01D-4CFA-9EDB-DAE3326828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66546" y="3554622"/>
                  <a:ext cx="188976" cy="228600"/>
                </a:xfrm>
                <a:prstGeom prst="rect">
                  <a:avLst/>
                </a:prstGeom>
              </p:spPr>
            </p:pic>
          </p:grpSp>
          <p:grpSp>
            <p:nvGrpSpPr>
              <p:cNvPr id="92" name="그룹 91">
                <a:extLst>
                  <a:ext uri="{FF2B5EF4-FFF2-40B4-BE49-F238E27FC236}">
                    <a16:creationId xmlns:a16="http://schemas.microsoft.com/office/drawing/2014/main" id="{A0A74E48-CBDC-47D7-BC35-7AEE28930A8F}"/>
                  </a:ext>
                </a:extLst>
              </p:cNvPr>
              <p:cNvGrpSpPr/>
              <p:nvPr/>
            </p:nvGrpSpPr>
            <p:grpSpPr>
              <a:xfrm>
                <a:off x="1615094" y="4982269"/>
                <a:ext cx="687271" cy="406152"/>
                <a:chOff x="1613850" y="4829869"/>
                <a:chExt cx="711292" cy="406152"/>
              </a:xfrm>
            </p:grpSpPr>
            <p:sp>
              <p:nvSpPr>
                <p:cNvPr id="103" name="직사각형 187">
                  <a:extLst>
                    <a:ext uri="{FF2B5EF4-FFF2-40B4-BE49-F238E27FC236}">
                      <a16:creationId xmlns:a16="http://schemas.microsoft.com/office/drawing/2014/main" id="{DD9995C9-D713-4EC1-BF48-824A90F68222}"/>
                    </a:ext>
                  </a:extLst>
                </p:cNvPr>
                <p:cNvSpPr>
                  <a:spLocks noChangeArrowheads="1"/>
                </p:cNvSpPr>
                <p:nvPr/>
              </p:nvSpPr>
              <p:spPr bwMode="auto">
                <a:xfrm>
                  <a:off x="1613850" y="5112121"/>
                  <a:ext cx="711292"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BỘ CẢM BIẾN VỊ TRÍ</a:t>
                  </a:r>
                </a:p>
              </p:txBody>
            </p:sp>
            <p:pic>
              <p:nvPicPr>
                <p:cNvPr id="104" name="그림 103">
                  <a:extLst>
                    <a:ext uri="{FF2B5EF4-FFF2-40B4-BE49-F238E27FC236}">
                      <a16:creationId xmlns:a16="http://schemas.microsoft.com/office/drawing/2014/main" id="{2BAE1322-AA67-4FD0-A5AC-F449C30286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05586" y="4829869"/>
                  <a:ext cx="310897" cy="295657"/>
                </a:xfrm>
                <a:prstGeom prst="rect">
                  <a:avLst/>
                </a:prstGeom>
              </p:spPr>
            </p:pic>
          </p:grpSp>
          <p:sp>
            <p:nvSpPr>
              <p:cNvPr id="93" name="직사각형 187">
                <a:extLst>
                  <a:ext uri="{FF2B5EF4-FFF2-40B4-BE49-F238E27FC236}">
                    <a16:creationId xmlns:a16="http://schemas.microsoft.com/office/drawing/2014/main" id="{F4BEE0B6-8A4E-4C47-8661-77E2BD44D47C}"/>
                  </a:ext>
                </a:extLst>
              </p:cNvPr>
              <p:cNvSpPr>
                <a:spLocks noChangeArrowheads="1"/>
              </p:cNvSpPr>
              <p:nvPr/>
            </p:nvSpPr>
            <p:spPr bwMode="auto">
              <a:xfrm>
                <a:off x="1650679" y="5844150"/>
                <a:ext cx="599749" cy="116156"/>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vi-VN"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ĐỘNG CƠ</a:t>
                </a:r>
                <a:endPar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endParaRPr>
              </a:p>
            </p:txBody>
          </p:sp>
          <p:grpSp>
            <p:nvGrpSpPr>
              <p:cNvPr id="94" name="그룹 93">
                <a:extLst>
                  <a:ext uri="{FF2B5EF4-FFF2-40B4-BE49-F238E27FC236}">
                    <a16:creationId xmlns:a16="http://schemas.microsoft.com/office/drawing/2014/main" id="{0F4B8E7F-4E07-4F2B-898C-A76B01A009FC}"/>
                  </a:ext>
                </a:extLst>
              </p:cNvPr>
              <p:cNvGrpSpPr/>
              <p:nvPr/>
            </p:nvGrpSpPr>
            <p:grpSpPr>
              <a:xfrm>
                <a:off x="1592101" y="4033326"/>
                <a:ext cx="748710" cy="435935"/>
                <a:chOff x="1590053" y="3950776"/>
                <a:chExt cx="774878" cy="435935"/>
              </a:xfrm>
            </p:grpSpPr>
            <p:sp>
              <p:nvSpPr>
                <p:cNvPr id="101" name="직사각형 187">
                  <a:extLst>
                    <a:ext uri="{FF2B5EF4-FFF2-40B4-BE49-F238E27FC236}">
                      <a16:creationId xmlns:a16="http://schemas.microsoft.com/office/drawing/2014/main" id="{50BF57FC-CBFD-4E89-87D0-89F5615DD6FB}"/>
                    </a:ext>
                  </a:extLst>
                </p:cNvPr>
                <p:cNvSpPr>
                  <a:spLocks noChangeArrowheads="1"/>
                </p:cNvSpPr>
                <p:nvPr/>
              </p:nvSpPr>
              <p:spPr bwMode="auto">
                <a:xfrm>
                  <a:off x="1590053" y="4262811"/>
                  <a:ext cx="774878"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vi-VN"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MÁY ĐO LƯU LƯỢNG</a:t>
                  </a:r>
                  <a:endPar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endParaRPr>
                </a:p>
              </p:txBody>
            </p:sp>
            <p:pic>
              <p:nvPicPr>
                <p:cNvPr id="102" name="그림 101">
                  <a:extLst>
                    <a:ext uri="{FF2B5EF4-FFF2-40B4-BE49-F238E27FC236}">
                      <a16:creationId xmlns:a16="http://schemas.microsoft.com/office/drawing/2014/main" id="{BEBC50B3-067E-4848-A0CE-C79B7B07EB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22350" y="3950776"/>
                  <a:ext cx="277369" cy="265177"/>
                </a:xfrm>
                <a:prstGeom prst="rect">
                  <a:avLst/>
                </a:prstGeom>
              </p:spPr>
            </p:pic>
          </p:grpSp>
          <p:grpSp>
            <p:nvGrpSpPr>
              <p:cNvPr id="95" name="그룹 94">
                <a:extLst>
                  <a:ext uri="{FF2B5EF4-FFF2-40B4-BE49-F238E27FC236}">
                    <a16:creationId xmlns:a16="http://schemas.microsoft.com/office/drawing/2014/main" id="{7719716A-7E63-4EED-9BA8-A5E5A8899A8E}"/>
                  </a:ext>
                </a:extLst>
              </p:cNvPr>
              <p:cNvGrpSpPr/>
              <p:nvPr/>
            </p:nvGrpSpPr>
            <p:grpSpPr>
              <a:xfrm>
                <a:off x="1601587" y="4592102"/>
                <a:ext cx="736363" cy="261401"/>
                <a:chOff x="1599871" y="4490502"/>
                <a:chExt cx="762100" cy="261401"/>
              </a:xfrm>
            </p:grpSpPr>
            <p:sp>
              <p:nvSpPr>
                <p:cNvPr id="99" name="직사각형 187">
                  <a:extLst>
                    <a:ext uri="{FF2B5EF4-FFF2-40B4-BE49-F238E27FC236}">
                      <a16:creationId xmlns:a16="http://schemas.microsoft.com/office/drawing/2014/main" id="{C228EA6B-A923-4B5A-A097-511C44239D28}"/>
                    </a:ext>
                  </a:extLst>
                </p:cNvPr>
                <p:cNvSpPr>
                  <a:spLocks noChangeArrowheads="1"/>
                </p:cNvSpPr>
                <p:nvPr/>
              </p:nvSpPr>
              <p:spPr bwMode="auto">
                <a:xfrm>
                  <a:off x="1599871" y="4628003"/>
                  <a:ext cx="762100"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CẢM BIẾN CỦA PROX</a:t>
                  </a:r>
                </a:p>
              </p:txBody>
            </p:sp>
            <p:pic>
              <p:nvPicPr>
                <p:cNvPr id="100" name="그림 99">
                  <a:extLst>
                    <a:ext uri="{FF2B5EF4-FFF2-40B4-BE49-F238E27FC236}">
                      <a16:creationId xmlns:a16="http://schemas.microsoft.com/office/drawing/2014/main" id="{9FE46B89-45DB-40E9-9917-049C27A8AA3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11682" y="4490502"/>
                  <a:ext cx="298705" cy="121920"/>
                </a:xfrm>
                <a:prstGeom prst="rect">
                  <a:avLst/>
                </a:prstGeom>
              </p:spPr>
            </p:pic>
          </p:grpSp>
          <p:sp>
            <p:nvSpPr>
              <p:cNvPr id="96" name="직사각형 187">
                <a:extLst>
                  <a:ext uri="{FF2B5EF4-FFF2-40B4-BE49-F238E27FC236}">
                    <a16:creationId xmlns:a16="http://schemas.microsoft.com/office/drawing/2014/main" id="{1EC41F71-0C9F-4DA3-9F69-C24BFE49CF91}"/>
                  </a:ext>
                </a:extLst>
              </p:cNvPr>
              <p:cNvSpPr>
                <a:spLocks noChangeArrowheads="1"/>
              </p:cNvSpPr>
              <p:nvPr/>
            </p:nvSpPr>
            <p:spPr bwMode="auto">
              <a:xfrm>
                <a:off x="1567939" y="3375316"/>
                <a:ext cx="748710" cy="123900"/>
              </a:xfrm>
              <a:prstGeom prst="rect">
                <a:avLst/>
              </a:prstGeom>
              <a:noFill/>
              <a:ln w="12700">
                <a:noFill/>
                <a:miter lim="800000"/>
                <a:headEnd/>
                <a:tailEnd/>
              </a:ln>
            </p:spPr>
            <p:txBody>
              <a:bodyPr wrap="square" lIns="0" tIns="0" rIns="0" bIns="0" anchor="ctr" anchorCtr="1">
                <a:spAutoFit/>
              </a:bodyPr>
              <a:lstStyle/>
              <a:p>
                <a:pPr latinLnBrk="0">
                  <a:lnSpc>
                    <a:spcPct val="120000"/>
                  </a:lnSpc>
                  <a:spcBef>
                    <a:spcPts val="600"/>
                  </a:spcBef>
                  <a:buSzPct val="80000"/>
                  <a:defRPr/>
                </a:pPr>
                <a:r>
                  <a:rPr lang="en-US" altLang="ko-KR" sz="600" dirty="0">
                    <a:ln>
                      <a:solidFill>
                        <a:srgbClr val="002060">
                          <a:alpha val="0"/>
                        </a:srgbClr>
                      </a:solidFill>
                    </a:ln>
                    <a:solidFill>
                      <a:srgbClr val="193EB0"/>
                    </a:solidFill>
                    <a:latin typeface="SamsungOne-700" panose="020B0803030303020204" pitchFamily="34" charset="0"/>
                    <a:ea typeface="SamsungOne-700" panose="020B0803030303020204" pitchFamily="34" charset="0"/>
                  </a:rPr>
                  <a:t>CẢM BIẾN NHIỆT ĐỘ</a:t>
                </a:r>
              </a:p>
            </p:txBody>
          </p:sp>
          <p:pic>
            <p:nvPicPr>
              <p:cNvPr id="97" name="그림 96">
                <a:extLst>
                  <a:ext uri="{FF2B5EF4-FFF2-40B4-BE49-F238E27FC236}">
                    <a16:creationId xmlns:a16="http://schemas.microsoft.com/office/drawing/2014/main" id="{31E33B3A-420A-4FE1-9411-ECC4F51070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8279" y="5527903"/>
                <a:ext cx="326137" cy="271273"/>
              </a:xfrm>
              <a:prstGeom prst="rect">
                <a:avLst/>
              </a:prstGeom>
            </p:spPr>
          </p:pic>
          <p:pic>
            <p:nvPicPr>
              <p:cNvPr id="98" name="그림 97">
                <a:extLst>
                  <a:ext uri="{FF2B5EF4-FFF2-40B4-BE49-F238E27FC236}">
                    <a16:creationId xmlns:a16="http://schemas.microsoft.com/office/drawing/2014/main" id="{4C173D2E-5796-41D2-88A7-1B9FE27CC4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9665" y="3066345"/>
                <a:ext cx="140208" cy="268225"/>
              </a:xfrm>
              <a:prstGeom prst="rect">
                <a:avLst/>
              </a:prstGeom>
            </p:spPr>
          </p:pic>
        </p:grpSp>
      </p:grpSp>
      <p:grpSp>
        <p:nvGrpSpPr>
          <p:cNvPr id="107" name="그룹 106">
            <a:extLst>
              <a:ext uri="{FF2B5EF4-FFF2-40B4-BE49-F238E27FC236}">
                <a16:creationId xmlns:a16="http://schemas.microsoft.com/office/drawing/2014/main" id="{CBE3D4E7-1692-4363-B95D-FE49CDC7D59E}"/>
              </a:ext>
            </a:extLst>
          </p:cNvPr>
          <p:cNvGrpSpPr/>
          <p:nvPr/>
        </p:nvGrpSpPr>
        <p:grpSpPr>
          <a:xfrm>
            <a:off x="2237011" y="3399654"/>
            <a:ext cx="5128022" cy="5233"/>
            <a:chOff x="2399389" y="3207795"/>
            <a:chExt cx="5128022" cy="5233"/>
          </a:xfrm>
        </p:grpSpPr>
        <p:cxnSp>
          <p:nvCxnSpPr>
            <p:cNvPr id="108" name="Straight Arrow Connector 54">
              <a:extLst>
                <a:ext uri="{FF2B5EF4-FFF2-40B4-BE49-F238E27FC236}">
                  <a16:creationId xmlns:a16="http://schemas.microsoft.com/office/drawing/2014/main" id="{F2477307-D516-456C-9FB6-AE1FC6CF1DE3}"/>
                </a:ext>
              </a:extLst>
            </p:cNvPr>
            <p:cNvCxnSpPr>
              <a:cxnSpLocks/>
            </p:cNvCxnSpPr>
            <p:nvPr/>
          </p:nvCxnSpPr>
          <p:spPr>
            <a:xfrm flipV="1">
              <a:off x="4490173" y="3207795"/>
              <a:ext cx="813493" cy="5233"/>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57">
              <a:extLst>
                <a:ext uri="{FF2B5EF4-FFF2-40B4-BE49-F238E27FC236}">
                  <a16:creationId xmlns:a16="http://schemas.microsoft.com/office/drawing/2014/main" id="{9D407ABB-14B7-499B-8FE8-36CAAB774A5E}"/>
                </a:ext>
              </a:extLst>
            </p:cNvPr>
            <p:cNvCxnSpPr>
              <a:cxnSpLocks/>
            </p:cNvCxnSpPr>
            <p:nvPr/>
          </p:nvCxnSpPr>
          <p:spPr>
            <a:xfrm>
              <a:off x="6713918" y="3207795"/>
              <a:ext cx="813493" cy="0"/>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57">
              <a:extLst>
                <a:ext uri="{FF2B5EF4-FFF2-40B4-BE49-F238E27FC236}">
                  <a16:creationId xmlns:a16="http://schemas.microsoft.com/office/drawing/2014/main" id="{519534B6-B430-4DA2-B17F-507AE163E73A}"/>
                </a:ext>
              </a:extLst>
            </p:cNvPr>
            <p:cNvCxnSpPr>
              <a:cxnSpLocks/>
            </p:cNvCxnSpPr>
            <p:nvPr/>
          </p:nvCxnSpPr>
          <p:spPr>
            <a:xfrm>
              <a:off x="2399389" y="3207795"/>
              <a:ext cx="515261" cy="0"/>
            </a:xfrm>
            <a:prstGeom prst="straightConnector1">
              <a:avLst/>
            </a:prstGeom>
            <a:ln w="38100">
              <a:solidFill>
                <a:srgbClr val="193EB0"/>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11" name="Picture 2">
            <a:extLst>
              <a:ext uri="{FF2B5EF4-FFF2-40B4-BE49-F238E27FC236}">
                <a16:creationId xmlns:a16="http://schemas.microsoft.com/office/drawing/2014/main" id="{5ADD9EA1-E9E1-46D0-BB7A-0366A4F7DF3D}"/>
              </a:ext>
            </a:extLst>
          </p:cNvPr>
          <p:cNvPicPr>
            <a:picLocks noChangeAspect="1"/>
          </p:cNvPicPr>
          <p:nvPr/>
        </p:nvPicPr>
        <p:blipFill rotWithShape="1">
          <a:blip r:embed="rId14"/>
          <a:srcRect t="29670" b="31553"/>
          <a:stretch/>
        </p:blipFill>
        <p:spPr>
          <a:xfrm>
            <a:off x="7438908" y="3241393"/>
            <a:ext cx="1201824" cy="466042"/>
          </a:xfrm>
          <a:prstGeom prst="rect">
            <a:avLst/>
          </a:prstGeom>
        </p:spPr>
      </p:pic>
      <p:pic>
        <p:nvPicPr>
          <p:cNvPr id="112" name="Picture 46">
            <a:extLst>
              <a:ext uri="{FF2B5EF4-FFF2-40B4-BE49-F238E27FC236}">
                <a16:creationId xmlns:a16="http://schemas.microsoft.com/office/drawing/2014/main" id="{D98B70ED-691D-434E-A1DD-2B43EE82FD7C}"/>
              </a:ext>
            </a:extLst>
          </p:cNvPr>
          <p:cNvPicPr>
            <a:picLocks noChangeAspect="1"/>
          </p:cNvPicPr>
          <p:nvPr/>
        </p:nvPicPr>
        <p:blipFill>
          <a:blip r:embed="rId15"/>
          <a:stretch>
            <a:fillRect/>
          </a:stretch>
        </p:blipFill>
        <p:spPr>
          <a:xfrm>
            <a:off x="5481499" y="4571414"/>
            <a:ext cx="793683" cy="714315"/>
          </a:xfrm>
          <a:prstGeom prst="rect">
            <a:avLst/>
          </a:prstGeom>
        </p:spPr>
      </p:pic>
    </p:spTree>
    <p:extLst>
      <p:ext uri="{BB962C8B-B14F-4D97-AF65-F5344CB8AC3E}">
        <p14:creationId xmlns:p14="http://schemas.microsoft.com/office/powerpoint/2010/main" val="4123158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Kiến</a:t>
            </a:r>
            <a:r>
              <a:rPr lang="en-US" altLang="ko-KR" dirty="0"/>
              <a:t> </a:t>
            </a:r>
            <a:r>
              <a:rPr lang="en-US" altLang="ko-KR" dirty="0" err="1"/>
              <a:t>trúc</a:t>
            </a:r>
            <a:r>
              <a:rPr lang="en-US" altLang="ko-KR" dirty="0"/>
              <a:t> Lambda </a:t>
            </a:r>
            <a:r>
              <a:rPr lang="en-US" altLang="ko-KR" dirty="0" err="1"/>
              <a:t>có</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chịu</a:t>
            </a:r>
            <a:r>
              <a:rPr lang="en-US" altLang="ko-KR" dirty="0"/>
              <a:t> </a:t>
            </a:r>
            <a:r>
              <a:rPr lang="en-US" altLang="ko-KR" dirty="0" err="1"/>
              <a:t>lỗi</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Khả năng chịu lỗi của con người và máy móc</a:t>
            </a:r>
          </a:p>
          <a:p>
            <a:r>
              <a:rPr lang="vi-VN" altLang="ko-KR" dirty="0"/>
              <a:t>Lỗi chu kỳ phát triển</a:t>
            </a:r>
            <a:endParaRPr lang="en-US" altLang="ko-KR" dirty="0"/>
          </a:p>
          <a:p>
            <a:pPr lvl="1"/>
            <a:r>
              <a:rPr lang="vi-VN" altLang="ko-KR" dirty="0"/>
              <a:t>Lỗi mã hóa và phát triển</a:t>
            </a:r>
          </a:p>
          <a:p>
            <a:pPr lvl="1"/>
            <a:r>
              <a:rPr lang="vi-VN" altLang="ko-KR" dirty="0"/>
              <a:t>Sửa lỗi và chạy lại các truy vấn tính toán trước lớp hàng loạt</a:t>
            </a:r>
            <a:endParaRPr lang="en-US" altLang="ko-KR" dirty="0"/>
          </a:p>
          <a:p>
            <a:r>
              <a:rPr lang="vi-VN" altLang="ko-KR" dirty="0"/>
              <a:t>Lỗi nhập dữ liệu con người</a:t>
            </a:r>
            <a:endParaRPr lang="en-US" altLang="ko-KR" dirty="0"/>
          </a:p>
          <a:p>
            <a:pPr lvl="1"/>
            <a:r>
              <a:rPr lang="vi-VN" altLang="ko-KR" dirty="0"/>
              <a:t>Xóa dữ liệu xấu và tính toán lại các truy vấn trước</a:t>
            </a:r>
            <a:endParaRPr lang="en-US" altLang="ko-KR" dirty="0"/>
          </a:p>
          <a:p>
            <a:r>
              <a:rPr lang="en-US" altLang="ko-KR" dirty="0"/>
              <a:t>Hadoop HDFS </a:t>
            </a:r>
            <a:r>
              <a:rPr lang="en-US" altLang="ko-KR" dirty="0" err="1"/>
              <a:t>và</a:t>
            </a:r>
            <a:r>
              <a:rPr lang="en-US" altLang="ko-KR" dirty="0"/>
              <a:t> YARN/</a:t>
            </a:r>
            <a:r>
              <a:rPr lang="en-US" altLang="ko-KR" dirty="0" err="1"/>
              <a:t>MapReduce</a:t>
            </a:r>
            <a:r>
              <a:rPr lang="en-US" altLang="ko-KR" dirty="0"/>
              <a:t> </a:t>
            </a:r>
            <a:r>
              <a:rPr lang="en-US" altLang="ko-KR" dirty="0" err="1"/>
              <a:t>có</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chịu</a:t>
            </a:r>
            <a:r>
              <a:rPr lang="en-US" altLang="ko-KR" dirty="0"/>
              <a:t> </a:t>
            </a:r>
            <a:r>
              <a:rPr lang="en-US" altLang="ko-KR" dirty="0" err="1"/>
              <a:t>lỗi</a:t>
            </a:r>
            <a:r>
              <a:rPr lang="en-US" altLang="ko-KR" dirty="0"/>
              <a:t> </a:t>
            </a:r>
            <a:r>
              <a:rPr lang="en-US" altLang="ko-KR" dirty="0" err="1"/>
              <a:t>tích</a:t>
            </a:r>
            <a:r>
              <a:rPr lang="en-US" altLang="ko-KR" dirty="0"/>
              <a:t> </a:t>
            </a:r>
            <a:r>
              <a:rPr lang="en-US" altLang="ko-KR" dirty="0" err="1"/>
              <a:t>hợp</a:t>
            </a:r>
            <a:endParaRPr lang="en-US" altLang="ko-KR" dirty="0"/>
          </a:p>
          <a:p>
            <a:pPr lvl="1"/>
            <a:r>
              <a:rPr lang="en-US" altLang="ko-KR" dirty="0"/>
              <a:t>HDFS </a:t>
            </a:r>
            <a:r>
              <a:rPr lang="en-US" altLang="ko-KR" dirty="0" err="1"/>
              <a:t>ngăn</a:t>
            </a:r>
            <a:r>
              <a:rPr lang="en-US" altLang="ko-KR" dirty="0"/>
              <a:t> </a:t>
            </a:r>
            <a:r>
              <a:rPr lang="en-US" altLang="ko-KR" dirty="0" err="1"/>
              <a:t>ngừa</a:t>
            </a:r>
            <a:r>
              <a:rPr lang="en-US" altLang="ko-KR" dirty="0"/>
              <a:t> </a:t>
            </a:r>
            <a:r>
              <a:rPr lang="en-US" altLang="ko-KR" dirty="0" err="1"/>
              <a:t>mất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mong</a:t>
            </a:r>
            <a:r>
              <a:rPr lang="en-US" altLang="ko-KR" dirty="0"/>
              <a:t> </a:t>
            </a:r>
            <a:r>
              <a:rPr lang="en-US" altLang="ko-KR" dirty="0" err="1"/>
              <a:t>muốn</a:t>
            </a:r>
            <a:endParaRPr lang="en-US" altLang="ko-KR" dirty="0"/>
          </a:p>
          <a:p>
            <a:pPr lvl="1"/>
            <a:r>
              <a:rPr lang="en-US" altLang="ko-KR" dirty="0"/>
              <a:t>YARN </a:t>
            </a:r>
            <a:r>
              <a:rPr lang="en-US" altLang="ko-KR" dirty="0" err="1"/>
              <a:t>tính</a:t>
            </a:r>
            <a:r>
              <a:rPr lang="en-US" altLang="ko-KR" dirty="0"/>
              <a:t> </a:t>
            </a:r>
            <a:r>
              <a:rPr lang="en-US" altLang="ko-KR" dirty="0" err="1"/>
              <a:t>toán</a:t>
            </a:r>
            <a:r>
              <a:rPr lang="en-US" altLang="ko-KR" dirty="0"/>
              <a:t> </a:t>
            </a:r>
            <a:r>
              <a:rPr lang="en-US" altLang="ko-KR" dirty="0" err="1"/>
              <a:t>lại</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khi</a:t>
            </a:r>
            <a:r>
              <a:rPr lang="en-US" altLang="ko-KR" dirty="0"/>
              <a:t> </a:t>
            </a:r>
            <a:r>
              <a:rPr lang="en-US" altLang="ko-KR" dirty="0" err="1"/>
              <a:t>cần</a:t>
            </a:r>
            <a:r>
              <a:rPr lang="en-US" altLang="ko-KR" dirty="0"/>
              <a:t> </a:t>
            </a:r>
            <a:r>
              <a:rPr lang="en-US" altLang="ko-KR" dirty="0" err="1"/>
              <a:t>thiết</a:t>
            </a:r>
            <a:endParaRPr lang="en-US" altLang="ko-KR" dirty="0"/>
          </a:p>
          <a:p>
            <a:pPr lvl="1"/>
            <a:endParaRPr lang="ko-KR" altLang="en-US" dirty="0"/>
          </a:p>
        </p:txBody>
      </p:sp>
    </p:spTree>
    <p:extLst>
      <p:ext uri="{BB962C8B-B14F-4D97-AF65-F5344CB8AC3E}">
        <p14:creationId xmlns:p14="http://schemas.microsoft.com/office/powerpoint/2010/main" val="40787606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Các bước kiến trúc Lambda (1/5)</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1. Tất cả </a:t>
            </a:r>
            <a:r>
              <a:rPr lang="vi-VN" altLang="ko-KR" b="1" dirty="0"/>
              <a:t>dữ liệu</a:t>
            </a:r>
            <a:r>
              <a:rPr lang="vi-VN" altLang="ko-KR" dirty="0"/>
              <a:t> vào hệ thống đều được gửi đến cả lớp lô và lớp tốc độ để xử lý</a:t>
            </a:r>
            <a:endParaRPr lang="ko-KR" altLang="en-US" dirty="0"/>
          </a:p>
        </p:txBody>
      </p:sp>
      <p:grpSp>
        <p:nvGrpSpPr>
          <p:cNvPr id="9" name="그룹 8">
            <a:extLst>
              <a:ext uri="{FF2B5EF4-FFF2-40B4-BE49-F238E27FC236}">
                <a16:creationId xmlns:a16="http://schemas.microsoft.com/office/drawing/2014/main" id="{9E3D0472-0E90-425A-84EA-41054E1B498C}"/>
              </a:ext>
            </a:extLst>
          </p:cNvPr>
          <p:cNvGrpSpPr/>
          <p:nvPr/>
        </p:nvGrpSpPr>
        <p:grpSpPr>
          <a:xfrm>
            <a:off x="1652220" y="2931980"/>
            <a:ext cx="6120180" cy="3214716"/>
            <a:chOff x="1652220" y="2817680"/>
            <a:chExt cx="6120180" cy="3214716"/>
          </a:xfrm>
        </p:grpSpPr>
        <p:sp>
          <p:nvSpPr>
            <p:cNvPr id="10" name="모서리가 둥근 직사각형 10">
              <a:extLst>
                <a:ext uri="{FF2B5EF4-FFF2-40B4-BE49-F238E27FC236}">
                  <a16:creationId xmlns:a16="http://schemas.microsoft.com/office/drawing/2014/main" id="{023B7E9F-062F-4EAD-8591-04232B365DC8}"/>
                </a:ext>
              </a:extLst>
            </p:cNvPr>
            <p:cNvSpPr/>
            <p:nvPr/>
          </p:nvSpPr>
          <p:spPr>
            <a:xfrm>
              <a:off x="2935025" y="2817680"/>
              <a:ext cx="1746250"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hàng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loạt</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11" name="원통 14">
              <a:extLst>
                <a:ext uri="{FF2B5EF4-FFF2-40B4-BE49-F238E27FC236}">
                  <a16:creationId xmlns:a16="http://schemas.microsoft.com/office/drawing/2014/main" id="{11E2BE6B-B123-4686-9DD8-A00E6AAB30CF}"/>
                </a:ext>
              </a:extLst>
            </p:cNvPr>
            <p:cNvSpPr/>
            <p:nvPr/>
          </p:nvSpPr>
          <p:spPr>
            <a:xfrm>
              <a:off x="3282370" y="3507424"/>
              <a:ext cx="1051560" cy="643336"/>
            </a:xfrm>
            <a:prstGeom prst="can">
              <a:avLst>
                <a:gd name="adj" fmla="val 15418"/>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bộ</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master</a:t>
              </a:r>
              <a:endParaRPr lang="ko-KR" altLang="en-US" sz="1200" dirty="0">
                <a:solidFill>
                  <a:srgbClr val="193EB0"/>
                </a:solidFill>
                <a:latin typeface="SamsungOne-700" panose="020B0803030303020204" pitchFamily="34" charset="0"/>
              </a:endParaRPr>
            </a:p>
          </p:txBody>
        </p:sp>
        <p:sp>
          <p:nvSpPr>
            <p:cNvPr id="12" name="모서리가 둥근 직사각형 11">
              <a:extLst>
                <a:ext uri="{FF2B5EF4-FFF2-40B4-BE49-F238E27FC236}">
                  <a16:creationId xmlns:a16="http://schemas.microsoft.com/office/drawing/2014/main" id="{6F86C55B-833F-4195-91E8-4F92CB4E19FA}"/>
                </a:ext>
              </a:extLst>
            </p:cNvPr>
            <p:cNvSpPr/>
            <p:nvPr/>
          </p:nvSpPr>
          <p:spPr>
            <a:xfrm>
              <a:off x="4870113" y="2824112"/>
              <a:ext cx="1576538"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phục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vụ</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13" name="모서리가 둥근 직사각형 15">
              <a:extLst>
                <a:ext uri="{FF2B5EF4-FFF2-40B4-BE49-F238E27FC236}">
                  <a16:creationId xmlns:a16="http://schemas.microsoft.com/office/drawing/2014/main" id="{C77042F9-85A6-4DF2-A925-09CD88203C34}"/>
                </a:ext>
              </a:extLst>
            </p:cNvPr>
            <p:cNvSpPr/>
            <p:nvPr/>
          </p:nvSpPr>
          <p:spPr>
            <a:xfrm>
              <a:off x="5140881" y="3382338"/>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14" name="모서리가 둥근 직사각형 16">
              <a:extLst>
                <a:ext uri="{FF2B5EF4-FFF2-40B4-BE49-F238E27FC236}">
                  <a16:creationId xmlns:a16="http://schemas.microsoft.com/office/drawing/2014/main" id="{F86ABA24-8E26-4712-986D-FD2419BFE12C}"/>
                </a:ext>
              </a:extLst>
            </p:cNvPr>
            <p:cNvSpPr/>
            <p:nvPr/>
          </p:nvSpPr>
          <p:spPr>
            <a:xfrm>
              <a:off x="5140881" y="3954756"/>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15" name="모서리가 둥근 직사각형 12">
              <a:extLst>
                <a:ext uri="{FF2B5EF4-FFF2-40B4-BE49-F238E27FC236}">
                  <a16:creationId xmlns:a16="http://schemas.microsoft.com/office/drawing/2014/main" id="{C51D0D5A-565B-401F-9F79-C022D40EF95E}"/>
                </a:ext>
              </a:extLst>
            </p:cNvPr>
            <p:cNvSpPr/>
            <p:nvPr/>
          </p:nvSpPr>
          <p:spPr>
            <a:xfrm>
              <a:off x="2935025" y="4751682"/>
              <a:ext cx="3511626" cy="1280714"/>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tốc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độ</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ko-KR" altLang="en-US" sz="1100" dirty="0">
                <a:solidFill>
                  <a:srgbClr val="193EB0"/>
                </a:solidFill>
                <a:latin typeface="SamsungOne-700" panose="020B0803030303020204" pitchFamily="34" charset="0"/>
              </a:endParaRPr>
            </a:p>
          </p:txBody>
        </p:sp>
        <p:grpSp>
          <p:nvGrpSpPr>
            <p:cNvPr id="16" name="그룹 15">
              <a:extLst>
                <a:ext uri="{FF2B5EF4-FFF2-40B4-BE49-F238E27FC236}">
                  <a16:creationId xmlns:a16="http://schemas.microsoft.com/office/drawing/2014/main" id="{15BE4929-A22F-441B-A98D-25F59FC4CC17}"/>
                </a:ext>
              </a:extLst>
            </p:cNvPr>
            <p:cNvGrpSpPr/>
            <p:nvPr/>
          </p:nvGrpSpPr>
          <p:grpSpPr>
            <a:xfrm>
              <a:off x="3382455" y="5241538"/>
              <a:ext cx="2704247" cy="361950"/>
              <a:chOff x="6282840" y="5274593"/>
              <a:chExt cx="2206257" cy="361950"/>
            </a:xfrm>
          </p:grpSpPr>
          <p:sp>
            <p:nvSpPr>
              <p:cNvPr id="34" name="모서리가 둥근 직사각형 19">
                <a:extLst>
                  <a:ext uri="{FF2B5EF4-FFF2-40B4-BE49-F238E27FC236}">
                    <a16:creationId xmlns:a16="http://schemas.microsoft.com/office/drawing/2014/main" id="{FF481306-938C-4500-9138-6BFD0110B29A}"/>
                  </a:ext>
                </a:extLst>
              </p:cNvPr>
              <p:cNvSpPr/>
              <p:nvPr/>
            </p:nvSpPr>
            <p:spPr>
              <a:xfrm>
                <a:off x="6282840"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sp>
            <p:nvSpPr>
              <p:cNvPr id="35" name="모서리가 둥근 직사각형 20">
                <a:extLst>
                  <a:ext uri="{FF2B5EF4-FFF2-40B4-BE49-F238E27FC236}">
                    <a16:creationId xmlns:a16="http://schemas.microsoft.com/office/drawing/2014/main" id="{A54819DF-7BE1-4169-9B0F-7D246B6399C2}"/>
                  </a:ext>
                </a:extLst>
              </p:cNvPr>
              <p:cNvSpPr/>
              <p:nvPr/>
            </p:nvSpPr>
            <p:spPr>
              <a:xfrm>
                <a:off x="7457865"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grpSp>
        <p:sp>
          <p:nvSpPr>
            <p:cNvPr id="17" name="모서리가 둥근 직사각형 24">
              <a:extLst>
                <a:ext uri="{FF2B5EF4-FFF2-40B4-BE49-F238E27FC236}">
                  <a16:creationId xmlns:a16="http://schemas.microsoft.com/office/drawing/2014/main" id="{2B39B5EA-D857-4D42-8653-EFA455323B6F}"/>
                </a:ext>
              </a:extLst>
            </p:cNvPr>
            <p:cNvSpPr/>
            <p:nvPr/>
          </p:nvSpPr>
          <p:spPr>
            <a:xfrm>
              <a:off x="1652220" y="4242499"/>
              <a:ext cx="856248" cy="790126"/>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mới</a:t>
              </a:r>
              <a:endParaRPr lang="ko-KR" altLang="en-US" sz="1200" dirty="0">
                <a:solidFill>
                  <a:srgbClr val="193EB0"/>
                </a:solidFill>
                <a:latin typeface="SamsungOne-700" panose="020B0803030303020204" pitchFamily="34" charset="0"/>
              </a:endParaRPr>
            </a:p>
          </p:txBody>
        </p:sp>
        <p:sp>
          <p:nvSpPr>
            <p:cNvPr id="18" name="모서리가 둥근 직사각형 25">
              <a:extLst>
                <a:ext uri="{FF2B5EF4-FFF2-40B4-BE49-F238E27FC236}">
                  <a16:creationId xmlns:a16="http://schemas.microsoft.com/office/drawing/2014/main" id="{0513952E-65F9-49D2-997F-B486B6AE1882}"/>
                </a:ext>
              </a:extLst>
            </p:cNvPr>
            <p:cNvSpPr/>
            <p:nvPr/>
          </p:nvSpPr>
          <p:spPr>
            <a:xfrm>
              <a:off x="6843636" y="3881239"/>
              <a:ext cx="928764" cy="352101"/>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19" name="모서리가 둥근 직사각형 26">
              <a:extLst>
                <a:ext uri="{FF2B5EF4-FFF2-40B4-BE49-F238E27FC236}">
                  <a16:creationId xmlns:a16="http://schemas.microsoft.com/office/drawing/2014/main" id="{1CF79462-7682-4E3C-A22B-9E9598F428FA}"/>
                </a:ext>
              </a:extLst>
            </p:cNvPr>
            <p:cNvSpPr/>
            <p:nvPr/>
          </p:nvSpPr>
          <p:spPr>
            <a:xfrm>
              <a:off x="6843636" y="4902713"/>
              <a:ext cx="928764" cy="338825"/>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20" name="모서리가 둥근 직사각형 9">
              <a:extLst>
                <a:ext uri="{FF2B5EF4-FFF2-40B4-BE49-F238E27FC236}">
                  <a16:creationId xmlns:a16="http://schemas.microsoft.com/office/drawing/2014/main" id="{D01D5237-C8B3-4EFF-BA5E-36D999ADBC31}"/>
                </a:ext>
              </a:extLst>
            </p:cNvPr>
            <p:cNvSpPr/>
            <p:nvPr/>
          </p:nvSpPr>
          <p:spPr>
            <a:xfrm>
              <a:off x="1919496" y="396774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1</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21" name="모서리가 둥근 직사각형 27">
              <a:extLst>
                <a:ext uri="{FF2B5EF4-FFF2-40B4-BE49-F238E27FC236}">
                  <a16:creationId xmlns:a16="http://schemas.microsoft.com/office/drawing/2014/main" id="{BC5AEB37-F62F-4651-AD3F-00337077E21B}"/>
                </a:ext>
              </a:extLst>
            </p:cNvPr>
            <p:cNvSpPr/>
            <p:nvPr/>
          </p:nvSpPr>
          <p:spPr>
            <a:xfrm>
              <a:off x="3669442" y="3232417"/>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2</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22" name="모서리가 둥근 직사각형 28">
              <a:extLst>
                <a:ext uri="{FF2B5EF4-FFF2-40B4-BE49-F238E27FC236}">
                  <a16:creationId xmlns:a16="http://schemas.microsoft.com/office/drawing/2014/main" id="{B9048959-4DB8-4E09-B5FA-5EB79A25DB44}"/>
                </a:ext>
              </a:extLst>
            </p:cNvPr>
            <p:cNvSpPr/>
            <p:nvPr/>
          </p:nvSpPr>
          <p:spPr>
            <a:xfrm>
              <a:off x="4991193" y="318007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3</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23" name="모서리가 둥근 직사각형 29">
              <a:extLst>
                <a:ext uri="{FF2B5EF4-FFF2-40B4-BE49-F238E27FC236}">
                  <a16:creationId xmlns:a16="http://schemas.microsoft.com/office/drawing/2014/main" id="{DD661C36-6474-47DF-BBB1-3AEE516A53E4}"/>
                </a:ext>
              </a:extLst>
            </p:cNvPr>
            <p:cNvSpPr/>
            <p:nvPr/>
          </p:nvSpPr>
          <p:spPr>
            <a:xfrm>
              <a:off x="3206206" y="503262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4</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24" name="모서리가 둥근 직사각형 30">
              <a:extLst>
                <a:ext uri="{FF2B5EF4-FFF2-40B4-BE49-F238E27FC236}">
                  <a16:creationId xmlns:a16="http://schemas.microsoft.com/office/drawing/2014/main" id="{496C989B-52A9-41C0-B80F-07333DCE47D3}"/>
                </a:ext>
              </a:extLst>
            </p:cNvPr>
            <p:cNvSpPr/>
            <p:nvPr/>
          </p:nvSpPr>
          <p:spPr>
            <a:xfrm>
              <a:off x="7152621" y="440446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5</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25" name="오른쪽 화살표 31">
              <a:extLst>
                <a:ext uri="{FF2B5EF4-FFF2-40B4-BE49-F238E27FC236}">
                  <a16:creationId xmlns:a16="http://schemas.microsoft.com/office/drawing/2014/main" id="{BC678FD0-F13C-4D72-8492-31A6F427EAD7}"/>
                </a:ext>
              </a:extLst>
            </p:cNvPr>
            <p:cNvSpPr/>
            <p:nvPr/>
          </p:nvSpPr>
          <p:spPr>
            <a:xfrm>
              <a:off x="4519353" y="3660556"/>
              <a:ext cx="566389" cy="265237"/>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오른쪽 화살표 33">
              <a:extLst>
                <a:ext uri="{FF2B5EF4-FFF2-40B4-BE49-F238E27FC236}">
                  <a16:creationId xmlns:a16="http://schemas.microsoft.com/office/drawing/2014/main" id="{8B59975B-8573-47A2-9D54-6EFDD48A50E7}"/>
                </a:ext>
              </a:extLst>
            </p:cNvPr>
            <p:cNvSpPr/>
            <p:nvPr/>
          </p:nvSpPr>
          <p:spPr>
            <a:xfrm rot="19273791">
              <a:off x="2389002" y="3932397"/>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오른쪽 화살표 34">
              <a:extLst>
                <a:ext uri="{FF2B5EF4-FFF2-40B4-BE49-F238E27FC236}">
                  <a16:creationId xmlns:a16="http://schemas.microsoft.com/office/drawing/2014/main" id="{484A4227-C1ED-4AE4-BD4C-73EA92E929AD}"/>
                </a:ext>
              </a:extLst>
            </p:cNvPr>
            <p:cNvSpPr/>
            <p:nvPr/>
          </p:nvSpPr>
          <p:spPr>
            <a:xfrm rot="2700000">
              <a:off x="2368300" y="5097700"/>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8" name="그룹 27">
              <a:extLst>
                <a:ext uri="{FF2B5EF4-FFF2-40B4-BE49-F238E27FC236}">
                  <a16:creationId xmlns:a16="http://schemas.microsoft.com/office/drawing/2014/main" id="{7A1ADC2B-631A-4162-9AFC-0C384FC99CA0}"/>
                </a:ext>
              </a:extLst>
            </p:cNvPr>
            <p:cNvGrpSpPr/>
            <p:nvPr/>
          </p:nvGrpSpPr>
          <p:grpSpPr>
            <a:xfrm>
              <a:off x="4014455" y="3563313"/>
              <a:ext cx="2829181" cy="1859200"/>
              <a:chOff x="4014455" y="3563313"/>
              <a:chExt cx="2829181" cy="1859200"/>
            </a:xfrm>
          </p:grpSpPr>
          <p:cxnSp>
            <p:nvCxnSpPr>
              <p:cNvPr id="29" name="직선 연결선 28">
                <a:extLst>
                  <a:ext uri="{FF2B5EF4-FFF2-40B4-BE49-F238E27FC236}">
                    <a16:creationId xmlns:a16="http://schemas.microsoft.com/office/drawing/2014/main" id="{123CB8EC-A83C-45C1-BE47-2A198A2A9439}"/>
                  </a:ext>
                </a:extLst>
              </p:cNvPr>
              <p:cNvCxnSpPr>
                <a:stCxn id="13" idx="3"/>
                <a:endCxn id="18" idx="1"/>
              </p:cNvCxnSpPr>
              <p:nvPr/>
            </p:nvCxnSpPr>
            <p:spPr>
              <a:xfrm>
                <a:off x="6172113" y="3563313"/>
                <a:ext cx="671523" cy="49397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714E64F4-9F4E-4ED4-A148-F1304930CC2F}"/>
                  </a:ext>
                </a:extLst>
              </p:cNvPr>
              <p:cNvCxnSpPr>
                <a:stCxn id="14" idx="3"/>
                <a:endCxn id="18" idx="1"/>
              </p:cNvCxnSpPr>
              <p:nvPr/>
            </p:nvCxnSpPr>
            <p:spPr>
              <a:xfrm flipV="1">
                <a:off x="6172113" y="4057290"/>
                <a:ext cx="671523" cy="78441"/>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9D5176C1-3A42-4C2D-89BC-FDEBD99DD474}"/>
                  </a:ext>
                </a:extLst>
              </p:cNvPr>
              <p:cNvCxnSpPr>
                <a:stCxn id="14" idx="2"/>
                <a:endCxn id="19" idx="1"/>
              </p:cNvCxnSpPr>
              <p:nvPr/>
            </p:nvCxnSpPr>
            <p:spPr>
              <a:xfrm>
                <a:off x="5656497" y="4316706"/>
                <a:ext cx="1187139" cy="755420"/>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0BAEFF8-42B3-46F1-8433-8157E4A0E184}"/>
                  </a:ext>
                </a:extLst>
              </p:cNvPr>
              <p:cNvCxnSpPr>
                <a:stCxn id="18" idx="1"/>
                <a:endCxn id="34" idx="0"/>
              </p:cNvCxnSpPr>
              <p:nvPr/>
            </p:nvCxnSpPr>
            <p:spPr>
              <a:xfrm flipH="1">
                <a:off x="4014455" y="4057290"/>
                <a:ext cx="2829181" cy="1184248"/>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D4A3CE8-A3D5-48A5-94F1-789BE2CD0041}"/>
                  </a:ext>
                </a:extLst>
              </p:cNvPr>
              <p:cNvCxnSpPr>
                <a:stCxn id="35" idx="3"/>
                <a:endCxn id="19" idx="1"/>
              </p:cNvCxnSpPr>
              <p:nvPr/>
            </p:nvCxnSpPr>
            <p:spPr>
              <a:xfrm flipV="1">
                <a:off x="6086702" y="5072126"/>
                <a:ext cx="756934" cy="35038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042376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Các bước kiến trúc Lambda (2/5)</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2. </a:t>
            </a:r>
            <a:r>
              <a:rPr lang="vi-VN" altLang="ko-KR" b="1" dirty="0"/>
              <a:t>Lớp</a:t>
            </a:r>
            <a:r>
              <a:rPr lang="en-US" altLang="ko-KR" b="1" dirty="0"/>
              <a:t> </a:t>
            </a:r>
            <a:r>
              <a:rPr lang="en-US" altLang="ko-KR" b="1" dirty="0" err="1"/>
              <a:t>hàng</a:t>
            </a:r>
            <a:r>
              <a:rPr lang="en-US" altLang="ko-KR" b="1" dirty="0"/>
              <a:t> </a:t>
            </a:r>
            <a:r>
              <a:rPr lang="en-US" altLang="ko-KR" b="1" dirty="0" err="1"/>
              <a:t>loạt</a:t>
            </a:r>
            <a:r>
              <a:rPr lang="vi-VN" altLang="ko-KR" dirty="0"/>
              <a:t> có hai chức năng: (i) quản lý tập dữ liệu chính (một tập hợp dữ liệu thô không thể thay đổi, chỉ nối thêm) và (ii) để tính toán trước các chế độ xem lô</a:t>
            </a:r>
            <a:endParaRPr lang="en-US" altLang="ko-KR" dirty="0"/>
          </a:p>
        </p:txBody>
      </p:sp>
      <p:grpSp>
        <p:nvGrpSpPr>
          <p:cNvPr id="35" name="그룹 8">
            <a:extLst>
              <a:ext uri="{FF2B5EF4-FFF2-40B4-BE49-F238E27FC236}">
                <a16:creationId xmlns:a16="http://schemas.microsoft.com/office/drawing/2014/main" id="{9E3D0472-0E90-425A-84EA-41054E1B498C}"/>
              </a:ext>
            </a:extLst>
          </p:cNvPr>
          <p:cNvGrpSpPr/>
          <p:nvPr/>
        </p:nvGrpSpPr>
        <p:grpSpPr>
          <a:xfrm>
            <a:off x="1652220" y="2931980"/>
            <a:ext cx="6120180" cy="3214716"/>
            <a:chOff x="1652220" y="2817680"/>
            <a:chExt cx="6120180" cy="3214716"/>
          </a:xfrm>
        </p:grpSpPr>
        <p:sp>
          <p:nvSpPr>
            <p:cNvPr id="36" name="모서리가 둥근 직사각형 10">
              <a:extLst>
                <a:ext uri="{FF2B5EF4-FFF2-40B4-BE49-F238E27FC236}">
                  <a16:creationId xmlns:a16="http://schemas.microsoft.com/office/drawing/2014/main" id="{023B7E9F-062F-4EAD-8591-04232B365DC8}"/>
                </a:ext>
              </a:extLst>
            </p:cNvPr>
            <p:cNvSpPr/>
            <p:nvPr/>
          </p:nvSpPr>
          <p:spPr>
            <a:xfrm>
              <a:off x="2935025" y="2817680"/>
              <a:ext cx="1746250"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hàng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loạt</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7" name="원통 14">
              <a:extLst>
                <a:ext uri="{FF2B5EF4-FFF2-40B4-BE49-F238E27FC236}">
                  <a16:creationId xmlns:a16="http://schemas.microsoft.com/office/drawing/2014/main" id="{11E2BE6B-B123-4686-9DD8-A00E6AAB30CF}"/>
                </a:ext>
              </a:extLst>
            </p:cNvPr>
            <p:cNvSpPr/>
            <p:nvPr/>
          </p:nvSpPr>
          <p:spPr>
            <a:xfrm>
              <a:off x="3282370" y="3507424"/>
              <a:ext cx="1051560" cy="643336"/>
            </a:xfrm>
            <a:prstGeom prst="can">
              <a:avLst>
                <a:gd name="adj" fmla="val 15418"/>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bộ</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master</a:t>
              </a:r>
              <a:endParaRPr lang="ko-KR" altLang="en-US" sz="1200" dirty="0">
                <a:solidFill>
                  <a:srgbClr val="193EB0"/>
                </a:solidFill>
                <a:latin typeface="SamsungOne-700" panose="020B0803030303020204" pitchFamily="34" charset="0"/>
              </a:endParaRPr>
            </a:p>
          </p:txBody>
        </p:sp>
        <p:sp>
          <p:nvSpPr>
            <p:cNvPr id="38" name="모서리가 둥근 직사각형 11">
              <a:extLst>
                <a:ext uri="{FF2B5EF4-FFF2-40B4-BE49-F238E27FC236}">
                  <a16:creationId xmlns:a16="http://schemas.microsoft.com/office/drawing/2014/main" id="{6F86C55B-833F-4195-91E8-4F92CB4E19FA}"/>
                </a:ext>
              </a:extLst>
            </p:cNvPr>
            <p:cNvSpPr/>
            <p:nvPr/>
          </p:nvSpPr>
          <p:spPr>
            <a:xfrm>
              <a:off x="4870113" y="2824112"/>
              <a:ext cx="1576538"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phục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vụ</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9" name="모서리가 둥근 직사각형 15">
              <a:extLst>
                <a:ext uri="{FF2B5EF4-FFF2-40B4-BE49-F238E27FC236}">
                  <a16:creationId xmlns:a16="http://schemas.microsoft.com/office/drawing/2014/main" id="{C77042F9-85A6-4DF2-A925-09CD88203C34}"/>
                </a:ext>
              </a:extLst>
            </p:cNvPr>
            <p:cNvSpPr/>
            <p:nvPr/>
          </p:nvSpPr>
          <p:spPr>
            <a:xfrm>
              <a:off x="5140881" y="3382338"/>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0" name="모서리가 둥근 직사각형 16">
              <a:extLst>
                <a:ext uri="{FF2B5EF4-FFF2-40B4-BE49-F238E27FC236}">
                  <a16:creationId xmlns:a16="http://schemas.microsoft.com/office/drawing/2014/main" id="{F86ABA24-8E26-4712-986D-FD2419BFE12C}"/>
                </a:ext>
              </a:extLst>
            </p:cNvPr>
            <p:cNvSpPr/>
            <p:nvPr/>
          </p:nvSpPr>
          <p:spPr>
            <a:xfrm>
              <a:off x="5140881" y="3954756"/>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1" name="모서리가 둥근 직사각형 12">
              <a:extLst>
                <a:ext uri="{FF2B5EF4-FFF2-40B4-BE49-F238E27FC236}">
                  <a16:creationId xmlns:a16="http://schemas.microsoft.com/office/drawing/2014/main" id="{C51D0D5A-565B-401F-9F79-C022D40EF95E}"/>
                </a:ext>
              </a:extLst>
            </p:cNvPr>
            <p:cNvSpPr/>
            <p:nvPr/>
          </p:nvSpPr>
          <p:spPr>
            <a:xfrm>
              <a:off x="2935025" y="4751682"/>
              <a:ext cx="3511626" cy="1280714"/>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tốc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độ</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ko-KR" altLang="en-US" sz="1100" dirty="0">
                <a:solidFill>
                  <a:srgbClr val="193EB0"/>
                </a:solidFill>
                <a:latin typeface="SamsungOne-700" panose="020B0803030303020204" pitchFamily="34" charset="0"/>
              </a:endParaRPr>
            </a:p>
          </p:txBody>
        </p:sp>
        <p:grpSp>
          <p:nvGrpSpPr>
            <p:cNvPr id="42" name="그룹 15">
              <a:extLst>
                <a:ext uri="{FF2B5EF4-FFF2-40B4-BE49-F238E27FC236}">
                  <a16:creationId xmlns:a16="http://schemas.microsoft.com/office/drawing/2014/main" id="{15BE4929-A22F-441B-A98D-25F59FC4CC17}"/>
                </a:ext>
              </a:extLst>
            </p:cNvPr>
            <p:cNvGrpSpPr/>
            <p:nvPr/>
          </p:nvGrpSpPr>
          <p:grpSpPr>
            <a:xfrm>
              <a:off x="3382455" y="5241538"/>
              <a:ext cx="2704247" cy="361950"/>
              <a:chOff x="6282840" y="5274593"/>
              <a:chExt cx="2206257" cy="361950"/>
            </a:xfrm>
          </p:grpSpPr>
          <p:sp>
            <p:nvSpPr>
              <p:cNvPr id="60" name="모서리가 둥근 직사각형 19">
                <a:extLst>
                  <a:ext uri="{FF2B5EF4-FFF2-40B4-BE49-F238E27FC236}">
                    <a16:creationId xmlns:a16="http://schemas.microsoft.com/office/drawing/2014/main" id="{FF481306-938C-4500-9138-6BFD0110B29A}"/>
                  </a:ext>
                </a:extLst>
              </p:cNvPr>
              <p:cNvSpPr/>
              <p:nvPr/>
            </p:nvSpPr>
            <p:spPr>
              <a:xfrm>
                <a:off x="6282840"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sp>
            <p:nvSpPr>
              <p:cNvPr id="61" name="모서리가 둥근 직사각형 20">
                <a:extLst>
                  <a:ext uri="{FF2B5EF4-FFF2-40B4-BE49-F238E27FC236}">
                    <a16:creationId xmlns:a16="http://schemas.microsoft.com/office/drawing/2014/main" id="{A54819DF-7BE1-4169-9B0F-7D246B6399C2}"/>
                  </a:ext>
                </a:extLst>
              </p:cNvPr>
              <p:cNvSpPr/>
              <p:nvPr/>
            </p:nvSpPr>
            <p:spPr>
              <a:xfrm>
                <a:off x="7457865"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grpSp>
        <p:sp>
          <p:nvSpPr>
            <p:cNvPr id="43" name="모서리가 둥근 직사각형 24">
              <a:extLst>
                <a:ext uri="{FF2B5EF4-FFF2-40B4-BE49-F238E27FC236}">
                  <a16:creationId xmlns:a16="http://schemas.microsoft.com/office/drawing/2014/main" id="{2B39B5EA-D857-4D42-8653-EFA455323B6F}"/>
                </a:ext>
              </a:extLst>
            </p:cNvPr>
            <p:cNvSpPr/>
            <p:nvPr/>
          </p:nvSpPr>
          <p:spPr>
            <a:xfrm>
              <a:off x="1652220" y="4242499"/>
              <a:ext cx="856248" cy="790126"/>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mới</a:t>
              </a:r>
              <a:endParaRPr lang="ko-KR" altLang="en-US" sz="1200" dirty="0">
                <a:solidFill>
                  <a:srgbClr val="193EB0"/>
                </a:solidFill>
                <a:latin typeface="SamsungOne-700" panose="020B0803030303020204" pitchFamily="34" charset="0"/>
              </a:endParaRPr>
            </a:p>
          </p:txBody>
        </p:sp>
        <p:sp>
          <p:nvSpPr>
            <p:cNvPr id="44" name="모서리가 둥근 직사각형 25">
              <a:extLst>
                <a:ext uri="{FF2B5EF4-FFF2-40B4-BE49-F238E27FC236}">
                  <a16:creationId xmlns:a16="http://schemas.microsoft.com/office/drawing/2014/main" id="{0513952E-65F9-49D2-997F-B486B6AE1882}"/>
                </a:ext>
              </a:extLst>
            </p:cNvPr>
            <p:cNvSpPr/>
            <p:nvPr/>
          </p:nvSpPr>
          <p:spPr>
            <a:xfrm>
              <a:off x="6843636" y="3881239"/>
              <a:ext cx="928764" cy="352101"/>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5" name="모서리가 둥근 직사각형 26">
              <a:extLst>
                <a:ext uri="{FF2B5EF4-FFF2-40B4-BE49-F238E27FC236}">
                  <a16:creationId xmlns:a16="http://schemas.microsoft.com/office/drawing/2014/main" id="{1CF79462-7682-4E3C-A22B-9E9598F428FA}"/>
                </a:ext>
              </a:extLst>
            </p:cNvPr>
            <p:cNvSpPr/>
            <p:nvPr/>
          </p:nvSpPr>
          <p:spPr>
            <a:xfrm>
              <a:off x="6843636" y="4902713"/>
              <a:ext cx="928764" cy="338825"/>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6" name="모서리가 둥근 직사각형 9">
              <a:extLst>
                <a:ext uri="{FF2B5EF4-FFF2-40B4-BE49-F238E27FC236}">
                  <a16:creationId xmlns:a16="http://schemas.microsoft.com/office/drawing/2014/main" id="{D01D5237-C8B3-4EFF-BA5E-36D999ADBC31}"/>
                </a:ext>
              </a:extLst>
            </p:cNvPr>
            <p:cNvSpPr/>
            <p:nvPr/>
          </p:nvSpPr>
          <p:spPr>
            <a:xfrm>
              <a:off x="1919496" y="396774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1</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7" name="모서리가 둥근 직사각형 27">
              <a:extLst>
                <a:ext uri="{FF2B5EF4-FFF2-40B4-BE49-F238E27FC236}">
                  <a16:creationId xmlns:a16="http://schemas.microsoft.com/office/drawing/2014/main" id="{BC5AEB37-F62F-4651-AD3F-00337077E21B}"/>
                </a:ext>
              </a:extLst>
            </p:cNvPr>
            <p:cNvSpPr/>
            <p:nvPr/>
          </p:nvSpPr>
          <p:spPr>
            <a:xfrm>
              <a:off x="3669442" y="3232417"/>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2</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8" name="모서리가 둥근 직사각형 28">
              <a:extLst>
                <a:ext uri="{FF2B5EF4-FFF2-40B4-BE49-F238E27FC236}">
                  <a16:creationId xmlns:a16="http://schemas.microsoft.com/office/drawing/2014/main" id="{B9048959-4DB8-4E09-B5FA-5EB79A25DB44}"/>
                </a:ext>
              </a:extLst>
            </p:cNvPr>
            <p:cNvSpPr/>
            <p:nvPr/>
          </p:nvSpPr>
          <p:spPr>
            <a:xfrm>
              <a:off x="4991193" y="318007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3</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9" name="모서리가 둥근 직사각형 29">
              <a:extLst>
                <a:ext uri="{FF2B5EF4-FFF2-40B4-BE49-F238E27FC236}">
                  <a16:creationId xmlns:a16="http://schemas.microsoft.com/office/drawing/2014/main" id="{DD661C36-6474-47DF-BBB1-3AEE516A53E4}"/>
                </a:ext>
              </a:extLst>
            </p:cNvPr>
            <p:cNvSpPr/>
            <p:nvPr/>
          </p:nvSpPr>
          <p:spPr>
            <a:xfrm>
              <a:off x="3206206" y="503262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4</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0" name="모서리가 둥근 직사각형 30">
              <a:extLst>
                <a:ext uri="{FF2B5EF4-FFF2-40B4-BE49-F238E27FC236}">
                  <a16:creationId xmlns:a16="http://schemas.microsoft.com/office/drawing/2014/main" id="{496C989B-52A9-41C0-B80F-07333DCE47D3}"/>
                </a:ext>
              </a:extLst>
            </p:cNvPr>
            <p:cNvSpPr/>
            <p:nvPr/>
          </p:nvSpPr>
          <p:spPr>
            <a:xfrm>
              <a:off x="7152621" y="440446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5</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1" name="오른쪽 화살표 31">
              <a:extLst>
                <a:ext uri="{FF2B5EF4-FFF2-40B4-BE49-F238E27FC236}">
                  <a16:creationId xmlns:a16="http://schemas.microsoft.com/office/drawing/2014/main" id="{BC678FD0-F13C-4D72-8492-31A6F427EAD7}"/>
                </a:ext>
              </a:extLst>
            </p:cNvPr>
            <p:cNvSpPr/>
            <p:nvPr/>
          </p:nvSpPr>
          <p:spPr>
            <a:xfrm>
              <a:off x="4519353" y="3660556"/>
              <a:ext cx="566389" cy="265237"/>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오른쪽 화살표 33">
              <a:extLst>
                <a:ext uri="{FF2B5EF4-FFF2-40B4-BE49-F238E27FC236}">
                  <a16:creationId xmlns:a16="http://schemas.microsoft.com/office/drawing/2014/main" id="{8B59975B-8573-47A2-9D54-6EFDD48A50E7}"/>
                </a:ext>
              </a:extLst>
            </p:cNvPr>
            <p:cNvSpPr/>
            <p:nvPr/>
          </p:nvSpPr>
          <p:spPr>
            <a:xfrm rot="19273791">
              <a:off x="2389002" y="3932397"/>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오른쪽 화살표 34">
              <a:extLst>
                <a:ext uri="{FF2B5EF4-FFF2-40B4-BE49-F238E27FC236}">
                  <a16:creationId xmlns:a16="http://schemas.microsoft.com/office/drawing/2014/main" id="{484A4227-C1ED-4AE4-BD4C-73EA92E929AD}"/>
                </a:ext>
              </a:extLst>
            </p:cNvPr>
            <p:cNvSpPr/>
            <p:nvPr/>
          </p:nvSpPr>
          <p:spPr>
            <a:xfrm rot="2700000">
              <a:off x="2368300" y="5097700"/>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27">
              <a:extLst>
                <a:ext uri="{FF2B5EF4-FFF2-40B4-BE49-F238E27FC236}">
                  <a16:creationId xmlns:a16="http://schemas.microsoft.com/office/drawing/2014/main" id="{7A1ADC2B-631A-4162-9AFC-0C384FC99CA0}"/>
                </a:ext>
              </a:extLst>
            </p:cNvPr>
            <p:cNvGrpSpPr/>
            <p:nvPr/>
          </p:nvGrpSpPr>
          <p:grpSpPr>
            <a:xfrm>
              <a:off x="4014455" y="3563313"/>
              <a:ext cx="2829181" cy="1859200"/>
              <a:chOff x="4014455" y="3563313"/>
              <a:chExt cx="2829181" cy="1859200"/>
            </a:xfrm>
          </p:grpSpPr>
          <p:cxnSp>
            <p:nvCxnSpPr>
              <p:cNvPr id="55" name="직선 연결선 28">
                <a:extLst>
                  <a:ext uri="{FF2B5EF4-FFF2-40B4-BE49-F238E27FC236}">
                    <a16:creationId xmlns:a16="http://schemas.microsoft.com/office/drawing/2014/main" id="{123CB8EC-A83C-45C1-BE47-2A198A2A9439}"/>
                  </a:ext>
                </a:extLst>
              </p:cNvPr>
              <p:cNvCxnSpPr>
                <a:stCxn id="39" idx="3"/>
                <a:endCxn id="44" idx="1"/>
              </p:cNvCxnSpPr>
              <p:nvPr/>
            </p:nvCxnSpPr>
            <p:spPr>
              <a:xfrm>
                <a:off x="6172113" y="3563313"/>
                <a:ext cx="671523" cy="49397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9">
                <a:extLst>
                  <a:ext uri="{FF2B5EF4-FFF2-40B4-BE49-F238E27FC236}">
                    <a16:creationId xmlns:a16="http://schemas.microsoft.com/office/drawing/2014/main" id="{714E64F4-9F4E-4ED4-A148-F1304930CC2F}"/>
                  </a:ext>
                </a:extLst>
              </p:cNvPr>
              <p:cNvCxnSpPr>
                <a:stCxn id="40" idx="3"/>
                <a:endCxn id="44" idx="1"/>
              </p:cNvCxnSpPr>
              <p:nvPr/>
            </p:nvCxnSpPr>
            <p:spPr>
              <a:xfrm flipV="1">
                <a:off x="6172113" y="4057290"/>
                <a:ext cx="671523" cy="78441"/>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30">
                <a:extLst>
                  <a:ext uri="{FF2B5EF4-FFF2-40B4-BE49-F238E27FC236}">
                    <a16:creationId xmlns:a16="http://schemas.microsoft.com/office/drawing/2014/main" id="{9D5176C1-3A42-4C2D-89BC-FDEBD99DD474}"/>
                  </a:ext>
                </a:extLst>
              </p:cNvPr>
              <p:cNvCxnSpPr>
                <a:stCxn id="40" idx="2"/>
                <a:endCxn id="45" idx="1"/>
              </p:cNvCxnSpPr>
              <p:nvPr/>
            </p:nvCxnSpPr>
            <p:spPr>
              <a:xfrm>
                <a:off x="5656497" y="4316706"/>
                <a:ext cx="1187139" cy="755420"/>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8" name="직선 연결선 31">
                <a:extLst>
                  <a:ext uri="{FF2B5EF4-FFF2-40B4-BE49-F238E27FC236}">
                    <a16:creationId xmlns:a16="http://schemas.microsoft.com/office/drawing/2014/main" id="{C0BAEFF8-42B3-46F1-8433-8157E4A0E184}"/>
                  </a:ext>
                </a:extLst>
              </p:cNvPr>
              <p:cNvCxnSpPr>
                <a:stCxn id="44" idx="1"/>
                <a:endCxn id="60" idx="0"/>
              </p:cNvCxnSpPr>
              <p:nvPr/>
            </p:nvCxnSpPr>
            <p:spPr>
              <a:xfrm flipH="1">
                <a:off x="4014455" y="4057290"/>
                <a:ext cx="2829181" cy="1184248"/>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9" name="직선 연결선 32">
                <a:extLst>
                  <a:ext uri="{FF2B5EF4-FFF2-40B4-BE49-F238E27FC236}">
                    <a16:creationId xmlns:a16="http://schemas.microsoft.com/office/drawing/2014/main" id="{7D4A3CE8-A3D5-48A5-94F1-789BE2CD0041}"/>
                  </a:ext>
                </a:extLst>
              </p:cNvPr>
              <p:cNvCxnSpPr>
                <a:stCxn id="61" idx="3"/>
                <a:endCxn id="45" idx="1"/>
              </p:cNvCxnSpPr>
              <p:nvPr/>
            </p:nvCxnSpPr>
            <p:spPr>
              <a:xfrm flipV="1">
                <a:off x="6086702" y="5072126"/>
                <a:ext cx="756934" cy="35038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54772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Khóa</a:t>
            </a:r>
            <a:r>
              <a:rPr kumimoji="1" lang="en-US" altLang="ko-KR" dirty="0"/>
              <a:t> DBMS (3/4) – </a:t>
            </a:r>
            <a:r>
              <a:rPr kumimoji="1" lang="en-US" altLang="ko-KR" dirty="0" err="1"/>
              <a:t>Khóa</a:t>
            </a:r>
            <a:r>
              <a:rPr kumimoji="1" lang="en-US" altLang="ko-KR" dirty="0"/>
              <a:t> </a:t>
            </a:r>
            <a:r>
              <a:rPr kumimoji="1" lang="en-US" altLang="ko-KR" dirty="0" err="1"/>
              <a:t>chính</a:t>
            </a:r>
            <a:r>
              <a:rPr kumimoji="1" lang="en-US" altLang="ko-KR" dirty="0"/>
              <a:t> (PK)</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Khóa</a:t>
            </a:r>
            <a:r>
              <a:rPr lang="en-US" altLang="ko-KR" dirty="0"/>
              <a:t> </a:t>
            </a:r>
            <a:r>
              <a:rPr lang="en-US" altLang="ko-KR" dirty="0" err="1"/>
              <a:t>chính</a:t>
            </a:r>
            <a:r>
              <a:rPr lang="en-US" altLang="ko-KR" dirty="0"/>
              <a:t> </a:t>
            </a:r>
            <a:r>
              <a:rPr lang="en-US" altLang="ko-KR" dirty="0" err="1"/>
              <a:t>là</a:t>
            </a:r>
            <a:r>
              <a:rPr lang="en-US" altLang="ko-KR" dirty="0"/>
              <a:t> </a:t>
            </a:r>
            <a:r>
              <a:rPr lang="en-US" altLang="ko-KR" dirty="0" err="1"/>
              <a:t>khóa</a:t>
            </a:r>
            <a:r>
              <a:rPr lang="en-US" altLang="ko-KR" dirty="0"/>
              <a:t> </a:t>
            </a:r>
            <a:r>
              <a:rPr lang="en-US" altLang="ko-KR" dirty="0" err="1"/>
              <a:t>chọn</a:t>
            </a:r>
            <a:r>
              <a:rPr lang="en-US" altLang="ko-KR" dirty="0"/>
              <a:t> </a:t>
            </a:r>
            <a:r>
              <a:rPr lang="en-US" altLang="ko-KR" dirty="0" err="1"/>
              <a:t>một</a:t>
            </a:r>
            <a:r>
              <a:rPr lang="en-US" altLang="ko-KR" dirty="0"/>
              <a:t> </a:t>
            </a:r>
            <a:r>
              <a:rPr lang="en-US" altLang="ko-KR" dirty="0" err="1"/>
              <a:t>trong</a:t>
            </a:r>
            <a:r>
              <a:rPr lang="en-US" altLang="ko-KR" dirty="0"/>
              <a:t> </a:t>
            </a:r>
            <a:r>
              <a:rPr lang="en-US" altLang="ko-KR" dirty="0" err="1"/>
              <a:t>các</a:t>
            </a:r>
            <a:r>
              <a:rPr lang="en-US" altLang="ko-KR" dirty="0"/>
              <a:t> </a:t>
            </a:r>
            <a:r>
              <a:rPr lang="en-US" altLang="ko-KR" dirty="0" err="1"/>
              <a:t>khóa</a:t>
            </a:r>
            <a:r>
              <a:rPr lang="en-US" altLang="ko-KR" dirty="0"/>
              <a:t> </a:t>
            </a:r>
            <a:r>
              <a:rPr lang="en-US" altLang="ko-KR" dirty="0" err="1"/>
              <a:t>ứng</a:t>
            </a:r>
            <a:r>
              <a:rPr lang="en-US" altLang="ko-KR" dirty="0"/>
              <a:t> </a:t>
            </a:r>
            <a:r>
              <a:rPr lang="en-US" altLang="ko-KR" dirty="0" err="1"/>
              <a:t>cử</a:t>
            </a:r>
            <a:r>
              <a:rPr lang="en-US" altLang="ko-KR" dirty="0"/>
              <a:t> </a:t>
            </a:r>
            <a:r>
              <a:rPr lang="en-US" altLang="ko-KR" dirty="0" err="1"/>
              <a:t>viên</a:t>
            </a:r>
            <a:r>
              <a:rPr lang="en-US" altLang="ko-KR" dirty="0"/>
              <a:t> </a:t>
            </a:r>
            <a:r>
              <a:rPr lang="en-US" altLang="ko-KR" dirty="0" err="1"/>
              <a:t>để</a:t>
            </a:r>
            <a:r>
              <a:rPr lang="en-US" altLang="ko-KR" dirty="0"/>
              <a:t> </a:t>
            </a:r>
            <a:r>
              <a:rPr lang="en-US" altLang="ko-KR" dirty="0" err="1"/>
              <a:t>đại</a:t>
            </a:r>
            <a:r>
              <a:rPr lang="en-US" altLang="ko-KR" dirty="0"/>
              <a:t> </a:t>
            </a:r>
            <a:r>
              <a:rPr lang="en-US" altLang="ko-KR" dirty="0" err="1"/>
              <a:t>diện</a:t>
            </a:r>
            <a:r>
              <a:rPr lang="en-US" altLang="ko-KR" dirty="0"/>
              <a:t> </a:t>
            </a:r>
            <a:r>
              <a:rPr lang="en-US" altLang="ko-KR" dirty="0" err="1"/>
              <a:t>cho</a:t>
            </a:r>
            <a:r>
              <a:rPr lang="en-US" altLang="ko-KR" dirty="0"/>
              <a:t> </a:t>
            </a:r>
            <a:r>
              <a:rPr lang="en-US" altLang="ko-KR" dirty="0" err="1"/>
              <a:t>nó</a:t>
            </a:r>
            <a:r>
              <a:rPr lang="en-US" altLang="ko-KR" dirty="0"/>
              <a:t>.</a:t>
            </a:r>
          </a:p>
          <a:p>
            <a:r>
              <a:rPr lang="en-US" altLang="ko-KR" dirty="0" err="1"/>
              <a:t>Cân</a:t>
            </a:r>
            <a:r>
              <a:rPr lang="en-US" altLang="ko-KR" dirty="0"/>
              <a:t> </a:t>
            </a:r>
            <a:r>
              <a:rPr lang="en-US" altLang="ko-KR" dirty="0" err="1"/>
              <a:t>nhắc</a:t>
            </a:r>
            <a:r>
              <a:rPr lang="en-US" altLang="ko-KR" dirty="0"/>
              <a:t> </a:t>
            </a:r>
            <a:r>
              <a:rPr lang="en-US" altLang="ko-KR" dirty="0" err="1"/>
              <a:t>khi</a:t>
            </a:r>
            <a:r>
              <a:rPr lang="en-US" altLang="ko-KR" dirty="0"/>
              <a:t> </a:t>
            </a:r>
            <a:r>
              <a:rPr lang="en-US" altLang="ko-KR" dirty="0" err="1"/>
              <a:t>chọn</a:t>
            </a:r>
            <a:r>
              <a:rPr lang="en-US" altLang="ko-KR" dirty="0"/>
              <a:t> </a:t>
            </a:r>
            <a:r>
              <a:rPr lang="en-US" altLang="ko-KR" dirty="0" err="1"/>
              <a:t>khóa</a:t>
            </a:r>
            <a:r>
              <a:rPr lang="en-US" altLang="ko-KR" dirty="0"/>
              <a:t> </a:t>
            </a:r>
            <a:r>
              <a:rPr lang="en-US" altLang="ko-KR" dirty="0" err="1"/>
              <a:t>chính</a:t>
            </a:r>
            <a:endParaRPr lang="en-US" altLang="ko-KR" dirty="0"/>
          </a:p>
          <a:p>
            <a:pPr lvl="1"/>
            <a:r>
              <a:rPr lang="vi-VN" altLang="ko-KR" dirty="0"/>
              <a:t>Nó phải có một giá trị duy nhất xác định bộ trong quan hệ.</a:t>
            </a:r>
          </a:p>
          <a:p>
            <a:pPr lvl="1"/>
            <a:r>
              <a:rPr lang="vi-VN" altLang="ko-KR" dirty="0"/>
              <a:t>Giá trị NULL không được phép.</a:t>
            </a:r>
          </a:p>
          <a:p>
            <a:pPr lvl="1"/>
            <a:r>
              <a:rPr lang="vi-VN" altLang="ko-KR" dirty="0"/>
              <a:t>Giá trị khóa không nên thay đổi.</a:t>
            </a:r>
          </a:p>
          <a:p>
            <a:pPr lvl="1"/>
            <a:r>
              <a:rPr lang="vi-VN" altLang="ko-KR" dirty="0"/>
              <a:t>Nó nên có càng ít thuộc tính càng tốt.</a:t>
            </a:r>
          </a:p>
          <a:p>
            <a:pPr lvl="1"/>
            <a:r>
              <a:rPr lang="vi-VN" altLang="ko-KR" dirty="0"/>
              <a:t>Sẽ không có vấn đề gì trong việc sử dụng khóa trong tương lai.</a:t>
            </a:r>
            <a:endParaRPr lang="ko-KR" altLang="en-US" dirty="0"/>
          </a:p>
        </p:txBody>
      </p:sp>
    </p:spTree>
    <p:extLst>
      <p:ext uri="{BB962C8B-B14F-4D97-AF65-F5344CB8AC3E}">
        <p14:creationId xmlns:p14="http://schemas.microsoft.com/office/powerpoint/2010/main" val="7515246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Các bước kiến trúc Lambda (3/5)</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3. </a:t>
            </a:r>
            <a:r>
              <a:rPr lang="vi-VN" altLang="ko-KR" b="1" dirty="0"/>
              <a:t>Lớp phân phối lập chỉ mục </a:t>
            </a:r>
            <a:r>
              <a:rPr lang="vi-VN" altLang="ko-KR" dirty="0"/>
              <a:t>các chế độ xem hàng loạt để chúng có thể được truy vấn theo cách đặc biệt, có độ trễ thấp</a:t>
            </a:r>
            <a:endParaRPr lang="en-US" altLang="ko-KR" dirty="0"/>
          </a:p>
        </p:txBody>
      </p:sp>
      <p:grpSp>
        <p:nvGrpSpPr>
          <p:cNvPr id="35" name="그룹 8">
            <a:extLst>
              <a:ext uri="{FF2B5EF4-FFF2-40B4-BE49-F238E27FC236}">
                <a16:creationId xmlns:a16="http://schemas.microsoft.com/office/drawing/2014/main" id="{9E3D0472-0E90-425A-84EA-41054E1B498C}"/>
              </a:ext>
            </a:extLst>
          </p:cNvPr>
          <p:cNvGrpSpPr/>
          <p:nvPr/>
        </p:nvGrpSpPr>
        <p:grpSpPr>
          <a:xfrm>
            <a:off x="1652220" y="2931980"/>
            <a:ext cx="6120180" cy="3214716"/>
            <a:chOff x="1652220" y="2817680"/>
            <a:chExt cx="6120180" cy="3214716"/>
          </a:xfrm>
        </p:grpSpPr>
        <p:sp>
          <p:nvSpPr>
            <p:cNvPr id="36" name="모서리가 둥근 직사각형 10">
              <a:extLst>
                <a:ext uri="{FF2B5EF4-FFF2-40B4-BE49-F238E27FC236}">
                  <a16:creationId xmlns:a16="http://schemas.microsoft.com/office/drawing/2014/main" id="{023B7E9F-062F-4EAD-8591-04232B365DC8}"/>
                </a:ext>
              </a:extLst>
            </p:cNvPr>
            <p:cNvSpPr/>
            <p:nvPr/>
          </p:nvSpPr>
          <p:spPr>
            <a:xfrm>
              <a:off x="2935025" y="2817680"/>
              <a:ext cx="1746250"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hàng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loạt</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7" name="원통 14">
              <a:extLst>
                <a:ext uri="{FF2B5EF4-FFF2-40B4-BE49-F238E27FC236}">
                  <a16:creationId xmlns:a16="http://schemas.microsoft.com/office/drawing/2014/main" id="{11E2BE6B-B123-4686-9DD8-A00E6AAB30CF}"/>
                </a:ext>
              </a:extLst>
            </p:cNvPr>
            <p:cNvSpPr/>
            <p:nvPr/>
          </p:nvSpPr>
          <p:spPr>
            <a:xfrm>
              <a:off x="3282370" y="3507424"/>
              <a:ext cx="1051560" cy="643336"/>
            </a:xfrm>
            <a:prstGeom prst="can">
              <a:avLst>
                <a:gd name="adj" fmla="val 15418"/>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bộ</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master</a:t>
              </a:r>
              <a:endParaRPr lang="ko-KR" altLang="en-US" sz="1200" dirty="0">
                <a:solidFill>
                  <a:srgbClr val="193EB0"/>
                </a:solidFill>
                <a:latin typeface="SamsungOne-700" panose="020B0803030303020204" pitchFamily="34" charset="0"/>
              </a:endParaRPr>
            </a:p>
          </p:txBody>
        </p:sp>
        <p:sp>
          <p:nvSpPr>
            <p:cNvPr id="38" name="모서리가 둥근 직사각형 11">
              <a:extLst>
                <a:ext uri="{FF2B5EF4-FFF2-40B4-BE49-F238E27FC236}">
                  <a16:creationId xmlns:a16="http://schemas.microsoft.com/office/drawing/2014/main" id="{6F86C55B-833F-4195-91E8-4F92CB4E19FA}"/>
                </a:ext>
              </a:extLst>
            </p:cNvPr>
            <p:cNvSpPr/>
            <p:nvPr/>
          </p:nvSpPr>
          <p:spPr>
            <a:xfrm>
              <a:off x="4870113" y="2824112"/>
              <a:ext cx="1576538"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phục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vụ</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9" name="모서리가 둥근 직사각형 15">
              <a:extLst>
                <a:ext uri="{FF2B5EF4-FFF2-40B4-BE49-F238E27FC236}">
                  <a16:creationId xmlns:a16="http://schemas.microsoft.com/office/drawing/2014/main" id="{C77042F9-85A6-4DF2-A925-09CD88203C34}"/>
                </a:ext>
              </a:extLst>
            </p:cNvPr>
            <p:cNvSpPr/>
            <p:nvPr/>
          </p:nvSpPr>
          <p:spPr>
            <a:xfrm>
              <a:off x="5140881" y="3382338"/>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0" name="모서리가 둥근 직사각형 16">
              <a:extLst>
                <a:ext uri="{FF2B5EF4-FFF2-40B4-BE49-F238E27FC236}">
                  <a16:creationId xmlns:a16="http://schemas.microsoft.com/office/drawing/2014/main" id="{F86ABA24-8E26-4712-986D-FD2419BFE12C}"/>
                </a:ext>
              </a:extLst>
            </p:cNvPr>
            <p:cNvSpPr/>
            <p:nvPr/>
          </p:nvSpPr>
          <p:spPr>
            <a:xfrm>
              <a:off x="5140881" y="3954756"/>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1" name="모서리가 둥근 직사각형 12">
              <a:extLst>
                <a:ext uri="{FF2B5EF4-FFF2-40B4-BE49-F238E27FC236}">
                  <a16:creationId xmlns:a16="http://schemas.microsoft.com/office/drawing/2014/main" id="{C51D0D5A-565B-401F-9F79-C022D40EF95E}"/>
                </a:ext>
              </a:extLst>
            </p:cNvPr>
            <p:cNvSpPr/>
            <p:nvPr/>
          </p:nvSpPr>
          <p:spPr>
            <a:xfrm>
              <a:off x="2935025" y="4751682"/>
              <a:ext cx="3511626" cy="1280714"/>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tốc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độ</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ko-KR" altLang="en-US" sz="1100" dirty="0">
                <a:solidFill>
                  <a:srgbClr val="193EB0"/>
                </a:solidFill>
                <a:latin typeface="SamsungOne-700" panose="020B0803030303020204" pitchFamily="34" charset="0"/>
              </a:endParaRPr>
            </a:p>
          </p:txBody>
        </p:sp>
        <p:grpSp>
          <p:nvGrpSpPr>
            <p:cNvPr id="42" name="그룹 15">
              <a:extLst>
                <a:ext uri="{FF2B5EF4-FFF2-40B4-BE49-F238E27FC236}">
                  <a16:creationId xmlns:a16="http://schemas.microsoft.com/office/drawing/2014/main" id="{15BE4929-A22F-441B-A98D-25F59FC4CC17}"/>
                </a:ext>
              </a:extLst>
            </p:cNvPr>
            <p:cNvGrpSpPr/>
            <p:nvPr/>
          </p:nvGrpSpPr>
          <p:grpSpPr>
            <a:xfrm>
              <a:off x="3382455" y="5241538"/>
              <a:ext cx="2704247" cy="361950"/>
              <a:chOff x="6282840" y="5274593"/>
              <a:chExt cx="2206257" cy="361950"/>
            </a:xfrm>
          </p:grpSpPr>
          <p:sp>
            <p:nvSpPr>
              <p:cNvPr id="60" name="모서리가 둥근 직사각형 19">
                <a:extLst>
                  <a:ext uri="{FF2B5EF4-FFF2-40B4-BE49-F238E27FC236}">
                    <a16:creationId xmlns:a16="http://schemas.microsoft.com/office/drawing/2014/main" id="{FF481306-938C-4500-9138-6BFD0110B29A}"/>
                  </a:ext>
                </a:extLst>
              </p:cNvPr>
              <p:cNvSpPr/>
              <p:nvPr/>
            </p:nvSpPr>
            <p:spPr>
              <a:xfrm>
                <a:off x="6282840"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sp>
            <p:nvSpPr>
              <p:cNvPr id="61" name="모서리가 둥근 직사각형 20">
                <a:extLst>
                  <a:ext uri="{FF2B5EF4-FFF2-40B4-BE49-F238E27FC236}">
                    <a16:creationId xmlns:a16="http://schemas.microsoft.com/office/drawing/2014/main" id="{A54819DF-7BE1-4169-9B0F-7D246B6399C2}"/>
                  </a:ext>
                </a:extLst>
              </p:cNvPr>
              <p:cNvSpPr/>
              <p:nvPr/>
            </p:nvSpPr>
            <p:spPr>
              <a:xfrm>
                <a:off x="7457865"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grpSp>
        <p:sp>
          <p:nvSpPr>
            <p:cNvPr id="43" name="모서리가 둥근 직사각형 24">
              <a:extLst>
                <a:ext uri="{FF2B5EF4-FFF2-40B4-BE49-F238E27FC236}">
                  <a16:creationId xmlns:a16="http://schemas.microsoft.com/office/drawing/2014/main" id="{2B39B5EA-D857-4D42-8653-EFA455323B6F}"/>
                </a:ext>
              </a:extLst>
            </p:cNvPr>
            <p:cNvSpPr/>
            <p:nvPr/>
          </p:nvSpPr>
          <p:spPr>
            <a:xfrm>
              <a:off x="1652220" y="4242499"/>
              <a:ext cx="856248" cy="790126"/>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mới</a:t>
              </a:r>
              <a:endParaRPr lang="ko-KR" altLang="en-US" sz="1200" dirty="0">
                <a:solidFill>
                  <a:srgbClr val="193EB0"/>
                </a:solidFill>
                <a:latin typeface="SamsungOne-700" panose="020B0803030303020204" pitchFamily="34" charset="0"/>
              </a:endParaRPr>
            </a:p>
          </p:txBody>
        </p:sp>
        <p:sp>
          <p:nvSpPr>
            <p:cNvPr id="44" name="모서리가 둥근 직사각형 25">
              <a:extLst>
                <a:ext uri="{FF2B5EF4-FFF2-40B4-BE49-F238E27FC236}">
                  <a16:creationId xmlns:a16="http://schemas.microsoft.com/office/drawing/2014/main" id="{0513952E-65F9-49D2-997F-B486B6AE1882}"/>
                </a:ext>
              </a:extLst>
            </p:cNvPr>
            <p:cNvSpPr/>
            <p:nvPr/>
          </p:nvSpPr>
          <p:spPr>
            <a:xfrm>
              <a:off x="6843636" y="3881239"/>
              <a:ext cx="928764" cy="352101"/>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5" name="모서리가 둥근 직사각형 26">
              <a:extLst>
                <a:ext uri="{FF2B5EF4-FFF2-40B4-BE49-F238E27FC236}">
                  <a16:creationId xmlns:a16="http://schemas.microsoft.com/office/drawing/2014/main" id="{1CF79462-7682-4E3C-A22B-9E9598F428FA}"/>
                </a:ext>
              </a:extLst>
            </p:cNvPr>
            <p:cNvSpPr/>
            <p:nvPr/>
          </p:nvSpPr>
          <p:spPr>
            <a:xfrm>
              <a:off x="6843636" y="4902713"/>
              <a:ext cx="928764" cy="338825"/>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6" name="모서리가 둥근 직사각형 9">
              <a:extLst>
                <a:ext uri="{FF2B5EF4-FFF2-40B4-BE49-F238E27FC236}">
                  <a16:creationId xmlns:a16="http://schemas.microsoft.com/office/drawing/2014/main" id="{D01D5237-C8B3-4EFF-BA5E-36D999ADBC31}"/>
                </a:ext>
              </a:extLst>
            </p:cNvPr>
            <p:cNvSpPr/>
            <p:nvPr/>
          </p:nvSpPr>
          <p:spPr>
            <a:xfrm>
              <a:off x="1919496" y="396774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1</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7" name="모서리가 둥근 직사각형 27">
              <a:extLst>
                <a:ext uri="{FF2B5EF4-FFF2-40B4-BE49-F238E27FC236}">
                  <a16:creationId xmlns:a16="http://schemas.microsoft.com/office/drawing/2014/main" id="{BC5AEB37-F62F-4651-AD3F-00337077E21B}"/>
                </a:ext>
              </a:extLst>
            </p:cNvPr>
            <p:cNvSpPr/>
            <p:nvPr/>
          </p:nvSpPr>
          <p:spPr>
            <a:xfrm>
              <a:off x="3669442" y="3232417"/>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2</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8" name="모서리가 둥근 직사각형 28">
              <a:extLst>
                <a:ext uri="{FF2B5EF4-FFF2-40B4-BE49-F238E27FC236}">
                  <a16:creationId xmlns:a16="http://schemas.microsoft.com/office/drawing/2014/main" id="{B9048959-4DB8-4E09-B5FA-5EB79A25DB44}"/>
                </a:ext>
              </a:extLst>
            </p:cNvPr>
            <p:cNvSpPr/>
            <p:nvPr/>
          </p:nvSpPr>
          <p:spPr>
            <a:xfrm>
              <a:off x="4991193" y="318007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3</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9" name="모서리가 둥근 직사각형 29">
              <a:extLst>
                <a:ext uri="{FF2B5EF4-FFF2-40B4-BE49-F238E27FC236}">
                  <a16:creationId xmlns:a16="http://schemas.microsoft.com/office/drawing/2014/main" id="{DD661C36-6474-47DF-BBB1-3AEE516A53E4}"/>
                </a:ext>
              </a:extLst>
            </p:cNvPr>
            <p:cNvSpPr/>
            <p:nvPr/>
          </p:nvSpPr>
          <p:spPr>
            <a:xfrm>
              <a:off x="3206206" y="503262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4</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0" name="모서리가 둥근 직사각형 30">
              <a:extLst>
                <a:ext uri="{FF2B5EF4-FFF2-40B4-BE49-F238E27FC236}">
                  <a16:creationId xmlns:a16="http://schemas.microsoft.com/office/drawing/2014/main" id="{496C989B-52A9-41C0-B80F-07333DCE47D3}"/>
                </a:ext>
              </a:extLst>
            </p:cNvPr>
            <p:cNvSpPr/>
            <p:nvPr/>
          </p:nvSpPr>
          <p:spPr>
            <a:xfrm>
              <a:off x="7152621" y="440446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5</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1" name="오른쪽 화살표 31">
              <a:extLst>
                <a:ext uri="{FF2B5EF4-FFF2-40B4-BE49-F238E27FC236}">
                  <a16:creationId xmlns:a16="http://schemas.microsoft.com/office/drawing/2014/main" id="{BC678FD0-F13C-4D72-8492-31A6F427EAD7}"/>
                </a:ext>
              </a:extLst>
            </p:cNvPr>
            <p:cNvSpPr/>
            <p:nvPr/>
          </p:nvSpPr>
          <p:spPr>
            <a:xfrm>
              <a:off x="4519353" y="3660556"/>
              <a:ext cx="566389" cy="265237"/>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오른쪽 화살표 33">
              <a:extLst>
                <a:ext uri="{FF2B5EF4-FFF2-40B4-BE49-F238E27FC236}">
                  <a16:creationId xmlns:a16="http://schemas.microsoft.com/office/drawing/2014/main" id="{8B59975B-8573-47A2-9D54-6EFDD48A50E7}"/>
                </a:ext>
              </a:extLst>
            </p:cNvPr>
            <p:cNvSpPr/>
            <p:nvPr/>
          </p:nvSpPr>
          <p:spPr>
            <a:xfrm rot="19273791">
              <a:off x="2389002" y="3932397"/>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오른쪽 화살표 34">
              <a:extLst>
                <a:ext uri="{FF2B5EF4-FFF2-40B4-BE49-F238E27FC236}">
                  <a16:creationId xmlns:a16="http://schemas.microsoft.com/office/drawing/2014/main" id="{484A4227-C1ED-4AE4-BD4C-73EA92E929AD}"/>
                </a:ext>
              </a:extLst>
            </p:cNvPr>
            <p:cNvSpPr/>
            <p:nvPr/>
          </p:nvSpPr>
          <p:spPr>
            <a:xfrm rot="2700000">
              <a:off x="2368300" y="5097700"/>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27">
              <a:extLst>
                <a:ext uri="{FF2B5EF4-FFF2-40B4-BE49-F238E27FC236}">
                  <a16:creationId xmlns:a16="http://schemas.microsoft.com/office/drawing/2014/main" id="{7A1ADC2B-631A-4162-9AFC-0C384FC99CA0}"/>
                </a:ext>
              </a:extLst>
            </p:cNvPr>
            <p:cNvGrpSpPr/>
            <p:nvPr/>
          </p:nvGrpSpPr>
          <p:grpSpPr>
            <a:xfrm>
              <a:off x="4014455" y="3563313"/>
              <a:ext cx="2829181" cy="1859200"/>
              <a:chOff x="4014455" y="3563313"/>
              <a:chExt cx="2829181" cy="1859200"/>
            </a:xfrm>
          </p:grpSpPr>
          <p:cxnSp>
            <p:nvCxnSpPr>
              <p:cNvPr id="55" name="직선 연결선 28">
                <a:extLst>
                  <a:ext uri="{FF2B5EF4-FFF2-40B4-BE49-F238E27FC236}">
                    <a16:creationId xmlns:a16="http://schemas.microsoft.com/office/drawing/2014/main" id="{123CB8EC-A83C-45C1-BE47-2A198A2A9439}"/>
                  </a:ext>
                </a:extLst>
              </p:cNvPr>
              <p:cNvCxnSpPr>
                <a:stCxn id="39" idx="3"/>
                <a:endCxn id="44" idx="1"/>
              </p:cNvCxnSpPr>
              <p:nvPr/>
            </p:nvCxnSpPr>
            <p:spPr>
              <a:xfrm>
                <a:off x="6172113" y="3563313"/>
                <a:ext cx="671523" cy="49397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9">
                <a:extLst>
                  <a:ext uri="{FF2B5EF4-FFF2-40B4-BE49-F238E27FC236}">
                    <a16:creationId xmlns:a16="http://schemas.microsoft.com/office/drawing/2014/main" id="{714E64F4-9F4E-4ED4-A148-F1304930CC2F}"/>
                  </a:ext>
                </a:extLst>
              </p:cNvPr>
              <p:cNvCxnSpPr>
                <a:stCxn id="40" idx="3"/>
                <a:endCxn id="44" idx="1"/>
              </p:cNvCxnSpPr>
              <p:nvPr/>
            </p:nvCxnSpPr>
            <p:spPr>
              <a:xfrm flipV="1">
                <a:off x="6172113" y="4057290"/>
                <a:ext cx="671523" cy="78441"/>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30">
                <a:extLst>
                  <a:ext uri="{FF2B5EF4-FFF2-40B4-BE49-F238E27FC236}">
                    <a16:creationId xmlns:a16="http://schemas.microsoft.com/office/drawing/2014/main" id="{9D5176C1-3A42-4C2D-89BC-FDEBD99DD474}"/>
                  </a:ext>
                </a:extLst>
              </p:cNvPr>
              <p:cNvCxnSpPr>
                <a:stCxn id="40" idx="2"/>
                <a:endCxn id="45" idx="1"/>
              </p:cNvCxnSpPr>
              <p:nvPr/>
            </p:nvCxnSpPr>
            <p:spPr>
              <a:xfrm>
                <a:off x="5656497" y="4316706"/>
                <a:ext cx="1187139" cy="755420"/>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8" name="직선 연결선 31">
                <a:extLst>
                  <a:ext uri="{FF2B5EF4-FFF2-40B4-BE49-F238E27FC236}">
                    <a16:creationId xmlns:a16="http://schemas.microsoft.com/office/drawing/2014/main" id="{C0BAEFF8-42B3-46F1-8433-8157E4A0E184}"/>
                  </a:ext>
                </a:extLst>
              </p:cNvPr>
              <p:cNvCxnSpPr>
                <a:stCxn id="44" idx="1"/>
                <a:endCxn id="60" idx="0"/>
              </p:cNvCxnSpPr>
              <p:nvPr/>
            </p:nvCxnSpPr>
            <p:spPr>
              <a:xfrm flipH="1">
                <a:off x="4014455" y="4057290"/>
                <a:ext cx="2829181" cy="1184248"/>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9" name="직선 연결선 32">
                <a:extLst>
                  <a:ext uri="{FF2B5EF4-FFF2-40B4-BE49-F238E27FC236}">
                    <a16:creationId xmlns:a16="http://schemas.microsoft.com/office/drawing/2014/main" id="{7D4A3CE8-A3D5-48A5-94F1-789BE2CD0041}"/>
                  </a:ext>
                </a:extLst>
              </p:cNvPr>
              <p:cNvCxnSpPr>
                <a:stCxn id="61" idx="3"/>
                <a:endCxn id="45" idx="1"/>
              </p:cNvCxnSpPr>
              <p:nvPr/>
            </p:nvCxnSpPr>
            <p:spPr>
              <a:xfrm flipV="1">
                <a:off x="6086702" y="5072126"/>
                <a:ext cx="756934" cy="35038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196248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Các bước kiến trúc Lambda (4/5)</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4. </a:t>
            </a:r>
            <a:r>
              <a:rPr lang="en-US" altLang="ko-KR" b="1" dirty="0" err="1"/>
              <a:t>Lớp</a:t>
            </a:r>
            <a:r>
              <a:rPr lang="en-US" altLang="ko-KR" b="1" dirty="0"/>
              <a:t> </a:t>
            </a:r>
            <a:r>
              <a:rPr lang="en-US" altLang="ko-KR" b="1" dirty="0" err="1"/>
              <a:t>tốc</a:t>
            </a:r>
            <a:r>
              <a:rPr lang="en-US" altLang="ko-KR" b="1" dirty="0"/>
              <a:t> </a:t>
            </a:r>
            <a:r>
              <a:rPr lang="en-US" altLang="ko-KR" b="1" dirty="0" err="1"/>
              <a:t>độ</a:t>
            </a:r>
            <a:r>
              <a:rPr lang="en-US" altLang="ko-KR" dirty="0"/>
              <a:t> </a:t>
            </a:r>
            <a:r>
              <a:rPr lang="en-US" altLang="ko-KR" dirty="0" err="1"/>
              <a:t>bù</a:t>
            </a:r>
            <a:r>
              <a:rPr lang="en-US" altLang="ko-KR" dirty="0"/>
              <a:t> </a:t>
            </a:r>
            <a:r>
              <a:rPr lang="en-US" altLang="ko-KR" dirty="0" err="1"/>
              <a:t>cho</a:t>
            </a:r>
            <a:r>
              <a:rPr lang="en-US" altLang="ko-KR" dirty="0"/>
              <a:t> </a:t>
            </a:r>
            <a:r>
              <a:rPr lang="en-US" altLang="ko-KR" dirty="0" err="1"/>
              <a:t>độ</a:t>
            </a:r>
            <a:r>
              <a:rPr lang="en-US" altLang="ko-KR" dirty="0"/>
              <a:t> </a:t>
            </a:r>
            <a:r>
              <a:rPr lang="en-US" altLang="ko-KR" dirty="0" err="1"/>
              <a:t>trễ</a:t>
            </a:r>
            <a:r>
              <a:rPr lang="en-US" altLang="ko-KR" dirty="0"/>
              <a:t> </a:t>
            </a:r>
            <a:r>
              <a:rPr lang="en-US" altLang="ko-KR" dirty="0" err="1"/>
              <a:t>cao</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đối</a:t>
            </a:r>
            <a:r>
              <a:rPr lang="en-US" altLang="ko-KR" dirty="0"/>
              <a:t> </a:t>
            </a:r>
            <a:r>
              <a:rPr lang="en-US" altLang="ko-KR" dirty="0" err="1"/>
              <a:t>với</a:t>
            </a:r>
            <a:r>
              <a:rPr lang="en-US" altLang="ko-KR" dirty="0"/>
              <a:t> </a:t>
            </a:r>
            <a:r>
              <a:rPr lang="en-US" altLang="ko-KR" dirty="0" err="1"/>
              <a:t>lớp</a:t>
            </a:r>
            <a:r>
              <a:rPr lang="en-US" altLang="ko-KR" dirty="0"/>
              <a:t> </a:t>
            </a:r>
            <a:r>
              <a:rPr lang="en-US" altLang="ko-KR" dirty="0" err="1"/>
              <a:t>phân</a:t>
            </a:r>
            <a:r>
              <a:rPr lang="en-US" altLang="ko-KR" dirty="0"/>
              <a:t> </a:t>
            </a:r>
            <a:r>
              <a:rPr lang="en-US" altLang="ko-KR" dirty="0" err="1"/>
              <a:t>phát</a:t>
            </a:r>
            <a:r>
              <a:rPr lang="en-US" altLang="ko-KR" dirty="0"/>
              <a:t> </a:t>
            </a:r>
            <a:r>
              <a:rPr lang="en-US" altLang="ko-KR" dirty="0" err="1"/>
              <a:t>và</a:t>
            </a:r>
            <a:r>
              <a:rPr lang="en-US" altLang="ko-KR" dirty="0"/>
              <a:t> </a:t>
            </a:r>
            <a:r>
              <a:rPr lang="en-US" altLang="ko-KR" dirty="0" err="1"/>
              <a:t>chỉ</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gần</a:t>
            </a:r>
            <a:r>
              <a:rPr lang="en-US" altLang="ko-KR" dirty="0"/>
              <a:t> </a:t>
            </a:r>
            <a:r>
              <a:rPr lang="en-US" altLang="ko-KR" dirty="0" err="1"/>
              <a:t>đây</a:t>
            </a:r>
            <a:endParaRPr lang="ko-KR" altLang="en-US" dirty="0"/>
          </a:p>
        </p:txBody>
      </p:sp>
      <p:grpSp>
        <p:nvGrpSpPr>
          <p:cNvPr id="35" name="그룹 8">
            <a:extLst>
              <a:ext uri="{FF2B5EF4-FFF2-40B4-BE49-F238E27FC236}">
                <a16:creationId xmlns:a16="http://schemas.microsoft.com/office/drawing/2014/main" id="{9E3D0472-0E90-425A-84EA-41054E1B498C}"/>
              </a:ext>
            </a:extLst>
          </p:cNvPr>
          <p:cNvGrpSpPr/>
          <p:nvPr/>
        </p:nvGrpSpPr>
        <p:grpSpPr>
          <a:xfrm>
            <a:off x="1652220" y="2931980"/>
            <a:ext cx="6120180" cy="3214716"/>
            <a:chOff x="1652220" y="2817680"/>
            <a:chExt cx="6120180" cy="3214716"/>
          </a:xfrm>
        </p:grpSpPr>
        <p:sp>
          <p:nvSpPr>
            <p:cNvPr id="36" name="모서리가 둥근 직사각형 10">
              <a:extLst>
                <a:ext uri="{FF2B5EF4-FFF2-40B4-BE49-F238E27FC236}">
                  <a16:creationId xmlns:a16="http://schemas.microsoft.com/office/drawing/2014/main" id="{023B7E9F-062F-4EAD-8591-04232B365DC8}"/>
                </a:ext>
              </a:extLst>
            </p:cNvPr>
            <p:cNvSpPr/>
            <p:nvPr/>
          </p:nvSpPr>
          <p:spPr>
            <a:xfrm>
              <a:off x="2935025" y="2817680"/>
              <a:ext cx="1746250"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hàng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loạt</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7" name="원통 14">
              <a:extLst>
                <a:ext uri="{FF2B5EF4-FFF2-40B4-BE49-F238E27FC236}">
                  <a16:creationId xmlns:a16="http://schemas.microsoft.com/office/drawing/2014/main" id="{11E2BE6B-B123-4686-9DD8-A00E6AAB30CF}"/>
                </a:ext>
              </a:extLst>
            </p:cNvPr>
            <p:cNvSpPr/>
            <p:nvPr/>
          </p:nvSpPr>
          <p:spPr>
            <a:xfrm>
              <a:off x="3282370" y="3507424"/>
              <a:ext cx="1051560" cy="643336"/>
            </a:xfrm>
            <a:prstGeom prst="can">
              <a:avLst>
                <a:gd name="adj" fmla="val 15418"/>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bộ</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master</a:t>
              </a:r>
              <a:endParaRPr lang="ko-KR" altLang="en-US" sz="1200" dirty="0">
                <a:solidFill>
                  <a:srgbClr val="193EB0"/>
                </a:solidFill>
                <a:latin typeface="SamsungOne-700" panose="020B0803030303020204" pitchFamily="34" charset="0"/>
              </a:endParaRPr>
            </a:p>
          </p:txBody>
        </p:sp>
        <p:sp>
          <p:nvSpPr>
            <p:cNvPr id="38" name="모서리가 둥근 직사각형 11">
              <a:extLst>
                <a:ext uri="{FF2B5EF4-FFF2-40B4-BE49-F238E27FC236}">
                  <a16:creationId xmlns:a16="http://schemas.microsoft.com/office/drawing/2014/main" id="{6F86C55B-833F-4195-91E8-4F92CB4E19FA}"/>
                </a:ext>
              </a:extLst>
            </p:cNvPr>
            <p:cNvSpPr/>
            <p:nvPr/>
          </p:nvSpPr>
          <p:spPr>
            <a:xfrm>
              <a:off x="4870113" y="2824112"/>
              <a:ext cx="1576538"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phục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vụ</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9" name="모서리가 둥근 직사각형 15">
              <a:extLst>
                <a:ext uri="{FF2B5EF4-FFF2-40B4-BE49-F238E27FC236}">
                  <a16:creationId xmlns:a16="http://schemas.microsoft.com/office/drawing/2014/main" id="{C77042F9-85A6-4DF2-A925-09CD88203C34}"/>
                </a:ext>
              </a:extLst>
            </p:cNvPr>
            <p:cNvSpPr/>
            <p:nvPr/>
          </p:nvSpPr>
          <p:spPr>
            <a:xfrm>
              <a:off x="5140881" y="3382338"/>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0" name="모서리가 둥근 직사각형 16">
              <a:extLst>
                <a:ext uri="{FF2B5EF4-FFF2-40B4-BE49-F238E27FC236}">
                  <a16:creationId xmlns:a16="http://schemas.microsoft.com/office/drawing/2014/main" id="{F86ABA24-8E26-4712-986D-FD2419BFE12C}"/>
                </a:ext>
              </a:extLst>
            </p:cNvPr>
            <p:cNvSpPr/>
            <p:nvPr/>
          </p:nvSpPr>
          <p:spPr>
            <a:xfrm>
              <a:off x="5140881" y="3954756"/>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1" name="모서리가 둥근 직사각형 12">
              <a:extLst>
                <a:ext uri="{FF2B5EF4-FFF2-40B4-BE49-F238E27FC236}">
                  <a16:creationId xmlns:a16="http://schemas.microsoft.com/office/drawing/2014/main" id="{C51D0D5A-565B-401F-9F79-C022D40EF95E}"/>
                </a:ext>
              </a:extLst>
            </p:cNvPr>
            <p:cNvSpPr/>
            <p:nvPr/>
          </p:nvSpPr>
          <p:spPr>
            <a:xfrm>
              <a:off x="2935025" y="4751682"/>
              <a:ext cx="3511626" cy="1280714"/>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tốc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độ</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ko-KR" altLang="en-US" sz="1100" dirty="0">
                <a:solidFill>
                  <a:srgbClr val="193EB0"/>
                </a:solidFill>
                <a:latin typeface="SamsungOne-700" panose="020B0803030303020204" pitchFamily="34" charset="0"/>
              </a:endParaRPr>
            </a:p>
          </p:txBody>
        </p:sp>
        <p:grpSp>
          <p:nvGrpSpPr>
            <p:cNvPr id="42" name="그룹 15">
              <a:extLst>
                <a:ext uri="{FF2B5EF4-FFF2-40B4-BE49-F238E27FC236}">
                  <a16:creationId xmlns:a16="http://schemas.microsoft.com/office/drawing/2014/main" id="{15BE4929-A22F-441B-A98D-25F59FC4CC17}"/>
                </a:ext>
              </a:extLst>
            </p:cNvPr>
            <p:cNvGrpSpPr/>
            <p:nvPr/>
          </p:nvGrpSpPr>
          <p:grpSpPr>
            <a:xfrm>
              <a:off x="3382455" y="5241538"/>
              <a:ext cx="2704247" cy="361950"/>
              <a:chOff x="6282840" y="5274593"/>
              <a:chExt cx="2206257" cy="361950"/>
            </a:xfrm>
          </p:grpSpPr>
          <p:sp>
            <p:nvSpPr>
              <p:cNvPr id="60" name="모서리가 둥근 직사각형 19">
                <a:extLst>
                  <a:ext uri="{FF2B5EF4-FFF2-40B4-BE49-F238E27FC236}">
                    <a16:creationId xmlns:a16="http://schemas.microsoft.com/office/drawing/2014/main" id="{FF481306-938C-4500-9138-6BFD0110B29A}"/>
                  </a:ext>
                </a:extLst>
              </p:cNvPr>
              <p:cNvSpPr/>
              <p:nvPr/>
            </p:nvSpPr>
            <p:spPr>
              <a:xfrm>
                <a:off x="6282840"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sp>
            <p:nvSpPr>
              <p:cNvPr id="61" name="모서리가 둥근 직사각형 20">
                <a:extLst>
                  <a:ext uri="{FF2B5EF4-FFF2-40B4-BE49-F238E27FC236}">
                    <a16:creationId xmlns:a16="http://schemas.microsoft.com/office/drawing/2014/main" id="{A54819DF-7BE1-4169-9B0F-7D246B6399C2}"/>
                  </a:ext>
                </a:extLst>
              </p:cNvPr>
              <p:cNvSpPr/>
              <p:nvPr/>
            </p:nvSpPr>
            <p:spPr>
              <a:xfrm>
                <a:off x="7457865"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grpSp>
        <p:sp>
          <p:nvSpPr>
            <p:cNvPr id="43" name="모서리가 둥근 직사각형 24">
              <a:extLst>
                <a:ext uri="{FF2B5EF4-FFF2-40B4-BE49-F238E27FC236}">
                  <a16:creationId xmlns:a16="http://schemas.microsoft.com/office/drawing/2014/main" id="{2B39B5EA-D857-4D42-8653-EFA455323B6F}"/>
                </a:ext>
              </a:extLst>
            </p:cNvPr>
            <p:cNvSpPr/>
            <p:nvPr/>
          </p:nvSpPr>
          <p:spPr>
            <a:xfrm>
              <a:off x="1652220" y="4242499"/>
              <a:ext cx="856248" cy="790126"/>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mới</a:t>
              </a:r>
              <a:endParaRPr lang="ko-KR" altLang="en-US" sz="1200" dirty="0">
                <a:solidFill>
                  <a:srgbClr val="193EB0"/>
                </a:solidFill>
                <a:latin typeface="SamsungOne-700" panose="020B0803030303020204" pitchFamily="34" charset="0"/>
              </a:endParaRPr>
            </a:p>
          </p:txBody>
        </p:sp>
        <p:sp>
          <p:nvSpPr>
            <p:cNvPr id="44" name="모서리가 둥근 직사각형 25">
              <a:extLst>
                <a:ext uri="{FF2B5EF4-FFF2-40B4-BE49-F238E27FC236}">
                  <a16:creationId xmlns:a16="http://schemas.microsoft.com/office/drawing/2014/main" id="{0513952E-65F9-49D2-997F-B486B6AE1882}"/>
                </a:ext>
              </a:extLst>
            </p:cNvPr>
            <p:cNvSpPr/>
            <p:nvPr/>
          </p:nvSpPr>
          <p:spPr>
            <a:xfrm>
              <a:off x="6843636" y="3881239"/>
              <a:ext cx="928764" cy="352101"/>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5" name="모서리가 둥근 직사각형 26">
              <a:extLst>
                <a:ext uri="{FF2B5EF4-FFF2-40B4-BE49-F238E27FC236}">
                  <a16:creationId xmlns:a16="http://schemas.microsoft.com/office/drawing/2014/main" id="{1CF79462-7682-4E3C-A22B-9E9598F428FA}"/>
                </a:ext>
              </a:extLst>
            </p:cNvPr>
            <p:cNvSpPr/>
            <p:nvPr/>
          </p:nvSpPr>
          <p:spPr>
            <a:xfrm>
              <a:off x="6843636" y="4902713"/>
              <a:ext cx="928764" cy="338825"/>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6" name="모서리가 둥근 직사각형 9">
              <a:extLst>
                <a:ext uri="{FF2B5EF4-FFF2-40B4-BE49-F238E27FC236}">
                  <a16:creationId xmlns:a16="http://schemas.microsoft.com/office/drawing/2014/main" id="{D01D5237-C8B3-4EFF-BA5E-36D999ADBC31}"/>
                </a:ext>
              </a:extLst>
            </p:cNvPr>
            <p:cNvSpPr/>
            <p:nvPr/>
          </p:nvSpPr>
          <p:spPr>
            <a:xfrm>
              <a:off x="1919496" y="396774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1</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7" name="모서리가 둥근 직사각형 27">
              <a:extLst>
                <a:ext uri="{FF2B5EF4-FFF2-40B4-BE49-F238E27FC236}">
                  <a16:creationId xmlns:a16="http://schemas.microsoft.com/office/drawing/2014/main" id="{BC5AEB37-F62F-4651-AD3F-00337077E21B}"/>
                </a:ext>
              </a:extLst>
            </p:cNvPr>
            <p:cNvSpPr/>
            <p:nvPr/>
          </p:nvSpPr>
          <p:spPr>
            <a:xfrm>
              <a:off x="3669442" y="3232417"/>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2</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8" name="모서리가 둥근 직사각형 28">
              <a:extLst>
                <a:ext uri="{FF2B5EF4-FFF2-40B4-BE49-F238E27FC236}">
                  <a16:creationId xmlns:a16="http://schemas.microsoft.com/office/drawing/2014/main" id="{B9048959-4DB8-4E09-B5FA-5EB79A25DB44}"/>
                </a:ext>
              </a:extLst>
            </p:cNvPr>
            <p:cNvSpPr/>
            <p:nvPr/>
          </p:nvSpPr>
          <p:spPr>
            <a:xfrm>
              <a:off x="4991193" y="318007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3</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9" name="모서리가 둥근 직사각형 29">
              <a:extLst>
                <a:ext uri="{FF2B5EF4-FFF2-40B4-BE49-F238E27FC236}">
                  <a16:creationId xmlns:a16="http://schemas.microsoft.com/office/drawing/2014/main" id="{DD661C36-6474-47DF-BBB1-3AEE516A53E4}"/>
                </a:ext>
              </a:extLst>
            </p:cNvPr>
            <p:cNvSpPr/>
            <p:nvPr/>
          </p:nvSpPr>
          <p:spPr>
            <a:xfrm>
              <a:off x="3206206" y="503262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4</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0" name="모서리가 둥근 직사각형 30">
              <a:extLst>
                <a:ext uri="{FF2B5EF4-FFF2-40B4-BE49-F238E27FC236}">
                  <a16:creationId xmlns:a16="http://schemas.microsoft.com/office/drawing/2014/main" id="{496C989B-52A9-41C0-B80F-07333DCE47D3}"/>
                </a:ext>
              </a:extLst>
            </p:cNvPr>
            <p:cNvSpPr/>
            <p:nvPr/>
          </p:nvSpPr>
          <p:spPr>
            <a:xfrm>
              <a:off x="7152621" y="440446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5</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1" name="오른쪽 화살표 31">
              <a:extLst>
                <a:ext uri="{FF2B5EF4-FFF2-40B4-BE49-F238E27FC236}">
                  <a16:creationId xmlns:a16="http://schemas.microsoft.com/office/drawing/2014/main" id="{BC678FD0-F13C-4D72-8492-31A6F427EAD7}"/>
                </a:ext>
              </a:extLst>
            </p:cNvPr>
            <p:cNvSpPr/>
            <p:nvPr/>
          </p:nvSpPr>
          <p:spPr>
            <a:xfrm>
              <a:off x="4519353" y="3660556"/>
              <a:ext cx="566389" cy="265237"/>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오른쪽 화살표 33">
              <a:extLst>
                <a:ext uri="{FF2B5EF4-FFF2-40B4-BE49-F238E27FC236}">
                  <a16:creationId xmlns:a16="http://schemas.microsoft.com/office/drawing/2014/main" id="{8B59975B-8573-47A2-9D54-6EFDD48A50E7}"/>
                </a:ext>
              </a:extLst>
            </p:cNvPr>
            <p:cNvSpPr/>
            <p:nvPr/>
          </p:nvSpPr>
          <p:spPr>
            <a:xfrm rot="19273791">
              <a:off x="2389002" y="3932397"/>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오른쪽 화살표 34">
              <a:extLst>
                <a:ext uri="{FF2B5EF4-FFF2-40B4-BE49-F238E27FC236}">
                  <a16:creationId xmlns:a16="http://schemas.microsoft.com/office/drawing/2014/main" id="{484A4227-C1ED-4AE4-BD4C-73EA92E929AD}"/>
                </a:ext>
              </a:extLst>
            </p:cNvPr>
            <p:cNvSpPr/>
            <p:nvPr/>
          </p:nvSpPr>
          <p:spPr>
            <a:xfrm rot="2700000">
              <a:off x="2368300" y="5097700"/>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27">
              <a:extLst>
                <a:ext uri="{FF2B5EF4-FFF2-40B4-BE49-F238E27FC236}">
                  <a16:creationId xmlns:a16="http://schemas.microsoft.com/office/drawing/2014/main" id="{7A1ADC2B-631A-4162-9AFC-0C384FC99CA0}"/>
                </a:ext>
              </a:extLst>
            </p:cNvPr>
            <p:cNvGrpSpPr/>
            <p:nvPr/>
          </p:nvGrpSpPr>
          <p:grpSpPr>
            <a:xfrm>
              <a:off x="4014455" y="3563313"/>
              <a:ext cx="2829181" cy="1859200"/>
              <a:chOff x="4014455" y="3563313"/>
              <a:chExt cx="2829181" cy="1859200"/>
            </a:xfrm>
          </p:grpSpPr>
          <p:cxnSp>
            <p:nvCxnSpPr>
              <p:cNvPr id="55" name="직선 연결선 28">
                <a:extLst>
                  <a:ext uri="{FF2B5EF4-FFF2-40B4-BE49-F238E27FC236}">
                    <a16:creationId xmlns:a16="http://schemas.microsoft.com/office/drawing/2014/main" id="{123CB8EC-A83C-45C1-BE47-2A198A2A9439}"/>
                  </a:ext>
                </a:extLst>
              </p:cNvPr>
              <p:cNvCxnSpPr>
                <a:stCxn id="39" idx="3"/>
                <a:endCxn id="44" idx="1"/>
              </p:cNvCxnSpPr>
              <p:nvPr/>
            </p:nvCxnSpPr>
            <p:spPr>
              <a:xfrm>
                <a:off x="6172113" y="3563313"/>
                <a:ext cx="671523" cy="49397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9">
                <a:extLst>
                  <a:ext uri="{FF2B5EF4-FFF2-40B4-BE49-F238E27FC236}">
                    <a16:creationId xmlns:a16="http://schemas.microsoft.com/office/drawing/2014/main" id="{714E64F4-9F4E-4ED4-A148-F1304930CC2F}"/>
                  </a:ext>
                </a:extLst>
              </p:cNvPr>
              <p:cNvCxnSpPr>
                <a:stCxn id="40" idx="3"/>
                <a:endCxn id="44" idx="1"/>
              </p:cNvCxnSpPr>
              <p:nvPr/>
            </p:nvCxnSpPr>
            <p:spPr>
              <a:xfrm flipV="1">
                <a:off x="6172113" y="4057290"/>
                <a:ext cx="671523" cy="78441"/>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30">
                <a:extLst>
                  <a:ext uri="{FF2B5EF4-FFF2-40B4-BE49-F238E27FC236}">
                    <a16:creationId xmlns:a16="http://schemas.microsoft.com/office/drawing/2014/main" id="{9D5176C1-3A42-4C2D-89BC-FDEBD99DD474}"/>
                  </a:ext>
                </a:extLst>
              </p:cNvPr>
              <p:cNvCxnSpPr>
                <a:stCxn id="40" idx="2"/>
                <a:endCxn id="45" idx="1"/>
              </p:cNvCxnSpPr>
              <p:nvPr/>
            </p:nvCxnSpPr>
            <p:spPr>
              <a:xfrm>
                <a:off x="5656497" y="4316706"/>
                <a:ext cx="1187139" cy="755420"/>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8" name="직선 연결선 31">
                <a:extLst>
                  <a:ext uri="{FF2B5EF4-FFF2-40B4-BE49-F238E27FC236}">
                    <a16:creationId xmlns:a16="http://schemas.microsoft.com/office/drawing/2014/main" id="{C0BAEFF8-42B3-46F1-8433-8157E4A0E184}"/>
                  </a:ext>
                </a:extLst>
              </p:cNvPr>
              <p:cNvCxnSpPr>
                <a:stCxn id="44" idx="1"/>
                <a:endCxn id="60" idx="0"/>
              </p:cNvCxnSpPr>
              <p:nvPr/>
            </p:nvCxnSpPr>
            <p:spPr>
              <a:xfrm flipH="1">
                <a:off x="4014455" y="4057290"/>
                <a:ext cx="2829181" cy="1184248"/>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9" name="직선 연결선 32">
                <a:extLst>
                  <a:ext uri="{FF2B5EF4-FFF2-40B4-BE49-F238E27FC236}">
                    <a16:creationId xmlns:a16="http://schemas.microsoft.com/office/drawing/2014/main" id="{7D4A3CE8-A3D5-48A5-94F1-789BE2CD0041}"/>
                  </a:ext>
                </a:extLst>
              </p:cNvPr>
              <p:cNvCxnSpPr>
                <a:stCxn id="61" idx="3"/>
                <a:endCxn id="45" idx="1"/>
              </p:cNvCxnSpPr>
              <p:nvPr/>
            </p:nvCxnSpPr>
            <p:spPr>
              <a:xfrm flipV="1">
                <a:off x="6086702" y="5072126"/>
                <a:ext cx="756934" cy="35038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7293801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4.1.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Các bước kiến trúc Lambda (5/5)</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5. Mọi </a:t>
            </a:r>
            <a:r>
              <a:rPr lang="vi-VN" altLang="ko-KR" b="1" dirty="0"/>
              <a:t>truy vấn </a:t>
            </a:r>
            <a:r>
              <a:rPr lang="vi-VN" altLang="ko-KR" dirty="0"/>
              <a:t>đến có thể được trả lời bằng cách hợp nhất kết quả từ chế độ xem hàng loạt và chế độ xem thời gian thực</a:t>
            </a:r>
            <a:endParaRPr lang="ko-KR" altLang="en-US" dirty="0"/>
          </a:p>
        </p:txBody>
      </p:sp>
      <p:grpSp>
        <p:nvGrpSpPr>
          <p:cNvPr id="35" name="그룹 8">
            <a:extLst>
              <a:ext uri="{FF2B5EF4-FFF2-40B4-BE49-F238E27FC236}">
                <a16:creationId xmlns:a16="http://schemas.microsoft.com/office/drawing/2014/main" id="{9E3D0472-0E90-425A-84EA-41054E1B498C}"/>
              </a:ext>
            </a:extLst>
          </p:cNvPr>
          <p:cNvGrpSpPr/>
          <p:nvPr/>
        </p:nvGrpSpPr>
        <p:grpSpPr>
          <a:xfrm>
            <a:off x="1652220" y="2931980"/>
            <a:ext cx="6120180" cy="3214716"/>
            <a:chOff x="1652220" y="2817680"/>
            <a:chExt cx="6120180" cy="3214716"/>
          </a:xfrm>
        </p:grpSpPr>
        <p:sp>
          <p:nvSpPr>
            <p:cNvPr id="36" name="모서리가 둥근 직사각형 10">
              <a:extLst>
                <a:ext uri="{FF2B5EF4-FFF2-40B4-BE49-F238E27FC236}">
                  <a16:creationId xmlns:a16="http://schemas.microsoft.com/office/drawing/2014/main" id="{023B7E9F-062F-4EAD-8591-04232B365DC8}"/>
                </a:ext>
              </a:extLst>
            </p:cNvPr>
            <p:cNvSpPr/>
            <p:nvPr/>
          </p:nvSpPr>
          <p:spPr>
            <a:xfrm>
              <a:off x="2935025" y="2817680"/>
              <a:ext cx="1746250"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hàng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loạt</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7" name="원통 14">
              <a:extLst>
                <a:ext uri="{FF2B5EF4-FFF2-40B4-BE49-F238E27FC236}">
                  <a16:creationId xmlns:a16="http://schemas.microsoft.com/office/drawing/2014/main" id="{11E2BE6B-B123-4686-9DD8-A00E6AAB30CF}"/>
                </a:ext>
              </a:extLst>
            </p:cNvPr>
            <p:cNvSpPr/>
            <p:nvPr/>
          </p:nvSpPr>
          <p:spPr>
            <a:xfrm>
              <a:off x="3282370" y="3507424"/>
              <a:ext cx="1051560" cy="643336"/>
            </a:xfrm>
            <a:prstGeom prst="can">
              <a:avLst>
                <a:gd name="adj" fmla="val 15418"/>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bộ</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master</a:t>
              </a:r>
              <a:endParaRPr lang="ko-KR" altLang="en-US" sz="1200" dirty="0">
                <a:solidFill>
                  <a:srgbClr val="193EB0"/>
                </a:solidFill>
                <a:latin typeface="SamsungOne-700" panose="020B0803030303020204" pitchFamily="34" charset="0"/>
              </a:endParaRPr>
            </a:p>
          </p:txBody>
        </p:sp>
        <p:sp>
          <p:nvSpPr>
            <p:cNvPr id="38" name="모서리가 둥근 직사각형 11">
              <a:extLst>
                <a:ext uri="{FF2B5EF4-FFF2-40B4-BE49-F238E27FC236}">
                  <a16:creationId xmlns:a16="http://schemas.microsoft.com/office/drawing/2014/main" id="{6F86C55B-833F-4195-91E8-4F92CB4E19FA}"/>
                </a:ext>
              </a:extLst>
            </p:cNvPr>
            <p:cNvSpPr/>
            <p:nvPr/>
          </p:nvSpPr>
          <p:spPr>
            <a:xfrm>
              <a:off x="4870113" y="2824112"/>
              <a:ext cx="1576538" cy="1819882"/>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phục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vụ</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en-US" altLang="ko-KR" sz="1100" dirty="0">
                <a:solidFill>
                  <a:srgbClr val="193EB0"/>
                </a:solidFill>
                <a:latin typeface="SamsungOne-700" panose="020B0803030303020204" pitchFamily="34" charset="0"/>
                <a:ea typeface="SamsungOne-700" panose="020B0803030303020204" pitchFamily="34" charset="0"/>
              </a:endParaRPr>
            </a:p>
            <a:p>
              <a:pPr algn="ctr"/>
              <a:endParaRPr lang="ko-KR" altLang="en-US" sz="1100" dirty="0">
                <a:solidFill>
                  <a:srgbClr val="193EB0"/>
                </a:solidFill>
                <a:latin typeface="SamsungOne-700" panose="020B0803030303020204" pitchFamily="34" charset="0"/>
              </a:endParaRPr>
            </a:p>
          </p:txBody>
        </p:sp>
        <p:sp>
          <p:nvSpPr>
            <p:cNvPr id="39" name="모서리가 둥근 직사각형 15">
              <a:extLst>
                <a:ext uri="{FF2B5EF4-FFF2-40B4-BE49-F238E27FC236}">
                  <a16:creationId xmlns:a16="http://schemas.microsoft.com/office/drawing/2014/main" id="{C77042F9-85A6-4DF2-A925-09CD88203C34}"/>
                </a:ext>
              </a:extLst>
            </p:cNvPr>
            <p:cNvSpPr/>
            <p:nvPr/>
          </p:nvSpPr>
          <p:spPr>
            <a:xfrm>
              <a:off x="5140881" y="3382338"/>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0" name="모서리가 둥근 직사각형 16">
              <a:extLst>
                <a:ext uri="{FF2B5EF4-FFF2-40B4-BE49-F238E27FC236}">
                  <a16:creationId xmlns:a16="http://schemas.microsoft.com/office/drawing/2014/main" id="{F86ABA24-8E26-4712-986D-FD2419BFE12C}"/>
                </a:ext>
              </a:extLst>
            </p:cNvPr>
            <p:cNvSpPr/>
            <p:nvPr/>
          </p:nvSpPr>
          <p:spPr>
            <a:xfrm>
              <a:off x="5140881" y="3954756"/>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Batch view</a:t>
              </a:r>
              <a:endParaRPr lang="ko-KR" altLang="en-US" sz="1200" dirty="0">
                <a:solidFill>
                  <a:srgbClr val="193EB0"/>
                </a:solidFill>
                <a:latin typeface="SamsungOne-700" panose="020B0803030303020204" pitchFamily="34" charset="0"/>
              </a:endParaRPr>
            </a:p>
          </p:txBody>
        </p:sp>
        <p:sp>
          <p:nvSpPr>
            <p:cNvPr id="41" name="모서리가 둥근 직사각형 12">
              <a:extLst>
                <a:ext uri="{FF2B5EF4-FFF2-40B4-BE49-F238E27FC236}">
                  <a16:creationId xmlns:a16="http://schemas.microsoft.com/office/drawing/2014/main" id="{C51D0D5A-565B-401F-9F79-C022D40EF95E}"/>
                </a:ext>
              </a:extLst>
            </p:cNvPr>
            <p:cNvSpPr/>
            <p:nvPr/>
          </p:nvSpPr>
          <p:spPr>
            <a:xfrm>
              <a:off x="2935025" y="4751682"/>
              <a:ext cx="3511626" cy="1280714"/>
            </a:xfrm>
            <a:prstGeom prst="roundRect">
              <a:avLst>
                <a:gd name="adj" fmla="val 6849"/>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93EB0"/>
                  </a:solidFill>
                  <a:latin typeface="SamsungOne-700" panose="020B0803030303020204" pitchFamily="34" charset="0"/>
                  <a:ea typeface="SamsungOne-700" panose="020B0803030303020204" pitchFamily="34" charset="0"/>
                </a:rPr>
                <a:t>Lớp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tốc</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độ</a:t>
              </a:r>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en-US" altLang="ko-KR" sz="1400" dirty="0">
                <a:solidFill>
                  <a:srgbClr val="193EB0"/>
                </a:solidFill>
                <a:latin typeface="SamsungOne-700" panose="020B0803030303020204" pitchFamily="34" charset="0"/>
                <a:ea typeface="SamsungOne-700" panose="020B0803030303020204" pitchFamily="34" charset="0"/>
              </a:endParaRPr>
            </a:p>
            <a:p>
              <a:endParaRPr lang="ko-KR" altLang="en-US" sz="1100" dirty="0">
                <a:solidFill>
                  <a:srgbClr val="193EB0"/>
                </a:solidFill>
                <a:latin typeface="SamsungOne-700" panose="020B0803030303020204" pitchFamily="34" charset="0"/>
              </a:endParaRPr>
            </a:p>
          </p:txBody>
        </p:sp>
        <p:grpSp>
          <p:nvGrpSpPr>
            <p:cNvPr id="42" name="그룹 15">
              <a:extLst>
                <a:ext uri="{FF2B5EF4-FFF2-40B4-BE49-F238E27FC236}">
                  <a16:creationId xmlns:a16="http://schemas.microsoft.com/office/drawing/2014/main" id="{15BE4929-A22F-441B-A98D-25F59FC4CC17}"/>
                </a:ext>
              </a:extLst>
            </p:cNvPr>
            <p:cNvGrpSpPr/>
            <p:nvPr/>
          </p:nvGrpSpPr>
          <p:grpSpPr>
            <a:xfrm>
              <a:off x="3382455" y="5241538"/>
              <a:ext cx="2704247" cy="361950"/>
              <a:chOff x="6282840" y="5274593"/>
              <a:chExt cx="2206257" cy="361950"/>
            </a:xfrm>
          </p:grpSpPr>
          <p:sp>
            <p:nvSpPr>
              <p:cNvPr id="60" name="모서리가 둥근 직사각형 19">
                <a:extLst>
                  <a:ext uri="{FF2B5EF4-FFF2-40B4-BE49-F238E27FC236}">
                    <a16:creationId xmlns:a16="http://schemas.microsoft.com/office/drawing/2014/main" id="{FF481306-938C-4500-9138-6BFD0110B29A}"/>
                  </a:ext>
                </a:extLst>
              </p:cNvPr>
              <p:cNvSpPr/>
              <p:nvPr/>
            </p:nvSpPr>
            <p:spPr>
              <a:xfrm>
                <a:off x="6282840"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sp>
            <p:nvSpPr>
              <p:cNvPr id="61" name="모서리가 둥근 직사각형 20">
                <a:extLst>
                  <a:ext uri="{FF2B5EF4-FFF2-40B4-BE49-F238E27FC236}">
                    <a16:creationId xmlns:a16="http://schemas.microsoft.com/office/drawing/2014/main" id="{A54819DF-7BE1-4169-9B0F-7D246B6399C2}"/>
                  </a:ext>
                </a:extLst>
              </p:cNvPr>
              <p:cNvSpPr/>
              <p:nvPr/>
            </p:nvSpPr>
            <p:spPr>
              <a:xfrm>
                <a:off x="7457865" y="5274593"/>
                <a:ext cx="1031232" cy="361950"/>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93EB0"/>
                    </a:solidFill>
                    <a:latin typeface="SamsungOne-700" panose="020B0803030303020204" pitchFamily="34" charset="0"/>
                    <a:ea typeface="SamsungOne-700" panose="020B0803030303020204" pitchFamily="34" charset="0"/>
                  </a:rPr>
                  <a:t>Real-time view</a:t>
                </a:r>
                <a:endParaRPr lang="ko-KR" altLang="en-US" sz="1200" dirty="0">
                  <a:solidFill>
                    <a:srgbClr val="193EB0"/>
                  </a:solidFill>
                  <a:latin typeface="SamsungOne-700" panose="020B0803030303020204" pitchFamily="34" charset="0"/>
                </a:endParaRPr>
              </a:p>
            </p:txBody>
          </p:sp>
        </p:grpSp>
        <p:sp>
          <p:nvSpPr>
            <p:cNvPr id="43" name="모서리가 둥근 직사각형 24">
              <a:extLst>
                <a:ext uri="{FF2B5EF4-FFF2-40B4-BE49-F238E27FC236}">
                  <a16:creationId xmlns:a16="http://schemas.microsoft.com/office/drawing/2014/main" id="{2B39B5EA-D857-4D42-8653-EFA455323B6F}"/>
                </a:ext>
              </a:extLst>
            </p:cNvPr>
            <p:cNvSpPr/>
            <p:nvPr/>
          </p:nvSpPr>
          <p:spPr>
            <a:xfrm>
              <a:off x="1652220" y="4242499"/>
              <a:ext cx="856248" cy="790126"/>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Dữ</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liệu</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mới</a:t>
              </a:r>
              <a:endParaRPr lang="ko-KR" altLang="en-US" sz="1200" dirty="0">
                <a:solidFill>
                  <a:srgbClr val="193EB0"/>
                </a:solidFill>
                <a:latin typeface="SamsungOne-700" panose="020B0803030303020204" pitchFamily="34" charset="0"/>
              </a:endParaRPr>
            </a:p>
          </p:txBody>
        </p:sp>
        <p:sp>
          <p:nvSpPr>
            <p:cNvPr id="44" name="모서리가 둥근 직사각형 25">
              <a:extLst>
                <a:ext uri="{FF2B5EF4-FFF2-40B4-BE49-F238E27FC236}">
                  <a16:creationId xmlns:a16="http://schemas.microsoft.com/office/drawing/2014/main" id="{0513952E-65F9-49D2-997F-B486B6AE1882}"/>
                </a:ext>
              </a:extLst>
            </p:cNvPr>
            <p:cNvSpPr/>
            <p:nvPr/>
          </p:nvSpPr>
          <p:spPr>
            <a:xfrm>
              <a:off x="6843636" y="3881239"/>
              <a:ext cx="928764" cy="352101"/>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5" name="모서리가 둥근 직사각형 26">
              <a:extLst>
                <a:ext uri="{FF2B5EF4-FFF2-40B4-BE49-F238E27FC236}">
                  <a16:creationId xmlns:a16="http://schemas.microsoft.com/office/drawing/2014/main" id="{1CF79462-7682-4E3C-A22B-9E9598F428FA}"/>
                </a:ext>
              </a:extLst>
            </p:cNvPr>
            <p:cNvSpPr/>
            <p:nvPr/>
          </p:nvSpPr>
          <p:spPr>
            <a:xfrm>
              <a:off x="6843636" y="4902713"/>
              <a:ext cx="928764" cy="338825"/>
            </a:xfrm>
            <a:prstGeom prst="roundRect">
              <a:avLst>
                <a:gd name="adj" fmla="val 50000"/>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ea typeface="SamsungOne-700" panose="020B0803030303020204" pitchFamily="34" charset="0"/>
                </a:rPr>
                <a:t>Truy</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vấn</a:t>
              </a:r>
              <a:endParaRPr lang="ko-KR" altLang="en-US" sz="1200" dirty="0">
                <a:solidFill>
                  <a:srgbClr val="193EB0"/>
                </a:solidFill>
                <a:latin typeface="SamsungOne-700" panose="020B0803030303020204" pitchFamily="34" charset="0"/>
              </a:endParaRPr>
            </a:p>
          </p:txBody>
        </p:sp>
        <p:sp>
          <p:nvSpPr>
            <p:cNvPr id="46" name="모서리가 둥근 직사각형 9">
              <a:extLst>
                <a:ext uri="{FF2B5EF4-FFF2-40B4-BE49-F238E27FC236}">
                  <a16:creationId xmlns:a16="http://schemas.microsoft.com/office/drawing/2014/main" id="{D01D5237-C8B3-4EFF-BA5E-36D999ADBC31}"/>
                </a:ext>
              </a:extLst>
            </p:cNvPr>
            <p:cNvSpPr/>
            <p:nvPr/>
          </p:nvSpPr>
          <p:spPr>
            <a:xfrm>
              <a:off x="1919496" y="396774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1</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7" name="모서리가 둥근 직사각형 27">
              <a:extLst>
                <a:ext uri="{FF2B5EF4-FFF2-40B4-BE49-F238E27FC236}">
                  <a16:creationId xmlns:a16="http://schemas.microsoft.com/office/drawing/2014/main" id="{BC5AEB37-F62F-4651-AD3F-00337077E21B}"/>
                </a:ext>
              </a:extLst>
            </p:cNvPr>
            <p:cNvSpPr/>
            <p:nvPr/>
          </p:nvSpPr>
          <p:spPr>
            <a:xfrm>
              <a:off x="3669442" y="3232417"/>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2</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8" name="모서리가 둥근 직사각형 28">
              <a:extLst>
                <a:ext uri="{FF2B5EF4-FFF2-40B4-BE49-F238E27FC236}">
                  <a16:creationId xmlns:a16="http://schemas.microsoft.com/office/drawing/2014/main" id="{B9048959-4DB8-4E09-B5FA-5EB79A25DB44}"/>
                </a:ext>
              </a:extLst>
            </p:cNvPr>
            <p:cNvSpPr/>
            <p:nvPr/>
          </p:nvSpPr>
          <p:spPr>
            <a:xfrm>
              <a:off x="4991193" y="318007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3</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49" name="모서리가 둥근 직사각형 29">
              <a:extLst>
                <a:ext uri="{FF2B5EF4-FFF2-40B4-BE49-F238E27FC236}">
                  <a16:creationId xmlns:a16="http://schemas.microsoft.com/office/drawing/2014/main" id="{DD661C36-6474-47DF-BBB1-3AEE516A53E4}"/>
                </a:ext>
              </a:extLst>
            </p:cNvPr>
            <p:cNvSpPr/>
            <p:nvPr/>
          </p:nvSpPr>
          <p:spPr>
            <a:xfrm>
              <a:off x="3206206" y="5032625"/>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4</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0" name="모서리가 둥근 직사각형 30">
              <a:extLst>
                <a:ext uri="{FF2B5EF4-FFF2-40B4-BE49-F238E27FC236}">
                  <a16:creationId xmlns:a16="http://schemas.microsoft.com/office/drawing/2014/main" id="{496C989B-52A9-41C0-B80F-07333DCE47D3}"/>
                </a:ext>
              </a:extLst>
            </p:cNvPr>
            <p:cNvSpPr/>
            <p:nvPr/>
          </p:nvSpPr>
          <p:spPr>
            <a:xfrm>
              <a:off x="7152621" y="4404466"/>
              <a:ext cx="299376" cy="317272"/>
            </a:xfrm>
            <a:prstGeom prst="roundRect">
              <a:avLst>
                <a:gd name="adj" fmla="val 32547"/>
              </a:avLst>
            </a:prstGeom>
            <a:solidFill>
              <a:srgbClr val="193EB0"/>
            </a:solidFill>
          </p:spPr>
          <p:txBody>
            <a:bodyPr wrap="square" anchor="ctr">
              <a:spAutoFit/>
            </a:bodyPr>
            <a:lstStyle/>
            <a:p>
              <a:pPr algn="ctr"/>
              <a:r>
                <a:rPr lang="en-US" altLang="ko-KR" sz="1100" dirty="0">
                  <a:solidFill>
                    <a:schemeClr val="bg1"/>
                  </a:solidFill>
                  <a:latin typeface="SamsungOne-700" panose="020B0803030303020204" pitchFamily="34" charset="0"/>
                  <a:ea typeface="SamsungOne-700" panose="020B0803030303020204" pitchFamily="34" charset="0"/>
                </a:rPr>
                <a:t>5</a:t>
              </a:r>
              <a:endParaRPr lang="ko-KR" altLang="en-US" sz="1100" dirty="0">
                <a:solidFill>
                  <a:schemeClr val="bg1"/>
                </a:solidFill>
                <a:latin typeface="SamsungOneKorean 400" panose="020B0503030303020204" pitchFamily="50" charset="-127"/>
                <a:ea typeface="SamsungOneKorean 400" panose="020B0503030303020204" pitchFamily="50" charset="-127"/>
              </a:endParaRPr>
            </a:p>
          </p:txBody>
        </p:sp>
        <p:sp>
          <p:nvSpPr>
            <p:cNvPr id="51" name="오른쪽 화살표 31">
              <a:extLst>
                <a:ext uri="{FF2B5EF4-FFF2-40B4-BE49-F238E27FC236}">
                  <a16:creationId xmlns:a16="http://schemas.microsoft.com/office/drawing/2014/main" id="{BC678FD0-F13C-4D72-8492-31A6F427EAD7}"/>
                </a:ext>
              </a:extLst>
            </p:cNvPr>
            <p:cNvSpPr/>
            <p:nvPr/>
          </p:nvSpPr>
          <p:spPr>
            <a:xfrm>
              <a:off x="4519353" y="3660556"/>
              <a:ext cx="566389" cy="265237"/>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오른쪽 화살표 33">
              <a:extLst>
                <a:ext uri="{FF2B5EF4-FFF2-40B4-BE49-F238E27FC236}">
                  <a16:creationId xmlns:a16="http://schemas.microsoft.com/office/drawing/2014/main" id="{8B59975B-8573-47A2-9D54-6EFDD48A50E7}"/>
                </a:ext>
              </a:extLst>
            </p:cNvPr>
            <p:cNvSpPr/>
            <p:nvPr/>
          </p:nvSpPr>
          <p:spPr>
            <a:xfrm rot="19273791">
              <a:off x="2389002" y="3932397"/>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오른쪽 화살표 34">
              <a:extLst>
                <a:ext uri="{FF2B5EF4-FFF2-40B4-BE49-F238E27FC236}">
                  <a16:creationId xmlns:a16="http://schemas.microsoft.com/office/drawing/2014/main" id="{484A4227-C1ED-4AE4-BD4C-73EA92E929AD}"/>
                </a:ext>
              </a:extLst>
            </p:cNvPr>
            <p:cNvSpPr/>
            <p:nvPr/>
          </p:nvSpPr>
          <p:spPr>
            <a:xfrm rot="2700000">
              <a:off x="2368300" y="5097700"/>
              <a:ext cx="468990" cy="219626"/>
            </a:xfrm>
            <a:prstGeom prst="rightArrow">
              <a:avLst>
                <a:gd name="adj1" fmla="val 50000"/>
                <a:gd name="adj2" fmla="val 78422"/>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27">
              <a:extLst>
                <a:ext uri="{FF2B5EF4-FFF2-40B4-BE49-F238E27FC236}">
                  <a16:creationId xmlns:a16="http://schemas.microsoft.com/office/drawing/2014/main" id="{7A1ADC2B-631A-4162-9AFC-0C384FC99CA0}"/>
                </a:ext>
              </a:extLst>
            </p:cNvPr>
            <p:cNvGrpSpPr/>
            <p:nvPr/>
          </p:nvGrpSpPr>
          <p:grpSpPr>
            <a:xfrm>
              <a:off x="4014455" y="3563313"/>
              <a:ext cx="2829181" cy="1859200"/>
              <a:chOff x="4014455" y="3563313"/>
              <a:chExt cx="2829181" cy="1859200"/>
            </a:xfrm>
          </p:grpSpPr>
          <p:cxnSp>
            <p:nvCxnSpPr>
              <p:cNvPr id="55" name="직선 연결선 28">
                <a:extLst>
                  <a:ext uri="{FF2B5EF4-FFF2-40B4-BE49-F238E27FC236}">
                    <a16:creationId xmlns:a16="http://schemas.microsoft.com/office/drawing/2014/main" id="{123CB8EC-A83C-45C1-BE47-2A198A2A9439}"/>
                  </a:ext>
                </a:extLst>
              </p:cNvPr>
              <p:cNvCxnSpPr>
                <a:stCxn id="39" idx="3"/>
                <a:endCxn id="44" idx="1"/>
              </p:cNvCxnSpPr>
              <p:nvPr/>
            </p:nvCxnSpPr>
            <p:spPr>
              <a:xfrm>
                <a:off x="6172113" y="3563313"/>
                <a:ext cx="671523" cy="49397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9">
                <a:extLst>
                  <a:ext uri="{FF2B5EF4-FFF2-40B4-BE49-F238E27FC236}">
                    <a16:creationId xmlns:a16="http://schemas.microsoft.com/office/drawing/2014/main" id="{714E64F4-9F4E-4ED4-A148-F1304930CC2F}"/>
                  </a:ext>
                </a:extLst>
              </p:cNvPr>
              <p:cNvCxnSpPr>
                <a:stCxn id="40" idx="3"/>
                <a:endCxn id="44" idx="1"/>
              </p:cNvCxnSpPr>
              <p:nvPr/>
            </p:nvCxnSpPr>
            <p:spPr>
              <a:xfrm flipV="1">
                <a:off x="6172113" y="4057290"/>
                <a:ext cx="671523" cy="78441"/>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30">
                <a:extLst>
                  <a:ext uri="{FF2B5EF4-FFF2-40B4-BE49-F238E27FC236}">
                    <a16:creationId xmlns:a16="http://schemas.microsoft.com/office/drawing/2014/main" id="{9D5176C1-3A42-4C2D-89BC-FDEBD99DD474}"/>
                  </a:ext>
                </a:extLst>
              </p:cNvPr>
              <p:cNvCxnSpPr>
                <a:stCxn id="40" idx="2"/>
                <a:endCxn id="45" idx="1"/>
              </p:cNvCxnSpPr>
              <p:nvPr/>
            </p:nvCxnSpPr>
            <p:spPr>
              <a:xfrm>
                <a:off x="5656497" y="4316706"/>
                <a:ext cx="1187139" cy="755420"/>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8" name="직선 연결선 31">
                <a:extLst>
                  <a:ext uri="{FF2B5EF4-FFF2-40B4-BE49-F238E27FC236}">
                    <a16:creationId xmlns:a16="http://schemas.microsoft.com/office/drawing/2014/main" id="{C0BAEFF8-42B3-46F1-8433-8157E4A0E184}"/>
                  </a:ext>
                </a:extLst>
              </p:cNvPr>
              <p:cNvCxnSpPr>
                <a:stCxn id="44" idx="1"/>
                <a:endCxn id="60" idx="0"/>
              </p:cNvCxnSpPr>
              <p:nvPr/>
            </p:nvCxnSpPr>
            <p:spPr>
              <a:xfrm flipH="1">
                <a:off x="4014455" y="4057290"/>
                <a:ext cx="2829181" cy="1184248"/>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cxnSp>
            <p:nvCxnSpPr>
              <p:cNvPr id="59" name="직선 연결선 32">
                <a:extLst>
                  <a:ext uri="{FF2B5EF4-FFF2-40B4-BE49-F238E27FC236}">
                    <a16:creationId xmlns:a16="http://schemas.microsoft.com/office/drawing/2014/main" id="{7D4A3CE8-A3D5-48A5-94F1-789BE2CD0041}"/>
                  </a:ext>
                </a:extLst>
              </p:cNvPr>
              <p:cNvCxnSpPr>
                <a:stCxn id="61" idx="3"/>
                <a:endCxn id="45" idx="1"/>
              </p:cNvCxnSpPr>
              <p:nvPr/>
            </p:nvCxnSpPr>
            <p:spPr>
              <a:xfrm flipV="1">
                <a:off x="6086702" y="5072126"/>
                <a:ext cx="756934" cy="350387"/>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253459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p:txBody>
          <a:bodyPr/>
          <a:lstStyle/>
          <a:p>
            <a:r>
              <a:rPr lang="en-US" altLang="ko-KR" sz="3200" dirty="0" err="1"/>
              <a:t>Kiến</a:t>
            </a:r>
            <a:r>
              <a:rPr lang="en-US" altLang="ko-KR" sz="3200" dirty="0"/>
              <a:t> </a:t>
            </a:r>
            <a:r>
              <a:rPr lang="en-US" altLang="ko-KR" sz="3200" dirty="0" err="1"/>
              <a:t>trúc</a:t>
            </a:r>
            <a:r>
              <a:rPr lang="en-US" altLang="ko-KR" sz="3200" dirty="0"/>
              <a:t> </a:t>
            </a:r>
            <a:r>
              <a:rPr lang="en-US" altLang="ko-KR" sz="3200" dirty="0" err="1"/>
              <a:t>phân</a:t>
            </a:r>
            <a:r>
              <a:rPr lang="en-US" altLang="ko-KR" sz="3200" dirty="0"/>
              <a:t> </a:t>
            </a:r>
            <a:r>
              <a:rPr lang="en-US" altLang="ko-KR" sz="3200" dirty="0" err="1"/>
              <a:t>tích</a:t>
            </a:r>
            <a:r>
              <a:rPr lang="en-US" altLang="ko-KR" sz="3200" dirty="0"/>
              <a:t> </a:t>
            </a:r>
            <a:r>
              <a:rPr lang="en-US" altLang="ko-KR" sz="3200" dirty="0" err="1"/>
              <a:t>truyền</a:t>
            </a:r>
            <a:r>
              <a:rPr lang="en-US" altLang="ko-KR" sz="3200" dirty="0"/>
              <a:t> </a:t>
            </a:r>
            <a:r>
              <a:rPr lang="en-US" altLang="ko-KR" sz="3200" dirty="0" err="1"/>
              <a:t>dữ</a:t>
            </a:r>
            <a:r>
              <a:rPr lang="en-US" altLang="ko-KR" sz="3200" dirty="0"/>
              <a:t> </a:t>
            </a:r>
            <a:r>
              <a:rPr lang="en-US" altLang="ko-KR" sz="3200" dirty="0" err="1"/>
              <a:t>liệu</a:t>
            </a:r>
            <a:endParaRPr lang="ko-KR" altLang="en-US" sz="3200"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4</a:t>
            </a:r>
            <a:endParaRPr lang="ko-KR" altLang="en-US" dirty="0"/>
          </a:p>
        </p:txBody>
      </p:sp>
      <p:sp>
        <p:nvSpPr>
          <p:cNvPr id="4" name="직사각형 3">
            <a:extLst>
              <a:ext uri="{FF2B5EF4-FFF2-40B4-BE49-F238E27FC236}">
                <a16:creationId xmlns:a16="http://schemas.microsoft.com/office/drawing/2014/main" id="{25227E1E-B4D7-4680-B321-86202A634A3D}"/>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4.1. </a:t>
            </a:r>
            <a:r>
              <a:rPr lang="en-US" altLang="ko-KR" dirty="0" err="1">
                <a:solidFill>
                  <a:schemeClr val="bg1">
                    <a:lumMod val="65000"/>
                  </a:schemeClr>
                </a:solidFill>
                <a:latin typeface="SamsungOne-400" panose="020B0503030303020204" pitchFamily="34" charset="0"/>
              </a:rPr>
              <a:t>Kiến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trúc</a:t>
            </a:r>
            <a:r>
              <a:rPr lang="en-US" altLang="ko-KR" dirty="0">
                <a:solidFill>
                  <a:schemeClr val="bg1">
                    <a:lumMod val="65000"/>
                  </a:schemeClr>
                </a:solidFill>
                <a:latin typeface="SamsungOne-400" panose="020B0503030303020204" pitchFamily="34" charset="0"/>
              </a:rPr>
              <a:t> Lambda</a:t>
            </a:r>
          </a:p>
        </p:txBody>
      </p:sp>
      <p:sp>
        <p:nvSpPr>
          <p:cNvPr id="5" name="직사각형 4">
            <a:extLst>
              <a:ext uri="{FF2B5EF4-FFF2-40B4-BE49-F238E27FC236}">
                <a16:creationId xmlns:a16="http://schemas.microsoft.com/office/drawing/2014/main" id="{C76355B6-889B-4291-8C9C-FF04B5238963}"/>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직사각형 5">
            <a:extLst>
              <a:ext uri="{FF2B5EF4-FFF2-40B4-BE49-F238E27FC236}">
                <a16:creationId xmlns:a16="http://schemas.microsoft.com/office/drawing/2014/main" id="{FCDB4246-759E-4914-9BA0-4E672FCE0734}"/>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4.2. </a:t>
            </a:r>
            <a:r>
              <a:rPr lang="en-US" altLang="ko-KR" dirty="0" err="1">
                <a:solidFill>
                  <a:schemeClr val="tx1">
                    <a:lumMod val="75000"/>
                    <a:lumOff val="25000"/>
                  </a:schemeClr>
                </a:solidFill>
                <a:latin typeface="SamsungOne-700" panose="020B0803030303020204" pitchFamily="34" charset="0"/>
              </a:rPr>
              <a:t>Kiến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trúc</a:t>
            </a:r>
            <a:r>
              <a:rPr lang="en-US" altLang="ko-KR" dirty="0">
                <a:solidFill>
                  <a:schemeClr val="tx1">
                    <a:lumMod val="75000"/>
                    <a:lumOff val="25000"/>
                  </a:schemeClr>
                </a:solidFill>
                <a:latin typeface="SamsungOne-700" panose="020B0803030303020204" pitchFamily="34" charset="0"/>
              </a:rPr>
              <a:t> Kappa </a:t>
            </a:r>
          </a:p>
        </p:txBody>
      </p:sp>
      <p:sp>
        <p:nvSpPr>
          <p:cNvPr id="7" name="직사각형 6">
            <a:extLst>
              <a:ext uri="{FF2B5EF4-FFF2-40B4-BE49-F238E27FC236}">
                <a16:creationId xmlns:a16="http://schemas.microsoft.com/office/drawing/2014/main" id="{A7386D16-A9E2-4BCB-96F4-F653044A616F}"/>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Tree>
    <p:extLst>
      <p:ext uri="{BB962C8B-B14F-4D97-AF65-F5344CB8AC3E}">
        <p14:creationId xmlns:p14="http://schemas.microsoft.com/office/powerpoint/2010/main" val="14332963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The Good, The Bad and The Ugly</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5081157" cy="914400"/>
          </a:xfrm>
        </p:spPr>
        <p:txBody>
          <a:bodyPr/>
          <a:lstStyle/>
          <a:p>
            <a:r>
              <a:rPr lang="en-US" altLang="ko-KR" dirty="0" err="1"/>
              <a:t>Kiến</a:t>
            </a:r>
            <a:r>
              <a:rPr lang="en-US" altLang="ko-KR" dirty="0"/>
              <a:t> </a:t>
            </a:r>
            <a:r>
              <a:rPr lang="en-US" altLang="ko-KR" dirty="0" err="1"/>
              <a:t>trúc</a:t>
            </a:r>
            <a:r>
              <a:rPr lang="en-US" altLang="ko-KR" dirty="0"/>
              <a:t> Lambda, The Good, The Bad and The Ugly</a:t>
            </a:r>
          </a:p>
          <a:p>
            <a:r>
              <a:rPr lang="en-US" altLang="ko-KR" dirty="0"/>
              <a:t>The Good</a:t>
            </a:r>
          </a:p>
          <a:p>
            <a:pPr lvl="1"/>
            <a:r>
              <a:rPr lang="vi-VN" altLang="ko-KR" dirty="0"/>
              <a:t>Dựa trên kho dữ liệu bất biến</a:t>
            </a:r>
          </a:p>
          <a:p>
            <a:pPr lvl="1"/>
            <a:r>
              <a:rPr lang="vi-VN" altLang="ko-KR" dirty="0"/>
              <a:t>Làm nổi bật và cung cấp một phương pháp để xử lý lại dữ liệu</a:t>
            </a:r>
            <a:endParaRPr lang="en-US" altLang="ko-KR" dirty="0"/>
          </a:p>
          <a:p>
            <a:r>
              <a:rPr lang="en-US" altLang="ko-KR" dirty="0"/>
              <a:t>The Bad</a:t>
            </a:r>
          </a:p>
          <a:p>
            <a:pPr lvl="1"/>
            <a:r>
              <a:rPr lang="en-US" altLang="ko-KR" dirty="0" err="1"/>
              <a:t>Lập</a:t>
            </a:r>
            <a:r>
              <a:rPr lang="en-US" altLang="ko-KR" dirty="0"/>
              <a:t> </a:t>
            </a:r>
            <a:r>
              <a:rPr lang="en-US" altLang="ko-KR" dirty="0" err="1"/>
              <a:t>trình</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nền</a:t>
            </a:r>
            <a:r>
              <a:rPr lang="en-US" altLang="ko-KR" dirty="0"/>
              <a:t> </a:t>
            </a:r>
            <a:r>
              <a:rPr lang="en-US" altLang="ko-KR" dirty="0" err="1"/>
              <a:t>tảng</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rất</a:t>
            </a:r>
            <a:r>
              <a:rPr lang="en-US" altLang="ko-KR" dirty="0"/>
              <a:t> </a:t>
            </a:r>
            <a:r>
              <a:rPr lang="en-US" altLang="ko-KR" dirty="0" err="1"/>
              <a:t>phức</a:t>
            </a:r>
            <a:r>
              <a:rPr lang="en-US" altLang="ko-KR" dirty="0"/>
              <a:t> </a:t>
            </a:r>
            <a:r>
              <a:rPr lang="en-US" altLang="ko-KR" dirty="0" err="1"/>
              <a:t>tạp</a:t>
            </a:r>
            <a:endParaRPr lang="en-US" altLang="ko-KR" dirty="0"/>
          </a:p>
          <a:p>
            <a:pPr lvl="1"/>
            <a:r>
              <a:rPr lang="en-US" altLang="ko-KR" dirty="0" err="1"/>
              <a:t>Duy</a:t>
            </a:r>
            <a:r>
              <a:rPr lang="en-US" altLang="ko-KR" dirty="0"/>
              <a:t> </a:t>
            </a:r>
            <a:r>
              <a:rPr lang="en-US" altLang="ko-KR" dirty="0" err="1"/>
              <a:t>trì</a:t>
            </a:r>
            <a:r>
              <a:rPr lang="en-US" altLang="ko-KR" dirty="0"/>
              <a:t> </a:t>
            </a:r>
            <a:r>
              <a:rPr lang="en-US" altLang="ko-KR" dirty="0" err="1"/>
              <a:t>hai</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khác</a:t>
            </a:r>
            <a:r>
              <a:rPr lang="en-US" altLang="ko-KR" dirty="0"/>
              <a:t> </a:t>
            </a:r>
            <a:r>
              <a:rPr lang="en-US" altLang="ko-KR" dirty="0" err="1"/>
              <a:t>nhau</a:t>
            </a:r>
            <a:r>
              <a:rPr lang="en-US" altLang="ko-KR" dirty="0"/>
              <a:t> </a:t>
            </a:r>
            <a:r>
              <a:rPr lang="en-US" altLang="ko-KR" dirty="0" err="1"/>
              <a:t>và</a:t>
            </a:r>
            <a:r>
              <a:rPr lang="en-US" altLang="ko-KR" dirty="0"/>
              <a:t> </a:t>
            </a:r>
            <a:r>
              <a:rPr lang="en-US" altLang="ko-KR" dirty="0" err="1"/>
              <a:t>phát</a:t>
            </a:r>
            <a:r>
              <a:rPr lang="en-US" altLang="ko-KR" dirty="0"/>
              <a:t> </a:t>
            </a:r>
            <a:r>
              <a:rPr lang="en-US" altLang="ko-KR" dirty="0" err="1"/>
              <a:t>triển</a:t>
            </a:r>
            <a:r>
              <a:rPr lang="en-US" altLang="ko-KR" dirty="0"/>
              <a:t> </a:t>
            </a:r>
            <a:r>
              <a:rPr lang="en-US" altLang="ko-KR" dirty="0" err="1"/>
              <a:t>mã</a:t>
            </a:r>
            <a:r>
              <a:rPr lang="en-US" altLang="ko-KR" dirty="0"/>
              <a:t> </a:t>
            </a:r>
            <a:r>
              <a:rPr lang="en-US" altLang="ko-KR" dirty="0" err="1"/>
              <a:t>cho</a:t>
            </a:r>
            <a:r>
              <a:rPr lang="en-US" altLang="ko-KR" dirty="0"/>
              <a:t> </a:t>
            </a:r>
            <a:r>
              <a:rPr lang="en-US" altLang="ko-KR" dirty="0" err="1"/>
              <a:t>từng</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là</a:t>
            </a:r>
            <a:r>
              <a:rPr lang="en-US" altLang="ko-KR" dirty="0"/>
              <a:t> </a:t>
            </a:r>
            <a:r>
              <a:rPr lang="en-US" altLang="ko-KR" dirty="0" err="1"/>
              <a:t>cực</a:t>
            </a:r>
            <a:r>
              <a:rPr lang="en-US" altLang="ko-KR" dirty="0"/>
              <a:t> </a:t>
            </a:r>
            <a:r>
              <a:rPr lang="en-US" altLang="ko-KR" dirty="0" err="1"/>
              <a:t>kỳ</a:t>
            </a:r>
            <a:r>
              <a:rPr lang="en-US" altLang="ko-KR" dirty="0"/>
              <a:t> </a:t>
            </a:r>
            <a:r>
              <a:rPr lang="en-US" altLang="ko-KR" dirty="0" err="1"/>
              <a:t>khó</a:t>
            </a:r>
            <a:r>
              <a:rPr lang="en-US" altLang="ko-KR" dirty="0"/>
              <a:t> </a:t>
            </a:r>
            <a:r>
              <a:rPr lang="en-US" altLang="ko-KR" dirty="0" err="1"/>
              <a:t>khăn</a:t>
            </a:r>
            <a:endParaRPr lang="en-US" altLang="ko-KR" dirty="0"/>
          </a:p>
          <a:p>
            <a:r>
              <a:rPr lang="en-US" altLang="ko-KR" dirty="0"/>
              <a:t>The Ugly</a:t>
            </a:r>
          </a:p>
          <a:p>
            <a:pPr lvl="1"/>
            <a:r>
              <a:rPr lang="vi-VN" altLang="ko-KR" dirty="0"/>
              <a:t>Độ phức tạp vận hành của việc triển khai và duy trì Kiến trúc Lambda quá khó</a:t>
            </a:r>
          </a:p>
          <a:p>
            <a:pPr lvl="1"/>
            <a:r>
              <a:rPr lang="vi-VN" altLang="ko-KR" dirty="0"/>
              <a:t>Tại sao hệ thống xử lý luồng không thể được cải thiện để xử lý toàn bộ vấn đề</a:t>
            </a:r>
            <a:endParaRPr lang="en-US" altLang="ko-KR" dirty="0"/>
          </a:p>
        </p:txBody>
      </p:sp>
      <p:pic>
        <p:nvPicPr>
          <p:cNvPr id="8" name="Picture 2" descr="석양의 무법자(The good, the bad and the ugly) | 웹진 인벤 - 인벤">
            <a:extLst>
              <a:ext uri="{FF2B5EF4-FFF2-40B4-BE49-F238E27FC236}">
                <a16:creationId xmlns:a16="http://schemas.microsoft.com/office/drawing/2014/main" id="{C1DCD3AC-FBD6-4F8D-9841-4EEF89490F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3571" y="2164025"/>
            <a:ext cx="2912042" cy="41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1516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Nguồn</a:t>
            </a:r>
            <a:r>
              <a:rPr lang="en-US" altLang="ko-KR" dirty="0"/>
              <a:t> </a:t>
            </a:r>
            <a:r>
              <a:rPr lang="en-US" altLang="ko-KR" dirty="0" err="1"/>
              <a:t>gốc</a:t>
            </a:r>
            <a:r>
              <a:rPr lang="en-US" altLang="ko-KR" dirty="0"/>
              <a:t> </a:t>
            </a:r>
            <a:r>
              <a:rPr lang="en-US" altLang="ko-KR" dirty="0" err="1"/>
              <a:t>của</a:t>
            </a:r>
            <a:r>
              <a:rPr lang="en-US" altLang="ko-KR" dirty="0"/>
              <a:t> </a:t>
            </a:r>
            <a:r>
              <a:rPr lang="en-US" altLang="ko-KR" dirty="0" err="1"/>
              <a:t>Kiến</a:t>
            </a:r>
            <a:r>
              <a:rPr lang="en-US" altLang="ko-KR" dirty="0"/>
              <a:t> </a:t>
            </a:r>
            <a:r>
              <a:rPr lang="en-US" altLang="ko-KR" dirty="0" err="1"/>
              <a:t>trúc</a:t>
            </a:r>
            <a:r>
              <a:rPr lang="en-US" altLang="ko-KR" dirty="0"/>
              <a:t> Kappa</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Ý tưởng về Kiến trúc Kappa ban đầu được đề xuất bởi Jay Kreps khi làm việc tại LinkedIn</a:t>
            </a:r>
            <a:endParaRPr lang="en-US" altLang="ko-KR" dirty="0"/>
          </a:p>
          <a:p>
            <a:pPr lvl="1"/>
            <a:r>
              <a:rPr lang="en-US" altLang="ko-KR" dirty="0"/>
              <a:t>Jay Kreps </a:t>
            </a:r>
            <a:r>
              <a:rPr lang="en-US" altLang="ko-KR" dirty="0" err="1"/>
              <a:t>là</a:t>
            </a:r>
            <a:r>
              <a:rPr lang="en-US" altLang="ko-KR" dirty="0"/>
              <a:t> </a:t>
            </a:r>
            <a:r>
              <a:rPr lang="en-US" altLang="ko-KR" dirty="0" err="1"/>
              <a:t>đồng</a:t>
            </a:r>
            <a:r>
              <a:rPr lang="en-US" altLang="ko-KR" dirty="0"/>
              <a:t> </a:t>
            </a:r>
            <a:r>
              <a:rPr lang="en-US" altLang="ko-KR" dirty="0" err="1"/>
              <a:t>tác</a:t>
            </a:r>
            <a:r>
              <a:rPr lang="en-US" altLang="ko-KR" dirty="0"/>
              <a:t> </a:t>
            </a:r>
            <a:r>
              <a:rPr lang="en-US" altLang="ko-KR" dirty="0" err="1"/>
              <a:t>giả</a:t>
            </a:r>
            <a:r>
              <a:rPr lang="en-US" altLang="ko-KR" dirty="0"/>
              <a:t> </a:t>
            </a:r>
            <a:r>
              <a:rPr lang="en-US" altLang="ko-KR" dirty="0" err="1"/>
              <a:t>của</a:t>
            </a:r>
            <a:r>
              <a:rPr lang="en-US" altLang="ko-KR" dirty="0"/>
              <a:t> Apache Kafka</a:t>
            </a:r>
          </a:p>
          <a:p>
            <a:r>
              <a:rPr lang="en-US" altLang="ko-KR" dirty="0" err="1"/>
              <a:t>Kiến</a:t>
            </a:r>
            <a:r>
              <a:rPr lang="en-US" altLang="ko-KR" dirty="0"/>
              <a:t> </a:t>
            </a:r>
            <a:r>
              <a:rPr lang="en-US" altLang="ko-KR" dirty="0" err="1"/>
              <a:t>trúc</a:t>
            </a:r>
            <a:r>
              <a:rPr lang="en-US" altLang="ko-KR" dirty="0"/>
              <a:t> Kappa </a:t>
            </a:r>
            <a:r>
              <a:rPr lang="en-US" altLang="ko-KR" dirty="0" err="1"/>
              <a:t>cố</a:t>
            </a:r>
            <a:r>
              <a:rPr lang="en-US" altLang="ko-KR" dirty="0"/>
              <a:t> </a:t>
            </a:r>
            <a:r>
              <a:rPr lang="en-US" altLang="ko-KR" dirty="0" err="1"/>
              <a:t>gắng</a:t>
            </a:r>
            <a:r>
              <a:rPr lang="en-US" altLang="ko-KR" dirty="0"/>
              <a:t> </a:t>
            </a:r>
            <a:r>
              <a:rPr lang="en-US" altLang="ko-KR" dirty="0" err="1"/>
              <a:t>giải</a:t>
            </a:r>
            <a:r>
              <a:rPr lang="en-US" altLang="ko-KR" dirty="0"/>
              <a:t> </a:t>
            </a:r>
            <a:r>
              <a:rPr lang="en-US" altLang="ko-KR" dirty="0" err="1"/>
              <a:t>quyết</a:t>
            </a:r>
            <a:r>
              <a:rPr lang="en-US" altLang="ko-KR" dirty="0"/>
              <a:t> </a:t>
            </a:r>
            <a:r>
              <a:rPr lang="en-US" altLang="ko-KR" dirty="0" err="1"/>
              <a:t>khó</a:t>
            </a:r>
            <a:r>
              <a:rPr lang="en-US" altLang="ko-KR" dirty="0"/>
              <a:t> </a:t>
            </a:r>
            <a:r>
              <a:rPr lang="en-US" altLang="ko-KR" dirty="0" err="1"/>
              <a:t>khăn</a:t>
            </a:r>
            <a:r>
              <a:rPr lang="en-US" altLang="ko-KR" dirty="0"/>
              <a:t> </a:t>
            </a:r>
            <a:r>
              <a:rPr lang="en-US" altLang="ko-KR" dirty="0" err="1"/>
              <a:t>cốt</a:t>
            </a:r>
            <a:r>
              <a:rPr lang="en-US" altLang="ko-KR" dirty="0"/>
              <a:t> </a:t>
            </a:r>
            <a:r>
              <a:rPr lang="en-US" altLang="ko-KR" dirty="0" err="1"/>
              <a:t>lõi</a:t>
            </a:r>
            <a:r>
              <a:rPr lang="en-US" altLang="ko-KR" dirty="0"/>
              <a:t> </a:t>
            </a:r>
            <a:r>
              <a:rPr lang="en-US" altLang="ko-KR" dirty="0" err="1"/>
              <a:t>của</a:t>
            </a:r>
            <a:r>
              <a:rPr lang="en-US" altLang="ko-KR" dirty="0"/>
              <a:t> </a:t>
            </a:r>
            <a:r>
              <a:rPr lang="en-US" altLang="ko-KR" dirty="0" err="1"/>
              <a:t>Kiến</a:t>
            </a:r>
            <a:r>
              <a:rPr lang="en-US" altLang="ko-KR" dirty="0"/>
              <a:t> </a:t>
            </a:r>
            <a:r>
              <a:rPr lang="en-US" altLang="ko-KR" dirty="0" err="1"/>
              <a:t>trúc</a:t>
            </a:r>
            <a:r>
              <a:rPr lang="en-US" altLang="ko-KR" dirty="0"/>
              <a:t> Lambda</a:t>
            </a:r>
          </a:p>
          <a:p>
            <a:pPr lvl="1"/>
            <a:r>
              <a:rPr lang="en-US" altLang="ko-KR" dirty="0" err="1"/>
              <a:t>Phát</a:t>
            </a:r>
            <a:r>
              <a:rPr lang="en-US" altLang="ko-KR" dirty="0"/>
              <a:t> </a:t>
            </a:r>
            <a:r>
              <a:rPr lang="en-US" altLang="ko-KR" dirty="0" err="1"/>
              <a:t>triển</a:t>
            </a:r>
            <a:r>
              <a:rPr lang="en-US" altLang="ko-KR" dirty="0"/>
              <a:t> </a:t>
            </a:r>
            <a:r>
              <a:rPr lang="en-US" altLang="ko-KR" dirty="0" err="1"/>
              <a:t>và</a:t>
            </a:r>
            <a:r>
              <a:rPr lang="en-US" altLang="ko-KR" dirty="0"/>
              <a:t> </a:t>
            </a:r>
            <a:r>
              <a:rPr lang="en-US" altLang="ko-KR" dirty="0" err="1"/>
              <a:t>duy</a:t>
            </a:r>
            <a:r>
              <a:rPr lang="en-US" altLang="ko-KR" dirty="0"/>
              <a:t> </a:t>
            </a:r>
            <a:r>
              <a:rPr lang="en-US" altLang="ko-KR" dirty="0" err="1"/>
              <a:t>trì</a:t>
            </a:r>
            <a:r>
              <a:rPr lang="en-US" altLang="ko-KR" dirty="0"/>
              <a:t> </a:t>
            </a:r>
            <a:r>
              <a:rPr lang="en-US" altLang="ko-KR" dirty="0" err="1"/>
              <a:t>mã</a:t>
            </a:r>
            <a:r>
              <a:rPr lang="en-US" altLang="ko-KR" dirty="0"/>
              <a:t> </a:t>
            </a:r>
            <a:r>
              <a:rPr lang="en-US" altLang="ko-KR" dirty="0" err="1"/>
              <a:t>cho</a:t>
            </a:r>
            <a:r>
              <a:rPr lang="en-US" altLang="ko-KR" dirty="0"/>
              <a:t> </a:t>
            </a:r>
            <a:r>
              <a:rPr lang="en-US" altLang="ko-KR" dirty="0" err="1"/>
              <a:t>hai</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phức</a:t>
            </a:r>
            <a:r>
              <a:rPr lang="en-US" altLang="ko-KR" dirty="0"/>
              <a:t> </a:t>
            </a:r>
            <a:r>
              <a:rPr lang="en-US" altLang="ko-KR" dirty="0" err="1"/>
              <a:t>tạp</a:t>
            </a:r>
            <a:endParaRPr lang="en-US" altLang="ko-KR" dirty="0"/>
          </a:p>
          <a:p>
            <a:r>
              <a:rPr lang="vi-VN" altLang="ko-KR" dirty="0"/>
              <a:t>Bị ảnh hưởng nặng nề bởi dự án Kafka được phát triển tại LinkedIn</a:t>
            </a:r>
            <a:endParaRPr lang="en-US" altLang="ko-KR" dirty="0"/>
          </a:p>
          <a:p>
            <a:pPr lvl="1"/>
            <a:r>
              <a:rPr lang="vi-VN" altLang="ko-KR" dirty="0"/>
              <a:t>Kafka được những người tạo ra nó mô tả là "nhật ký cam kết phân tán"</a:t>
            </a:r>
          </a:p>
          <a:p>
            <a:pPr lvl="1"/>
            <a:r>
              <a:rPr lang="vi-VN" altLang="ko-KR" dirty="0"/>
              <a:t>Được thiết kế để lưu giữ hồ sơ giao dịch lâu bền</a:t>
            </a:r>
          </a:p>
          <a:p>
            <a:pPr lvl="1"/>
            <a:r>
              <a:rPr lang="vi-VN" altLang="ko-KR" dirty="0"/>
              <a:t>Tất cả các bản ghi là bất biến và có dấu thời gian liên quan</a:t>
            </a:r>
            <a:endParaRPr lang="ko-KR" altLang="en-US" dirty="0"/>
          </a:p>
        </p:txBody>
      </p:sp>
    </p:spTree>
    <p:extLst>
      <p:ext uri="{BB962C8B-B14F-4D97-AF65-F5344CB8AC3E}">
        <p14:creationId xmlns:p14="http://schemas.microsoft.com/office/powerpoint/2010/main" val="8690339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Một cách tiếp cận mới với cơ sở dữ liệu</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Cơ sở dữ liệu là toàn cầu, được chia sẻ và có trạng thái có thể thay đổi</a:t>
            </a:r>
            <a:endParaRPr lang="en-US" altLang="ko-KR" dirty="0"/>
          </a:p>
          <a:p>
            <a:pPr lvl="1"/>
            <a:r>
              <a:rPr lang="en-US" altLang="ko-KR" dirty="0" err="1"/>
              <a:t>Cập</a:t>
            </a:r>
            <a:r>
              <a:rPr lang="en-US" altLang="ko-KR" dirty="0"/>
              <a:t> </a:t>
            </a:r>
            <a:r>
              <a:rPr lang="en-US" altLang="ko-KR" dirty="0" err="1"/>
              <a:t>nhật</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chúng</a:t>
            </a:r>
            <a:r>
              <a:rPr lang="en-US" altLang="ko-KR" dirty="0"/>
              <a:t> ta </a:t>
            </a:r>
            <a:r>
              <a:rPr lang="en-US" altLang="ko-KR" dirty="0" err="1"/>
              <a:t>đã</a:t>
            </a:r>
            <a:r>
              <a:rPr lang="en-US" altLang="ko-KR" dirty="0"/>
              <a:t> </a:t>
            </a:r>
            <a:r>
              <a:rPr lang="en-US" altLang="ko-KR" dirty="0" err="1"/>
              <a:t>mất</a:t>
            </a:r>
            <a:r>
              <a:rPr lang="en-US" altLang="ko-KR" dirty="0"/>
              <a:t> </a:t>
            </a:r>
            <a:r>
              <a:rPr lang="en-US" altLang="ko-KR" dirty="0" err="1"/>
              <a:t>thông</a:t>
            </a:r>
            <a:r>
              <a:rPr lang="en-US" altLang="ko-KR" dirty="0"/>
              <a:t> tin </a:t>
            </a:r>
            <a:r>
              <a:rPr lang="en-US" altLang="ko-KR" dirty="0" err="1"/>
              <a:t>mãi</a:t>
            </a:r>
            <a:r>
              <a:rPr lang="en-US" altLang="ko-KR" dirty="0"/>
              <a:t> </a:t>
            </a:r>
            <a:r>
              <a:rPr lang="en-US" altLang="ko-KR" dirty="0" err="1"/>
              <a:t>mãi</a:t>
            </a:r>
            <a:endParaRPr lang="en-US" altLang="ko-KR" dirty="0"/>
          </a:p>
          <a:p>
            <a:r>
              <a:rPr lang="vi-VN" altLang="ko-KR" dirty="0"/>
              <a:t>Một mô hình mới là coi cơ sở dữ liệu là một tập hợp các sự kiện bất biến ngày càng tăng</a:t>
            </a:r>
            <a:endParaRPr lang="en-US" altLang="ko-KR" dirty="0"/>
          </a:p>
          <a:p>
            <a:pPr lvl="1"/>
            <a:r>
              <a:rPr lang="vi-VN" altLang="ko-KR" dirty="0"/>
              <a:t>Sự thật ngày càng tăng đang truyền dữ liệu</a:t>
            </a:r>
          </a:p>
          <a:p>
            <a:pPr lvl="1"/>
            <a:r>
              <a:rPr lang="vi-VN" altLang="ko-KR" dirty="0"/>
              <a:t>Những sự thật bất biến được chèn vào như vậy được đóng dấu thời gian</a:t>
            </a:r>
          </a:p>
          <a:p>
            <a:pPr lvl="1"/>
            <a:r>
              <a:rPr lang="vi-VN" altLang="ko-KR" dirty="0"/>
              <a:t>Chúng có thể được truy vấn liên quan đến các thời điểm nhất định dưới dạng dữ kiện</a:t>
            </a:r>
            <a:endParaRPr lang="en-US" altLang="ko-KR" dirty="0"/>
          </a:p>
          <a:p>
            <a:r>
              <a:rPr lang="vi-VN" altLang="ko-KR" dirty="0"/>
              <a:t>Nhật ký cam kết phân tán của các giao dịch như Kafka có thể đóng vai trò là cơ sở để lưu trữ bộ sưu tập các sự kiện bất biến ngày càng tăng</a:t>
            </a:r>
            <a:endParaRPr lang="en-US" altLang="ko-KR" dirty="0"/>
          </a:p>
          <a:p>
            <a:pPr lvl="1"/>
            <a:r>
              <a:rPr lang="vi-VN" altLang="ko-KR" dirty="0"/>
              <a:t>Mỗi nhật ký cam kết của một giao dịch đại diện cho một giao dịch cơ sở dữ liệu</a:t>
            </a:r>
            <a:endParaRPr lang="en-US" altLang="ko-KR" dirty="0"/>
          </a:p>
          <a:p>
            <a:r>
              <a:rPr lang="en-US" altLang="ko-KR" dirty="0" err="1"/>
              <a:t>Xử</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trong</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r>
              <a:rPr lang="en-US" altLang="ko-KR" dirty="0"/>
              <a:t>, </a:t>
            </a:r>
            <a:r>
              <a:rPr lang="en-US" altLang="ko-KR" dirty="0" err="1"/>
              <a:t>khi</a:t>
            </a:r>
            <a:r>
              <a:rPr lang="en-US" altLang="ko-KR" dirty="0"/>
              <a:t> </a:t>
            </a:r>
            <a:r>
              <a:rPr lang="en-US" altLang="ko-KR" dirty="0" err="1"/>
              <a:t>chúng</a:t>
            </a:r>
            <a:r>
              <a:rPr lang="en-US" altLang="ko-KR" dirty="0"/>
              <a:t> </a:t>
            </a:r>
            <a:r>
              <a:rPr lang="en-US" altLang="ko-KR" dirty="0" err="1"/>
              <a:t>đến</a:t>
            </a:r>
            <a:endParaRPr lang="ko-KR" altLang="en-US" dirty="0"/>
          </a:p>
        </p:txBody>
      </p:sp>
    </p:spTree>
    <p:extLst>
      <p:ext uri="{BB962C8B-B14F-4D97-AF65-F5344CB8AC3E}">
        <p14:creationId xmlns:p14="http://schemas.microsoft.com/office/powerpoint/2010/main" val="40332952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a:xfrm>
            <a:off x="500175" y="1325462"/>
            <a:ext cx="8796528" cy="493776"/>
          </a:xfrm>
        </p:spPr>
        <p:txBody>
          <a:bodyPr/>
          <a:lstStyle/>
          <a:p>
            <a:r>
              <a:rPr lang="vi-VN" altLang="ko-KR" dirty="0"/>
              <a:t>Truyền dữ liệu theo thời gian thực - Nguyên tắc cơ bản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04</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a:xfrm>
            <a:off x="535872" y="2226567"/>
            <a:ext cx="8796528" cy="3770689"/>
          </a:xfrm>
        </p:spPr>
        <p:txBody>
          <a:bodyPr>
            <a:normAutofit/>
          </a:bodyPr>
          <a:lstStyle/>
          <a:p>
            <a:r>
              <a:rPr lang="en-US" altLang="ko-KR" dirty="0"/>
              <a:t>Thu </a:t>
            </a:r>
            <a:r>
              <a:rPr lang="en-US" altLang="ko-KR" dirty="0" err="1"/>
              <a:t>thập</a:t>
            </a:r>
            <a:r>
              <a:rPr lang="en-US" altLang="ko-KR" dirty="0"/>
              <a:t> </a:t>
            </a:r>
            <a:r>
              <a:rPr lang="en-US" altLang="ko-KR" dirty="0" err="1"/>
              <a:t>và</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các</a:t>
            </a:r>
            <a:r>
              <a:rPr lang="en-US" altLang="ko-KR" dirty="0"/>
              <a:t> </a:t>
            </a:r>
            <a:r>
              <a:rPr lang="en-US" altLang="ko-KR" dirty="0" err="1"/>
              <a:t>nguồn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tạo</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theo</a:t>
            </a:r>
            <a:r>
              <a:rPr lang="en-US" altLang="ko-KR" dirty="0"/>
              <a:t> </a:t>
            </a:r>
            <a:r>
              <a:rPr lang="en-US" altLang="ko-KR" dirty="0" err="1"/>
              <a:t>luồng</a:t>
            </a:r>
            <a:r>
              <a:rPr lang="en-US" altLang="ko-KR" dirty="0"/>
              <a:t> </a:t>
            </a:r>
            <a:r>
              <a:rPr lang="en-US" altLang="ko-KR" dirty="0" err="1"/>
              <a:t>liên</a:t>
            </a:r>
            <a:r>
              <a:rPr lang="en-US" altLang="ko-KR" dirty="0"/>
              <a:t> </a:t>
            </a:r>
            <a:r>
              <a:rPr lang="en-US" altLang="ko-KR" dirty="0" err="1"/>
              <a:t>tục</a:t>
            </a:r>
            <a:endParaRPr lang="en-US" altLang="ko-KR" dirty="0"/>
          </a:p>
          <a:p>
            <a:pPr lvl="1"/>
            <a:r>
              <a:rPr lang="en-US" altLang="ko-KR" dirty="0" err="1"/>
              <a:t>Ví</a:t>
            </a:r>
            <a:r>
              <a:rPr lang="en-US" altLang="ko-KR" dirty="0"/>
              <a:t> </a:t>
            </a:r>
            <a:r>
              <a:rPr lang="en-US" altLang="ko-KR" dirty="0" err="1"/>
              <a:t>dụ</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cảm</a:t>
            </a:r>
            <a:r>
              <a:rPr lang="en-US" altLang="ko-KR" dirty="0"/>
              <a:t> </a:t>
            </a:r>
            <a:r>
              <a:rPr lang="en-US" altLang="ko-KR" dirty="0" err="1"/>
              <a:t>biến</a:t>
            </a:r>
            <a:r>
              <a:rPr lang="en-US" altLang="ko-KR" dirty="0"/>
              <a:t>, </a:t>
            </a:r>
            <a:r>
              <a:rPr lang="en-US" altLang="ko-KR" dirty="0" err="1"/>
              <a:t>điện</a:t>
            </a:r>
            <a:r>
              <a:rPr lang="en-US" altLang="ko-KR" dirty="0"/>
              <a:t> </a:t>
            </a:r>
            <a:r>
              <a:rPr lang="en-US" altLang="ko-KR" dirty="0" err="1"/>
              <a:t>thoại</a:t>
            </a:r>
            <a:r>
              <a:rPr lang="en-US" altLang="ko-KR" dirty="0"/>
              <a:t> </a:t>
            </a:r>
            <a:r>
              <a:rPr lang="en-US" altLang="ko-KR" dirty="0" err="1"/>
              <a:t>thông</a:t>
            </a:r>
            <a:r>
              <a:rPr lang="en-US" altLang="ko-KR" dirty="0"/>
              <a:t> minh, </a:t>
            </a:r>
            <a:r>
              <a:rPr lang="en-US" altLang="ko-KR" dirty="0" err="1"/>
              <a:t>nhật</a:t>
            </a:r>
            <a:r>
              <a:rPr lang="en-US" altLang="ko-KR" dirty="0"/>
              <a:t> </a:t>
            </a:r>
            <a:r>
              <a:rPr lang="en-US" altLang="ko-KR" dirty="0" err="1"/>
              <a:t>ký</a:t>
            </a:r>
            <a:r>
              <a:rPr lang="en-US" altLang="ko-KR" dirty="0"/>
              <a:t> </a:t>
            </a:r>
            <a:r>
              <a:rPr lang="en-US" altLang="ko-KR" dirty="0" err="1"/>
              <a:t>trang</a:t>
            </a:r>
            <a:r>
              <a:rPr lang="en-US" altLang="ko-KR" dirty="0"/>
              <a:t> web, </a:t>
            </a:r>
            <a:r>
              <a:rPr lang="en-US" altLang="ko-KR" dirty="0" err="1"/>
              <a:t>thiết</a:t>
            </a:r>
            <a:r>
              <a:rPr lang="en-US" altLang="ko-KR" dirty="0"/>
              <a:t> </a:t>
            </a:r>
            <a:r>
              <a:rPr lang="en-US" altLang="ko-KR" dirty="0" err="1"/>
              <a:t>bị</a:t>
            </a:r>
            <a:r>
              <a:rPr lang="en-US" altLang="ko-KR" dirty="0"/>
              <a:t> </a:t>
            </a:r>
            <a:r>
              <a:rPr lang="en-US" altLang="ko-KR" dirty="0" err="1"/>
              <a:t>thông</a:t>
            </a:r>
            <a:r>
              <a:rPr lang="en-US" altLang="ko-KR" dirty="0"/>
              <a:t> minh, ô </a:t>
            </a:r>
            <a:r>
              <a:rPr lang="en-US" altLang="ko-KR" dirty="0" err="1"/>
              <a:t>tô</a:t>
            </a:r>
            <a:r>
              <a:rPr lang="en-US" altLang="ko-KR" dirty="0"/>
              <a:t> </a:t>
            </a:r>
            <a:r>
              <a:rPr lang="en-US" altLang="ko-KR" dirty="0" err="1"/>
              <a:t>tự</a:t>
            </a:r>
            <a:r>
              <a:rPr lang="en-US" altLang="ko-KR" dirty="0"/>
              <a:t> </a:t>
            </a:r>
            <a:r>
              <a:rPr lang="en-US" altLang="ko-KR" dirty="0" err="1"/>
              <a:t>lái</a:t>
            </a:r>
            <a:r>
              <a:rPr lang="en-US" altLang="ko-KR" dirty="0"/>
              <a:t>, v.v.</a:t>
            </a:r>
          </a:p>
          <a:p>
            <a:pPr lvl="1"/>
            <a:r>
              <a:rPr lang="en-US" altLang="ko-KR" dirty="0" err="1"/>
              <a:t>Xử</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đợt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làm</a:t>
            </a:r>
            <a:r>
              <a:rPr lang="en-US" altLang="ko-KR" dirty="0"/>
              <a:t> </a:t>
            </a:r>
            <a:r>
              <a:rPr lang="en-US" altLang="ko-KR" dirty="0" err="1"/>
              <a:t>mất</a:t>
            </a:r>
            <a:r>
              <a:rPr lang="en-US" altLang="ko-KR" dirty="0"/>
              <a:t> </a:t>
            </a:r>
            <a:r>
              <a:rPr lang="en-US" altLang="ko-KR" dirty="0" err="1"/>
              <a:t>thông</a:t>
            </a:r>
            <a:r>
              <a:rPr lang="en-US" altLang="ko-KR" dirty="0"/>
              <a:t> tin</a:t>
            </a:r>
          </a:p>
          <a:p>
            <a:r>
              <a:rPr lang="vi-VN" altLang="ko-KR" dirty="0"/>
              <a:t>Lưu trữ và phân loại dữ liệu để sử dụng lâu dài</a:t>
            </a:r>
            <a:endParaRPr lang="en-US" altLang="ko-KR" dirty="0"/>
          </a:p>
          <a:p>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a:p>
            <a:pPr lvl="1"/>
            <a:r>
              <a:rPr lang="en-US" altLang="ko-KR" dirty="0" err="1"/>
              <a:t>Trích</a:t>
            </a:r>
            <a:r>
              <a:rPr lang="en-US" altLang="ko-KR" dirty="0"/>
              <a:t> </a:t>
            </a:r>
            <a:r>
              <a:rPr lang="en-US" altLang="ko-KR" dirty="0" err="1"/>
              <a:t>xuất</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và</a:t>
            </a:r>
            <a:r>
              <a:rPr lang="en-US" altLang="ko-KR" dirty="0"/>
              <a:t> </a:t>
            </a:r>
            <a:r>
              <a:rPr lang="en-US" altLang="ko-KR" dirty="0" err="1"/>
              <a:t>làm</a:t>
            </a:r>
            <a:r>
              <a:rPr lang="en-US" altLang="ko-KR" dirty="0"/>
              <a:t> </a:t>
            </a:r>
            <a:r>
              <a:rPr lang="en-US" altLang="ko-KR" dirty="0" err="1"/>
              <a:t>sạch</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a:p>
            <a:pPr lvl="1"/>
            <a:r>
              <a:rPr lang="en-US" altLang="ko-KR" dirty="0" err="1"/>
              <a:t>Sản</a:t>
            </a:r>
            <a:r>
              <a:rPr lang="en-US" altLang="ko-KR" dirty="0"/>
              <a:t> </a:t>
            </a:r>
            <a:r>
              <a:rPr lang="en-US" altLang="ko-KR" dirty="0" err="1"/>
              <a:t>xuất</a:t>
            </a:r>
            <a:r>
              <a:rPr lang="en-US" altLang="ko-KR" dirty="0"/>
              <a:t> </a:t>
            </a:r>
            <a:r>
              <a:rPr lang="en-US" altLang="ko-KR" dirty="0" err="1"/>
              <a:t>báo</a:t>
            </a:r>
            <a:r>
              <a:rPr lang="en-US" altLang="ko-KR" dirty="0"/>
              <a:t> </a:t>
            </a:r>
            <a:r>
              <a:rPr lang="en-US" altLang="ko-KR" dirty="0" err="1"/>
              <a:t>cáo</a:t>
            </a:r>
            <a:r>
              <a:rPr lang="en-US" altLang="ko-KR" dirty="0"/>
              <a:t> </a:t>
            </a:r>
            <a:r>
              <a:rPr lang="en-US" altLang="ko-KR" dirty="0" err="1"/>
              <a:t>và</a:t>
            </a:r>
            <a:r>
              <a:rPr lang="en-US" altLang="ko-KR" dirty="0"/>
              <a:t> </a:t>
            </a:r>
            <a:r>
              <a:rPr lang="en-US" altLang="ko-KR" dirty="0" err="1"/>
              <a:t>trực</a:t>
            </a:r>
            <a:r>
              <a:rPr lang="en-US" altLang="ko-KR" dirty="0"/>
              <a:t> </a:t>
            </a:r>
            <a:r>
              <a:rPr lang="en-US" altLang="ko-KR" dirty="0" err="1"/>
              <a:t>quan</a:t>
            </a:r>
            <a:r>
              <a:rPr lang="en-US" altLang="ko-KR" dirty="0"/>
              <a:t> </a:t>
            </a:r>
            <a:r>
              <a:rPr lang="en-US" altLang="ko-KR" dirty="0" err="1"/>
              <a:t>hóa</a:t>
            </a:r>
            <a:endParaRPr lang="ko-KR" altLang="en-US" dirty="0"/>
          </a:p>
        </p:txBody>
      </p:sp>
      <p:sp>
        <p:nvSpPr>
          <p:cNvPr id="8" name="Horizontal Scroll 7">
            <a:extLst>
              <a:ext uri="{FF2B5EF4-FFF2-40B4-BE49-F238E27FC236}">
                <a16:creationId xmlns:a16="http://schemas.microsoft.com/office/drawing/2014/main" id="{D86AF153-1DA7-8C49-B152-EF4E1A50D08F}"/>
              </a:ext>
            </a:extLst>
          </p:cNvPr>
          <p:cNvSpPr/>
          <p:nvPr/>
        </p:nvSpPr>
        <p:spPr>
          <a:xfrm>
            <a:off x="7316783" y="3317344"/>
            <a:ext cx="1944710" cy="57369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Cùng</a:t>
            </a:r>
            <a:r>
              <a:rPr lang="en-US" dirty="0"/>
              <a:t> </a:t>
            </a:r>
            <a:r>
              <a:rPr lang="en-US" dirty="0" err="1"/>
              <a:t>xem</a:t>
            </a:r>
            <a:r>
              <a:rPr lang="en-US" dirty="0"/>
              <a:t> </a:t>
            </a:r>
            <a:r>
              <a:rPr lang="en-US" dirty="0" err="1"/>
              <a:t>lại</a:t>
            </a:r>
            <a:endParaRPr lang="en-KR" dirty="0"/>
          </a:p>
        </p:txBody>
      </p:sp>
      <p:grpSp>
        <p:nvGrpSpPr>
          <p:cNvPr id="9" name="그룹 8">
            <a:extLst>
              <a:ext uri="{FF2B5EF4-FFF2-40B4-BE49-F238E27FC236}">
                <a16:creationId xmlns:a16="http://schemas.microsoft.com/office/drawing/2014/main" id="{0F9CAC35-1ADC-4FAB-9120-ED9FCBFD1B8F}"/>
              </a:ext>
            </a:extLst>
          </p:cNvPr>
          <p:cNvGrpSpPr/>
          <p:nvPr/>
        </p:nvGrpSpPr>
        <p:grpSpPr>
          <a:xfrm>
            <a:off x="4567841" y="3632244"/>
            <a:ext cx="4767923" cy="2747235"/>
            <a:chOff x="4567841" y="3632244"/>
            <a:chExt cx="4767923" cy="2747235"/>
          </a:xfrm>
        </p:grpSpPr>
        <p:grpSp>
          <p:nvGrpSpPr>
            <p:cNvPr id="10" name="그룹 9">
              <a:extLst>
                <a:ext uri="{FF2B5EF4-FFF2-40B4-BE49-F238E27FC236}">
                  <a16:creationId xmlns:a16="http://schemas.microsoft.com/office/drawing/2014/main" id="{4C93824F-2F95-4483-A7B1-3DD52E149FDD}"/>
                </a:ext>
              </a:extLst>
            </p:cNvPr>
            <p:cNvGrpSpPr/>
            <p:nvPr/>
          </p:nvGrpSpPr>
          <p:grpSpPr>
            <a:xfrm>
              <a:off x="4567841" y="3793725"/>
              <a:ext cx="4646399" cy="2204468"/>
              <a:chOff x="4237641" y="3793725"/>
              <a:chExt cx="4646399" cy="2204468"/>
            </a:xfrm>
          </p:grpSpPr>
          <p:pic>
            <p:nvPicPr>
              <p:cNvPr id="18" name="그림 17">
                <a:extLst>
                  <a:ext uri="{FF2B5EF4-FFF2-40B4-BE49-F238E27FC236}">
                    <a16:creationId xmlns:a16="http://schemas.microsoft.com/office/drawing/2014/main" id="{0E07A0BE-C69A-4E73-902E-17FB3FC54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6185" y="4256402"/>
                <a:ext cx="1815630" cy="591957"/>
              </a:xfrm>
              <a:prstGeom prst="rect">
                <a:avLst/>
              </a:prstGeom>
            </p:spPr>
          </p:pic>
          <p:grpSp>
            <p:nvGrpSpPr>
              <p:cNvPr id="19" name="그룹 18">
                <a:extLst>
                  <a:ext uri="{FF2B5EF4-FFF2-40B4-BE49-F238E27FC236}">
                    <a16:creationId xmlns:a16="http://schemas.microsoft.com/office/drawing/2014/main" id="{ACC61793-8B7E-4110-8679-81774010E17B}"/>
                  </a:ext>
                </a:extLst>
              </p:cNvPr>
              <p:cNvGrpSpPr/>
              <p:nvPr/>
            </p:nvGrpSpPr>
            <p:grpSpPr>
              <a:xfrm>
                <a:off x="5522843" y="4353744"/>
                <a:ext cx="170053" cy="371500"/>
                <a:chOff x="-3413760" y="4654042"/>
                <a:chExt cx="198120" cy="432816"/>
              </a:xfrm>
            </p:grpSpPr>
            <p:pic>
              <p:nvPicPr>
                <p:cNvPr id="91" name="그림 90">
                  <a:extLst>
                    <a:ext uri="{FF2B5EF4-FFF2-40B4-BE49-F238E27FC236}">
                      <a16:creationId xmlns:a16="http://schemas.microsoft.com/office/drawing/2014/main" id="{0FE534F5-0DCD-49B2-9D1F-CD17F028AE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760" y="4654042"/>
                  <a:ext cx="198120" cy="128016"/>
                </a:xfrm>
                <a:prstGeom prst="rect">
                  <a:avLst/>
                </a:prstGeom>
              </p:spPr>
            </p:pic>
            <p:pic>
              <p:nvPicPr>
                <p:cNvPr id="92" name="그림 91">
                  <a:extLst>
                    <a:ext uri="{FF2B5EF4-FFF2-40B4-BE49-F238E27FC236}">
                      <a16:creationId xmlns:a16="http://schemas.microsoft.com/office/drawing/2014/main" id="{437E06E5-4B17-4287-9887-CC9A45C9D7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760" y="4806442"/>
                  <a:ext cx="198120" cy="128016"/>
                </a:xfrm>
                <a:prstGeom prst="rect">
                  <a:avLst/>
                </a:prstGeom>
              </p:spPr>
            </p:pic>
            <p:pic>
              <p:nvPicPr>
                <p:cNvPr id="93" name="그림 92">
                  <a:extLst>
                    <a:ext uri="{FF2B5EF4-FFF2-40B4-BE49-F238E27FC236}">
                      <a16:creationId xmlns:a16="http://schemas.microsoft.com/office/drawing/2014/main" id="{1E622D00-CFE5-4364-AD18-F7E96019B5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760" y="4958842"/>
                  <a:ext cx="198120" cy="128016"/>
                </a:xfrm>
                <a:prstGeom prst="rect">
                  <a:avLst/>
                </a:prstGeom>
              </p:spPr>
            </p:pic>
          </p:grpSp>
          <p:pic>
            <p:nvPicPr>
              <p:cNvPr id="20" name="그림 19">
                <a:extLst>
                  <a:ext uri="{FF2B5EF4-FFF2-40B4-BE49-F238E27FC236}">
                    <a16:creationId xmlns:a16="http://schemas.microsoft.com/office/drawing/2014/main" id="{F4A62851-6E4F-461F-B58D-DA36233691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3752" y="5428728"/>
                <a:ext cx="491413" cy="515740"/>
              </a:xfrm>
              <a:prstGeom prst="rect">
                <a:avLst/>
              </a:prstGeom>
            </p:spPr>
          </p:pic>
          <p:grpSp>
            <p:nvGrpSpPr>
              <p:cNvPr id="21" name="그룹 20">
                <a:extLst>
                  <a:ext uri="{FF2B5EF4-FFF2-40B4-BE49-F238E27FC236}">
                    <a16:creationId xmlns:a16="http://schemas.microsoft.com/office/drawing/2014/main" id="{C865E58B-08CA-43EF-8A5A-79AF9B071875}"/>
                  </a:ext>
                </a:extLst>
              </p:cNvPr>
              <p:cNvGrpSpPr/>
              <p:nvPr/>
            </p:nvGrpSpPr>
            <p:grpSpPr>
              <a:xfrm>
                <a:off x="8078366" y="5418612"/>
                <a:ext cx="805674" cy="579581"/>
                <a:chOff x="7691249" y="5165352"/>
                <a:chExt cx="965901" cy="694844"/>
              </a:xfrm>
            </p:grpSpPr>
            <p:pic>
              <p:nvPicPr>
                <p:cNvPr id="89" name="그림 88">
                  <a:extLst>
                    <a:ext uri="{FF2B5EF4-FFF2-40B4-BE49-F238E27FC236}">
                      <a16:creationId xmlns:a16="http://schemas.microsoft.com/office/drawing/2014/main" id="{CC6D146A-BD17-4368-B9EA-F2F6F62907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1249" y="5165352"/>
                  <a:ext cx="792880" cy="628320"/>
                </a:xfrm>
                <a:prstGeom prst="rect">
                  <a:avLst/>
                </a:prstGeom>
              </p:spPr>
            </p:pic>
            <p:pic>
              <p:nvPicPr>
                <p:cNvPr id="90" name="그림 89">
                  <a:extLst>
                    <a:ext uri="{FF2B5EF4-FFF2-40B4-BE49-F238E27FC236}">
                      <a16:creationId xmlns:a16="http://schemas.microsoft.com/office/drawing/2014/main" id="{C75BA0B1-9491-4148-8379-69BA2B028D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0083" y="5251673"/>
                  <a:ext cx="527067" cy="608523"/>
                </a:xfrm>
                <a:prstGeom prst="rect">
                  <a:avLst/>
                </a:prstGeom>
              </p:spPr>
            </p:pic>
          </p:grpSp>
          <p:grpSp>
            <p:nvGrpSpPr>
              <p:cNvPr id="22" name="그룹 21">
                <a:extLst>
                  <a:ext uri="{FF2B5EF4-FFF2-40B4-BE49-F238E27FC236}">
                    <a16:creationId xmlns:a16="http://schemas.microsoft.com/office/drawing/2014/main" id="{5C065BBA-03A6-436F-92C0-4AF944768437}"/>
                  </a:ext>
                </a:extLst>
              </p:cNvPr>
              <p:cNvGrpSpPr/>
              <p:nvPr/>
            </p:nvGrpSpPr>
            <p:grpSpPr>
              <a:xfrm>
                <a:off x="4237641" y="3793725"/>
                <a:ext cx="951599" cy="1491537"/>
                <a:chOff x="446109" y="4829309"/>
                <a:chExt cx="951599" cy="1491537"/>
              </a:xfrm>
            </p:grpSpPr>
            <p:grpSp>
              <p:nvGrpSpPr>
                <p:cNvPr id="40" name="그룹 39">
                  <a:extLst>
                    <a:ext uri="{FF2B5EF4-FFF2-40B4-BE49-F238E27FC236}">
                      <a16:creationId xmlns:a16="http://schemas.microsoft.com/office/drawing/2014/main" id="{14FC8C28-A686-4CDA-8BBC-53CA496F461D}"/>
                    </a:ext>
                  </a:extLst>
                </p:cNvPr>
                <p:cNvGrpSpPr/>
                <p:nvPr/>
              </p:nvGrpSpPr>
              <p:grpSpPr>
                <a:xfrm>
                  <a:off x="446109" y="4829309"/>
                  <a:ext cx="951599" cy="1491537"/>
                  <a:chOff x="446109" y="4848359"/>
                  <a:chExt cx="951599" cy="1491537"/>
                </a:xfrm>
              </p:grpSpPr>
              <p:grpSp>
                <p:nvGrpSpPr>
                  <p:cNvPr id="57" name="그룹 56">
                    <a:extLst>
                      <a:ext uri="{FF2B5EF4-FFF2-40B4-BE49-F238E27FC236}">
                        <a16:creationId xmlns:a16="http://schemas.microsoft.com/office/drawing/2014/main" id="{4A6FAE58-73FD-4630-BE3A-0B0A7CEBDAD2}"/>
                      </a:ext>
                    </a:extLst>
                  </p:cNvPr>
                  <p:cNvGrpSpPr/>
                  <p:nvPr/>
                </p:nvGrpSpPr>
                <p:grpSpPr>
                  <a:xfrm>
                    <a:off x="494565" y="4900004"/>
                    <a:ext cx="856905" cy="1380928"/>
                    <a:chOff x="494565" y="4900004"/>
                    <a:chExt cx="856905" cy="1380928"/>
                  </a:xfrm>
                </p:grpSpPr>
                <p:grpSp>
                  <p:nvGrpSpPr>
                    <p:cNvPr id="59" name="그룹 58">
                      <a:extLst>
                        <a:ext uri="{FF2B5EF4-FFF2-40B4-BE49-F238E27FC236}">
                          <a16:creationId xmlns:a16="http://schemas.microsoft.com/office/drawing/2014/main" id="{8F91D2B6-C44E-42BE-8D10-E9ED3CBE8F6B}"/>
                        </a:ext>
                      </a:extLst>
                    </p:cNvPr>
                    <p:cNvGrpSpPr/>
                    <p:nvPr/>
                  </p:nvGrpSpPr>
                  <p:grpSpPr>
                    <a:xfrm>
                      <a:off x="819411" y="5403657"/>
                      <a:ext cx="260088" cy="260088"/>
                      <a:chOff x="-115154" y="5880153"/>
                      <a:chExt cx="361991" cy="361991"/>
                    </a:xfrm>
                  </p:grpSpPr>
                  <p:sp>
                    <p:nvSpPr>
                      <p:cNvPr id="87" name="타원 86">
                        <a:extLst>
                          <a:ext uri="{FF2B5EF4-FFF2-40B4-BE49-F238E27FC236}">
                            <a16:creationId xmlns:a16="http://schemas.microsoft.com/office/drawing/2014/main" id="{5668A830-0AFA-40B1-BE4B-4F8CB8714EEA}"/>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88" name="그림 87">
                        <a:extLst>
                          <a:ext uri="{FF2B5EF4-FFF2-40B4-BE49-F238E27FC236}">
                            <a16:creationId xmlns:a16="http://schemas.microsoft.com/office/drawing/2014/main" id="{91DFFE1A-685C-494B-88F4-653439060F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60" name="그룹 59">
                      <a:extLst>
                        <a:ext uri="{FF2B5EF4-FFF2-40B4-BE49-F238E27FC236}">
                          <a16:creationId xmlns:a16="http://schemas.microsoft.com/office/drawing/2014/main" id="{A29BA6CF-E263-442C-988E-1B7435D09301}"/>
                        </a:ext>
                      </a:extLst>
                    </p:cNvPr>
                    <p:cNvGrpSpPr/>
                    <p:nvPr/>
                  </p:nvGrpSpPr>
                  <p:grpSpPr>
                    <a:xfrm>
                      <a:off x="890456" y="4900004"/>
                      <a:ext cx="260088" cy="260088"/>
                      <a:chOff x="-82550" y="5431681"/>
                      <a:chExt cx="361991" cy="361991"/>
                    </a:xfrm>
                  </p:grpSpPr>
                  <p:sp>
                    <p:nvSpPr>
                      <p:cNvPr id="85" name="타원 84">
                        <a:extLst>
                          <a:ext uri="{FF2B5EF4-FFF2-40B4-BE49-F238E27FC236}">
                            <a16:creationId xmlns:a16="http://schemas.microsoft.com/office/drawing/2014/main" id="{C19254F5-BA8E-4A62-A365-7B61AFC8C70A}"/>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86" name="그림 85">
                        <a:extLst>
                          <a:ext uri="{FF2B5EF4-FFF2-40B4-BE49-F238E27FC236}">
                            <a16:creationId xmlns:a16="http://schemas.microsoft.com/office/drawing/2014/main" id="{576F8F5C-5139-47EF-B139-5A2C22FD2B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61" name="그룹 60">
                      <a:extLst>
                        <a:ext uri="{FF2B5EF4-FFF2-40B4-BE49-F238E27FC236}">
                          <a16:creationId xmlns:a16="http://schemas.microsoft.com/office/drawing/2014/main" id="{0EDF7588-8B9A-461A-8151-FBBDDEE63E25}"/>
                        </a:ext>
                      </a:extLst>
                    </p:cNvPr>
                    <p:cNvGrpSpPr/>
                    <p:nvPr/>
                  </p:nvGrpSpPr>
                  <p:grpSpPr>
                    <a:xfrm>
                      <a:off x="1091382" y="5741408"/>
                      <a:ext cx="260088" cy="260088"/>
                      <a:chOff x="-185004" y="6312823"/>
                      <a:chExt cx="361991" cy="361991"/>
                    </a:xfrm>
                  </p:grpSpPr>
                  <p:sp>
                    <p:nvSpPr>
                      <p:cNvPr id="83" name="타원 82">
                        <a:extLst>
                          <a:ext uri="{FF2B5EF4-FFF2-40B4-BE49-F238E27FC236}">
                            <a16:creationId xmlns:a16="http://schemas.microsoft.com/office/drawing/2014/main" id="{4AB5D8A1-615C-45A4-B003-CCDEEC1E5EC7}"/>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84" name="그림 83">
                        <a:extLst>
                          <a:ext uri="{FF2B5EF4-FFF2-40B4-BE49-F238E27FC236}">
                            <a16:creationId xmlns:a16="http://schemas.microsoft.com/office/drawing/2014/main" id="{01F6DC3D-6041-48CA-9A0D-B90656DC4A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62" name="그룹 61">
                      <a:extLst>
                        <a:ext uri="{FF2B5EF4-FFF2-40B4-BE49-F238E27FC236}">
                          <a16:creationId xmlns:a16="http://schemas.microsoft.com/office/drawing/2014/main" id="{899FB365-1D24-49B7-8A91-D0CD016DE5DB}"/>
                        </a:ext>
                      </a:extLst>
                    </p:cNvPr>
                    <p:cNvGrpSpPr/>
                    <p:nvPr/>
                  </p:nvGrpSpPr>
                  <p:grpSpPr>
                    <a:xfrm>
                      <a:off x="738866" y="6000675"/>
                      <a:ext cx="260088" cy="260088"/>
                      <a:chOff x="-928781" y="5440141"/>
                      <a:chExt cx="361991" cy="361991"/>
                    </a:xfrm>
                  </p:grpSpPr>
                  <p:sp>
                    <p:nvSpPr>
                      <p:cNvPr id="81" name="타원 80">
                        <a:extLst>
                          <a:ext uri="{FF2B5EF4-FFF2-40B4-BE49-F238E27FC236}">
                            <a16:creationId xmlns:a16="http://schemas.microsoft.com/office/drawing/2014/main" id="{257399A6-2633-410A-8E7C-56B42C99E152}"/>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82" name="그림 81">
                        <a:extLst>
                          <a:ext uri="{FF2B5EF4-FFF2-40B4-BE49-F238E27FC236}">
                            <a16:creationId xmlns:a16="http://schemas.microsoft.com/office/drawing/2014/main" id="{65DE62B3-533F-4748-B00F-F2AC10E2E96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63" name="그룹 62">
                      <a:extLst>
                        <a:ext uri="{FF2B5EF4-FFF2-40B4-BE49-F238E27FC236}">
                          <a16:creationId xmlns:a16="http://schemas.microsoft.com/office/drawing/2014/main" id="{881C5FCF-9A95-4C2E-B0A4-828E41C299D9}"/>
                        </a:ext>
                      </a:extLst>
                    </p:cNvPr>
                    <p:cNvGrpSpPr/>
                    <p:nvPr/>
                  </p:nvGrpSpPr>
                  <p:grpSpPr>
                    <a:xfrm>
                      <a:off x="523826" y="5829034"/>
                      <a:ext cx="260088" cy="260088"/>
                      <a:chOff x="-939302" y="5971145"/>
                      <a:chExt cx="361991" cy="361991"/>
                    </a:xfrm>
                  </p:grpSpPr>
                  <p:sp>
                    <p:nvSpPr>
                      <p:cNvPr id="79" name="타원 78">
                        <a:extLst>
                          <a:ext uri="{FF2B5EF4-FFF2-40B4-BE49-F238E27FC236}">
                            <a16:creationId xmlns:a16="http://schemas.microsoft.com/office/drawing/2014/main" id="{EFA1180A-35D4-4FD6-A99F-C52BC973B3F3}"/>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80" name="그림 79">
                        <a:extLst>
                          <a:ext uri="{FF2B5EF4-FFF2-40B4-BE49-F238E27FC236}">
                            <a16:creationId xmlns:a16="http://schemas.microsoft.com/office/drawing/2014/main" id="{8E327E35-7D63-40A7-A5D0-D01C723C12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64" name="그룹 63">
                      <a:extLst>
                        <a:ext uri="{FF2B5EF4-FFF2-40B4-BE49-F238E27FC236}">
                          <a16:creationId xmlns:a16="http://schemas.microsoft.com/office/drawing/2014/main" id="{23C844A7-9BBF-43C0-A965-4A606934A547}"/>
                        </a:ext>
                      </a:extLst>
                    </p:cNvPr>
                    <p:cNvGrpSpPr/>
                    <p:nvPr/>
                  </p:nvGrpSpPr>
                  <p:grpSpPr>
                    <a:xfrm>
                      <a:off x="1033183" y="6020844"/>
                      <a:ext cx="260088" cy="260088"/>
                      <a:chOff x="-82550" y="5431681"/>
                      <a:chExt cx="361991" cy="361991"/>
                    </a:xfrm>
                  </p:grpSpPr>
                  <p:sp>
                    <p:nvSpPr>
                      <p:cNvPr id="77" name="타원 76">
                        <a:extLst>
                          <a:ext uri="{FF2B5EF4-FFF2-40B4-BE49-F238E27FC236}">
                            <a16:creationId xmlns:a16="http://schemas.microsoft.com/office/drawing/2014/main" id="{45135EF3-0462-4294-AC74-86C318B184B8}"/>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78" name="그림 77">
                        <a:extLst>
                          <a:ext uri="{FF2B5EF4-FFF2-40B4-BE49-F238E27FC236}">
                            <a16:creationId xmlns:a16="http://schemas.microsoft.com/office/drawing/2014/main" id="{A985BE4D-A281-4F50-AD22-8480B8BBDC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65" name="그룹 64">
                      <a:extLst>
                        <a:ext uri="{FF2B5EF4-FFF2-40B4-BE49-F238E27FC236}">
                          <a16:creationId xmlns:a16="http://schemas.microsoft.com/office/drawing/2014/main" id="{61C15177-F6CE-4834-90EE-096DFB130802}"/>
                        </a:ext>
                      </a:extLst>
                    </p:cNvPr>
                    <p:cNvGrpSpPr/>
                    <p:nvPr/>
                  </p:nvGrpSpPr>
                  <p:grpSpPr>
                    <a:xfrm>
                      <a:off x="1072515" y="5239763"/>
                      <a:ext cx="260088" cy="260088"/>
                      <a:chOff x="-939302" y="5971145"/>
                      <a:chExt cx="361991" cy="361991"/>
                    </a:xfrm>
                  </p:grpSpPr>
                  <p:sp>
                    <p:nvSpPr>
                      <p:cNvPr id="75" name="타원 74">
                        <a:extLst>
                          <a:ext uri="{FF2B5EF4-FFF2-40B4-BE49-F238E27FC236}">
                            <a16:creationId xmlns:a16="http://schemas.microsoft.com/office/drawing/2014/main" id="{58ABC76D-EDE1-41B2-A433-52385D7C9DCE}"/>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76" name="그림 75">
                        <a:extLst>
                          <a:ext uri="{FF2B5EF4-FFF2-40B4-BE49-F238E27FC236}">
                            <a16:creationId xmlns:a16="http://schemas.microsoft.com/office/drawing/2014/main" id="{DCCB1468-976D-4083-9CAC-67FB3BD90E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66" name="그룹 65">
                      <a:extLst>
                        <a:ext uri="{FF2B5EF4-FFF2-40B4-BE49-F238E27FC236}">
                          <a16:creationId xmlns:a16="http://schemas.microsoft.com/office/drawing/2014/main" id="{5E2D0735-7DB0-4055-850C-A76CD0231E50}"/>
                        </a:ext>
                      </a:extLst>
                    </p:cNvPr>
                    <p:cNvGrpSpPr/>
                    <p:nvPr/>
                  </p:nvGrpSpPr>
                  <p:grpSpPr>
                    <a:xfrm>
                      <a:off x="653870" y="5071645"/>
                      <a:ext cx="260088" cy="260088"/>
                      <a:chOff x="-185004" y="6312823"/>
                      <a:chExt cx="361991" cy="361991"/>
                    </a:xfrm>
                  </p:grpSpPr>
                  <p:sp>
                    <p:nvSpPr>
                      <p:cNvPr id="73" name="타원 72">
                        <a:extLst>
                          <a:ext uri="{FF2B5EF4-FFF2-40B4-BE49-F238E27FC236}">
                            <a16:creationId xmlns:a16="http://schemas.microsoft.com/office/drawing/2014/main" id="{004F42C9-6685-40BE-A154-921E863C20DF}"/>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74" name="그림 73">
                        <a:extLst>
                          <a:ext uri="{FF2B5EF4-FFF2-40B4-BE49-F238E27FC236}">
                            <a16:creationId xmlns:a16="http://schemas.microsoft.com/office/drawing/2014/main" id="{832A7E19-46E1-45E2-BDD6-CD58ED09C4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67" name="그룹 66">
                      <a:extLst>
                        <a:ext uri="{FF2B5EF4-FFF2-40B4-BE49-F238E27FC236}">
                          <a16:creationId xmlns:a16="http://schemas.microsoft.com/office/drawing/2014/main" id="{E4E12F68-20B9-471B-B681-AC380BE115D9}"/>
                        </a:ext>
                      </a:extLst>
                    </p:cNvPr>
                    <p:cNvGrpSpPr/>
                    <p:nvPr/>
                  </p:nvGrpSpPr>
                  <p:grpSpPr>
                    <a:xfrm>
                      <a:off x="494565" y="5489410"/>
                      <a:ext cx="260088" cy="260088"/>
                      <a:chOff x="-928781" y="5440141"/>
                      <a:chExt cx="361991" cy="361991"/>
                    </a:xfrm>
                  </p:grpSpPr>
                  <p:sp>
                    <p:nvSpPr>
                      <p:cNvPr id="71" name="타원 70">
                        <a:extLst>
                          <a:ext uri="{FF2B5EF4-FFF2-40B4-BE49-F238E27FC236}">
                            <a16:creationId xmlns:a16="http://schemas.microsoft.com/office/drawing/2014/main" id="{19BB5641-B2F0-4E29-B8F2-BBB80335ECAA}"/>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72" name="그림 71">
                        <a:extLst>
                          <a:ext uri="{FF2B5EF4-FFF2-40B4-BE49-F238E27FC236}">
                            <a16:creationId xmlns:a16="http://schemas.microsoft.com/office/drawing/2014/main" id="{084A8B7D-A920-4B7E-82AE-AE482D03CD7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68" name="그룹 67">
                      <a:extLst>
                        <a:ext uri="{FF2B5EF4-FFF2-40B4-BE49-F238E27FC236}">
                          <a16:creationId xmlns:a16="http://schemas.microsoft.com/office/drawing/2014/main" id="{05E10B97-2A3E-46B4-89B7-554264D66734}"/>
                        </a:ext>
                      </a:extLst>
                    </p:cNvPr>
                    <p:cNvGrpSpPr/>
                    <p:nvPr/>
                  </p:nvGrpSpPr>
                  <p:grpSpPr>
                    <a:xfrm>
                      <a:off x="790529" y="5649075"/>
                      <a:ext cx="260088" cy="260088"/>
                      <a:chOff x="-82550" y="5431681"/>
                      <a:chExt cx="361991" cy="361991"/>
                    </a:xfrm>
                  </p:grpSpPr>
                  <p:sp>
                    <p:nvSpPr>
                      <p:cNvPr id="69" name="타원 68">
                        <a:extLst>
                          <a:ext uri="{FF2B5EF4-FFF2-40B4-BE49-F238E27FC236}">
                            <a16:creationId xmlns:a16="http://schemas.microsoft.com/office/drawing/2014/main" id="{1A7FC075-289C-42C8-AA6F-41F3FFA68B4A}"/>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70" name="그림 69">
                        <a:extLst>
                          <a:ext uri="{FF2B5EF4-FFF2-40B4-BE49-F238E27FC236}">
                            <a16:creationId xmlns:a16="http://schemas.microsoft.com/office/drawing/2014/main" id="{EEF06E6B-C588-408C-B37B-C51D91BC3A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sp>
                <p:nvSpPr>
                  <p:cNvPr id="58" name="직사각형 57">
                    <a:extLst>
                      <a:ext uri="{FF2B5EF4-FFF2-40B4-BE49-F238E27FC236}">
                        <a16:creationId xmlns:a16="http://schemas.microsoft.com/office/drawing/2014/main" id="{E62151DB-3AE5-42B6-9089-9B160345FCBD}"/>
                      </a:ext>
                    </a:extLst>
                  </p:cNvPr>
                  <p:cNvSpPr/>
                  <p:nvPr/>
                </p:nvSpPr>
                <p:spPr>
                  <a:xfrm>
                    <a:off x="446109" y="4848359"/>
                    <a:ext cx="951599" cy="14915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nvGrpSpPr>
                <p:cNvPr id="41" name="그룹 40">
                  <a:extLst>
                    <a:ext uri="{FF2B5EF4-FFF2-40B4-BE49-F238E27FC236}">
                      <a16:creationId xmlns:a16="http://schemas.microsoft.com/office/drawing/2014/main" id="{71D84FC5-6630-42A9-A694-47C8090DCEB5}"/>
                    </a:ext>
                  </a:extLst>
                </p:cNvPr>
                <p:cNvGrpSpPr/>
                <p:nvPr/>
              </p:nvGrpSpPr>
              <p:grpSpPr>
                <a:xfrm>
                  <a:off x="594401" y="5110014"/>
                  <a:ext cx="677443" cy="1036298"/>
                  <a:chOff x="-349622" y="5556723"/>
                  <a:chExt cx="677443" cy="1036298"/>
                </a:xfrm>
              </p:grpSpPr>
              <p:grpSp>
                <p:nvGrpSpPr>
                  <p:cNvPr id="42" name="그룹 41">
                    <a:extLst>
                      <a:ext uri="{FF2B5EF4-FFF2-40B4-BE49-F238E27FC236}">
                        <a16:creationId xmlns:a16="http://schemas.microsoft.com/office/drawing/2014/main" id="{D3EC2576-1E15-4D1C-866B-8B30E54D209D}"/>
                      </a:ext>
                    </a:extLst>
                  </p:cNvPr>
                  <p:cNvGrpSpPr/>
                  <p:nvPr/>
                </p:nvGrpSpPr>
                <p:grpSpPr>
                  <a:xfrm>
                    <a:off x="-304164" y="5732470"/>
                    <a:ext cx="276444" cy="276444"/>
                    <a:chOff x="-115154" y="5880153"/>
                    <a:chExt cx="361991" cy="361991"/>
                  </a:xfrm>
                </p:grpSpPr>
                <p:sp>
                  <p:nvSpPr>
                    <p:cNvPr id="55" name="타원 54">
                      <a:extLst>
                        <a:ext uri="{FF2B5EF4-FFF2-40B4-BE49-F238E27FC236}">
                          <a16:creationId xmlns:a16="http://schemas.microsoft.com/office/drawing/2014/main" id="{7B9F2D75-C9FF-4F8A-A34C-1E2500772EF7}"/>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56" name="그림 55">
                      <a:extLst>
                        <a:ext uri="{FF2B5EF4-FFF2-40B4-BE49-F238E27FC236}">
                          <a16:creationId xmlns:a16="http://schemas.microsoft.com/office/drawing/2014/main" id="{4D0405E6-47AA-4A21-8C8C-28FF6E7CA66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43" name="그룹 42">
                    <a:extLst>
                      <a:ext uri="{FF2B5EF4-FFF2-40B4-BE49-F238E27FC236}">
                        <a16:creationId xmlns:a16="http://schemas.microsoft.com/office/drawing/2014/main" id="{113D9C7A-F37E-4633-914D-5DEEE8F929CB}"/>
                      </a:ext>
                    </a:extLst>
                  </p:cNvPr>
                  <p:cNvGrpSpPr/>
                  <p:nvPr/>
                </p:nvGrpSpPr>
                <p:grpSpPr>
                  <a:xfrm>
                    <a:off x="51377" y="5954800"/>
                    <a:ext cx="276444" cy="276444"/>
                    <a:chOff x="-82550" y="5431681"/>
                    <a:chExt cx="361991" cy="361991"/>
                  </a:xfrm>
                </p:grpSpPr>
                <p:sp>
                  <p:nvSpPr>
                    <p:cNvPr id="53" name="타원 52">
                      <a:extLst>
                        <a:ext uri="{FF2B5EF4-FFF2-40B4-BE49-F238E27FC236}">
                          <a16:creationId xmlns:a16="http://schemas.microsoft.com/office/drawing/2014/main" id="{6C074027-37EA-4597-AA4F-048503B65567}"/>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54" name="그림 53">
                      <a:extLst>
                        <a:ext uri="{FF2B5EF4-FFF2-40B4-BE49-F238E27FC236}">
                          <a16:creationId xmlns:a16="http://schemas.microsoft.com/office/drawing/2014/main" id="{489C5A13-95E8-471E-BA9C-B8F6AD97181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44" name="그룹 43">
                    <a:extLst>
                      <a:ext uri="{FF2B5EF4-FFF2-40B4-BE49-F238E27FC236}">
                        <a16:creationId xmlns:a16="http://schemas.microsoft.com/office/drawing/2014/main" id="{CA92B395-EE36-476A-8938-2BE1E34D3DFB}"/>
                      </a:ext>
                    </a:extLst>
                  </p:cNvPr>
                  <p:cNvGrpSpPr/>
                  <p:nvPr/>
                </p:nvGrpSpPr>
                <p:grpSpPr>
                  <a:xfrm>
                    <a:off x="-46849" y="5556723"/>
                    <a:ext cx="276444" cy="276444"/>
                    <a:chOff x="-185004" y="6312823"/>
                    <a:chExt cx="361991" cy="361991"/>
                  </a:xfrm>
                </p:grpSpPr>
                <p:sp>
                  <p:nvSpPr>
                    <p:cNvPr id="51" name="타원 50">
                      <a:extLst>
                        <a:ext uri="{FF2B5EF4-FFF2-40B4-BE49-F238E27FC236}">
                          <a16:creationId xmlns:a16="http://schemas.microsoft.com/office/drawing/2014/main" id="{56D31CBA-C542-42C9-BADF-94C8065C47E6}"/>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52" name="그림 51">
                      <a:extLst>
                        <a:ext uri="{FF2B5EF4-FFF2-40B4-BE49-F238E27FC236}">
                          <a16:creationId xmlns:a16="http://schemas.microsoft.com/office/drawing/2014/main" id="{582BD10E-6DED-4DD6-9E79-5523BD45562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45" name="그룹 44">
                    <a:extLst>
                      <a:ext uri="{FF2B5EF4-FFF2-40B4-BE49-F238E27FC236}">
                        <a16:creationId xmlns:a16="http://schemas.microsoft.com/office/drawing/2014/main" id="{BB7B7DE4-41DF-4D3E-8255-D53FCB5DE73C}"/>
                      </a:ext>
                    </a:extLst>
                  </p:cNvPr>
                  <p:cNvGrpSpPr/>
                  <p:nvPr/>
                </p:nvGrpSpPr>
                <p:grpSpPr>
                  <a:xfrm>
                    <a:off x="-82729" y="6316577"/>
                    <a:ext cx="276444" cy="276444"/>
                    <a:chOff x="-941288" y="5345154"/>
                    <a:chExt cx="361991" cy="361991"/>
                  </a:xfrm>
                </p:grpSpPr>
                <p:sp>
                  <p:nvSpPr>
                    <p:cNvPr id="49" name="타원 48">
                      <a:extLst>
                        <a:ext uri="{FF2B5EF4-FFF2-40B4-BE49-F238E27FC236}">
                          <a16:creationId xmlns:a16="http://schemas.microsoft.com/office/drawing/2014/main" id="{55C3112F-38F0-475E-AF3C-1C38A838BE52}"/>
                        </a:ext>
                      </a:extLst>
                    </p:cNvPr>
                    <p:cNvSpPr/>
                    <p:nvPr/>
                  </p:nvSpPr>
                  <p:spPr>
                    <a:xfrm>
                      <a:off x="-941288" y="5345154"/>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50" name="그림 49">
                      <a:extLst>
                        <a:ext uri="{FF2B5EF4-FFF2-40B4-BE49-F238E27FC236}">
                          <a16:creationId xmlns:a16="http://schemas.microsoft.com/office/drawing/2014/main" id="{C059B3B5-6173-4ABD-AF16-5E6E22D42C7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7102" y="5387418"/>
                      <a:ext cx="146319" cy="272686"/>
                    </a:xfrm>
                    <a:prstGeom prst="rect">
                      <a:avLst/>
                    </a:prstGeom>
                  </p:spPr>
                </p:pic>
              </p:grpSp>
              <p:grpSp>
                <p:nvGrpSpPr>
                  <p:cNvPr id="46" name="그룹 45">
                    <a:extLst>
                      <a:ext uri="{FF2B5EF4-FFF2-40B4-BE49-F238E27FC236}">
                        <a16:creationId xmlns:a16="http://schemas.microsoft.com/office/drawing/2014/main" id="{0071475A-3DB6-40E2-8C66-3FFB7120AAC0}"/>
                      </a:ext>
                    </a:extLst>
                  </p:cNvPr>
                  <p:cNvGrpSpPr/>
                  <p:nvPr/>
                </p:nvGrpSpPr>
                <p:grpSpPr>
                  <a:xfrm>
                    <a:off x="-349622" y="6128091"/>
                    <a:ext cx="276444" cy="276444"/>
                    <a:chOff x="-939302" y="5971145"/>
                    <a:chExt cx="361991" cy="361991"/>
                  </a:xfrm>
                </p:grpSpPr>
                <p:sp>
                  <p:nvSpPr>
                    <p:cNvPr id="47" name="타원 46">
                      <a:extLst>
                        <a:ext uri="{FF2B5EF4-FFF2-40B4-BE49-F238E27FC236}">
                          <a16:creationId xmlns:a16="http://schemas.microsoft.com/office/drawing/2014/main" id="{34EA6F9B-E417-48D5-98A9-71762B784FCC}"/>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pic>
                  <p:nvPicPr>
                    <p:cNvPr id="48" name="그림 47">
                      <a:extLst>
                        <a:ext uri="{FF2B5EF4-FFF2-40B4-BE49-F238E27FC236}">
                          <a16:creationId xmlns:a16="http://schemas.microsoft.com/office/drawing/2014/main" id="{B25EC843-F778-43F1-82B5-84D2A645DBC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grpSp>
          <p:grpSp>
            <p:nvGrpSpPr>
              <p:cNvPr id="23" name="그룹 22">
                <a:extLst>
                  <a:ext uri="{FF2B5EF4-FFF2-40B4-BE49-F238E27FC236}">
                    <a16:creationId xmlns:a16="http://schemas.microsoft.com/office/drawing/2014/main" id="{33D9BD36-7A44-4972-A184-FE5D4F6BA23C}"/>
                  </a:ext>
                </a:extLst>
              </p:cNvPr>
              <p:cNvGrpSpPr/>
              <p:nvPr/>
            </p:nvGrpSpPr>
            <p:grpSpPr>
              <a:xfrm>
                <a:off x="6475110" y="5407046"/>
                <a:ext cx="454555" cy="546923"/>
                <a:chOff x="6437010" y="5165352"/>
                <a:chExt cx="454555" cy="546923"/>
              </a:xfrm>
            </p:grpSpPr>
            <p:pic>
              <p:nvPicPr>
                <p:cNvPr id="35" name="그림 34">
                  <a:extLst>
                    <a:ext uri="{FF2B5EF4-FFF2-40B4-BE49-F238E27FC236}">
                      <a16:creationId xmlns:a16="http://schemas.microsoft.com/office/drawing/2014/main" id="{83F99FC0-A699-4652-89B8-2D7226D4829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34785" y="5165352"/>
                  <a:ext cx="356780" cy="532659"/>
                </a:xfrm>
                <a:prstGeom prst="rect">
                  <a:avLst/>
                </a:prstGeom>
              </p:spPr>
            </p:pic>
            <p:grpSp>
              <p:nvGrpSpPr>
                <p:cNvPr id="36" name="그룹 35">
                  <a:extLst>
                    <a:ext uri="{FF2B5EF4-FFF2-40B4-BE49-F238E27FC236}">
                      <a16:creationId xmlns:a16="http://schemas.microsoft.com/office/drawing/2014/main" id="{6BA0AAEC-29BF-4E75-BBFC-EC32C21A0E98}"/>
                    </a:ext>
                  </a:extLst>
                </p:cNvPr>
                <p:cNvGrpSpPr/>
                <p:nvPr/>
              </p:nvGrpSpPr>
              <p:grpSpPr>
                <a:xfrm>
                  <a:off x="6437010" y="5486235"/>
                  <a:ext cx="221105" cy="226040"/>
                  <a:chOff x="6372225" y="5495310"/>
                  <a:chExt cx="221105" cy="291386"/>
                </a:xfrm>
              </p:grpSpPr>
              <p:sp>
                <p:nvSpPr>
                  <p:cNvPr id="37" name="원통 79">
                    <a:extLst>
                      <a:ext uri="{FF2B5EF4-FFF2-40B4-BE49-F238E27FC236}">
                        <a16:creationId xmlns:a16="http://schemas.microsoft.com/office/drawing/2014/main" id="{618B5A11-BD22-487F-86F7-F90726A95C20}"/>
                      </a:ext>
                    </a:extLst>
                  </p:cNvPr>
                  <p:cNvSpPr/>
                  <p:nvPr/>
                </p:nvSpPr>
                <p:spPr>
                  <a:xfrm>
                    <a:off x="6372225" y="5667375"/>
                    <a:ext cx="221105" cy="119321"/>
                  </a:xfrm>
                  <a:prstGeom prst="can">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8" name="원통 80">
                    <a:extLst>
                      <a:ext uri="{FF2B5EF4-FFF2-40B4-BE49-F238E27FC236}">
                        <a16:creationId xmlns:a16="http://schemas.microsoft.com/office/drawing/2014/main" id="{8724AFE2-D4F3-4C1A-8D1D-2CF0384927A0}"/>
                      </a:ext>
                    </a:extLst>
                  </p:cNvPr>
                  <p:cNvSpPr/>
                  <p:nvPr/>
                </p:nvSpPr>
                <p:spPr>
                  <a:xfrm>
                    <a:off x="6372225" y="5578690"/>
                    <a:ext cx="221105" cy="119321"/>
                  </a:xfrm>
                  <a:prstGeom prst="can">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9" name="원통 81">
                    <a:extLst>
                      <a:ext uri="{FF2B5EF4-FFF2-40B4-BE49-F238E27FC236}">
                        <a16:creationId xmlns:a16="http://schemas.microsoft.com/office/drawing/2014/main" id="{FB4688BD-14B8-4EA7-AF49-5E360FE2D975}"/>
                      </a:ext>
                    </a:extLst>
                  </p:cNvPr>
                  <p:cNvSpPr/>
                  <p:nvPr/>
                </p:nvSpPr>
                <p:spPr>
                  <a:xfrm>
                    <a:off x="6372225" y="5495310"/>
                    <a:ext cx="221105" cy="119321"/>
                  </a:xfrm>
                  <a:prstGeom prst="can">
                    <a:avLst/>
                  </a:prstGeom>
                  <a:solidFill>
                    <a:schemeClr val="bg1"/>
                  </a:solidFill>
                  <a:ln w="952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grpSp>
          <p:grpSp>
            <p:nvGrpSpPr>
              <p:cNvPr id="24" name="그룹 23">
                <a:extLst>
                  <a:ext uri="{FF2B5EF4-FFF2-40B4-BE49-F238E27FC236}">
                    <a16:creationId xmlns:a16="http://schemas.microsoft.com/office/drawing/2014/main" id="{C767F0B3-1E29-4DD6-9D69-11046057B378}"/>
                  </a:ext>
                </a:extLst>
              </p:cNvPr>
              <p:cNvGrpSpPr/>
              <p:nvPr/>
            </p:nvGrpSpPr>
            <p:grpSpPr>
              <a:xfrm>
                <a:off x="5195131" y="4197134"/>
                <a:ext cx="277171" cy="659865"/>
                <a:chOff x="5199896" y="4282865"/>
                <a:chExt cx="277171" cy="659865"/>
              </a:xfrm>
            </p:grpSpPr>
            <p:cxnSp>
              <p:nvCxnSpPr>
                <p:cNvPr id="28" name="직선 화살표 연결선 27">
                  <a:extLst>
                    <a:ext uri="{FF2B5EF4-FFF2-40B4-BE49-F238E27FC236}">
                      <a16:creationId xmlns:a16="http://schemas.microsoft.com/office/drawing/2014/main" id="{ADE20A64-46F4-40BA-A56A-18ABA2C6259A}"/>
                    </a:ext>
                  </a:extLst>
                </p:cNvPr>
                <p:cNvCxnSpPr/>
                <p:nvPr/>
              </p:nvCxnSpPr>
              <p:spPr>
                <a:xfrm>
                  <a:off x="5211874" y="4384402"/>
                  <a:ext cx="244599" cy="5037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DDB4AC39-658F-438E-AB8A-AE48F49AA19D}"/>
                    </a:ext>
                  </a:extLst>
                </p:cNvPr>
                <p:cNvCxnSpPr/>
                <p:nvPr/>
              </p:nvCxnSpPr>
              <p:spPr>
                <a:xfrm>
                  <a:off x="5199896" y="4609111"/>
                  <a:ext cx="24931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472381F9-05CF-4E89-B67E-87DEE2B66BDE}"/>
                    </a:ext>
                  </a:extLst>
                </p:cNvPr>
                <p:cNvCxnSpPr/>
                <p:nvPr/>
              </p:nvCxnSpPr>
              <p:spPr>
                <a:xfrm>
                  <a:off x="5265678" y="4282865"/>
                  <a:ext cx="206626" cy="8030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B584E770-542C-4467-9212-1306E2ACB690}"/>
                    </a:ext>
                  </a:extLst>
                </p:cNvPr>
                <p:cNvCxnSpPr/>
                <p:nvPr/>
              </p:nvCxnSpPr>
              <p:spPr>
                <a:xfrm>
                  <a:off x="5207809" y="4492605"/>
                  <a:ext cx="243282" cy="2646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B2FD384-5B42-4AD3-B186-8529BD0A9FD2}"/>
                    </a:ext>
                  </a:extLst>
                </p:cNvPr>
                <p:cNvCxnSpPr/>
                <p:nvPr/>
              </p:nvCxnSpPr>
              <p:spPr>
                <a:xfrm flipV="1">
                  <a:off x="5221420" y="4696528"/>
                  <a:ext cx="232308" cy="2795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0CCB8AE5-92BB-4983-ABAF-4A593B8B2E9A}"/>
                    </a:ext>
                  </a:extLst>
                </p:cNvPr>
                <p:cNvCxnSpPr/>
                <p:nvPr/>
              </p:nvCxnSpPr>
              <p:spPr>
                <a:xfrm flipV="1">
                  <a:off x="5231562" y="4787446"/>
                  <a:ext cx="231662" cy="468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605D2C19-C0E9-4256-B54E-E35DEF59BC7F}"/>
                    </a:ext>
                  </a:extLst>
                </p:cNvPr>
                <p:cNvCxnSpPr/>
                <p:nvPr/>
              </p:nvCxnSpPr>
              <p:spPr>
                <a:xfrm flipV="1">
                  <a:off x="5243234" y="4868335"/>
                  <a:ext cx="233833" cy="7439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직선 화살표 연결선 24">
                <a:extLst>
                  <a:ext uri="{FF2B5EF4-FFF2-40B4-BE49-F238E27FC236}">
                    <a16:creationId xmlns:a16="http://schemas.microsoft.com/office/drawing/2014/main" id="{AEDD05F7-0721-4EBA-BFF1-C1CA78D958E3}"/>
                  </a:ext>
                </a:extLst>
              </p:cNvPr>
              <p:cNvCxnSpPr/>
              <p:nvPr/>
            </p:nvCxnSpPr>
            <p:spPr>
              <a:xfrm>
                <a:off x="6986583" y="5663315"/>
                <a:ext cx="22953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8D710523-83E8-42F9-9330-1F8FEBB6F7C1}"/>
                  </a:ext>
                </a:extLst>
              </p:cNvPr>
              <p:cNvCxnSpPr/>
              <p:nvPr/>
            </p:nvCxnSpPr>
            <p:spPr>
              <a:xfrm>
                <a:off x="7802558" y="5659255"/>
                <a:ext cx="22953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꺾인 연결선 136">
                <a:extLst>
                  <a:ext uri="{FF2B5EF4-FFF2-40B4-BE49-F238E27FC236}">
                    <a16:creationId xmlns:a16="http://schemas.microsoft.com/office/drawing/2014/main" id="{BC3832B0-FC55-43D0-90DA-D9B8ABF13D0D}"/>
                  </a:ext>
                </a:extLst>
              </p:cNvPr>
              <p:cNvCxnSpPr>
                <a:stCxn id="18" idx="3"/>
                <a:endCxn id="35" idx="1"/>
              </p:cNvCxnSpPr>
              <p:nvPr/>
            </p:nvCxnSpPr>
            <p:spPr>
              <a:xfrm flipH="1">
                <a:off x="6572885" y="4552381"/>
                <a:ext cx="1048930" cy="1120995"/>
              </a:xfrm>
              <a:prstGeom prst="bentConnector5">
                <a:avLst>
                  <a:gd name="adj1" fmla="val -39955"/>
                  <a:gd name="adj2" fmla="val 60669"/>
                  <a:gd name="adj3" fmla="val 181727"/>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직사각형 10">
              <a:extLst>
                <a:ext uri="{FF2B5EF4-FFF2-40B4-BE49-F238E27FC236}">
                  <a16:creationId xmlns:a16="http://schemas.microsoft.com/office/drawing/2014/main" id="{C67DB00E-FD4F-434C-A7FB-BCCFBF22E75D}"/>
                </a:ext>
              </a:extLst>
            </p:cNvPr>
            <p:cNvSpPr/>
            <p:nvPr/>
          </p:nvSpPr>
          <p:spPr>
            <a:xfrm>
              <a:off x="6211882" y="4025328"/>
              <a:ext cx="1721946" cy="246221"/>
            </a:xfrm>
            <a:prstGeom prst="rect">
              <a:avLst/>
            </a:prstGeom>
          </p:spPr>
          <p:txBody>
            <a:bodyPr wrap="none">
              <a:spAutoFit/>
            </a:bodyPr>
            <a:lstStyle/>
            <a:p>
              <a:r>
                <a:rPr lang="vi-VN" altLang="ko-KR" sz="1000" dirty="0">
                  <a:solidFill>
                    <a:srgbClr val="193EB0"/>
                  </a:solidFill>
                  <a:latin typeface="SamsungOne-700" panose="020B0803030303020204" pitchFamily="34" charset="0"/>
                  <a:ea typeface="SamsungOne-700" panose="020B0803030303020204" pitchFamily="34" charset="0"/>
                </a:rPr>
                <a:t>Đường ống phân tích </a:t>
              </a:r>
              <a:r>
                <a:rPr lang="en-US" altLang="ko-KR" sz="1000" dirty="0" err="1">
                  <a:solidFill>
                    <a:srgbClr val="193EB0"/>
                  </a:solidFill>
                  <a:latin typeface="SamsungOne-700" panose="020B0803030303020204" pitchFamily="34" charset="0"/>
                  <a:ea typeface="SamsungOne-700" panose="020B0803030303020204" pitchFamily="34" charset="0"/>
                </a:rPr>
                <a:t>luồng</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sp>
          <p:nvSpPr>
            <p:cNvPr id="12" name="직사각형 11">
              <a:extLst>
                <a:ext uri="{FF2B5EF4-FFF2-40B4-BE49-F238E27FC236}">
                  <a16:creationId xmlns:a16="http://schemas.microsoft.com/office/drawing/2014/main" id="{2E227212-8F4B-441C-B3ED-EECE66959777}"/>
                </a:ext>
              </a:extLst>
            </p:cNvPr>
            <p:cNvSpPr/>
            <p:nvPr/>
          </p:nvSpPr>
          <p:spPr>
            <a:xfrm>
              <a:off x="6494406" y="4999073"/>
              <a:ext cx="1813317" cy="246221"/>
            </a:xfrm>
            <a:prstGeom prst="rect">
              <a:avLst/>
            </a:prstGeom>
          </p:spPr>
          <p:txBody>
            <a:bodyPr wrap="none">
              <a:spAutoFit/>
            </a:bodyPr>
            <a:lstStyle/>
            <a:p>
              <a:r>
                <a:rPr lang="en-US" altLang="ko-KR" sz="1000" dirty="0" err="1">
                  <a:solidFill>
                    <a:srgbClr val="193EB0"/>
                  </a:solidFill>
                  <a:latin typeface="SamsungOne-700" panose="020B0803030303020204" pitchFamily="34" charset="0"/>
                  <a:ea typeface="SamsungOne-700" panose="020B0803030303020204" pitchFamily="34" charset="0"/>
                </a:rPr>
                <a:t>Trích</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xuất</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các</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mẫu</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quan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tâm</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sp>
          <p:nvSpPr>
            <p:cNvPr id="13" name="직사각형 12">
              <a:extLst>
                <a:ext uri="{FF2B5EF4-FFF2-40B4-BE49-F238E27FC236}">
                  <a16:creationId xmlns:a16="http://schemas.microsoft.com/office/drawing/2014/main" id="{E3B2F36F-C741-4363-8891-55C9F9BD2C93}"/>
                </a:ext>
              </a:extLst>
            </p:cNvPr>
            <p:cNvSpPr/>
            <p:nvPr/>
          </p:nvSpPr>
          <p:spPr>
            <a:xfrm>
              <a:off x="5421519" y="3891036"/>
              <a:ext cx="675185" cy="246221"/>
            </a:xfrm>
            <a:prstGeom prst="rect">
              <a:avLst/>
            </a:prstGeom>
          </p:spPr>
          <p:txBody>
            <a:bodyPr wrap="none">
              <a:spAutoFit/>
            </a:bodyPr>
            <a:lstStyle/>
            <a:p>
              <a:r>
                <a:rPr lang="en-US" altLang="ko-KR" sz="1000" dirty="0">
                  <a:solidFill>
                    <a:srgbClr val="193EB0"/>
                  </a:solidFill>
                  <a:latin typeface="SamsungOne-700" panose="020B0803030303020204" pitchFamily="34" charset="0"/>
                  <a:ea typeface="SamsungOne-700" panose="020B0803030303020204" pitchFamily="34" charset="0"/>
                </a:rPr>
                <a:t>Tin </a:t>
              </a:r>
              <a:r>
                <a:rPr lang="en-US" altLang="ko-KR" sz="1000" dirty="0" err="1">
                  <a:solidFill>
                    <a:srgbClr val="193EB0"/>
                  </a:solidFill>
                  <a:latin typeface="SamsungOne-700" panose="020B0803030303020204" pitchFamily="34" charset="0"/>
                  <a:ea typeface="SamsungOne-700" panose="020B0803030303020204" pitchFamily="34" charset="0"/>
                </a:rPr>
                <a:t>nhắn</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sp>
          <p:nvSpPr>
            <p:cNvPr id="14" name="직사각형 13">
              <a:extLst>
                <a:ext uri="{FF2B5EF4-FFF2-40B4-BE49-F238E27FC236}">
                  <a16:creationId xmlns:a16="http://schemas.microsoft.com/office/drawing/2014/main" id="{D696BE3B-1463-4A68-B97E-1B05A5790047}"/>
                </a:ext>
              </a:extLst>
            </p:cNvPr>
            <p:cNvSpPr/>
            <p:nvPr/>
          </p:nvSpPr>
          <p:spPr>
            <a:xfrm>
              <a:off x="4653373" y="3632244"/>
              <a:ext cx="979755" cy="246221"/>
            </a:xfrm>
            <a:prstGeom prst="rect">
              <a:avLst/>
            </a:prstGeom>
          </p:spPr>
          <p:txBody>
            <a:bodyPr wrap="none">
              <a:spAutoFit/>
            </a:bodyPr>
            <a:lstStyle/>
            <a:p>
              <a:r>
                <a:rPr lang="en-US" altLang="ko-KR" sz="1000" dirty="0" err="1">
                  <a:solidFill>
                    <a:srgbClr val="193EB0"/>
                  </a:solidFill>
                  <a:latin typeface="SamsungOne-700" panose="020B0803030303020204" pitchFamily="34" charset="0"/>
                  <a:ea typeface="SamsungOne-700" panose="020B0803030303020204" pitchFamily="34" charset="0"/>
                </a:rPr>
                <a:t>Nguồn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3882850D-8B1F-44AA-A516-16A603D3CFA9}"/>
                </a:ext>
              </a:extLst>
            </p:cNvPr>
            <p:cNvSpPr/>
            <p:nvPr/>
          </p:nvSpPr>
          <p:spPr>
            <a:xfrm>
              <a:off x="6678729" y="6009193"/>
              <a:ext cx="758541" cy="246221"/>
            </a:xfrm>
            <a:prstGeom prst="rect">
              <a:avLst/>
            </a:prstGeom>
          </p:spPr>
          <p:txBody>
            <a:bodyPr wrap="none">
              <a:spAutoFit/>
            </a:bodyPr>
            <a:lstStyle/>
            <a:p>
              <a:r>
                <a:rPr lang="en-US" altLang="ko-KR" sz="1000" dirty="0" err="1">
                  <a:solidFill>
                    <a:srgbClr val="193EB0"/>
                  </a:solidFill>
                  <a:latin typeface="SamsungOne-700" panose="020B0803030303020204" pitchFamily="34" charset="0"/>
                  <a:ea typeface="SamsungOne-700" panose="020B0803030303020204" pitchFamily="34" charset="0"/>
                </a:rPr>
                <a:t>Hồ</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691686AB-AF1D-4CA8-B9F2-701219E799A4}"/>
                </a:ext>
              </a:extLst>
            </p:cNvPr>
            <p:cNvSpPr/>
            <p:nvPr/>
          </p:nvSpPr>
          <p:spPr>
            <a:xfrm>
              <a:off x="7399837" y="5979369"/>
              <a:ext cx="861133" cy="400110"/>
            </a:xfrm>
            <a:prstGeom prst="rect">
              <a:avLst/>
            </a:prstGeom>
          </p:spPr>
          <p:txBody>
            <a:bodyPr wrap="none">
              <a:spAutoFit/>
            </a:bodyPr>
            <a:lstStyle/>
            <a:p>
              <a:pPr algn="ctr"/>
              <a:r>
                <a:rPr lang="en-US" altLang="ko-KR" sz="1000" dirty="0" err="1">
                  <a:solidFill>
                    <a:srgbClr val="193EB0"/>
                  </a:solidFill>
                  <a:latin typeface="SamsungOne-700" panose="020B0803030303020204" pitchFamily="34" charset="0"/>
                  <a:ea typeface="SamsungOne-700" panose="020B0803030303020204" pitchFamily="34" charset="0"/>
                </a:rPr>
                <a:t>Phân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tích</a:t>
              </a:r>
              <a:r>
                <a:rPr lang="en-US" altLang="ko-KR" sz="1000" dirty="0">
                  <a:solidFill>
                    <a:srgbClr val="193EB0"/>
                  </a:solidFill>
                  <a:latin typeface="SamsungOne-700" panose="020B0803030303020204" pitchFamily="34" charset="0"/>
                  <a:ea typeface="SamsungOne-700" panose="020B0803030303020204" pitchFamily="34" charset="0"/>
                </a:rPr>
                <a:t> </a:t>
              </a:r>
            </a:p>
            <a:p>
              <a:pPr algn="ctr"/>
              <a:r>
                <a:rPr lang="en-US" altLang="ko-KR" sz="1000" dirty="0" err="1">
                  <a:solidFill>
                    <a:srgbClr val="193EB0"/>
                  </a:solidFill>
                  <a:latin typeface="SamsungOne-700" panose="020B0803030303020204" pitchFamily="34" charset="0"/>
                  <a:ea typeface="SamsungOne-700" panose="020B0803030303020204" pitchFamily="34" charset="0"/>
                </a:rPr>
                <a:t>ngoại</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tuyến</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sp>
          <p:nvSpPr>
            <p:cNvPr id="17" name="직사각형 16">
              <a:extLst>
                <a:ext uri="{FF2B5EF4-FFF2-40B4-BE49-F238E27FC236}">
                  <a16:creationId xmlns:a16="http://schemas.microsoft.com/office/drawing/2014/main" id="{7DF33CF3-DB81-4D29-A897-BFBA4405BABE}"/>
                </a:ext>
              </a:extLst>
            </p:cNvPr>
            <p:cNvSpPr/>
            <p:nvPr/>
          </p:nvSpPr>
          <p:spPr>
            <a:xfrm>
              <a:off x="8349597" y="6017141"/>
              <a:ext cx="986167" cy="246221"/>
            </a:xfrm>
            <a:prstGeom prst="rect">
              <a:avLst/>
            </a:prstGeom>
          </p:spPr>
          <p:txBody>
            <a:bodyPr wrap="none">
              <a:spAutoFit/>
            </a:bodyPr>
            <a:lstStyle/>
            <a:p>
              <a:r>
                <a:rPr lang="en-US" altLang="ko-KR" sz="1000" dirty="0" err="1">
                  <a:solidFill>
                    <a:srgbClr val="193EB0"/>
                  </a:solidFill>
                  <a:latin typeface="SamsungOne-700" panose="020B0803030303020204" pitchFamily="34" charset="0"/>
                  <a:ea typeface="SamsungOne-700" panose="020B0803030303020204" pitchFamily="34" charset="0"/>
                </a:rPr>
                <a:t>Trực</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quan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hóa</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26911236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giới</a:t>
            </a:r>
            <a:r>
              <a:rPr lang="en-US" altLang="ko-KR" dirty="0"/>
              <a:t> </a:t>
            </a:r>
            <a:r>
              <a:rPr lang="en-US" altLang="ko-KR" dirty="0" err="1"/>
              <a:t>hạn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04</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a:xfrm>
            <a:off x="535872" y="2226568"/>
            <a:ext cx="8796528" cy="3427988"/>
          </a:xfrm>
        </p:spPr>
        <p:txBody>
          <a:bodyPr>
            <a:normAutofit/>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giới</a:t>
            </a:r>
            <a:r>
              <a:rPr lang="en-US" altLang="ko-KR" dirty="0"/>
              <a:t> </a:t>
            </a:r>
            <a:r>
              <a:rPr lang="en-US" altLang="ko-KR" dirty="0" err="1"/>
              <a:t>hạn</a:t>
            </a:r>
            <a:r>
              <a:rPr lang="en-US" altLang="ko-KR" dirty="0"/>
              <a:t> </a:t>
            </a:r>
            <a:r>
              <a:rPr lang="en-US" altLang="ko-KR" dirty="0" err="1"/>
              <a:t>có</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điểm</a:t>
            </a:r>
            <a:r>
              <a:rPr lang="en-US" altLang="ko-KR" dirty="0"/>
              <a:t> </a:t>
            </a:r>
            <a:r>
              <a:rPr lang="en-US" altLang="ko-KR" dirty="0" err="1"/>
              <a:t>bắt</a:t>
            </a:r>
            <a:r>
              <a:rPr lang="en-US" altLang="ko-KR" dirty="0"/>
              <a:t> </a:t>
            </a:r>
            <a:r>
              <a:rPr lang="en-US" altLang="ko-KR" dirty="0" err="1"/>
              <a:t>đầu</a:t>
            </a:r>
            <a:endParaRPr lang="en-US" altLang="ko-KR" dirty="0"/>
          </a:p>
          <a:p>
            <a:pPr lvl="1"/>
            <a:r>
              <a:rPr lang="en-US" altLang="ko-KR" dirty="0" err="1"/>
              <a:t>Có</a:t>
            </a:r>
            <a:r>
              <a:rPr lang="en-US" altLang="ko-KR" dirty="0"/>
              <a:t> </a:t>
            </a:r>
            <a:r>
              <a:rPr lang="en-US" altLang="ko-KR" dirty="0" err="1"/>
              <a:t>thể</a:t>
            </a:r>
            <a:r>
              <a:rPr lang="en-US" altLang="ko-KR" dirty="0"/>
              <a:t> </a:t>
            </a:r>
            <a:r>
              <a:rPr lang="en-US" altLang="ko-KR" dirty="0" err="1"/>
              <a:t>rất</a:t>
            </a:r>
            <a:r>
              <a:rPr lang="en-US" altLang="ko-KR" dirty="0"/>
              <a:t> </a:t>
            </a:r>
            <a:r>
              <a:rPr lang="en-US" altLang="ko-KR" dirty="0" err="1"/>
              <a:t>xa</a:t>
            </a:r>
            <a:r>
              <a:rPr lang="en-US" altLang="ko-KR" dirty="0"/>
              <a:t> </a:t>
            </a:r>
            <a:r>
              <a:rPr lang="en-US" altLang="ko-KR" dirty="0" err="1"/>
              <a:t>trong</a:t>
            </a:r>
            <a:r>
              <a:rPr lang="en-US" altLang="ko-KR" dirty="0"/>
              <a:t> </a:t>
            </a:r>
            <a:r>
              <a:rPr lang="en-US" altLang="ko-KR" dirty="0" err="1"/>
              <a:t>quá</a:t>
            </a:r>
            <a:r>
              <a:rPr lang="en-US" altLang="ko-KR" dirty="0"/>
              <a:t> </a:t>
            </a:r>
            <a:r>
              <a:rPr lang="en-US" altLang="ko-KR" dirty="0" err="1"/>
              <a:t>khứ</a:t>
            </a:r>
            <a:r>
              <a:rPr lang="en-US" altLang="ko-KR" dirty="0"/>
              <a:t> </a:t>
            </a:r>
            <a:r>
              <a:rPr lang="en-US" altLang="ko-KR" dirty="0" err="1"/>
              <a:t>và</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bất</a:t>
            </a:r>
            <a:r>
              <a:rPr lang="en-US" altLang="ko-KR" dirty="0"/>
              <a:t> </a:t>
            </a:r>
            <a:r>
              <a:rPr lang="en-US" altLang="ko-KR" dirty="0" err="1"/>
              <a:t>kỳ</a:t>
            </a:r>
            <a:r>
              <a:rPr lang="en-US" altLang="ko-KR" dirty="0"/>
              <a:t> </a:t>
            </a:r>
            <a:r>
              <a:rPr lang="en-US" altLang="ko-KR" dirty="0" err="1"/>
              <a:t>hậu</a:t>
            </a:r>
            <a:r>
              <a:rPr lang="en-US" altLang="ko-KR" dirty="0"/>
              <a:t> </a:t>
            </a:r>
            <a:r>
              <a:rPr lang="en-US" altLang="ko-KR" dirty="0" err="1"/>
              <a:t>quả</a:t>
            </a:r>
            <a:r>
              <a:rPr lang="en-US" altLang="ko-KR" dirty="0"/>
              <a:t> </a:t>
            </a:r>
            <a:r>
              <a:rPr lang="en-US" altLang="ko-KR" dirty="0" err="1"/>
              <a:t>nào</a:t>
            </a:r>
            <a:r>
              <a:rPr lang="en-US" altLang="ko-KR" dirty="0"/>
              <a:t> </a:t>
            </a:r>
            <a:r>
              <a:rPr lang="en-US" altLang="ko-KR" dirty="0" err="1"/>
              <a:t>trong</a:t>
            </a:r>
            <a:r>
              <a:rPr lang="en-US" altLang="ko-KR" dirty="0"/>
              <a:t> </a:t>
            </a:r>
            <a:r>
              <a:rPr lang="en-US" altLang="ko-KR" dirty="0" err="1"/>
              <a:t>việc</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hiện</a:t>
            </a:r>
            <a:r>
              <a:rPr lang="en-US" altLang="ko-KR" dirty="0"/>
              <a:t> </a:t>
            </a:r>
            <a:r>
              <a:rPr lang="en-US" altLang="ko-KR" dirty="0" err="1"/>
              <a:t>tại</a:t>
            </a:r>
            <a:endParaRPr lang="en-US" altLang="ko-KR" dirty="0"/>
          </a:p>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kết</a:t>
            </a:r>
            <a:r>
              <a:rPr lang="en-US" altLang="ko-KR" dirty="0"/>
              <a:t> </a:t>
            </a:r>
            <a:r>
              <a:rPr lang="en-US" altLang="ko-KR" dirty="0" err="1"/>
              <a:t>thúc</a:t>
            </a:r>
            <a:r>
              <a:rPr lang="en-US" altLang="ko-KR" dirty="0"/>
              <a:t> </a:t>
            </a:r>
            <a:r>
              <a:rPr lang="en-US" altLang="ko-KR" dirty="0" err="1"/>
              <a:t>xác</a:t>
            </a:r>
            <a:r>
              <a:rPr lang="en-US" altLang="ko-KR" dirty="0"/>
              <a:t> </a:t>
            </a:r>
            <a:r>
              <a:rPr lang="en-US" altLang="ko-KR" dirty="0" err="1"/>
              <a:t>định</a:t>
            </a:r>
            <a:endParaRPr lang="en-US" altLang="ko-KR" dirty="0"/>
          </a:p>
          <a:p>
            <a:pPr lvl="1"/>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đến</a:t>
            </a:r>
            <a:r>
              <a:rPr lang="en-US" altLang="ko-KR" dirty="0"/>
              <a:t> </a:t>
            </a:r>
            <a:r>
              <a:rPr lang="en-US" altLang="ko-KR" dirty="0" err="1"/>
              <a:t>dự</a:t>
            </a:r>
            <a:r>
              <a:rPr lang="en-US" altLang="ko-KR" dirty="0"/>
              <a:t> </a:t>
            </a:r>
            <a:r>
              <a:rPr lang="en-US" altLang="ko-KR" dirty="0" err="1"/>
              <a:t>kiến</a:t>
            </a:r>
            <a:r>
              <a:rPr lang="en-US" altLang="ko-KR" dirty="0"/>
              <a:t> </a:t>
            </a:r>
            <a:r>
              <a:rPr lang="en-US" altLang="ko-KR" dirty="0" err="1"/>
              <a:t>sẽ</a:t>
            </a:r>
            <a:r>
              <a:rPr lang="en-US" altLang="ko-KR" dirty="0"/>
              <a:t> </a:t>
            </a:r>
            <a:r>
              <a:rPr lang="en-US" altLang="ko-KR" dirty="0" err="1"/>
              <a:t>không</a:t>
            </a:r>
            <a:r>
              <a:rPr lang="en-US" altLang="ko-KR" dirty="0"/>
              <a:t> </a:t>
            </a:r>
            <a:r>
              <a:rPr lang="en-US" altLang="ko-KR" dirty="0" err="1"/>
              <a:t>kết</a:t>
            </a:r>
            <a:r>
              <a:rPr lang="en-US" altLang="ko-KR" dirty="0"/>
              <a:t> </a:t>
            </a:r>
            <a:r>
              <a:rPr lang="en-US" altLang="ko-KR" dirty="0" err="1"/>
              <a:t>thúc</a:t>
            </a:r>
            <a:r>
              <a:rPr lang="en-US" altLang="ko-KR" dirty="0"/>
              <a:t> </a:t>
            </a:r>
            <a:r>
              <a:rPr lang="en-US" altLang="ko-KR" dirty="0" err="1"/>
              <a:t>bất</a:t>
            </a:r>
            <a:r>
              <a:rPr lang="en-US" altLang="ko-KR" dirty="0"/>
              <a:t> </a:t>
            </a:r>
            <a:r>
              <a:rPr lang="en-US" altLang="ko-KR" dirty="0" err="1"/>
              <a:t>cứ</a:t>
            </a:r>
            <a:r>
              <a:rPr lang="en-US" altLang="ko-KR" dirty="0"/>
              <a:t> </a:t>
            </a:r>
            <a:r>
              <a:rPr lang="en-US" altLang="ko-KR" dirty="0" err="1"/>
              <a:t>lúc</a:t>
            </a:r>
            <a:r>
              <a:rPr lang="en-US" altLang="ko-KR" dirty="0"/>
              <a:t> </a:t>
            </a:r>
            <a:r>
              <a:rPr lang="en-US" altLang="ko-KR" dirty="0" err="1"/>
              <a:t>nào</a:t>
            </a:r>
            <a:endParaRPr lang="en-US" altLang="ko-KR" dirty="0"/>
          </a:p>
          <a:p>
            <a:r>
              <a:rPr lang="vi-VN" altLang="ko-KR" dirty="0"/>
              <a:t>Luồng không giới hạn phải được nhập theo thời gian thực và theo thứ tự cụ thể</a:t>
            </a:r>
            <a:endParaRPr lang="en-US" altLang="ko-KR" dirty="0"/>
          </a:p>
          <a:p>
            <a:pPr lvl="1"/>
            <a:r>
              <a:rPr lang="vi-VN" altLang="ko-KR" dirty="0"/>
              <a:t>Không thể đợi cho đến khi toàn bộ luồng được đọc - có thể không bao giờ kết thúc</a:t>
            </a:r>
          </a:p>
          <a:p>
            <a:pPr lvl="1"/>
            <a:r>
              <a:rPr lang="vi-VN" altLang="ko-KR" dirty="0"/>
              <a:t>Các sự kiện phải được nhập và xử lý tại thời điểm xảy ra sự kiện</a:t>
            </a:r>
            <a:endParaRPr lang="ko-KR" altLang="en-US" dirty="0"/>
          </a:p>
        </p:txBody>
      </p:sp>
      <p:grpSp>
        <p:nvGrpSpPr>
          <p:cNvPr id="12" name="그룹 11">
            <a:extLst>
              <a:ext uri="{FF2B5EF4-FFF2-40B4-BE49-F238E27FC236}">
                <a16:creationId xmlns:a16="http://schemas.microsoft.com/office/drawing/2014/main" id="{08B58CC9-C352-4FF2-8075-0C5BA0752024}"/>
              </a:ext>
            </a:extLst>
          </p:cNvPr>
          <p:cNvGrpSpPr/>
          <p:nvPr/>
        </p:nvGrpSpPr>
        <p:grpSpPr>
          <a:xfrm>
            <a:off x="1863805" y="4583779"/>
            <a:ext cx="6978335" cy="1571971"/>
            <a:chOff x="1863805" y="4583779"/>
            <a:chExt cx="6978335" cy="1571971"/>
          </a:xfrm>
        </p:grpSpPr>
        <p:grpSp>
          <p:nvGrpSpPr>
            <p:cNvPr id="13" name="그룹 12">
              <a:extLst>
                <a:ext uri="{FF2B5EF4-FFF2-40B4-BE49-F238E27FC236}">
                  <a16:creationId xmlns:a16="http://schemas.microsoft.com/office/drawing/2014/main" id="{8222DC0B-A39C-41A4-BB9C-005C81FBBDEA}"/>
                </a:ext>
              </a:extLst>
            </p:cNvPr>
            <p:cNvGrpSpPr/>
            <p:nvPr/>
          </p:nvGrpSpPr>
          <p:grpSpPr>
            <a:xfrm>
              <a:off x="1863805" y="4660396"/>
              <a:ext cx="6978335" cy="552940"/>
              <a:chOff x="1863805" y="4660396"/>
              <a:chExt cx="6978335" cy="552940"/>
            </a:xfrm>
          </p:grpSpPr>
          <p:sp>
            <p:nvSpPr>
              <p:cNvPr id="23" name="원통 65">
                <a:extLst>
                  <a:ext uri="{FF2B5EF4-FFF2-40B4-BE49-F238E27FC236}">
                    <a16:creationId xmlns:a16="http://schemas.microsoft.com/office/drawing/2014/main" id="{61291F2A-DE86-4CD9-B34D-CF0C31A71571}"/>
                  </a:ext>
                </a:extLst>
              </p:cNvPr>
              <p:cNvSpPr/>
              <p:nvPr/>
            </p:nvSpPr>
            <p:spPr>
              <a:xfrm rot="16200000">
                <a:off x="5076503" y="1447698"/>
                <a:ext cx="552940" cy="6978335"/>
              </a:xfrm>
              <a:prstGeom prst="can">
                <a:avLst>
                  <a:gd name="adj" fmla="val 42033"/>
                </a:avLst>
              </a:prstGeom>
              <a:gradFill>
                <a:gsLst>
                  <a:gs pos="94000">
                    <a:schemeClr val="bg1">
                      <a:alpha val="50000"/>
                    </a:schemeClr>
                  </a:gs>
                  <a:gs pos="0">
                    <a:srgbClr val="66A1FE"/>
                  </a:gs>
                </a:gsLst>
                <a:lin ang="5400000" scaled="1"/>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24" name="그룹 23">
                <a:extLst>
                  <a:ext uri="{FF2B5EF4-FFF2-40B4-BE49-F238E27FC236}">
                    <a16:creationId xmlns:a16="http://schemas.microsoft.com/office/drawing/2014/main" id="{839614D6-51A6-41CE-9B50-75B26B94AA47}"/>
                  </a:ext>
                </a:extLst>
              </p:cNvPr>
              <p:cNvGrpSpPr/>
              <p:nvPr/>
            </p:nvGrpSpPr>
            <p:grpSpPr>
              <a:xfrm>
                <a:off x="2206896" y="4749802"/>
                <a:ext cx="5723522" cy="395916"/>
                <a:chOff x="1600200" y="5710461"/>
                <a:chExt cx="6870686" cy="323069"/>
              </a:xfrm>
              <a:solidFill>
                <a:srgbClr val="193EB0">
                  <a:alpha val="50000"/>
                </a:srgbClr>
              </a:solidFill>
            </p:grpSpPr>
            <p:sp>
              <p:nvSpPr>
                <p:cNvPr id="26" name="직사각형 25">
                  <a:extLst>
                    <a:ext uri="{FF2B5EF4-FFF2-40B4-BE49-F238E27FC236}">
                      <a16:creationId xmlns:a16="http://schemas.microsoft.com/office/drawing/2014/main" id="{48210AD6-96BC-4F8F-842C-C789A0141A47}"/>
                    </a:ext>
                  </a:extLst>
                </p:cNvPr>
                <p:cNvSpPr/>
                <p:nvPr/>
              </p:nvSpPr>
              <p:spPr>
                <a:xfrm>
                  <a:off x="16002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7" name="직사각형 26">
                  <a:extLst>
                    <a:ext uri="{FF2B5EF4-FFF2-40B4-BE49-F238E27FC236}">
                      <a16:creationId xmlns:a16="http://schemas.microsoft.com/office/drawing/2014/main" id="{9D61767A-9270-4829-AC52-755F67301302}"/>
                    </a:ext>
                  </a:extLst>
                </p:cNvPr>
                <p:cNvSpPr/>
                <p:nvPr/>
              </p:nvSpPr>
              <p:spPr>
                <a:xfrm>
                  <a:off x="18475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8" name="직사각형 27">
                  <a:extLst>
                    <a:ext uri="{FF2B5EF4-FFF2-40B4-BE49-F238E27FC236}">
                      <a16:creationId xmlns:a16="http://schemas.microsoft.com/office/drawing/2014/main" id="{24FEF681-26DC-4BF9-B9B9-D58C98CEE9B5}"/>
                    </a:ext>
                  </a:extLst>
                </p:cNvPr>
                <p:cNvSpPr/>
                <p:nvPr/>
              </p:nvSpPr>
              <p:spPr>
                <a:xfrm>
                  <a:off x="20949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9" name="직사각형 28">
                  <a:extLst>
                    <a:ext uri="{FF2B5EF4-FFF2-40B4-BE49-F238E27FC236}">
                      <a16:creationId xmlns:a16="http://schemas.microsoft.com/office/drawing/2014/main" id="{40EB83AD-805D-4521-A306-1D5E2D975648}"/>
                    </a:ext>
                  </a:extLst>
                </p:cNvPr>
                <p:cNvSpPr/>
                <p:nvPr/>
              </p:nvSpPr>
              <p:spPr>
                <a:xfrm>
                  <a:off x="23423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0" name="직사각형 29">
                  <a:extLst>
                    <a:ext uri="{FF2B5EF4-FFF2-40B4-BE49-F238E27FC236}">
                      <a16:creationId xmlns:a16="http://schemas.microsoft.com/office/drawing/2014/main" id="{8C7D67D5-3B3E-4E0B-9878-667C6602D670}"/>
                    </a:ext>
                  </a:extLst>
                </p:cNvPr>
                <p:cNvSpPr/>
                <p:nvPr/>
              </p:nvSpPr>
              <p:spPr>
                <a:xfrm>
                  <a:off x="25897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1" name="직사각형 30">
                  <a:extLst>
                    <a:ext uri="{FF2B5EF4-FFF2-40B4-BE49-F238E27FC236}">
                      <a16:creationId xmlns:a16="http://schemas.microsoft.com/office/drawing/2014/main" id="{557B31CD-215E-429D-85AB-1EF712E4CFF7}"/>
                    </a:ext>
                  </a:extLst>
                </p:cNvPr>
                <p:cNvSpPr/>
                <p:nvPr/>
              </p:nvSpPr>
              <p:spPr>
                <a:xfrm>
                  <a:off x="28373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2" name="직사각형 31">
                  <a:extLst>
                    <a:ext uri="{FF2B5EF4-FFF2-40B4-BE49-F238E27FC236}">
                      <a16:creationId xmlns:a16="http://schemas.microsoft.com/office/drawing/2014/main" id="{BC6C8870-3299-4076-B8AF-197B76180627}"/>
                    </a:ext>
                  </a:extLst>
                </p:cNvPr>
                <p:cNvSpPr/>
                <p:nvPr/>
              </p:nvSpPr>
              <p:spPr>
                <a:xfrm>
                  <a:off x="30847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3" name="직사각형 32">
                  <a:extLst>
                    <a:ext uri="{FF2B5EF4-FFF2-40B4-BE49-F238E27FC236}">
                      <a16:creationId xmlns:a16="http://schemas.microsoft.com/office/drawing/2014/main" id="{4BB0A34E-6645-4916-A9AD-BD6CA871F954}"/>
                    </a:ext>
                  </a:extLst>
                </p:cNvPr>
                <p:cNvSpPr/>
                <p:nvPr/>
              </p:nvSpPr>
              <p:spPr>
                <a:xfrm>
                  <a:off x="33307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4" name="직사각형 33">
                  <a:extLst>
                    <a:ext uri="{FF2B5EF4-FFF2-40B4-BE49-F238E27FC236}">
                      <a16:creationId xmlns:a16="http://schemas.microsoft.com/office/drawing/2014/main" id="{1674D9C4-8BF9-4649-B718-7A2036102014}"/>
                    </a:ext>
                  </a:extLst>
                </p:cNvPr>
                <p:cNvSpPr/>
                <p:nvPr/>
              </p:nvSpPr>
              <p:spPr>
                <a:xfrm>
                  <a:off x="35941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5" name="직사각형 34">
                  <a:extLst>
                    <a:ext uri="{FF2B5EF4-FFF2-40B4-BE49-F238E27FC236}">
                      <a16:creationId xmlns:a16="http://schemas.microsoft.com/office/drawing/2014/main" id="{17429276-9EE0-4CFA-AE59-3F31BC5BB33F}"/>
                    </a:ext>
                  </a:extLst>
                </p:cNvPr>
                <p:cNvSpPr/>
                <p:nvPr/>
              </p:nvSpPr>
              <p:spPr>
                <a:xfrm>
                  <a:off x="38414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6" name="직사각형 35">
                  <a:extLst>
                    <a:ext uri="{FF2B5EF4-FFF2-40B4-BE49-F238E27FC236}">
                      <a16:creationId xmlns:a16="http://schemas.microsoft.com/office/drawing/2014/main" id="{EAAC6D47-1E14-435C-8EE6-7169723D0C0C}"/>
                    </a:ext>
                  </a:extLst>
                </p:cNvPr>
                <p:cNvSpPr/>
                <p:nvPr/>
              </p:nvSpPr>
              <p:spPr>
                <a:xfrm>
                  <a:off x="40888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7" name="직사각형 36">
                  <a:extLst>
                    <a:ext uri="{FF2B5EF4-FFF2-40B4-BE49-F238E27FC236}">
                      <a16:creationId xmlns:a16="http://schemas.microsoft.com/office/drawing/2014/main" id="{B1485140-49AD-480D-A326-68624178BE56}"/>
                    </a:ext>
                  </a:extLst>
                </p:cNvPr>
                <p:cNvSpPr/>
                <p:nvPr/>
              </p:nvSpPr>
              <p:spPr>
                <a:xfrm>
                  <a:off x="43362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8" name="직사각형 37">
                  <a:extLst>
                    <a:ext uri="{FF2B5EF4-FFF2-40B4-BE49-F238E27FC236}">
                      <a16:creationId xmlns:a16="http://schemas.microsoft.com/office/drawing/2014/main" id="{DBE05A6F-AA7C-4069-B4BE-2998EC606352}"/>
                    </a:ext>
                  </a:extLst>
                </p:cNvPr>
                <p:cNvSpPr/>
                <p:nvPr/>
              </p:nvSpPr>
              <p:spPr>
                <a:xfrm>
                  <a:off x="45836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9" name="직사각형 38">
                  <a:extLst>
                    <a:ext uri="{FF2B5EF4-FFF2-40B4-BE49-F238E27FC236}">
                      <a16:creationId xmlns:a16="http://schemas.microsoft.com/office/drawing/2014/main" id="{D201EF7C-17CA-49F4-9DFC-7983038F36CD}"/>
                    </a:ext>
                  </a:extLst>
                </p:cNvPr>
                <p:cNvSpPr/>
                <p:nvPr/>
              </p:nvSpPr>
              <p:spPr>
                <a:xfrm>
                  <a:off x="48312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0" name="직사각형 39">
                  <a:extLst>
                    <a:ext uri="{FF2B5EF4-FFF2-40B4-BE49-F238E27FC236}">
                      <a16:creationId xmlns:a16="http://schemas.microsoft.com/office/drawing/2014/main" id="{D7413D4C-3360-4EA3-926B-87C25F698858}"/>
                    </a:ext>
                  </a:extLst>
                </p:cNvPr>
                <p:cNvSpPr/>
                <p:nvPr/>
              </p:nvSpPr>
              <p:spPr>
                <a:xfrm>
                  <a:off x="50786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1" name="직사각형 40">
                  <a:extLst>
                    <a:ext uri="{FF2B5EF4-FFF2-40B4-BE49-F238E27FC236}">
                      <a16:creationId xmlns:a16="http://schemas.microsoft.com/office/drawing/2014/main" id="{27F58D87-A45F-4A74-9A23-9D548B85D8D9}"/>
                    </a:ext>
                  </a:extLst>
                </p:cNvPr>
                <p:cNvSpPr/>
                <p:nvPr/>
              </p:nvSpPr>
              <p:spPr>
                <a:xfrm>
                  <a:off x="53246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2" name="직사각형 41">
                  <a:extLst>
                    <a:ext uri="{FF2B5EF4-FFF2-40B4-BE49-F238E27FC236}">
                      <a16:creationId xmlns:a16="http://schemas.microsoft.com/office/drawing/2014/main" id="{731E5672-2A7D-46D2-B88D-0A2BF9FA876D}"/>
                    </a:ext>
                  </a:extLst>
                </p:cNvPr>
                <p:cNvSpPr/>
                <p:nvPr/>
              </p:nvSpPr>
              <p:spPr>
                <a:xfrm>
                  <a:off x="558165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3" name="직사각형 42">
                  <a:extLst>
                    <a:ext uri="{FF2B5EF4-FFF2-40B4-BE49-F238E27FC236}">
                      <a16:creationId xmlns:a16="http://schemas.microsoft.com/office/drawing/2014/main" id="{5814AEB1-3AD7-4D38-990C-2FB106AEC02B}"/>
                    </a:ext>
                  </a:extLst>
                </p:cNvPr>
                <p:cNvSpPr/>
                <p:nvPr/>
              </p:nvSpPr>
              <p:spPr>
                <a:xfrm>
                  <a:off x="582902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4" name="직사각형 43">
                  <a:extLst>
                    <a:ext uri="{FF2B5EF4-FFF2-40B4-BE49-F238E27FC236}">
                      <a16:creationId xmlns:a16="http://schemas.microsoft.com/office/drawing/2014/main" id="{2FDC062F-AF72-4245-8DA0-53E508B08EAB}"/>
                    </a:ext>
                  </a:extLst>
                </p:cNvPr>
                <p:cNvSpPr/>
                <p:nvPr/>
              </p:nvSpPr>
              <p:spPr>
                <a:xfrm>
                  <a:off x="607640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5" name="직사각형 44">
                  <a:extLst>
                    <a:ext uri="{FF2B5EF4-FFF2-40B4-BE49-F238E27FC236}">
                      <a16:creationId xmlns:a16="http://schemas.microsoft.com/office/drawing/2014/main" id="{16EBB493-959C-4102-BA10-276FAB313C1D}"/>
                    </a:ext>
                  </a:extLst>
                </p:cNvPr>
                <p:cNvSpPr/>
                <p:nvPr/>
              </p:nvSpPr>
              <p:spPr>
                <a:xfrm>
                  <a:off x="632378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6" name="직사각형 45">
                  <a:extLst>
                    <a:ext uri="{FF2B5EF4-FFF2-40B4-BE49-F238E27FC236}">
                      <a16:creationId xmlns:a16="http://schemas.microsoft.com/office/drawing/2014/main" id="{9A1005E6-3102-4CCA-BB04-AD50B2D697C9}"/>
                    </a:ext>
                  </a:extLst>
                </p:cNvPr>
                <p:cNvSpPr/>
                <p:nvPr/>
              </p:nvSpPr>
              <p:spPr>
                <a:xfrm>
                  <a:off x="657116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7" name="직사각형 46">
                  <a:extLst>
                    <a:ext uri="{FF2B5EF4-FFF2-40B4-BE49-F238E27FC236}">
                      <a16:creationId xmlns:a16="http://schemas.microsoft.com/office/drawing/2014/main" id="{CEA91787-5932-4A98-A626-5B75B43D8680}"/>
                    </a:ext>
                  </a:extLst>
                </p:cNvPr>
                <p:cNvSpPr/>
                <p:nvPr/>
              </p:nvSpPr>
              <p:spPr>
                <a:xfrm>
                  <a:off x="681881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8" name="직사각형 47">
                  <a:extLst>
                    <a:ext uri="{FF2B5EF4-FFF2-40B4-BE49-F238E27FC236}">
                      <a16:creationId xmlns:a16="http://schemas.microsoft.com/office/drawing/2014/main" id="{891BFD93-3375-4A1D-8700-1C5557F34AB6}"/>
                    </a:ext>
                  </a:extLst>
                </p:cNvPr>
                <p:cNvSpPr/>
                <p:nvPr/>
              </p:nvSpPr>
              <p:spPr>
                <a:xfrm>
                  <a:off x="706619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9" name="직사각형 48">
                  <a:extLst>
                    <a:ext uri="{FF2B5EF4-FFF2-40B4-BE49-F238E27FC236}">
                      <a16:creationId xmlns:a16="http://schemas.microsoft.com/office/drawing/2014/main" id="{9442076B-9F03-4FA5-B3DA-40DED2D2816C}"/>
                    </a:ext>
                  </a:extLst>
                </p:cNvPr>
                <p:cNvSpPr/>
                <p:nvPr/>
              </p:nvSpPr>
              <p:spPr>
                <a:xfrm>
                  <a:off x="731222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0" name="직사각형 49">
                  <a:extLst>
                    <a:ext uri="{FF2B5EF4-FFF2-40B4-BE49-F238E27FC236}">
                      <a16:creationId xmlns:a16="http://schemas.microsoft.com/office/drawing/2014/main" id="{CB99F3D5-DA58-431F-B67E-25780F5C0D17}"/>
                    </a:ext>
                  </a:extLst>
                </p:cNvPr>
                <p:cNvSpPr/>
                <p:nvPr/>
              </p:nvSpPr>
              <p:spPr>
                <a:xfrm>
                  <a:off x="7575421"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1" name="직사각형 50">
                  <a:extLst>
                    <a:ext uri="{FF2B5EF4-FFF2-40B4-BE49-F238E27FC236}">
                      <a16:creationId xmlns:a16="http://schemas.microsoft.com/office/drawing/2014/main" id="{F1C13C72-3007-4F51-8992-308C4BC759E9}"/>
                    </a:ext>
                  </a:extLst>
                </p:cNvPr>
                <p:cNvSpPr/>
                <p:nvPr/>
              </p:nvSpPr>
              <p:spPr>
                <a:xfrm>
                  <a:off x="781270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2" name="직사각형 51">
                  <a:extLst>
                    <a:ext uri="{FF2B5EF4-FFF2-40B4-BE49-F238E27FC236}">
                      <a16:creationId xmlns:a16="http://schemas.microsoft.com/office/drawing/2014/main" id="{34640B52-E0EE-415C-BA16-E9B0C9AB67C6}"/>
                    </a:ext>
                  </a:extLst>
                </p:cNvPr>
                <p:cNvSpPr/>
                <p:nvPr/>
              </p:nvSpPr>
              <p:spPr>
                <a:xfrm>
                  <a:off x="8059083"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53" name="직사각형 52">
                  <a:extLst>
                    <a:ext uri="{FF2B5EF4-FFF2-40B4-BE49-F238E27FC236}">
                      <a16:creationId xmlns:a16="http://schemas.microsoft.com/office/drawing/2014/main" id="{DAEDE75B-432B-4F75-81C1-B415CBB7ADA8}"/>
                    </a:ext>
                  </a:extLst>
                </p:cNvPr>
                <p:cNvSpPr/>
                <p:nvPr/>
              </p:nvSpPr>
              <p:spPr>
                <a:xfrm>
                  <a:off x="830578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sp>
            <p:nvSpPr>
              <p:cNvPr id="25" name="직사각형 24">
                <a:extLst>
                  <a:ext uri="{FF2B5EF4-FFF2-40B4-BE49-F238E27FC236}">
                    <a16:creationId xmlns:a16="http://schemas.microsoft.com/office/drawing/2014/main" id="{0F1E99FE-37DE-4C96-A935-799B404320F5}"/>
                  </a:ext>
                </a:extLst>
              </p:cNvPr>
              <p:cNvSpPr/>
              <p:nvPr/>
            </p:nvSpPr>
            <p:spPr>
              <a:xfrm rot="10800000">
                <a:off x="4211494" y="4666745"/>
                <a:ext cx="3882031" cy="536856"/>
              </a:xfrm>
              <a:prstGeom prst="rect">
                <a:avLst/>
              </a:prstGeom>
              <a:gradFill>
                <a:gsLst>
                  <a:gs pos="100000">
                    <a:schemeClr val="bg1">
                      <a:alpha val="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cxnSp>
          <p:nvCxnSpPr>
            <p:cNvPr id="14" name="직선 화살표 연결선 13">
              <a:extLst>
                <a:ext uri="{FF2B5EF4-FFF2-40B4-BE49-F238E27FC236}">
                  <a16:creationId xmlns:a16="http://schemas.microsoft.com/office/drawing/2014/main" id="{7153CD97-0DCD-4B34-8463-3C9D485247DD}"/>
                </a:ext>
              </a:extLst>
            </p:cNvPr>
            <p:cNvCxnSpPr/>
            <p:nvPr/>
          </p:nvCxnSpPr>
          <p:spPr>
            <a:xfrm>
              <a:off x="2992644" y="5387960"/>
              <a:ext cx="5100884" cy="0"/>
            </a:xfrm>
            <a:prstGeom prst="straightConnector1">
              <a:avLst/>
            </a:prstGeom>
            <a:ln w="28575">
              <a:solidFill>
                <a:srgbClr val="66A1FE"/>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975E5992-C065-436D-B88F-B81B2C13D9AB}"/>
                </a:ext>
              </a:extLst>
            </p:cNvPr>
            <p:cNvSpPr/>
            <p:nvPr/>
          </p:nvSpPr>
          <p:spPr>
            <a:xfrm>
              <a:off x="2148918" y="5235804"/>
              <a:ext cx="665567" cy="430887"/>
            </a:xfrm>
            <a:prstGeom prst="rect">
              <a:avLst/>
            </a:prstGeom>
          </p:spPr>
          <p:txBody>
            <a:bodyPr wrap="none">
              <a:spAutoFit/>
            </a:bodyPr>
            <a:lstStyle/>
            <a:p>
              <a:r>
                <a:rPr lang="en-US" altLang="ko-KR" sz="1100" dirty="0" err="1">
                  <a:solidFill>
                    <a:srgbClr val="66A1FE"/>
                  </a:solidFill>
                  <a:latin typeface="SamsungOne-700" panose="020B0803030303020204" pitchFamily="34" charset="0"/>
                  <a:ea typeface="SamsungOne-700" panose="020B0803030303020204" pitchFamily="34" charset="0"/>
                </a:rPr>
                <a:t>Bắt</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đầu</a:t>
              </a:r>
              <a:endParaRPr lang="en-US" altLang="ko-KR" sz="1100" dirty="0">
                <a:solidFill>
                  <a:srgbClr val="66A1FE"/>
                </a:solidFill>
                <a:latin typeface="SamsungOne-700" panose="020B0803030303020204" pitchFamily="34" charset="0"/>
                <a:ea typeface="SamsungOne-700" panose="020B0803030303020204" pitchFamily="34" charset="0"/>
              </a:endParaRPr>
            </a:p>
            <a:p>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Luồng</a:t>
              </a:r>
              <a:endParaRPr lang="ko-KR" altLang="en-US" sz="1100" dirty="0">
                <a:solidFill>
                  <a:srgbClr val="66A1FE"/>
                </a:solidFill>
                <a:latin typeface="SamsungOne-700" panose="020B0803030303020204" pitchFamily="34" charset="0"/>
                <a:ea typeface="SamsungOneKorean 400" panose="020B0503030303020204" pitchFamily="50" charset="-127"/>
              </a:endParaRPr>
            </a:p>
          </p:txBody>
        </p:sp>
        <p:cxnSp>
          <p:nvCxnSpPr>
            <p:cNvPr id="16" name="직선 연결선 15">
              <a:extLst>
                <a:ext uri="{FF2B5EF4-FFF2-40B4-BE49-F238E27FC236}">
                  <a16:creationId xmlns:a16="http://schemas.microsoft.com/office/drawing/2014/main" id="{57ED90C2-426B-469D-B41A-49210E5A4907}"/>
                </a:ext>
              </a:extLst>
            </p:cNvPr>
            <p:cNvCxnSpPr/>
            <p:nvPr/>
          </p:nvCxnSpPr>
          <p:spPr>
            <a:xfrm>
              <a:off x="2148918" y="4583779"/>
              <a:ext cx="0" cy="1565621"/>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759673F9-07FF-4A87-A20E-7DC6942C1E9E}"/>
                </a:ext>
              </a:extLst>
            </p:cNvPr>
            <p:cNvCxnSpPr/>
            <p:nvPr/>
          </p:nvCxnSpPr>
          <p:spPr>
            <a:xfrm>
              <a:off x="4857111" y="4634119"/>
              <a:ext cx="0" cy="1253671"/>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C53505AF-2E55-47D3-BBFF-C5E689E562BF}"/>
                </a:ext>
              </a:extLst>
            </p:cNvPr>
            <p:cNvSpPr/>
            <p:nvPr/>
          </p:nvSpPr>
          <p:spPr>
            <a:xfrm>
              <a:off x="3771717" y="5237182"/>
              <a:ext cx="2170787" cy="261610"/>
            </a:xfrm>
            <a:prstGeom prst="rect">
              <a:avLst/>
            </a:prstGeom>
            <a:solidFill>
              <a:schemeClr val="bg1"/>
            </a:solidFill>
          </p:spPr>
          <p:txBody>
            <a:bodyPr wrap="none">
              <a:spAutoFit/>
            </a:bodyPr>
            <a:lstStyle/>
            <a:p>
              <a:r>
                <a:rPr lang="en-US" altLang="ko-KR" sz="1100" dirty="0" err="1">
                  <a:solidFill>
                    <a:srgbClr val="66A1FE"/>
                  </a:solidFill>
                  <a:latin typeface="SamsungOne-700" panose="020B0803030303020204" pitchFamily="34" charset="0"/>
                  <a:ea typeface="SamsungOne-700" panose="020B0803030303020204" pitchFamily="34" charset="0"/>
                </a:rPr>
                <a:t>Quá</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khứ</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Hiện</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tại</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Tương</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lai</a:t>
              </a:r>
              <a:endParaRPr lang="ko-KR" altLang="en-US" sz="1100" dirty="0">
                <a:solidFill>
                  <a:srgbClr val="66A1FE"/>
                </a:solidFill>
                <a:latin typeface="SamsungOne-700" panose="020B0803030303020204" pitchFamily="34" charset="0"/>
                <a:ea typeface="SamsungOneKorean 400" panose="020B0503030303020204" pitchFamily="50" charset="-127"/>
              </a:endParaRPr>
            </a:p>
          </p:txBody>
        </p:sp>
        <p:cxnSp>
          <p:nvCxnSpPr>
            <p:cNvPr id="19" name="직선 화살표 연결선 18">
              <a:extLst>
                <a:ext uri="{FF2B5EF4-FFF2-40B4-BE49-F238E27FC236}">
                  <a16:creationId xmlns:a16="http://schemas.microsoft.com/office/drawing/2014/main" id="{0652FEC4-86A8-4C46-9204-F5B4E1CE4146}"/>
                </a:ext>
              </a:extLst>
            </p:cNvPr>
            <p:cNvCxnSpPr/>
            <p:nvPr/>
          </p:nvCxnSpPr>
          <p:spPr>
            <a:xfrm>
              <a:off x="2344430" y="6026135"/>
              <a:ext cx="5749098"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867DE89-E63F-487A-8492-53AAA0CEAB92}"/>
                </a:ext>
              </a:extLst>
            </p:cNvPr>
            <p:cNvCxnSpPr/>
            <p:nvPr/>
          </p:nvCxnSpPr>
          <p:spPr>
            <a:xfrm>
              <a:off x="4969224" y="5699347"/>
              <a:ext cx="3124304"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7981EF5E-BA55-47AE-8219-72D21F61F45B}"/>
                </a:ext>
              </a:extLst>
            </p:cNvPr>
            <p:cNvSpPr/>
            <p:nvPr/>
          </p:nvSpPr>
          <p:spPr>
            <a:xfrm>
              <a:off x="2808422" y="5894140"/>
              <a:ext cx="1529586" cy="261610"/>
            </a:xfrm>
            <a:prstGeom prst="rect">
              <a:avLst/>
            </a:prstGeom>
            <a:solidFill>
              <a:schemeClr val="bg1"/>
            </a:solidFill>
          </p:spPr>
          <p:txBody>
            <a:bodyPr wrap="none">
              <a:spAutoFit/>
            </a:bodyPr>
            <a:lstStyle/>
            <a:p>
              <a:r>
                <a:rPr lang="en-US" altLang="ko-KR" sz="1100" dirty="0" err="1">
                  <a:solidFill>
                    <a:srgbClr val="193EB0"/>
                  </a:solidFill>
                  <a:latin typeface="SamsungOne-700" panose="020B0803030303020204" pitchFamily="34" charset="0"/>
                  <a:ea typeface="SamsungOne-700" panose="020B0803030303020204" pitchFamily="34" charset="0"/>
                </a:rPr>
                <a:t>Luồng</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không</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giới</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hạn</a:t>
              </a:r>
              <a:endParaRPr lang="ko-KR" altLang="en-US" sz="1100" dirty="0">
                <a:solidFill>
                  <a:srgbClr val="193EB0"/>
                </a:solidFill>
                <a:latin typeface="SamsungOne-700" panose="020B0803030303020204" pitchFamily="34" charset="0"/>
                <a:ea typeface="SamsungOne-700C" panose="020B0806030303020204" pitchFamily="34" charset="0"/>
              </a:endParaRPr>
            </a:p>
          </p:txBody>
        </p:sp>
        <p:sp>
          <p:nvSpPr>
            <p:cNvPr id="22" name="직사각형 21">
              <a:extLst>
                <a:ext uri="{FF2B5EF4-FFF2-40B4-BE49-F238E27FC236}">
                  <a16:creationId xmlns:a16="http://schemas.microsoft.com/office/drawing/2014/main" id="{21C003E6-7022-4A00-9955-C38B17F442CC}"/>
                </a:ext>
              </a:extLst>
            </p:cNvPr>
            <p:cNvSpPr/>
            <p:nvPr/>
          </p:nvSpPr>
          <p:spPr>
            <a:xfrm>
              <a:off x="5369912" y="5560811"/>
              <a:ext cx="1529586" cy="261610"/>
            </a:xfrm>
            <a:prstGeom prst="rect">
              <a:avLst/>
            </a:prstGeom>
            <a:solidFill>
              <a:schemeClr val="bg1"/>
            </a:solidFill>
          </p:spPr>
          <p:txBody>
            <a:bodyPr wrap="none">
              <a:spAutoFit/>
            </a:bodyPr>
            <a:lstStyle/>
            <a:p>
              <a:r>
                <a:rPr lang="en-US" altLang="ko-KR" sz="1100" dirty="0" err="1">
                  <a:solidFill>
                    <a:srgbClr val="193EB0"/>
                  </a:solidFill>
                  <a:latin typeface="SamsungOne-700" panose="020B0803030303020204" pitchFamily="34" charset="0"/>
                  <a:ea typeface="SamsungOne-700" panose="020B0803030303020204" pitchFamily="34" charset="0"/>
                </a:rPr>
                <a:t>Luồng</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không</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giới</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hạn</a:t>
              </a:r>
              <a:endParaRPr lang="ko-KR" altLang="en-US" sz="1100" dirty="0">
                <a:solidFill>
                  <a:srgbClr val="193EB0"/>
                </a:solidFill>
                <a:latin typeface="SamsungOne-700" panose="020B0803030303020204" pitchFamily="34" charset="0"/>
                <a:ea typeface="SamsungOne-700C" panose="020B0806030303020204" pitchFamily="34" charset="0"/>
              </a:endParaRPr>
            </a:p>
          </p:txBody>
        </p:sp>
      </p:grpSp>
      <p:sp>
        <p:nvSpPr>
          <p:cNvPr id="54" name="Horizontal Scroll 7">
            <a:extLst>
              <a:ext uri="{FF2B5EF4-FFF2-40B4-BE49-F238E27FC236}">
                <a16:creationId xmlns:a16="http://schemas.microsoft.com/office/drawing/2014/main" id="{1FCD0C0A-FB29-4C04-AD8C-2B0E86092DAB}"/>
              </a:ext>
            </a:extLst>
          </p:cNvPr>
          <p:cNvSpPr/>
          <p:nvPr/>
        </p:nvSpPr>
        <p:spPr>
          <a:xfrm>
            <a:off x="7316783" y="3317344"/>
            <a:ext cx="1944710" cy="57369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Cùng</a:t>
            </a:r>
            <a:r>
              <a:rPr lang="en-US" dirty="0"/>
              <a:t> </a:t>
            </a:r>
            <a:r>
              <a:rPr lang="en-US" dirty="0" err="1"/>
              <a:t>xem</a:t>
            </a:r>
            <a:r>
              <a:rPr lang="en-US" dirty="0"/>
              <a:t> </a:t>
            </a:r>
            <a:r>
              <a:rPr lang="en-US" dirty="0" err="1"/>
              <a:t>lại</a:t>
            </a:r>
            <a:endParaRPr lang="en-KR" dirty="0"/>
          </a:p>
        </p:txBody>
      </p:sp>
    </p:spTree>
    <p:extLst>
      <p:ext uri="{BB962C8B-B14F-4D97-AF65-F5344CB8AC3E}">
        <p14:creationId xmlns:p14="http://schemas.microsoft.com/office/powerpoint/2010/main" val="34470774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05792256-DBFB-48EE-95E0-3B4A0512DF47}"/>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CD39BC0A-9461-4302-A614-3DCBD9042F2D}"/>
              </a:ext>
            </a:extLst>
          </p:cNvPr>
          <p:cNvSpPr>
            <a:spLocks noGrp="1"/>
          </p:cNvSpPr>
          <p:nvPr>
            <p:ph type="body" sz="quarter" idx="11"/>
          </p:nvPr>
        </p:nvSpPr>
        <p:spPr/>
        <p:txBody>
          <a:bodyPr/>
          <a:lstStyle/>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giới</a:t>
            </a:r>
            <a:r>
              <a:rPr lang="en-US" altLang="ko-KR" dirty="0"/>
              <a:t> </a:t>
            </a:r>
            <a:r>
              <a:rPr lang="en-US" altLang="ko-KR" dirty="0" err="1"/>
              <a:t>hạn</a:t>
            </a:r>
            <a:endParaRPr lang="en-US" altLang="ko-KR" dirty="0"/>
          </a:p>
        </p:txBody>
      </p:sp>
      <p:sp>
        <p:nvSpPr>
          <p:cNvPr id="4" name="텍스트 개체 틀 3">
            <a:extLst>
              <a:ext uri="{FF2B5EF4-FFF2-40B4-BE49-F238E27FC236}">
                <a16:creationId xmlns:a16="http://schemas.microsoft.com/office/drawing/2014/main" id="{C32D1E22-602E-4565-A364-EE1E08FA1FAC}"/>
              </a:ext>
            </a:extLst>
          </p:cNvPr>
          <p:cNvSpPr>
            <a:spLocks noGrp="1"/>
          </p:cNvSpPr>
          <p:nvPr>
            <p:ph type="body" sz="quarter" idx="13"/>
          </p:nvPr>
        </p:nvSpPr>
        <p:spPr/>
        <p:txBody>
          <a:bodyPr/>
          <a:lstStyle/>
          <a:p>
            <a:r>
              <a:rPr lang="en-US" altLang="ko-KR" dirty="0" err="1"/>
              <a:t>Bài</a:t>
            </a:r>
            <a:r>
              <a:rPr lang="en-US" altLang="ko-KR" dirty="0"/>
              <a:t>  04</a:t>
            </a:r>
          </a:p>
        </p:txBody>
      </p:sp>
      <p:sp>
        <p:nvSpPr>
          <p:cNvPr id="5" name="텍스트 개체 틀 4">
            <a:extLst>
              <a:ext uri="{FF2B5EF4-FFF2-40B4-BE49-F238E27FC236}">
                <a16:creationId xmlns:a16="http://schemas.microsoft.com/office/drawing/2014/main" id="{BBCB7D3B-1032-4457-8FA6-382514894117}"/>
              </a:ext>
            </a:extLst>
          </p:cNvPr>
          <p:cNvSpPr>
            <a:spLocks noGrp="1"/>
          </p:cNvSpPr>
          <p:nvPr>
            <p:ph type="body" sz="quarter" idx="15"/>
          </p:nvPr>
        </p:nvSpPr>
        <p:spPr>
          <a:xfrm>
            <a:off x="535872" y="2226568"/>
            <a:ext cx="8796528" cy="3108380"/>
          </a:xfrm>
        </p:spPr>
        <p:txBody>
          <a:bodyPr>
            <a:normAutofit/>
          </a:bodyPr>
          <a:lstStyle/>
          <a:p>
            <a:r>
              <a:rPr lang="vi-VN" altLang="ko-KR" dirty="0"/>
              <a:t>Luồng dữ liệu bị chặn có điểm bắt đầu và điểm kết thúc</a:t>
            </a:r>
          </a:p>
          <a:p>
            <a:r>
              <a:rPr lang="vi-VN" altLang="ko-KR" dirty="0"/>
              <a:t>Có thể nhập và lưu trữ toàn bộ tập dữ liệu trước khi xử lý</a:t>
            </a:r>
          </a:p>
          <a:p>
            <a:r>
              <a:rPr lang="vi-VN" altLang="ko-KR" dirty="0"/>
              <a:t>Nhập và xử lý các sự kiện theo thứ tự không nghiêm ngặt</a:t>
            </a:r>
            <a:endParaRPr lang="en-US" altLang="ko-KR" dirty="0"/>
          </a:p>
          <a:p>
            <a:pPr lvl="1"/>
            <a:r>
              <a:rPr lang="vi-VN" altLang="ko-KR" dirty="0"/>
              <a:t>Dữ liệu có thể được sắp xếp lại để phù hợp với truy vấn mong muốn vì nó đã được lưu</a:t>
            </a:r>
            <a:endParaRPr lang="ko-KR" altLang="en-US" dirty="0"/>
          </a:p>
        </p:txBody>
      </p:sp>
      <p:grpSp>
        <p:nvGrpSpPr>
          <p:cNvPr id="11" name="그룹 10">
            <a:extLst>
              <a:ext uri="{FF2B5EF4-FFF2-40B4-BE49-F238E27FC236}">
                <a16:creationId xmlns:a16="http://schemas.microsoft.com/office/drawing/2014/main" id="{7D4FEE9D-A8EC-4193-BEA2-FF8544C2604E}"/>
              </a:ext>
            </a:extLst>
          </p:cNvPr>
          <p:cNvGrpSpPr/>
          <p:nvPr/>
        </p:nvGrpSpPr>
        <p:grpSpPr>
          <a:xfrm>
            <a:off x="1863805" y="4660396"/>
            <a:ext cx="6978335" cy="552940"/>
            <a:chOff x="1863805" y="4660396"/>
            <a:chExt cx="6978335" cy="552940"/>
          </a:xfrm>
        </p:grpSpPr>
        <p:sp>
          <p:nvSpPr>
            <p:cNvPr id="12" name="원통 19">
              <a:extLst>
                <a:ext uri="{FF2B5EF4-FFF2-40B4-BE49-F238E27FC236}">
                  <a16:creationId xmlns:a16="http://schemas.microsoft.com/office/drawing/2014/main" id="{F0F0FEEC-2B29-4D58-B1AB-1DD997CF6361}"/>
                </a:ext>
              </a:extLst>
            </p:cNvPr>
            <p:cNvSpPr/>
            <p:nvPr/>
          </p:nvSpPr>
          <p:spPr>
            <a:xfrm rot="16200000">
              <a:off x="5076503" y="1447698"/>
              <a:ext cx="552940" cy="6978335"/>
            </a:xfrm>
            <a:prstGeom prst="can">
              <a:avLst>
                <a:gd name="adj" fmla="val 42033"/>
              </a:avLst>
            </a:prstGeom>
            <a:gradFill>
              <a:gsLst>
                <a:gs pos="94000">
                  <a:schemeClr val="bg1">
                    <a:alpha val="50000"/>
                  </a:schemeClr>
                </a:gs>
                <a:gs pos="0">
                  <a:srgbClr val="66A1FE"/>
                </a:gs>
              </a:gsLst>
              <a:lin ang="5400000" scaled="1"/>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nvGrpSpPr>
            <p:cNvPr id="13" name="그룹 12">
              <a:extLst>
                <a:ext uri="{FF2B5EF4-FFF2-40B4-BE49-F238E27FC236}">
                  <a16:creationId xmlns:a16="http://schemas.microsoft.com/office/drawing/2014/main" id="{19193580-1FC0-42B7-B971-04BBA4038307}"/>
                </a:ext>
              </a:extLst>
            </p:cNvPr>
            <p:cNvGrpSpPr/>
            <p:nvPr/>
          </p:nvGrpSpPr>
          <p:grpSpPr>
            <a:xfrm>
              <a:off x="2206896" y="4749802"/>
              <a:ext cx="5723522" cy="395916"/>
              <a:chOff x="1600200" y="5710461"/>
              <a:chExt cx="6870686" cy="323069"/>
            </a:xfrm>
            <a:solidFill>
              <a:srgbClr val="193EB0">
                <a:alpha val="50000"/>
              </a:srgbClr>
            </a:solidFill>
          </p:grpSpPr>
          <p:sp>
            <p:nvSpPr>
              <p:cNvPr id="15" name="직사각형 14">
                <a:extLst>
                  <a:ext uri="{FF2B5EF4-FFF2-40B4-BE49-F238E27FC236}">
                    <a16:creationId xmlns:a16="http://schemas.microsoft.com/office/drawing/2014/main" id="{FD0C402B-E1F5-462B-849B-5987EC3BCD47}"/>
                  </a:ext>
                </a:extLst>
              </p:cNvPr>
              <p:cNvSpPr/>
              <p:nvPr/>
            </p:nvSpPr>
            <p:spPr>
              <a:xfrm>
                <a:off x="16002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6" name="직사각형 15">
                <a:extLst>
                  <a:ext uri="{FF2B5EF4-FFF2-40B4-BE49-F238E27FC236}">
                    <a16:creationId xmlns:a16="http://schemas.microsoft.com/office/drawing/2014/main" id="{F2FCF060-497E-4749-8B25-0846EB966729}"/>
                  </a:ext>
                </a:extLst>
              </p:cNvPr>
              <p:cNvSpPr/>
              <p:nvPr/>
            </p:nvSpPr>
            <p:spPr>
              <a:xfrm>
                <a:off x="18475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7" name="직사각형 16">
                <a:extLst>
                  <a:ext uri="{FF2B5EF4-FFF2-40B4-BE49-F238E27FC236}">
                    <a16:creationId xmlns:a16="http://schemas.microsoft.com/office/drawing/2014/main" id="{B585E9C7-C121-430C-A2B1-5979FF202A02}"/>
                  </a:ext>
                </a:extLst>
              </p:cNvPr>
              <p:cNvSpPr/>
              <p:nvPr/>
            </p:nvSpPr>
            <p:spPr>
              <a:xfrm>
                <a:off x="20949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8" name="직사각형 17">
                <a:extLst>
                  <a:ext uri="{FF2B5EF4-FFF2-40B4-BE49-F238E27FC236}">
                    <a16:creationId xmlns:a16="http://schemas.microsoft.com/office/drawing/2014/main" id="{DB47F53D-6219-4431-B2AD-84A17E20EAA9}"/>
                  </a:ext>
                </a:extLst>
              </p:cNvPr>
              <p:cNvSpPr/>
              <p:nvPr/>
            </p:nvSpPr>
            <p:spPr>
              <a:xfrm>
                <a:off x="23423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19" name="직사각형 18">
                <a:extLst>
                  <a:ext uri="{FF2B5EF4-FFF2-40B4-BE49-F238E27FC236}">
                    <a16:creationId xmlns:a16="http://schemas.microsoft.com/office/drawing/2014/main" id="{2D830F03-2F7D-4DD2-92C7-C17B6DEAC495}"/>
                  </a:ext>
                </a:extLst>
              </p:cNvPr>
              <p:cNvSpPr/>
              <p:nvPr/>
            </p:nvSpPr>
            <p:spPr>
              <a:xfrm>
                <a:off x="25897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0" name="직사각형 19">
                <a:extLst>
                  <a:ext uri="{FF2B5EF4-FFF2-40B4-BE49-F238E27FC236}">
                    <a16:creationId xmlns:a16="http://schemas.microsoft.com/office/drawing/2014/main" id="{CA210BAF-9576-4A68-9DD3-211E207A72EF}"/>
                  </a:ext>
                </a:extLst>
              </p:cNvPr>
              <p:cNvSpPr/>
              <p:nvPr/>
            </p:nvSpPr>
            <p:spPr>
              <a:xfrm>
                <a:off x="28373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1" name="직사각형 20">
                <a:extLst>
                  <a:ext uri="{FF2B5EF4-FFF2-40B4-BE49-F238E27FC236}">
                    <a16:creationId xmlns:a16="http://schemas.microsoft.com/office/drawing/2014/main" id="{6E9E60D7-C85A-4A4F-90D1-FC5878BF086B}"/>
                  </a:ext>
                </a:extLst>
              </p:cNvPr>
              <p:cNvSpPr/>
              <p:nvPr/>
            </p:nvSpPr>
            <p:spPr>
              <a:xfrm>
                <a:off x="30847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2" name="직사각형 21">
                <a:extLst>
                  <a:ext uri="{FF2B5EF4-FFF2-40B4-BE49-F238E27FC236}">
                    <a16:creationId xmlns:a16="http://schemas.microsoft.com/office/drawing/2014/main" id="{A1FC5EF4-A7E4-4313-A339-8535DFAFC8CA}"/>
                  </a:ext>
                </a:extLst>
              </p:cNvPr>
              <p:cNvSpPr/>
              <p:nvPr/>
            </p:nvSpPr>
            <p:spPr>
              <a:xfrm>
                <a:off x="33307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3" name="직사각형 22">
                <a:extLst>
                  <a:ext uri="{FF2B5EF4-FFF2-40B4-BE49-F238E27FC236}">
                    <a16:creationId xmlns:a16="http://schemas.microsoft.com/office/drawing/2014/main" id="{50014206-7B66-458C-95B6-6D2C6AB8AD0A}"/>
                  </a:ext>
                </a:extLst>
              </p:cNvPr>
              <p:cNvSpPr/>
              <p:nvPr/>
            </p:nvSpPr>
            <p:spPr>
              <a:xfrm>
                <a:off x="359410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4" name="직사각형 23">
                <a:extLst>
                  <a:ext uri="{FF2B5EF4-FFF2-40B4-BE49-F238E27FC236}">
                    <a16:creationId xmlns:a16="http://schemas.microsoft.com/office/drawing/2014/main" id="{E7A04FD4-9F91-4309-9AA3-D0758D433789}"/>
                  </a:ext>
                </a:extLst>
              </p:cNvPr>
              <p:cNvSpPr/>
              <p:nvPr/>
            </p:nvSpPr>
            <p:spPr>
              <a:xfrm>
                <a:off x="384147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5" name="직사각형 24">
                <a:extLst>
                  <a:ext uri="{FF2B5EF4-FFF2-40B4-BE49-F238E27FC236}">
                    <a16:creationId xmlns:a16="http://schemas.microsoft.com/office/drawing/2014/main" id="{02983A2D-1B77-4D0C-B29D-AC1A3F877F31}"/>
                  </a:ext>
                </a:extLst>
              </p:cNvPr>
              <p:cNvSpPr/>
              <p:nvPr/>
            </p:nvSpPr>
            <p:spPr>
              <a:xfrm>
                <a:off x="408885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6" name="직사각형 25">
                <a:extLst>
                  <a:ext uri="{FF2B5EF4-FFF2-40B4-BE49-F238E27FC236}">
                    <a16:creationId xmlns:a16="http://schemas.microsoft.com/office/drawing/2014/main" id="{724170B3-843C-410D-8D1E-B4EF31A1B0A5}"/>
                  </a:ext>
                </a:extLst>
              </p:cNvPr>
              <p:cNvSpPr/>
              <p:nvPr/>
            </p:nvSpPr>
            <p:spPr>
              <a:xfrm>
                <a:off x="433623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7" name="직사각형 26">
                <a:extLst>
                  <a:ext uri="{FF2B5EF4-FFF2-40B4-BE49-F238E27FC236}">
                    <a16:creationId xmlns:a16="http://schemas.microsoft.com/office/drawing/2014/main" id="{E35699AA-D43F-4363-8A48-54018E5BDCE9}"/>
                  </a:ext>
                </a:extLst>
              </p:cNvPr>
              <p:cNvSpPr/>
              <p:nvPr/>
            </p:nvSpPr>
            <p:spPr>
              <a:xfrm>
                <a:off x="458361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8" name="직사각형 27">
                <a:extLst>
                  <a:ext uri="{FF2B5EF4-FFF2-40B4-BE49-F238E27FC236}">
                    <a16:creationId xmlns:a16="http://schemas.microsoft.com/office/drawing/2014/main" id="{F610A37B-93C1-4B61-9AE5-FD8223EF90F0}"/>
                  </a:ext>
                </a:extLst>
              </p:cNvPr>
              <p:cNvSpPr/>
              <p:nvPr/>
            </p:nvSpPr>
            <p:spPr>
              <a:xfrm>
                <a:off x="483126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29" name="직사각형 28">
                <a:extLst>
                  <a:ext uri="{FF2B5EF4-FFF2-40B4-BE49-F238E27FC236}">
                    <a16:creationId xmlns:a16="http://schemas.microsoft.com/office/drawing/2014/main" id="{EA8AB2BB-0E3E-48E3-B169-0DEA4F7752CE}"/>
                  </a:ext>
                </a:extLst>
              </p:cNvPr>
              <p:cNvSpPr/>
              <p:nvPr/>
            </p:nvSpPr>
            <p:spPr>
              <a:xfrm>
                <a:off x="507864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0" name="직사각형 29">
                <a:extLst>
                  <a:ext uri="{FF2B5EF4-FFF2-40B4-BE49-F238E27FC236}">
                    <a16:creationId xmlns:a16="http://schemas.microsoft.com/office/drawing/2014/main" id="{11489596-0E3F-4723-AE57-AD1938C835E3}"/>
                  </a:ext>
                </a:extLst>
              </p:cNvPr>
              <p:cNvSpPr/>
              <p:nvPr/>
            </p:nvSpPr>
            <p:spPr>
              <a:xfrm>
                <a:off x="532467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1" name="직사각형 30">
                <a:extLst>
                  <a:ext uri="{FF2B5EF4-FFF2-40B4-BE49-F238E27FC236}">
                    <a16:creationId xmlns:a16="http://schemas.microsoft.com/office/drawing/2014/main" id="{46FA6552-7E7D-448E-B798-1AD6A01A238A}"/>
                  </a:ext>
                </a:extLst>
              </p:cNvPr>
              <p:cNvSpPr/>
              <p:nvPr/>
            </p:nvSpPr>
            <p:spPr>
              <a:xfrm>
                <a:off x="5581650"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2" name="직사각형 31">
                <a:extLst>
                  <a:ext uri="{FF2B5EF4-FFF2-40B4-BE49-F238E27FC236}">
                    <a16:creationId xmlns:a16="http://schemas.microsoft.com/office/drawing/2014/main" id="{A5674C11-448C-43FD-BA4B-F93D9D17E482}"/>
                  </a:ext>
                </a:extLst>
              </p:cNvPr>
              <p:cNvSpPr/>
              <p:nvPr/>
            </p:nvSpPr>
            <p:spPr>
              <a:xfrm>
                <a:off x="5829029"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3" name="직사각형 32">
                <a:extLst>
                  <a:ext uri="{FF2B5EF4-FFF2-40B4-BE49-F238E27FC236}">
                    <a16:creationId xmlns:a16="http://schemas.microsoft.com/office/drawing/2014/main" id="{3F81C5C5-9409-46D0-AEEF-16A11AED35F6}"/>
                  </a:ext>
                </a:extLst>
              </p:cNvPr>
              <p:cNvSpPr/>
              <p:nvPr/>
            </p:nvSpPr>
            <p:spPr>
              <a:xfrm>
                <a:off x="607640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4" name="직사각형 33">
                <a:extLst>
                  <a:ext uri="{FF2B5EF4-FFF2-40B4-BE49-F238E27FC236}">
                    <a16:creationId xmlns:a16="http://schemas.microsoft.com/office/drawing/2014/main" id="{5CA45A43-CB47-49BF-9933-4806E44ED49E}"/>
                  </a:ext>
                </a:extLst>
              </p:cNvPr>
              <p:cNvSpPr/>
              <p:nvPr/>
            </p:nvSpPr>
            <p:spPr>
              <a:xfrm>
                <a:off x="632378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5" name="직사각형 34">
                <a:extLst>
                  <a:ext uri="{FF2B5EF4-FFF2-40B4-BE49-F238E27FC236}">
                    <a16:creationId xmlns:a16="http://schemas.microsoft.com/office/drawing/2014/main" id="{C3824B6E-223F-45A2-A0DB-DAD0D13C3A0E}"/>
                  </a:ext>
                </a:extLst>
              </p:cNvPr>
              <p:cNvSpPr/>
              <p:nvPr/>
            </p:nvSpPr>
            <p:spPr>
              <a:xfrm>
                <a:off x="6571166"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6" name="직사각형 35">
                <a:extLst>
                  <a:ext uri="{FF2B5EF4-FFF2-40B4-BE49-F238E27FC236}">
                    <a16:creationId xmlns:a16="http://schemas.microsoft.com/office/drawing/2014/main" id="{E9946806-FBAE-439B-892C-5664F3AB6554}"/>
                  </a:ext>
                </a:extLst>
              </p:cNvPr>
              <p:cNvSpPr/>
              <p:nvPr/>
            </p:nvSpPr>
            <p:spPr>
              <a:xfrm>
                <a:off x="6818818"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7" name="직사각형 36">
                <a:extLst>
                  <a:ext uri="{FF2B5EF4-FFF2-40B4-BE49-F238E27FC236}">
                    <a16:creationId xmlns:a16="http://schemas.microsoft.com/office/drawing/2014/main" id="{7D96ABAE-909B-4752-A375-9A5209FAD701}"/>
                  </a:ext>
                </a:extLst>
              </p:cNvPr>
              <p:cNvSpPr/>
              <p:nvPr/>
            </p:nvSpPr>
            <p:spPr>
              <a:xfrm>
                <a:off x="7066197"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8" name="직사각형 37">
                <a:extLst>
                  <a:ext uri="{FF2B5EF4-FFF2-40B4-BE49-F238E27FC236}">
                    <a16:creationId xmlns:a16="http://schemas.microsoft.com/office/drawing/2014/main" id="{A9B7E46B-AD42-4898-B581-B0E2764BA935}"/>
                  </a:ext>
                </a:extLst>
              </p:cNvPr>
              <p:cNvSpPr/>
              <p:nvPr/>
            </p:nvSpPr>
            <p:spPr>
              <a:xfrm>
                <a:off x="7312223" y="5710462"/>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39" name="직사각형 38">
                <a:extLst>
                  <a:ext uri="{FF2B5EF4-FFF2-40B4-BE49-F238E27FC236}">
                    <a16:creationId xmlns:a16="http://schemas.microsoft.com/office/drawing/2014/main" id="{67486737-364C-45AE-9285-BCD080C39159}"/>
                  </a:ext>
                </a:extLst>
              </p:cNvPr>
              <p:cNvSpPr/>
              <p:nvPr/>
            </p:nvSpPr>
            <p:spPr>
              <a:xfrm>
                <a:off x="7575421"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0" name="직사각형 39">
                <a:extLst>
                  <a:ext uri="{FF2B5EF4-FFF2-40B4-BE49-F238E27FC236}">
                    <a16:creationId xmlns:a16="http://schemas.microsoft.com/office/drawing/2014/main" id="{A09D5AD2-9E5A-4CDB-9841-4BB7170A7F1D}"/>
                  </a:ext>
                </a:extLst>
              </p:cNvPr>
              <p:cNvSpPr/>
              <p:nvPr/>
            </p:nvSpPr>
            <p:spPr>
              <a:xfrm>
                <a:off x="781270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1" name="직사각형 40">
                <a:extLst>
                  <a:ext uri="{FF2B5EF4-FFF2-40B4-BE49-F238E27FC236}">
                    <a16:creationId xmlns:a16="http://schemas.microsoft.com/office/drawing/2014/main" id="{AC351E36-00FC-4921-A2F0-29B06E29938C}"/>
                  </a:ext>
                </a:extLst>
              </p:cNvPr>
              <p:cNvSpPr/>
              <p:nvPr/>
            </p:nvSpPr>
            <p:spPr>
              <a:xfrm>
                <a:off x="8059083"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sp>
            <p:nvSpPr>
              <p:cNvPr id="42" name="직사각형 41">
                <a:extLst>
                  <a:ext uri="{FF2B5EF4-FFF2-40B4-BE49-F238E27FC236}">
                    <a16:creationId xmlns:a16="http://schemas.microsoft.com/office/drawing/2014/main" id="{4AA4DF46-520A-41D1-BD71-1169E89988F6}"/>
                  </a:ext>
                </a:extLst>
              </p:cNvPr>
              <p:cNvSpPr/>
              <p:nvPr/>
            </p:nvSpPr>
            <p:spPr>
              <a:xfrm>
                <a:off x="8305786" y="5710461"/>
                <a:ext cx="165100" cy="323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sp>
          <p:nvSpPr>
            <p:cNvPr id="14" name="직사각형 13">
              <a:extLst>
                <a:ext uri="{FF2B5EF4-FFF2-40B4-BE49-F238E27FC236}">
                  <a16:creationId xmlns:a16="http://schemas.microsoft.com/office/drawing/2014/main" id="{3EB1DAE3-CF50-4875-83BF-93A2429C510D}"/>
                </a:ext>
              </a:extLst>
            </p:cNvPr>
            <p:cNvSpPr/>
            <p:nvPr/>
          </p:nvSpPr>
          <p:spPr>
            <a:xfrm rot="10800000">
              <a:off x="4211494" y="4666745"/>
              <a:ext cx="3882031" cy="536856"/>
            </a:xfrm>
            <a:prstGeom prst="rect">
              <a:avLst/>
            </a:prstGeom>
            <a:gradFill>
              <a:gsLst>
                <a:gs pos="100000">
                  <a:schemeClr val="bg1">
                    <a:alpha val="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p>
          </p:txBody>
        </p:sp>
      </p:grpSp>
      <p:cxnSp>
        <p:nvCxnSpPr>
          <p:cNvPr id="43" name="직선 화살표 연결선 42">
            <a:extLst>
              <a:ext uri="{FF2B5EF4-FFF2-40B4-BE49-F238E27FC236}">
                <a16:creationId xmlns:a16="http://schemas.microsoft.com/office/drawing/2014/main" id="{003DACAB-B388-4F3C-BFE2-20A7D37C7E8F}"/>
              </a:ext>
            </a:extLst>
          </p:cNvPr>
          <p:cNvCxnSpPr/>
          <p:nvPr/>
        </p:nvCxnSpPr>
        <p:spPr>
          <a:xfrm>
            <a:off x="2992644" y="5387960"/>
            <a:ext cx="5100884" cy="0"/>
          </a:xfrm>
          <a:prstGeom prst="straightConnector1">
            <a:avLst/>
          </a:prstGeom>
          <a:ln w="28575">
            <a:solidFill>
              <a:srgbClr val="66A1FE"/>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9E5B212D-693B-4332-A382-3CD713F07624}"/>
              </a:ext>
            </a:extLst>
          </p:cNvPr>
          <p:cNvSpPr/>
          <p:nvPr/>
        </p:nvSpPr>
        <p:spPr>
          <a:xfrm>
            <a:off x="2148918" y="5235804"/>
            <a:ext cx="694421" cy="430887"/>
          </a:xfrm>
          <a:prstGeom prst="rect">
            <a:avLst/>
          </a:prstGeom>
        </p:spPr>
        <p:txBody>
          <a:bodyPr wrap="none">
            <a:spAutoFit/>
          </a:bodyPr>
          <a:lstStyle/>
          <a:p>
            <a:r>
              <a:rPr lang="en-US" altLang="ko-KR" sz="1100" dirty="0" err="1">
                <a:solidFill>
                  <a:srgbClr val="66A1FE"/>
                </a:solidFill>
                <a:latin typeface="SamsungOne-700" panose="020B0803030303020204" pitchFamily="34" charset="0"/>
                <a:ea typeface="SamsungOne-700" panose="020B0803030303020204" pitchFamily="34" charset="0"/>
              </a:rPr>
              <a:t>Bắt</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đầu</a:t>
            </a:r>
            <a:r>
              <a:rPr lang="en-US" altLang="ko-KR" sz="1100" dirty="0">
                <a:solidFill>
                  <a:srgbClr val="66A1FE"/>
                </a:solidFill>
                <a:latin typeface="SamsungOne-700" panose="020B0803030303020204" pitchFamily="34" charset="0"/>
                <a:ea typeface="SamsungOne-700" panose="020B0803030303020204" pitchFamily="34" charset="0"/>
              </a:rPr>
              <a:t> </a:t>
            </a:r>
          </a:p>
          <a:p>
            <a:r>
              <a:rPr lang="en-US" altLang="ko-KR" sz="1100" dirty="0" err="1">
                <a:solidFill>
                  <a:srgbClr val="66A1FE"/>
                </a:solidFill>
                <a:latin typeface="SamsungOne-700" panose="020B0803030303020204" pitchFamily="34" charset="0"/>
                <a:ea typeface="SamsungOne-700" panose="020B0803030303020204" pitchFamily="34" charset="0"/>
              </a:rPr>
              <a:t>Luồng</a:t>
            </a:r>
            <a:endParaRPr lang="ko-KR" altLang="en-US" sz="1100" dirty="0">
              <a:solidFill>
                <a:srgbClr val="66A1FE"/>
              </a:solidFill>
              <a:latin typeface="SamsungOne-700" panose="020B0803030303020204" pitchFamily="34" charset="0"/>
              <a:ea typeface="SamsungOneKorean 400" panose="020B0503030303020204" pitchFamily="50" charset="-127"/>
            </a:endParaRPr>
          </a:p>
        </p:txBody>
      </p:sp>
      <p:cxnSp>
        <p:nvCxnSpPr>
          <p:cNvPr id="45" name="직선 연결선 44">
            <a:extLst>
              <a:ext uri="{FF2B5EF4-FFF2-40B4-BE49-F238E27FC236}">
                <a16:creationId xmlns:a16="http://schemas.microsoft.com/office/drawing/2014/main" id="{7C0A27FC-46E6-4E86-A587-3927F4430A6C}"/>
              </a:ext>
            </a:extLst>
          </p:cNvPr>
          <p:cNvCxnSpPr/>
          <p:nvPr/>
        </p:nvCxnSpPr>
        <p:spPr>
          <a:xfrm>
            <a:off x="2148918" y="4202779"/>
            <a:ext cx="0" cy="146391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AE55DE3-3DF1-44D1-850E-7B2637DE8944}"/>
              </a:ext>
            </a:extLst>
          </p:cNvPr>
          <p:cNvCxnSpPr/>
          <p:nvPr/>
        </p:nvCxnSpPr>
        <p:spPr>
          <a:xfrm>
            <a:off x="4857111" y="4672219"/>
            <a:ext cx="0" cy="99447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76363D12-F81D-4AD6-A5DE-64CA02A4F038}"/>
              </a:ext>
            </a:extLst>
          </p:cNvPr>
          <p:cNvSpPr/>
          <p:nvPr/>
        </p:nvSpPr>
        <p:spPr>
          <a:xfrm>
            <a:off x="3732402" y="5260879"/>
            <a:ext cx="2170787" cy="261610"/>
          </a:xfrm>
          <a:prstGeom prst="rect">
            <a:avLst/>
          </a:prstGeom>
          <a:solidFill>
            <a:schemeClr val="bg1"/>
          </a:solidFill>
        </p:spPr>
        <p:txBody>
          <a:bodyPr wrap="none">
            <a:spAutoFit/>
          </a:bodyPr>
          <a:lstStyle/>
          <a:p>
            <a:r>
              <a:rPr lang="en-US" altLang="ko-KR" sz="1100" dirty="0" err="1">
                <a:solidFill>
                  <a:srgbClr val="66A1FE"/>
                </a:solidFill>
                <a:latin typeface="SamsungOne-700" panose="020B0803030303020204" pitchFamily="34" charset="0"/>
                <a:ea typeface="SamsungOne-700" panose="020B0803030303020204" pitchFamily="34" charset="0"/>
              </a:rPr>
              <a:t>Quá</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khứ</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Hiện</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tại</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Tương</a:t>
            </a:r>
            <a:r>
              <a:rPr lang="en-US" altLang="ko-KR" sz="1100" dirty="0">
                <a:solidFill>
                  <a:srgbClr val="66A1FE"/>
                </a:solidFill>
                <a:latin typeface="SamsungOne-700" panose="020B0803030303020204" pitchFamily="34" charset="0"/>
                <a:ea typeface="SamsungOne-700" panose="020B0803030303020204" pitchFamily="34" charset="0"/>
              </a:rPr>
              <a:t> </a:t>
            </a:r>
            <a:r>
              <a:rPr lang="en-US" altLang="ko-KR" sz="1100" dirty="0" err="1">
                <a:solidFill>
                  <a:srgbClr val="66A1FE"/>
                </a:solidFill>
                <a:latin typeface="SamsungOne-700" panose="020B0803030303020204" pitchFamily="34" charset="0"/>
                <a:ea typeface="SamsungOne-700" panose="020B0803030303020204" pitchFamily="34" charset="0"/>
              </a:rPr>
              <a:t>lai</a:t>
            </a:r>
            <a:endParaRPr lang="ko-KR" altLang="en-US" sz="1100" dirty="0">
              <a:solidFill>
                <a:srgbClr val="66A1FE"/>
              </a:solidFill>
              <a:latin typeface="SamsungOne-700" panose="020B0803030303020204" pitchFamily="34" charset="0"/>
              <a:ea typeface="SamsungOneKorean 400" panose="020B0503030303020204" pitchFamily="50" charset="-127"/>
            </a:endParaRPr>
          </a:p>
        </p:txBody>
      </p:sp>
      <p:grpSp>
        <p:nvGrpSpPr>
          <p:cNvPr id="48" name="그룹 47">
            <a:extLst>
              <a:ext uri="{FF2B5EF4-FFF2-40B4-BE49-F238E27FC236}">
                <a16:creationId xmlns:a16="http://schemas.microsoft.com/office/drawing/2014/main" id="{535FD620-2ECE-4CA9-A3CB-1481F11F28E1}"/>
              </a:ext>
            </a:extLst>
          </p:cNvPr>
          <p:cNvGrpSpPr/>
          <p:nvPr/>
        </p:nvGrpSpPr>
        <p:grpSpPr>
          <a:xfrm>
            <a:off x="2212630" y="4312684"/>
            <a:ext cx="1567802" cy="261610"/>
            <a:chOff x="2344430" y="5894140"/>
            <a:chExt cx="2073140" cy="261610"/>
          </a:xfrm>
        </p:grpSpPr>
        <p:cxnSp>
          <p:nvCxnSpPr>
            <p:cNvPr id="49" name="직선 화살표 연결선 48">
              <a:extLst>
                <a:ext uri="{FF2B5EF4-FFF2-40B4-BE49-F238E27FC236}">
                  <a16:creationId xmlns:a16="http://schemas.microsoft.com/office/drawing/2014/main" id="{A80D9BFF-DE71-4147-B9D9-9E8538C0CD75}"/>
                </a:ext>
              </a:extLst>
            </p:cNvPr>
            <p:cNvCxnSpPr/>
            <p:nvPr/>
          </p:nvCxnSpPr>
          <p:spPr>
            <a:xfrm>
              <a:off x="2344430" y="6026135"/>
              <a:ext cx="2073140"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B2B5A06-7B5D-439E-A253-F507CA37EB54}"/>
                </a:ext>
              </a:extLst>
            </p:cNvPr>
            <p:cNvSpPr/>
            <p:nvPr/>
          </p:nvSpPr>
          <p:spPr>
            <a:xfrm>
              <a:off x="2619497" y="5894140"/>
              <a:ext cx="1525577" cy="261610"/>
            </a:xfrm>
            <a:prstGeom prst="rect">
              <a:avLst/>
            </a:prstGeom>
            <a:solidFill>
              <a:schemeClr val="bg1"/>
            </a:solidFill>
          </p:spPr>
          <p:txBody>
            <a:bodyPr wrap="square">
              <a:spAutoFit/>
            </a:bodyPr>
            <a:lstStyle/>
            <a:p>
              <a:pPr algn="ctr"/>
              <a:r>
                <a:rPr lang="en-US" altLang="ko-KR" sz="1100" dirty="0" err="1">
                  <a:solidFill>
                    <a:srgbClr val="193EB0"/>
                  </a:solidFill>
                  <a:latin typeface="SamsungOne-700" panose="020B0803030303020204" pitchFamily="34" charset="0"/>
                  <a:ea typeface="SamsungOne-700" panose="020B0803030303020204" pitchFamily="34" charset="0"/>
                </a:rPr>
                <a:t>Luồng</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giới</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hạn</a:t>
              </a:r>
              <a:endParaRPr lang="ko-KR" altLang="en-US" sz="1100" dirty="0">
                <a:solidFill>
                  <a:srgbClr val="193EB0"/>
                </a:solidFill>
                <a:latin typeface="SamsungOne-700" panose="020B0803030303020204" pitchFamily="34" charset="0"/>
                <a:ea typeface="SamsungOne-700C" panose="020B0806030303020204" pitchFamily="34" charset="0"/>
              </a:endParaRPr>
            </a:p>
          </p:txBody>
        </p:sp>
      </p:grpSp>
      <p:cxnSp>
        <p:nvCxnSpPr>
          <p:cNvPr id="51" name="직선 연결선 50">
            <a:extLst>
              <a:ext uri="{FF2B5EF4-FFF2-40B4-BE49-F238E27FC236}">
                <a16:creationId xmlns:a16="http://schemas.microsoft.com/office/drawing/2014/main" id="{AD010F7A-3CAA-4FCE-82BD-78B4C86F699B}"/>
              </a:ext>
            </a:extLst>
          </p:cNvPr>
          <p:cNvCxnSpPr/>
          <p:nvPr/>
        </p:nvCxnSpPr>
        <p:spPr>
          <a:xfrm>
            <a:off x="3824158" y="4202779"/>
            <a:ext cx="0" cy="99447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20E5A42-2783-4182-A837-87F52EE08179}"/>
              </a:ext>
            </a:extLst>
          </p:cNvPr>
          <p:cNvCxnSpPr/>
          <p:nvPr/>
        </p:nvCxnSpPr>
        <p:spPr>
          <a:xfrm>
            <a:off x="5895768" y="4202779"/>
            <a:ext cx="0" cy="99447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E8BF322F-CA4E-4828-9E97-AC1C2B427F32}"/>
              </a:ext>
            </a:extLst>
          </p:cNvPr>
          <p:cNvGrpSpPr/>
          <p:nvPr/>
        </p:nvGrpSpPr>
        <p:grpSpPr>
          <a:xfrm>
            <a:off x="3873275" y="4319850"/>
            <a:ext cx="1978765" cy="261610"/>
            <a:chOff x="2344430" y="5894140"/>
            <a:chExt cx="2073140" cy="261610"/>
          </a:xfrm>
        </p:grpSpPr>
        <p:cxnSp>
          <p:nvCxnSpPr>
            <p:cNvPr id="54" name="직선 화살표 연결선 53">
              <a:extLst>
                <a:ext uri="{FF2B5EF4-FFF2-40B4-BE49-F238E27FC236}">
                  <a16:creationId xmlns:a16="http://schemas.microsoft.com/office/drawing/2014/main" id="{A8CFB008-B546-4C94-9264-540C19CD8909}"/>
                </a:ext>
              </a:extLst>
            </p:cNvPr>
            <p:cNvCxnSpPr/>
            <p:nvPr/>
          </p:nvCxnSpPr>
          <p:spPr>
            <a:xfrm>
              <a:off x="2344430" y="6026135"/>
              <a:ext cx="2073140" cy="0"/>
            </a:xfrm>
            <a:prstGeom prst="straightConnector1">
              <a:avLst/>
            </a:prstGeom>
            <a:ln w="28575">
              <a:solidFill>
                <a:srgbClr val="193EB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E88A8019-B7F0-47B2-B4CB-138842867B1F}"/>
                </a:ext>
              </a:extLst>
            </p:cNvPr>
            <p:cNvSpPr/>
            <p:nvPr/>
          </p:nvSpPr>
          <p:spPr>
            <a:xfrm>
              <a:off x="2746463" y="5894140"/>
              <a:ext cx="1257942" cy="261610"/>
            </a:xfrm>
            <a:prstGeom prst="rect">
              <a:avLst/>
            </a:prstGeom>
            <a:solidFill>
              <a:schemeClr val="bg1"/>
            </a:solidFill>
          </p:spPr>
          <p:txBody>
            <a:bodyPr wrap="square">
              <a:spAutoFit/>
            </a:bodyPr>
            <a:lstStyle/>
            <a:p>
              <a:pPr algn="ctr"/>
              <a:r>
                <a:rPr lang="en-US" altLang="ko-KR" sz="1100" dirty="0" err="1">
                  <a:solidFill>
                    <a:srgbClr val="193EB0"/>
                  </a:solidFill>
                  <a:latin typeface="SamsungOne-700" panose="020B0803030303020204" pitchFamily="34" charset="0"/>
                  <a:ea typeface="SamsungOne-700" panose="020B0803030303020204" pitchFamily="34" charset="0"/>
                </a:rPr>
                <a:t>Luồng</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giới</a:t>
              </a:r>
              <a:r>
                <a:rPr lang="en-US" altLang="ko-KR" sz="1100" dirty="0">
                  <a:solidFill>
                    <a:srgbClr val="193EB0"/>
                  </a:solidFill>
                  <a:latin typeface="SamsungOne-700" panose="020B0803030303020204" pitchFamily="34" charset="0"/>
                  <a:ea typeface="SamsungOne-700" panose="020B0803030303020204" pitchFamily="34" charset="0"/>
                </a:rPr>
                <a:t> </a:t>
              </a:r>
              <a:r>
                <a:rPr lang="en-US" altLang="ko-KR" sz="1100" dirty="0" err="1">
                  <a:solidFill>
                    <a:srgbClr val="193EB0"/>
                  </a:solidFill>
                  <a:latin typeface="SamsungOne-700" panose="020B0803030303020204" pitchFamily="34" charset="0"/>
                  <a:ea typeface="SamsungOne-700" panose="020B0803030303020204" pitchFamily="34" charset="0"/>
                </a:rPr>
                <a:t>hạn</a:t>
              </a:r>
              <a:endParaRPr lang="ko-KR" altLang="en-US" sz="1100" dirty="0">
                <a:solidFill>
                  <a:srgbClr val="193EB0"/>
                </a:solidFill>
                <a:latin typeface="SamsungOne-700" panose="020B0803030303020204" pitchFamily="34" charset="0"/>
                <a:ea typeface="SamsungOne-700C" panose="020B0806030303020204" pitchFamily="34" charset="0"/>
              </a:endParaRPr>
            </a:p>
          </p:txBody>
        </p:sp>
      </p:grpSp>
      <p:sp>
        <p:nvSpPr>
          <p:cNvPr id="56" name="Horizontal Scroll 7">
            <a:extLst>
              <a:ext uri="{FF2B5EF4-FFF2-40B4-BE49-F238E27FC236}">
                <a16:creationId xmlns:a16="http://schemas.microsoft.com/office/drawing/2014/main" id="{99C83350-B8F2-4DC8-A5C5-64869469C20D}"/>
              </a:ext>
            </a:extLst>
          </p:cNvPr>
          <p:cNvSpPr/>
          <p:nvPr/>
        </p:nvSpPr>
        <p:spPr>
          <a:xfrm>
            <a:off x="7316783" y="3317344"/>
            <a:ext cx="1944710" cy="57369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Cùng</a:t>
            </a:r>
            <a:r>
              <a:rPr lang="en-US" dirty="0"/>
              <a:t> </a:t>
            </a:r>
            <a:r>
              <a:rPr lang="en-US" dirty="0" err="1"/>
              <a:t>xem</a:t>
            </a:r>
            <a:r>
              <a:rPr lang="en-US" dirty="0"/>
              <a:t> </a:t>
            </a:r>
            <a:r>
              <a:rPr lang="en-US" dirty="0" err="1"/>
              <a:t>lại</a:t>
            </a:r>
            <a:endParaRPr lang="en-KR" dirty="0"/>
          </a:p>
        </p:txBody>
      </p:sp>
    </p:spTree>
    <p:extLst>
      <p:ext uri="{BB962C8B-B14F-4D97-AF65-F5344CB8AC3E}">
        <p14:creationId xmlns:p14="http://schemas.microsoft.com/office/powerpoint/2010/main" val="2569546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Khóa</a:t>
            </a:r>
            <a:r>
              <a:rPr kumimoji="1" lang="en-US" altLang="ko-KR" dirty="0"/>
              <a:t> DBMS (4/4) – </a:t>
            </a:r>
            <a:r>
              <a:rPr kumimoji="1" lang="en-US" altLang="ko-KR" dirty="0" err="1"/>
              <a:t>Khóa</a:t>
            </a:r>
            <a:r>
              <a:rPr kumimoji="1" lang="en-US" altLang="ko-KR" dirty="0"/>
              <a:t> </a:t>
            </a:r>
            <a:r>
              <a:rPr kumimoji="1" lang="en-US" altLang="ko-KR" dirty="0" err="1"/>
              <a:t>ngoại</a:t>
            </a:r>
            <a:r>
              <a:rPr kumimoji="1" lang="en-US" altLang="ko-KR" dirty="0"/>
              <a:t> (FK)</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Khóa</a:t>
            </a:r>
            <a:r>
              <a:rPr lang="en-US" altLang="ko-KR" dirty="0"/>
              <a:t> </a:t>
            </a:r>
            <a:r>
              <a:rPr lang="en-US" altLang="ko-KR" dirty="0" err="1"/>
              <a:t>ngoại</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đề</a:t>
            </a:r>
            <a:r>
              <a:rPr lang="en-US" altLang="ko-KR" dirty="0"/>
              <a:t> </a:t>
            </a:r>
            <a:r>
              <a:rPr lang="en-US" altLang="ko-KR" dirty="0" err="1"/>
              <a:t>cập</a:t>
            </a:r>
            <a:r>
              <a:rPr lang="en-US" altLang="ko-KR" dirty="0"/>
              <a:t> </a:t>
            </a:r>
            <a:r>
              <a:rPr lang="en-US" altLang="ko-KR" dirty="0" err="1"/>
              <a:t>đến</a:t>
            </a:r>
            <a:r>
              <a:rPr lang="en-US" altLang="ko-KR" dirty="0"/>
              <a:t> </a:t>
            </a:r>
            <a:r>
              <a:rPr lang="en-US" altLang="ko-KR" dirty="0" err="1"/>
              <a:t>khóa</a:t>
            </a:r>
            <a:r>
              <a:rPr lang="en-US" altLang="ko-KR" dirty="0"/>
              <a:t> </a:t>
            </a:r>
            <a:r>
              <a:rPr lang="en-US" altLang="ko-KR" dirty="0" err="1"/>
              <a:t>chính</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khác</a:t>
            </a:r>
            <a:r>
              <a:rPr lang="en-US" altLang="ko-KR" dirty="0"/>
              <a:t>.</a:t>
            </a:r>
          </a:p>
          <a:p>
            <a:pPr lvl="1"/>
            <a:r>
              <a:rPr lang="en-US" altLang="ko-KR" dirty="0" err="1"/>
              <a:t>Khóa</a:t>
            </a:r>
            <a:r>
              <a:rPr lang="en-US" altLang="ko-KR" dirty="0"/>
              <a:t> </a:t>
            </a:r>
            <a:r>
              <a:rPr lang="en-US" altLang="ko-KR" dirty="0" err="1"/>
              <a:t>ngoại</a:t>
            </a:r>
            <a:r>
              <a:rPr lang="en-US" altLang="ko-KR" dirty="0"/>
              <a:t> </a:t>
            </a:r>
            <a:r>
              <a:rPr lang="en-US" altLang="ko-KR" dirty="0" err="1"/>
              <a:t>đề</a:t>
            </a:r>
            <a:r>
              <a:rPr lang="en-US" altLang="ko-KR" dirty="0"/>
              <a:t> </a:t>
            </a:r>
            <a:r>
              <a:rPr lang="en-US" altLang="ko-KR" dirty="0" err="1"/>
              <a:t>cập</a:t>
            </a:r>
            <a:r>
              <a:rPr lang="en-US" altLang="ko-KR" dirty="0"/>
              <a:t> </a:t>
            </a:r>
            <a:r>
              <a:rPr lang="en-US" altLang="ko-KR" dirty="0" err="1"/>
              <a:t>đến</a:t>
            </a:r>
            <a:r>
              <a:rPr lang="en-US" altLang="ko-KR" dirty="0"/>
              <a:t> </a:t>
            </a:r>
            <a:r>
              <a:rPr lang="en-US" altLang="ko-KR" dirty="0" err="1"/>
              <a:t>khóa</a:t>
            </a:r>
            <a:r>
              <a:rPr lang="en-US" altLang="ko-KR" dirty="0"/>
              <a:t> </a:t>
            </a:r>
            <a:r>
              <a:rPr lang="en-US" altLang="ko-KR" dirty="0" err="1"/>
              <a:t>chính</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khác</a:t>
            </a:r>
            <a:r>
              <a:rPr lang="en-US" altLang="ko-KR" dirty="0"/>
              <a:t> </a:t>
            </a:r>
            <a:r>
              <a:rPr lang="en-US" altLang="ko-KR" dirty="0" err="1"/>
              <a:t>để</a:t>
            </a:r>
            <a:r>
              <a:rPr lang="en-US" altLang="ko-KR" dirty="0"/>
              <a:t> </a:t>
            </a:r>
            <a:r>
              <a:rPr lang="en-US" altLang="ko-KR" dirty="0" err="1"/>
              <a:t>thể</a:t>
            </a:r>
            <a:r>
              <a:rPr lang="en-US" altLang="ko-KR" dirty="0"/>
              <a:t> </a:t>
            </a:r>
            <a:r>
              <a:rPr lang="en-US" altLang="ko-KR" dirty="0" err="1"/>
              <a:t>hiện</a:t>
            </a:r>
            <a:r>
              <a:rPr lang="en-US" altLang="ko-KR" dirty="0"/>
              <a:t> </a:t>
            </a:r>
            <a:r>
              <a:rPr lang="en-US" altLang="ko-KR" dirty="0" err="1"/>
              <a:t>mối</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đây</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đặc</a:t>
            </a:r>
            <a:r>
              <a:rPr lang="en-US" altLang="ko-KR" dirty="0"/>
              <a:t> </a:t>
            </a:r>
            <a:r>
              <a:rPr lang="en-US" altLang="ko-KR" dirty="0" err="1"/>
              <a:t>điểm</a:t>
            </a:r>
            <a:r>
              <a:rPr lang="en-US" altLang="ko-KR" dirty="0"/>
              <a:t> </a:t>
            </a:r>
            <a:r>
              <a:rPr lang="en-US" altLang="ko-KR" dirty="0" err="1"/>
              <a:t>của</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quan</a:t>
            </a:r>
            <a:r>
              <a:rPr lang="en-US" altLang="ko-KR" dirty="0"/>
              <a:t> </a:t>
            </a:r>
            <a:r>
              <a:rPr lang="en-US" altLang="ko-KR" dirty="0" err="1"/>
              <a:t>hệ</a:t>
            </a:r>
            <a:r>
              <a:rPr lang="en-US" altLang="ko-KR" dirty="0"/>
              <a:t>.</a:t>
            </a:r>
          </a:p>
          <a:p>
            <a:r>
              <a:rPr lang="en-US" altLang="ko-KR" dirty="0" err="1"/>
              <a:t>Đặc</a:t>
            </a:r>
            <a:r>
              <a:rPr lang="en-US" altLang="ko-KR" dirty="0"/>
              <a:t> </a:t>
            </a:r>
            <a:r>
              <a:rPr lang="en-US" altLang="ko-KR" dirty="0" err="1"/>
              <a:t>điểm</a:t>
            </a:r>
            <a:r>
              <a:rPr lang="en-US" altLang="ko-KR" dirty="0"/>
              <a:t> </a:t>
            </a:r>
            <a:r>
              <a:rPr lang="en-US" altLang="ko-KR" dirty="0" err="1"/>
              <a:t>của</a:t>
            </a:r>
            <a:r>
              <a:rPr lang="en-US" altLang="ko-KR" dirty="0"/>
              <a:t> </a:t>
            </a:r>
            <a:r>
              <a:rPr lang="en-US" altLang="ko-KR" dirty="0" err="1"/>
              <a:t>khóa</a:t>
            </a:r>
            <a:r>
              <a:rPr lang="en-US" altLang="ko-KR" dirty="0"/>
              <a:t> </a:t>
            </a:r>
            <a:r>
              <a:rPr lang="en-US" altLang="ko-KR" dirty="0" err="1"/>
              <a:t>ngoại</a:t>
            </a:r>
            <a:endParaRPr lang="en-US" altLang="ko-KR" dirty="0"/>
          </a:p>
          <a:p>
            <a:pPr lvl="1"/>
            <a:r>
              <a:rPr lang="vi-VN" altLang="ko-KR" dirty="0"/>
              <a:t>Biểu diễn mối quan hệ giữa các quan hệ trong một mô hình dữ liệu quan hệ.</a:t>
            </a:r>
          </a:p>
          <a:p>
            <a:pPr lvl="1"/>
            <a:r>
              <a:rPr lang="vi-VN" altLang="ko-KR" dirty="0"/>
              <a:t>Một thuộc tính đề cập đến khóa chính của một quan hệ khác.</a:t>
            </a:r>
          </a:p>
          <a:p>
            <a:pPr lvl="1"/>
            <a:r>
              <a:rPr lang="vi-VN" altLang="ko-KR" dirty="0"/>
              <a:t>Cả miền được tham chiếu (khóa ngoại) và miền được tham chiếu (khóa chính) đều có cùng miền</a:t>
            </a:r>
          </a:p>
          <a:p>
            <a:pPr lvl="1"/>
            <a:r>
              <a:rPr lang="vi-VN" altLang="ko-KR" dirty="0"/>
              <a:t>Giá trị NULL và giá trị trùng lặp được cho phép.</a:t>
            </a:r>
          </a:p>
          <a:p>
            <a:pPr lvl="1"/>
            <a:r>
              <a:rPr lang="vi-VN" altLang="ko-KR" dirty="0"/>
              <a:t>Cũng có thể có khóa ngoại tham chiếu đến khóa chính của chính nó.</a:t>
            </a:r>
          </a:p>
          <a:p>
            <a:pPr lvl="1"/>
            <a:r>
              <a:rPr lang="vi-VN" altLang="ko-KR" dirty="0"/>
              <a:t>Khóa ngoại có thể là một phần của khóa chính</a:t>
            </a:r>
            <a:endParaRPr lang="ko-KR" altLang="en-US" dirty="0"/>
          </a:p>
        </p:txBody>
      </p:sp>
    </p:spTree>
    <p:extLst>
      <p:ext uri="{BB962C8B-B14F-4D97-AF65-F5344CB8AC3E}">
        <p14:creationId xmlns:p14="http://schemas.microsoft.com/office/powerpoint/2010/main" val="16947176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Truyền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trên</a:t>
            </a:r>
            <a:r>
              <a:rPr lang="en-US" altLang="ko-KR" dirty="0"/>
              <a:t> </a:t>
            </a:r>
            <a:r>
              <a:rPr lang="en-US" altLang="ko-KR" dirty="0" err="1"/>
              <a:t>Kiến</a:t>
            </a:r>
            <a:r>
              <a:rPr lang="en-US" altLang="ko-KR" dirty="0"/>
              <a:t> </a:t>
            </a:r>
            <a:r>
              <a:rPr lang="en-US" altLang="ko-KR" dirty="0" err="1"/>
              <a:t>trúc</a:t>
            </a:r>
            <a:r>
              <a:rPr lang="en-US" altLang="ko-KR" dirty="0"/>
              <a:t> Lambda</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4802535" cy="914400"/>
          </a:xfrm>
        </p:spPr>
        <p:txBody>
          <a:bodyPr/>
          <a:lstStyle/>
          <a:p>
            <a:r>
              <a:rPr lang="en-US" altLang="ko-KR" dirty="0" err="1"/>
              <a:t>Kiến</a:t>
            </a:r>
            <a:r>
              <a:rPr lang="en-US" altLang="ko-KR" dirty="0"/>
              <a:t> </a:t>
            </a:r>
            <a:r>
              <a:rPr lang="en-US" altLang="ko-KR" dirty="0" err="1"/>
              <a:t>trúc</a:t>
            </a:r>
            <a:r>
              <a:rPr lang="en-US" altLang="ko-KR" dirty="0"/>
              <a:t> Lambda </a:t>
            </a:r>
            <a:r>
              <a:rPr lang="en-US" altLang="ko-KR" dirty="0" err="1"/>
              <a:t>tiếp</a:t>
            </a:r>
            <a:r>
              <a:rPr lang="en-US" altLang="ko-KR" dirty="0"/>
              <a:t> </a:t>
            </a:r>
            <a:r>
              <a:rPr lang="en-US" altLang="ko-KR" dirty="0" err="1"/>
              <a:t>cận</a:t>
            </a:r>
            <a:r>
              <a:rPr lang="en-US" altLang="ko-KR" dirty="0"/>
              <a:t> </a:t>
            </a:r>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có</a:t>
            </a:r>
            <a:r>
              <a:rPr lang="en-US" altLang="ko-KR" dirty="0"/>
              <a:t> </a:t>
            </a:r>
            <a:r>
              <a:rPr lang="en-US" altLang="ko-KR" dirty="0" err="1"/>
              <a:t>giới</a:t>
            </a:r>
            <a:r>
              <a:rPr lang="en-US" altLang="ko-KR" dirty="0"/>
              <a:t> </a:t>
            </a:r>
            <a:r>
              <a:rPr lang="en-US" altLang="ko-KR" dirty="0" err="1"/>
              <a:t>hạn</a:t>
            </a:r>
            <a:r>
              <a:rPr lang="en-US" altLang="ko-KR" dirty="0"/>
              <a:t> </a:t>
            </a:r>
            <a:r>
              <a:rPr lang="en-US" altLang="ko-KR" dirty="0" err="1"/>
              <a:t>và</a:t>
            </a:r>
            <a:r>
              <a:rPr lang="en-US" altLang="ko-KR" dirty="0"/>
              <a:t> </a:t>
            </a:r>
            <a:r>
              <a:rPr lang="en-US" altLang="ko-KR" dirty="0" err="1"/>
              <a:t>không</a:t>
            </a:r>
            <a:r>
              <a:rPr lang="en-US" altLang="ko-KR" dirty="0"/>
              <a:t> </a:t>
            </a:r>
            <a:r>
              <a:rPr lang="en-US" altLang="ko-KR" dirty="0" err="1"/>
              <a:t>giới</a:t>
            </a:r>
            <a:r>
              <a:rPr lang="en-US" altLang="ko-KR" dirty="0"/>
              <a:t> </a:t>
            </a:r>
            <a:r>
              <a:rPr lang="en-US" altLang="ko-KR" dirty="0" err="1"/>
              <a:t>hạn</a:t>
            </a:r>
            <a:r>
              <a:rPr lang="en-US" altLang="ko-KR" dirty="0"/>
              <a:t> </a:t>
            </a:r>
            <a:r>
              <a:rPr lang="en-US" altLang="ko-KR" dirty="0" err="1"/>
              <a:t>theo</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cách</a:t>
            </a:r>
            <a:endParaRPr lang="en-US" altLang="ko-KR" dirty="0"/>
          </a:p>
          <a:p>
            <a:pPr lvl="1"/>
            <a:r>
              <a:rPr lang="vi-VN" altLang="ko-KR" dirty="0"/>
              <a:t>Cả hai đều là các luồng dữ kiện bất biến có thể được xử lý</a:t>
            </a:r>
            <a:endParaRPr lang="en-US" altLang="ko-KR" dirty="0"/>
          </a:p>
          <a:p>
            <a:r>
              <a:rPr lang="en-US" altLang="ko-KR" dirty="0" err="1"/>
              <a:t>Các</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có</a:t>
            </a:r>
            <a:r>
              <a:rPr lang="en-US" altLang="ko-KR" dirty="0"/>
              <a:t> </a:t>
            </a:r>
            <a:r>
              <a:rPr lang="en-US" altLang="ko-KR" dirty="0" err="1"/>
              <a:t>giới</a:t>
            </a:r>
            <a:r>
              <a:rPr lang="en-US" altLang="ko-KR" dirty="0"/>
              <a:t> </a:t>
            </a:r>
            <a:r>
              <a:rPr lang="en-US" altLang="ko-KR" dirty="0" err="1"/>
              <a:t>hạn</a:t>
            </a:r>
            <a:r>
              <a:rPr lang="en-US" altLang="ko-KR" dirty="0"/>
              <a:t> </a:t>
            </a:r>
            <a:r>
              <a:rPr lang="en-US" altLang="ko-KR" dirty="0" err="1"/>
              <a:t>có</a:t>
            </a:r>
            <a:r>
              <a:rPr lang="en-US" altLang="ko-KR" dirty="0"/>
              <a:t> </a:t>
            </a:r>
            <a:r>
              <a:rPr lang="en-US" altLang="ko-KR" dirty="0" err="1"/>
              <a:t>điểm</a:t>
            </a:r>
            <a:r>
              <a:rPr lang="en-US" altLang="ko-KR" dirty="0"/>
              <a:t> </a:t>
            </a:r>
            <a:r>
              <a:rPr lang="en-US" altLang="ko-KR" dirty="0" err="1"/>
              <a:t>bắt</a:t>
            </a:r>
            <a:r>
              <a:rPr lang="en-US" altLang="ko-KR" dirty="0"/>
              <a:t> </a:t>
            </a:r>
            <a:r>
              <a:rPr lang="en-US" altLang="ko-KR" dirty="0" err="1"/>
              <a:t>đầu</a:t>
            </a:r>
            <a:r>
              <a:rPr lang="en-US" altLang="ko-KR" dirty="0"/>
              <a:t> </a:t>
            </a:r>
            <a:r>
              <a:rPr lang="en-US" altLang="ko-KR" dirty="0" err="1"/>
              <a:t>sẽ</a:t>
            </a:r>
            <a:r>
              <a:rPr lang="en-US" altLang="ko-KR" dirty="0"/>
              <a:t> </a:t>
            </a:r>
            <a:r>
              <a:rPr lang="en-US" altLang="ko-KR" dirty="0" err="1"/>
              <a:t>chứa</a:t>
            </a:r>
            <a:r>
              <a:rPr lang="en-US" altLang="ko-KR" dirty="0"/>
              <a:t> </a:t>
            </a:r>
            <a:r>
              <a:rPr lang="en-US" altLang="ko-KR" dirty="0" err="1"/>
              <a:t>các</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lịch</a:t>
            </a:r>
            <a:r>
              <a:rPr lang="en-US" altLang="ko-KR" dirty="0"/>
              <a:t> </a:t>
            </a:r>
            <a:r>
              <a:rPr lang="en-US" altLang="ko-KR" dirty="0" err="1"/>
              <a:t>sử</a:t>
            </a:r>
            <a:r>
              <a:rPr lang="en-US" altLang="ko-KR" dirty="0"/>
              <a:t> </a:t>
            </a:r>
            <a:r>
              <a:rPr lang="en-US" altLang="ko-KR" dirty="0" err="1"/>
              <a:t>bất</a:t>
            </a:r>
            <a:r>
              <a:rPr lang="en-US" altLang="ko-KR" dirty="0"/>
              <a:t> </a:t>
            </a:r>
            <a:r>
              <a:rPr lang="en-US" altLang="ko-KR" dirty="0" err="1"/>
              <a:t>biến</a:t>
            </a:r>
            <a:endParaRPr lang="en-US" altLang="ko-KR" dirty="0"/>
          </a:p>
          <a:p>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giới</a:t>
            </a:r>
            <a:r>
              <a:rPr lang="en-US" altLang="ko-KR" dirty="0"/>
              <a:t> </a:t>
            </a:r>
            <a:r>
              <a:rPr lang="en-US" altLang="ko-KR" dirty="0" err="1"/>
              <a:t>hạn</a:t>
            </a:r>
            <a:r>
              <a:rPr lang="en-US" altLang="ko-KR" dirty="0"/>
              <a:t> </a:t>
            </a:r>
            <a:r>
              <a:rPr lang="en-US" altLang="ko-KR" dirty="0" err="1"/>
              <a:t>sẽ</a:t>
            </a:r>
            <a:r>
              <a:rPr lang="en-US" altLang="ko-KR" dirty="0"/>
              <a:t> </a:t>
            </a:r>
            <a:r>
              <a:rPr lang="en-US" altLang="ko-KR" dirty="0" err="1"/>
              <a:t>chứa</a:t>
            </a:r>
            <a:r>
              <a:rPr lang="en-US" altLang="ko-KR" dirty="0"/>
              <a:t> </a:t>
            </a:r>
            <a:r>
              <a:rPr lang="en-US" altLang="ko-KR" dirty="0" err="1"/>
              <a:t>các</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bất</a:t>
            </a:r>
            <a:r>
              <a:rPr lang="en-US" altLang="ko-KR" dirty="0"/>
              <a:t> </a:t>
            </a:r>
            <a:r>
              <a:rPr lang="en-US" altLang="ko-KR" dirty="0" err="1"/>
              <a:t>biến</a:t>
            </a:r>
            <a:r>
              <a:rPr lang="en-US" altLang="ko-KR" dirty="0"/>
              <a:t> </a:t>
            </a:r>
            <a:r>
              <a:rPr lang="en-US" altLang="ko-KR" dirty="0" err="1"/>
              <a:t>hiện</a:t>
            </a:r>
            <a:r>
              <a:rPr lang="en-US" altLang="ko-KR" dirty="0"/>
              <a:t> </a:t>
            </a:r>
            <a:r>
              <a:rPr lang="en-US" altLang="ko-KR" dirty="0" err="1"/>
              <a:t>tại</a:t>
            </a:r>
            <a:endParaRPr lang="en-US" altLang="ko-KR" dirty="0"/>
          </a:p>
          <a:p>
            <a:r>
              <a:rPr lang="en-US" altLang="ko-KR" dirty="0" err="1"/>
              <a:t>Xử</a:t>
            </a:r>
            <a:r>
              <a:rPr lang="en-US" altLang="ko-KR" dirty="0"/>
              <a:t> </a:t>
            </a:r>
            <a:r>
              <a:rPr lang="en-US" altLang="ko-KR" dirty="0" err="1"/>
              <a:t>lý</a:t>
            </a:r>
            <a:r>
              <a:rPr lang="en-US" altLang="ko-KR" dirty="0"/>
              <a:t> </a:t>
            </a:r>
            <a:r>
              <a:rPr lang="en-US" altLang="ko-KR" dirty="0" err="1"/>
              <a:t>cả</a:t>
            </a:r>
            <a:r>
              <a:rPr lang="en-US" altLang="ko-KR" dirty="0"/>
              <a:t> </a:t>
            </a:r>
            <a:r>
              <a:rPr lang="en-US" altLang="ko-KR" dirty="0" err="1"/>
              <a:t>hai</a:t>
            </a:r>
            <a:r>
              <a:rPr lang="en-US" altLang="ko-KR" dirty="0"/>
              <a:t> </a:t>
            </a:r>
            <a:r>
              <a:rPr lang="en-US" altLang="ko-KR" dirty="0" err="1"/>
              <a:t>luồng</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trên</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với</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mã</a:t>
            </a:r>
            <a:endParaRPr lang="en-US" altLang="ko-KR" dirty="0"/>
          </a:p>
          <a:p>
            <a:pPr lvl="1"/>
            <a:r>
              <a:rPr lang="vi-VN" altLang="ko-KR" dirty="0"/>
              <a:t>Cung cấp cả chế độ xem hàng loạt và chế độ xem tốc độ trên cùng một động cơ</a:t>
            </a:r>
            <a:endParaRPr lang="ko-KR" altLang="en-US" dirty="0"/>
          </a:p>
        </p:txBody>
      </p:sp>
      <p:sp>
        <p:nvSpPr>
          <p:cNvPr id="17" name="모서리가 둥근 직사각형 11">
            <a:extLst>
              <a:ext uri="{FF2B5EF4-FFF2-40B4-BE49-F238E27FC236}">
                <a16:creationId xmlns:a16="http://schemas.microsoft.com/office/drawing/2014/main" id="{A5C142D0-93BA-451E-8966-43890AD5314D}"/>
              </a:ext>
            </a:extLst>
          </p:cNvPr>
          <p:cNvSpPr/>
          <p:nvPr/>
        </p:nvSpPr>
        <p:spPr>
          <a:xfrm>
            <a:off x="6465675" y="3913458"/>
            <a:ext cx="2641441" cy="456600"/>
          </a:xfrm>
          <a:prstGeom prst="roundRect">
            <a:avLst>
              <a:gd name="adj" fmla="val 29680"/>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0" name="그룹 19">
            <a:extLst>
              <a:ext uri="{FF2B5EF4-FFF2-40B4-BE49-F238E27FC236}">
                <a16:creationId xmlns:a16="http://schemas.microsoft.com/office/drawing/2014/main" id="{BE03F39F-2A03-46A4-ACC0-55EF35433EC2}"/>
              </a:ext>
            </a:extLst>
          </p:cNvPr>
          <p:cNvGrpSpPr/>
          <p:nvPr/>
        </p:nvGrpSpPr>
        <p:grpSpPr>
          <a:xfrm>
            <a:off x="6562888" y="2382429"/>
            <a:ext cx="2544228" cy="1488802"/>
            <a:chOff x="6349481" y="2391048"/>
            <a:chExt cx="2544228" cy="1488802"/>
          </a:xfrm>
        </p:grpSpPr>
        <p:sp>
          <p:nvSpPr>
            <p:cNvPr id="21" name="화살표: 오른쪽 20">
              <a:extLst>
                <a:ext uri="{FF2B5EF4-FFF2-40B4-BE49-F238E27FC236}">
                  <a16:creationId xmlns:a16="http://schemas.microsoft.com/office/drawing/2014/main" id="{03632705-E0FE-499C-AB25-B5EB40ADC2D0}"/>
                </a:ext>
              </a:extLst>
            </p:cNvPr>
            <p:cNvSpPr/>
            <p:nvPr/>
          </p:nvSpPr>
          <p:spPr>
            <a:xfrm rot="5400000">
              <a:off x="6342835" y="3126262"/>
              <a:ext cx="918924" cy="588252"/>
            </a:xfrm>
            <a:prstGeom prst="rightArrow">
              <a:avLst/>
            </a:prstGeom>
            <a:solidFill>
              <a:srgbClr val="CDE6FB"/>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fontAlgn="ctr" latinLnBrk="1" hangingPunct="1">
                <a:spcBef>
                  <a:spcPts val="0"/>
                </a:spcBef>
                <a:spcAft>
                  <a:spcPts val="0"/>
                </a:spcAft>
              </a:pPr>
              <a:endParaRPr lang="ko-KR" altLang="ko-KR" sz="1800" b="0" i="0" u="none" strike="noStrike" dirty="0">
                <a:effectLst/>
                <a:latin typeface="SamsungOne-400" panose="020B0503030303020204" pitchFamily="34" charset="0"/>
              </a:endParaRPr>
            </a:p>
            <a:p>
              <a:pPr algn="ctr"/>
              <a:endParaRPr lang="ko-KR" altLang="en-US" dirty="0"/>
            </a:p>
          </p:txBody>
        </p:sp>
        <p:sp>
          <p:nvSpPr>
            <p:cNvPr id="22" name="TextBox 21">
              <a:extLst>
                <a:ext uri="{FF2B5EF4-FFF2-40B4-BE49-F238E27FC236}">
                  <a16:creationId xmlns:a16="http://schemas.microsoft.com/office/drawing/2014/main" id="{4F6FA0B2-4C29-480E-9F29-49A14F9135F7}"/>
                </a:ext>
              </a:extLst>
            </p:cNvPr>
            <p:cNvSpPr txBox="1"/>
            <p:nvPr/>
          </p:nvSpPr>
          <p:spPr>
            <a:xfrm>
              <a:off x="6349481" y="2391048"/>
              <a:ext cx="905631" cy="523220"/>
            </a:xfrm>
            <a:prstGeom prst="rect">
              <a:avLst/>
            </a:prstGeom>
            <a:noFill/>
          </p:spPr>
          <p:txBody>
            <a:bodyPr wrap="square" rtlCol="0">
              <a:spAutoFit/>
            </a:bodyPr>
            <a:lstStyle/>
            <a:p>
              <a:pPr algn="ctr"/>
              <a:r>
                <a:rPr lang="en-US" altLang="ko-KR" sz="1400" dirty="0" err="1">
                  <a:solidFill>
                    <a:srgbClr val="193EB0"/>
                  </a:solidFill>
                  <a:latin typeface="SamsungOne-700" panose="020B0803030303020204" pitchFamily="34" charset="0"/>
                  <a:ea typeface="SamsungOne-700" panose="020B0803030303020204" pitchFamily="34" charset="0"/>
                </a:rPr>
                <a:t>Luồng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giới</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hạn</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23" name="TextBox 22">
              <a:extLst>
                <a:ext uri="{FF2B5EF4-FFF2-40B4-BE49-F238E27FC236}">
                  <a16:creationId xmlns:a16="http://schemas.microsoft.com/office/drawing/2014/main" id="{059D699F-578D-48D6-B9F9-A68E4A4824A7}"/>
                </a:ext>
              </a:extLst>
            </p:cNvPr>
            <p:cNvSpPr txBox="1"/>
            <p:nvPr/>
          </p:nvSpPr>
          <p:spPr>
            <a:xfrm>
              <a:off x="7571350" y="2391048"/>
              <a:ext cx="1322359" cy="523220"/>
            </a:xfrm>
            <a:prstGeom prst="rect">
              <a:avLst/>
            </a:prstGeom>
            <a:noFill/>
          </p:spPr>
          <p:txBody>
            <a:bodyPr wrap="square" rtlCol="0">
              <a:spAutoFit/>
            </a:bodyPr>
            <a:lstStyle/>
            <a:p>
              <a:pPr algn="ctr"/>
              <a:r>
                <a:rPr lang="en-US" altLang="ko-KR" sz="1400" dirty="0" err="1">
                  <a:solidFill>
                    <a:srgbClr val="193EB0"/>
                  </a:solidFill>
                  <a:latin typeface="SamsungOne-700" panose="020B0803030303020204" pitchFamily="34" charset="0"/>
                  <a:ea typeface="SamsungOne-700" panose="020B0803030303020204" pitchFamily="34" charset="0"/>
                </a:rPr>
                <a:t>Luồng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không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giới</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hạn</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24" name="화살표: 오른쪽 7">
              <a:extLst>
                <a:ext uri="{FF2B5EF4-FFF2-40B4-BE49-F238E27FC236}">
                  <a16:creationId xmlns:a16="http://schemas.microsoft.com/office/drawing/2014/main" id="{7B719B8F-90ED-4A89-B19E-67E17B734748}"/>
                </a:ext>
              </a:extLst>
            </p:cNvPr>
            <p:cNvSpPr/>
            <p:nvPr/>
          </p:nvSpPr>
          <p:spPr>
            <a:xfrm rot="5400000">
              <a:off x="7804980" y="3126262"/>
              <a:ext cx="918924" cy="588252"/>
            </a:xfrm>
            <a:prstGeom prst="rightArrow">
              <a:avLst/>
            </a:prstGeom>
            <a:solidFill>
              <a:srgbClr val="CDE6FB"/>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fontAlgn="ctr" latinLnBrk="1" hangingPunct="1">
                <a:spcBef>
                  <a:spcPts val="0"/>
                </a:spcBef>
                <a:spcAft>
                  <a:spcPts val="0"/>
                </a:spcAft>
              </a:pPr>
              <a:endParaRPr lang="ko-KR" altLang="ko-KR" sz="1800" b="0" i="0" u="none" strike="noStrike" dirty="0">
                <a:effectLst/>
                <a:latin typeface="SamsungOne-400" panose="020B0503030303020204" pitchFamily="34" charset="0"/>
              </a:endParaRPr>
            </a:p>
            <a:p>
              <a:pPr algn="ctr"/>
              <a:endParaRPr lang="ko-KR" altLang="en-US" dirty="0"/>
            </a:p>
          </p:txBody>
        </p:sp>
      </p:grpSp>
      <p:grpSp>
        <p:nvGrpSpPr>
          <p:cNvPr id="25" name="그룹 24">
            <a:extLst>
              <a:ext uri="{FF2B5EF4-FFF2-40B4-BE49-F238E27FC236}">
                <a16:creationId xmlns:a16="http://schemas.microsoft.com/office/drawing/2014/main" id="{6D90D8ED-CF3B-4DC1-81B9-FC0DBA9B1CDF}"/>
              </a:ext>
            </a:extLst>
          </p:cNvPr>
          <p:cNvGrpSpPr/>
          <p:nvPr/>
        </p:nvGrpSpPr>
        <p:grpSpPr>
          <a:xfrm>
            <a:off x="6893108" y="4370058"/>
            <a:ext cx="1786575" cy="506799"/>
            <a:chOff x="6640081" y="4616802"/>
            <a:chExt cx="1786575" cy="506799"/>
          </a:xfrm>
        </p:grpSpPr>
        <p:sp>
          <p:nvSpPr>
            <p:cNvPr id="26" name="화살표: 오른쪽 7">
              <a:extLst>
                <a:ext uri="{FF2B5EF4-FFF2-40B4-BE49-F238E27FC236}">
                  <a16:creationId xmlns:a16="http://schemas.microsoft.com/office/drawing/2014/main" id="{C9D36887-F018-41D7-9024-30E89A2C35C2}"/>
                </a:ext>
              </a:extLst>
            </p:cNvPr>
            <p:cNvSpPr/>
            <p:nvPr/>
          </p:nvSpPr>
          <p:spPr>
            <a:xfrm rot="5400000">
              <a:off x="6548896" y="4707987"/>
              <a:ext cx="506799" cy="324429"/>
            </a:xfrm>
            <a:prstGeom prst="rightArrow">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fontAlgn="ctr" latinLnBrk="1" hangingPunct="1">
                <a:spcBef>
                  <a:spcPts val="0"/>
                </a:spcBef>
                <a:spcAft>
                  <a:spcPts val="0"/>
                </a:spcAft>
              </a:pPr>
              <a:endParaRPr lang="ko-KR" altLang="ko-KR" sz="1800" b="0" i="0" u="none" strike="noStrike" dirty="0">
                <a:effectLst/>
                <a:latin typeface="SamsungOne-400" panose="020B0503030303020204" pitchFamily="34" charset="0"/>
              </a:endParaRPr>
            </a:p>
            <a:p>
              <a:pPr algn="ctr"/>
              <a:endParaRPr lang="ko-KR" altLang="en-US" dirty="0"/>
            </a:p>
          </p:txBody>
        </p:sp>
        <p:sp>
          <p:nvSpPr>
            <p:cNvPr id="27" name="화살표: 오른쪽 7">
              <a:extLst>
                <a:ext uri="{FF2B5EF4-FFF2-40B4-BE49-F238E27FC236}">
                  <a16:creationId xmlns:a16="http://schemas.microsoft.com/office/drawing/2014/main" id="{6436F7F5-4F14-460C-A2D3-B32FD28A649D}"/>
                </a:ext>
              </a:extLst>
            </p:cNvPr>
            <p:cNvSpPr/>
            <p:nvPr/>
          </p:nvSpPr>
          <p:spPr>
            <a:xfrm rot="5400000">
              <a:off x="8011042" y="4707987"/>
              <a:ext cx="506799" cy="324429"/>
            </a:xfrm>
            <a:prstGeom prst="rightArrow">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fontAlgn="ctr" latinLnBrk="1" hangingPunct="1">
                <a:spcBef>
                  <a:spcPts val="0"/>
                </a:spcBef>
                <a:spcAft>
                  <a:spcPts val="0"/>
                </a:spcAft>
              </a:pPr>
              <a:endParaRPr lang="ko-KR" altLang="ko-KR" sz="1800" b="0" i="0" u="none" strike="noStrike" dirty="0">
                <a:effectLst/>
                <a:latin typeface="SamsungOne-400" panose="020B0503030303020204" pitchFamily="34" charset="0"/>
              </a:endParaRPr>
            </a:p>
            <a:p>
              <a:pPr algn="ctr"/>
              <a:endParaRPr lang="ko-KR" altLang="en-US" dirty="0"/>
            </a:p>
          </p:txBody>
        </p:sp>
      </p:grpSp>
      <p:grpSp>
        <p:nvGrpSpPr>
          <p:cNvPr id="28" name="그룹 27">
            <a:extLst>
              <a:ext uri="{FF2B5EF4-FFF2-40B4-BE49-F238E27FC236}">
                <a16:creationId xmlns:a16="http://schemas.microsoft.com/office/drawing/2014/main" id="{09FD54BA-B546-4952-B023-0A2A93625625}"/>
              </a:ext>
            </a:extLst>
          </p:cNvPr>
          <p:cNvGrpSpPr/>
          <p:nvPr/>
        </p:nvGrpSpPr>
        <p:grpSpPr>
          <a:xfrm>
            <a:off x="6501290" y="4896574"/>
            <a:ext cx="2570210" cy="1083925"/>
            <a:chOff x="6226477" y="5143318"/>
            <a:chExt cx="2570210" cy="1083925"/>
          </a:xfrm>
        </p:grpSpPr>
        <p:grpSp>
          <p:nvGrpSpPr>
            <p:cNvPr id="29" name="그룹 28">
              <a:extLst>
                <a:ext uri="{FF2B5EF4-FFF2-40B4-BE49-F238E27FC236}">
                  <a16:creationId xmlns:a16="http://schemas.microsoft.com/office/drawing/2014/main" id="{ED7B1FD0-CC35-46FE-8C5C-4B70D4B705D7}"/>
                </a:ext>
              </a:extLst>
            </p:cNvPr>
            <p:cNvGrpSpPr/>
            <p:nvPr/>
          </p:nvGrpSpPr>
          <p:grpSpPr>
            <a:xfrm>
              <a:off x="6226477" y="5143318"/>
              <a:ext cx="2570210" cy="1083925"/>
              <a:chOff x="6226477" y="5143318"/>
              <a:chExt cx="2570210" cy="1083925"/>
            </a:xfrm>
          </p:grpSpPr>
          <p:sp>
            <p:nvSpPr>
              <p:cNvPr id="32" name="눈물 방울 31">
                <a:extLst>
                  <a:ext uri="{FF2B5EF4-FFF2-40B4-BE49-F238E27FC236}">
                    <a16:creationId xmlns:a16="http://schemas.microsoft.com/office/drawing/2014/main" id="{95A95FB5-C39E-4067-9BFF-918389B8BEA8}"/>
                  </a:ext>
                </a:extLst>
              </p:cNvPr>
              <p:cNvSpPr/>
              <p:nvPr/>
            </p:nvSpPr>
            <p:spPr>
              <a:xfrm>
                <a:off x="6226477" y="5143318"/>
                <a:ext cx="1118282" cy="1083925"/>
              </a:xfrm>
              <a:prstGeom prst="teardrop">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93EB0"/>
                  </a:solidFill>
                  <a:latin typeface="SamsungOne-700" panose="020B0803030303020204" pitchFamily="34" charset="0"/>
                </a:endParaRPr>
              </a:p>
            </p:txBody>
          </p:sp>
          <p:sp>
            <p:nvSpPr>
              <p:cNvPr id="33" name="눈물 방울 32">
                <a:extLst>
                  <a:ext uri="{FF2B5EF4-FFF2-40B4-BE49-F238E27FC236}">
                    <a16:creationId xmlns:a16="http://schemas.microsoft.com/office/drawing/2014/main" id="{3225B75A-7169-4C64-B9B3-DE797A639BB9}"/>
                  </a:ext>
                </a:extLst>
              </p:cNvPr>
              <p:cNvSpPr/>
              <p:nvPr/>
            </p:nvSpPr>
            <p:spPr>
              <a:xfrm>
                <a:off x="7678405" y="5143318"/>
                <a:ext cx="1118282" cy="1083925"/>
              </a:xfrm>
              <a:prstGeom prst="teardrop">
                <a:avLst/>
              </a:prstGeom>
              <a:solidFill>
                <a:srgbClr val="193E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bg1"/>
                  </a:solidFill>
                  <a:latin typeface="SamsungOne-700" panose="020B0803030303020204" pitchFamily="34" charset="0"/>
                  <a:ea typeface="SamsungOne-600C" panose="020B0706030303020204" pitchFamily="34" charset="0"/>
                </a:endParaRPr>
              </a:p>
            </p:txBody>
          </p:sp>
        </p:grpSp>
        <p:sp>
          <p:nvSpPr>
            <p:cNvPr id="30" name="직사각형 29">
              <a:extLst>
                <a:ext uri="{FF2B5EF4-FFF2-40B4-BE49-F238E27FC236}">
                  <a16:creationId xmlns:a16="http://schemas.microsoft.com/office/drawing/2014/main" id="{F408624F-9882-4533-97BF-2A5C2753ECEE}"/>
                </a:ext>
              </a:extLst>
            </p:cNvPr>
            <p:cNvSpPr/>
            <p:nvPr/>
          </p:nvSpPr>
          <p:spPr>
            <a:xfrm>
              <a:off x="6319474" y="5423670"/>
              <a:ext cx="958917" cy="523220"/>
            </a:xfrm>
            <a:prstGeom prst="rect">
              <a:avLst/>
            </a:prstGeom>
          </p:spPr>
          <p:txBody>
            <a:bodyPr wrap="none">
              <a:spAutoFit/>
            </a:bodyPr>
            <a:lstStyle/>
            <a:p>
              <a:pPr algn="ctr"/>
              <a:r>
                <a:rPr lang="en-US" altLang="ko-KR" sz="1400" dirty="0">
                  <a:solidFill>
                    <a:schemeClr val="bg1"/>
                  </a:solidFill>
                  <a:latin typeface="SamsungOne-700" panose="020B0803030303020204" pitchFamily="34" charset="0"/>
                  <a:ea typeface="SamsungOne-700" panose="020B0803030303020204" pitchFamily="34" charset="0"/>
                </a:rPr>
                <a:t>Historical</a:t>
              </a:r>
            </a:p>
            <a:p>
              <a:pPr algn="ctr"/>
              <a:r>
                <a:rPr lang="en-US" altLang="ko-KR" sz="1400" dirty="0">
                  <a:solidFill>
                    <a:schemeClr val="bg1"/>
                  </a:solidFill>
                  <a:latin typeface="SamsungOne-700" panose="020B0803030303020204" pitchFamily="34" charset="0"/>
                  <a:ea typeface="SamsungOne-700" panose="020B0803030303020204" pitchFamily="34" charset="0"/>
                </a:rPr>
                <a:t> View</a:t>
              </a:r>
            </a:p>
          </p:txBody>
        </p:sp>
        <p:sp>
          <p:nvSpPr>
            <p:cNvPr id="31" name="직사각형 30">
              <a:extLst>
                <a:ext uri="{FF2B5EF4-FFF2-40B4-BE49-F238E27FC236}">
                  <a16:creationId xmlns:a16="http://schemas.microsoft.com/office/drawing/2014/main" id="{941BF905-AA28-4A46-BFC8-479DA6464A5D}"/>
                </a:ext>
              </a:extLst>
            </p:cNvPr>
            <p:cNvSpPr/>
            <p:nvPr/>
          </p:nvSpPr>
          <p:spPr>
            <a:xfrm>
              <a:off x="7754526" y="5423670"/>
              <a:ext cx="1019831" cy="523220"/>
            </a:xfrm>
            <a:prstGeom prst="rect">
              <a:avLst/>
            </a:prstGeom>
          </p:spPr>
          <p:txBody>
            <a:bodyPr wrap="none">
              <a:spAutoFit/>
            </a:bodyPr>
            <a:lstStyle/>
            <a:p>
              <a:pPr algn="ctr"/>
              <a:r>
                <a:rPr lang="en-US" altLang="ko-KR" sz="1400" dirty="0">
                  <a:solidFill>
                    <a:schemeClr val="bg1"/>
                  </a:solidFill>
                  <a:latin typeface="SamsungOne-700" panose="020B0803030303020204" pitchFamily="34" charset="0"/>
                  <a:ea typeface="SamsungOne-700" panose="020B0803030303020204" pitchFamily="34" charset="0"/>
                </a:rPr>
                <a:t>Real-time </a:t>
              </a:r>
            </a:p>
            <a:p>
              <a:pPr algn="ctr"/>
              <a:r>
                <a:rPr lang="en-US" altLang="ko-KR" sz="1400" dirty="0">
                  <a:solidFill>
                    <a:schemeClr val="bg1"/>
                  </a:solidFill>
                  <a:latin typeface="SamsungOne-700" panose="020B0803030303020204" pitchFamily="34" charset="0"/>
                  <a:ea typeface="SamsungOne-700" panose="020B0803030303020204" pitchFamily="34" charset="0"/>
                </a:rPr>
                <a:t>View</a:t>
              </a:r>
            </a:p>
          </p:txBody>
        </p:sp>
      </p:grpSp>
    </p:spTree>
    <p:extLst>
      <p:ext uri="{BB962C8B-B14F-4D97-AF65-F5344CB8AC3E}">
        <p14:creationId xmlns:p14="http://schemas.microsoft.com/office/powerpoint/2010/main" val="12476531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023E98C-3996-4229-90DA-1A04FD5EA898}"/>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8565F69A-0F4F-478B-8A48-56660FBEFECC}"/>
              </a:ext>
            </a:extLst>
          </p:cNvPr>
          <p:cNvSpPr>
            <a:spLocks noGrp="1"/>
          </p:cNvSpPr>
          <p:nvPr>
            <p:ph type="body" sz="quarter" idx="11"/>
          </p:nvPr>
        </p:nvSpPr>
        <p:spPr>
          <a:xfrm>
            <a:off x="654720" y="1387796"/>
            <a:ext cx="7216657" cy="493776"/>
          </a:xfrm>
        </p:spPr>
        <p:txBody>
          <a:bodyPr/>
          <a:lstStyle/>
          <a:p>
            <a:r>
              <a:rPr lang="vi-VN" altLang="ko-KR" dirty="0"/>
              <a:t>Chủ đề Apache Kafka dưới dạng Nhật ký cam kết</a:t>
            </a:r>
            <a:endParaRPr lang="ko-KR" altLang="en-US" dirty="0"/>
          </a:p>
        </p:txBody>
      </p:sp>
      <p:sp>
        <p:nvSpPr>
          <p:cNvPr id="4" name="텍스트 개체 틀 3">
            <a:extLst>
              <a:ext uri="{FF2B5EF4-FFF2-40B4-BE49-F238E27FC236}">
                <a16:creationId xmlns:a16="http://schemas.microsoft.com/office/drawing/2014/main" id="{08549995-971A-4CBE-9DD7-C593BEAA7EC2}"/>
              </a:ext>
            </a:extLst>
          </p:cNvPr>
          <p:cNvSpPr>
            <a:spLocks noGrp="1"/>
          </p:cNvSpPr>
          <p:nvPr>
            <p:ph type="body" sz="quarter" idx="13"/>
          </p:nvPr>
        </p:nvSpPr>
        <p:spPr/>
        <p:txBody>
          <a:bodyPr/>
          <a:lstStyle/>
          <a:p>
            <a:r>
              <a:rPr lang="en-US" altLang="ko-KR" dirty="0" err="1"/>
              <a:t>Bài</a:t>
            </a:r>
            <a:r>
              <a:rPr lang="en-US" altLang="ko-KR" dirty="0"/>
              <a:t>  04</a:t>
            </a:r>
            <a:endParaRPr lang="ko-KR" altLang="en-US" dirty="0"/>
          </a:p>
        </p:txBody>
      </p:sp>
      <p:sp>
        <p:nvSpPr>
          <p:cNvPr id="5" name="텍스트 개체 틀 4">
            <a:extLst>
              <a:ext uri="{FF2B5EF4-FFF2-40B4-BE49-F238E27FC236}">
                <a16:creationId xmlns:a16="http://schemas.microsoft.com/office/drawing/2014/main" id="{9FD390A7-E791-4E95-BD2E-0E3417E89431}"/>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lưu</a:t>
            </a:r>
            <a:r>
              <a:rPr lang="en-US" altLang="ko-KR" dirty="0"/>
              <a:t> </a:t>
            </a:r>
            <a:r>
              <a:rPr lang="en-US" altLang="ko-KR" dirty="0" err="1"/>
              <a:t>trữ</a:t>
            </a:r>
            <a:r>
              <a:rPr lang="en-US" altLang="ko-KR" dirty="0"/>
              <a:t> </a:t>
            </a:r>
            <a:r>
              <a:rPr lang="en-US" altLang="ko-KR" dirty="0" err="1"/>
              <a:t>vĩnh</a:t>
            </a:r>
            <a:r>
              <a:rPr lang="en-US" altLang="ko-KR" dirty="0"/>
              <a:t> </a:t>
            </a:r>
            <a:r>
              <a:rPr lang="en-US" altLang="ko-KR" dirty="0" err="1"/>
              <a:t>viễn</a:t>
            </a:r>
            <a:endParaRPr lang="en-US" altLang="ko-KR" dirty="0"/>
          </a:p>
          <a:p>
            <a:pPr lvl="1"/>
            <a:r>
              <a:rPr lang="vi-VN" altLang="ko-KR" dirty="0"/>
              <a:t>Các tin nhắn được lưu trữ theo thứ tự chúng được gửi và không thay đổi</a:t>
            </a:r>
          </a:p>
          <a:p>
            <a:pPr lvl="1"/>
            <a:r>
              <a:rPr lang="vi-VN" altLang="ko-KR" dirty="0"/>
              <a:t>Thời gian lưu giữ có thể được đặt cho từng chủ đề</a:t>
            </a:r>
          </a:p>
          <a:p>
            <a:pPr lvl="1"/>
            <a:r>
              <a:rPr lang="vi-VN" altLang="ko-KR" dirty="0"/>
              <a:t>Đọc tin nhắn từ đầu hoặc mới nhất</a:t>
            </a:r>
            <a:endParaRPr lang="ko-KR" altLang="en-US" dirty="0"/>
          </a:p>
        </p:txBody>
      </p:sp>
      <p:grpSp>
        <p:nvGrpSpPr>
          <p:cNvPr id="13" name="그룹 12">
            <a:extLst>
              <a:ext uri="{FF2B5EF4-FFF2-40B4-BE49-F238E27FC236}">
                <a16:creationId xmlns:a16="http://schemas.microsoft.com/office/drawing/2014/main" id="{2CD40F9C-9C17-459C-8DB0-D85B9CC3365A}"/>
              </a:ext>
            </a:extLst>
          </p:cNvPr>
          <p:cNvGrpSpPr/>
          <p:nvPr/>
        </p:nvGrpSpPr>
        <p:grpSpPr>
          <a:xfrm>
            <a:off x="2372014" y="3830960"/>
            <a:ext cx="5574705" cy="2154933"/>
            <a:chOff x="2372014" y="3830960"/>
            <a:chExt cx="5574705" cy="2154933"/>
          </a:xfrm>
        </p:grpSpPr>
        <p:grpSp>
          <p:nvGrpSpPr>
            <p:cNvPr id="14" name="그룹 13">
              <a:extLst>
                <a:ext uri="{FF2B5EF4-FFF2-40B4-BE49-F238E27FC236}">
                  <a16:creationId xmlns:a16="http://schemas.microsoft.com/office/drawing/2014/main" id="{7DE51EA6-8B96-4007-A9B7-58BDA89FA981}"/>
                </a:ext>
              </a:extLst>
            </p:cNvPr>
            <p:cNvGrpSpPr/>
            <p:nvPr/>
          </p:nvGrpSpPr>
          <p:grpSpPr>
            <a:xfrm>
              <a:off x="2372014" y="3830960"/>
              <a:ext cx="3293659" cy="461665"/>
              <a:chOff x="2052946" y="3687123"/>
              <a:chExt cx="3293659" cy="461665"/>
            </a:xfrm>
          </p:grpSpPr>
          <p:grpSp>
            <p:nvGrpSpPr>
              <p:cNvPr id="52" name="그룹 51">
                <a:extLst>
                  <a:ext uri="{FF2B5EF4-FFF2-40B4-BE49-F238E27FC236}">
                    <a16:creationId xmlns:a16="http://schemas.microsoft.com/office/drawing/2014/main" id="{01D0FA56-FB9E-44DD-8C48-9AEF6DF415AC}"/>
                  </a:ext>
                </a:extLst>
              </p:cNvPr>
              <p:cNvGrpSpPr/>
              <p:nvPr/>
            </p:nvGrpSpPr>
            <p:grpSpPr>
              <a:xfrm>
                <a:off x="2868200" y="3715873"/>
                <a:ext cx="2478405" cy="404166"/>
                <a:chOff x="4732020" y="4055284"/>
                <a:chExt cx="2377440" cy="500091"/>
              </a:xfrm>
            </p:grpSpPr>
            <p:sp>
              <p:nvSpPr>
                <p:cNvPr id="54" name="직사각형 53">
                  <a:extLst>
                    <a:ext uri="{FF2B5EF4-FFF2-40B4-BE49-F238E27FC236}">
                      <a16:creationId xmlns:a16="http://schemas.microsoft.com/office/drawing/2014/main" id="{6E5F953C-5D5B-4EE7-8E66-3792BE940329}"/>
                    </a:ext>
                  </a:extLst>
                </p:cNvPr>
                <p:cNvSpPr/>
                <p:nvPr/>
              </p:nvSpPr>
              <p:spPr>
                <a:xfrm>
                  <a:off x="473202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0</a:t>
                  </a:r>
                  <a:endParaRPr lang="ko-KR" altLang="en-US" dirty="0">
                    <a:solidFill>
                      <a:srgbClr val="0043B2"/>
                    </a:solidFill>
                    <a:latin typeface="SamsungOne-400" panose="020B0503030303020204" pitchFamily="34" charset="0"/>
                  </a:endParaRPr>
                </a:p>
              </p:txBody>
            </p:sp>
            <p:sp>
              <p:nvSpPr>
                <p:cNvPr id="55" name="직사각형 54">
                  <a:extLst>
                    <a:ext uri="{FF2B5EF4-FFF2-40B4-BE49-F238E27FC236}">
                      <a16:creationId xmlns:a16="http://schemas.microsoft.com/office/drawing/2014/main" id="{BC243D8E-78F9-4881-8CE6-726B3B235460}"/>
                    </a:ext>
                  </a:extLst>
                </p:cNvPr>
                <p:cNvSpPr/>
                <p:nvPr/>
              </p:nvSpPr>
              <p:spPr>
                <a:xfrm>
                  <a:off x="491490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a:t>
                  </a:r>
                  <a:endParaRPr lang="ko-KR" altLang="en-US" dirty="0">
                    <a:solidFill>
                      <a:srgbClr val="0043B2"/>
                    </a:solidFill>
                    <a:latin typeface="SamsungOne-400" panose="020B0503030303020204" pitchFamily="34" charset="0"/>
                  </a:endParaRPr>
                </a:p>
              </p:txBody>
            </p:sp>
            <p:sp>
              <p:nvSpPr>
                <p:cNvPr id="56" name="직사각형 55">
                  <a:extLst>
                    <a:ext uri="{FF2B5EF4-FFF2-40B4-BE49-F238E27FC236}">
                      <a16:creationId xmlns:a16="http://schemas.microsoft.com/office/drawing/2014/main" id="{A62EE73B-AF15-4690-9F05-29C3EB0D2DE1}"/>
                    </a:ext>
                  </a:extLst>
                </p:cNvPr>
                <p:cNvSpPr/>
                <p:nvPr/>
              </p:nvSpPr>
              <p:spPr>
                <a:xfrm>
                  <a:off x="509778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2</a:t>
                  </a:r>
                  <a:endParaRPr lang="ko-KR" altLang="en-US" dirty="0">
                    <a:solidFill>
                      <a:srgbClr val="0043B2"/>
                    </a:solidFill>
                    <a:latin typeface="SamsungOne-400" panose="020B0503030303020204" pitchFamily="34" charset="0"/>
                  </a:endParaRPr>
                </a:p>
              </p:txBody>
            </p:sp>
            <p:sp>
              <p:nvSpPr>
                <p:cNvPr id="57" name="직사각형 56">
                  <a:extLst>
                    <a:ext uri="{FF2B5EF4-FFF2-40B4-BE49-F238E27FC236}">
                      <a16:creationId xmlns:a16="http://schemas.microsoft.com/office/drawing/2014/main" id="{A30156B9-8C67-492D-8BE6-97E8887D613F}"/>
                    </a:ext>
                  </a:extLst>
                </p:cNvPr>
                <p:cNvSpPr/>
                <p:nvPr/>
              </p:nvSpPr>
              <p:spPr>
                <a:xfrm>
                  <a:off x="528066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3</a:t>
                  </a:r>
                  <a:endParaRPr lang="ko-KR" altLang="en-US" dirty="0">
                    <a:solidFill>
                      <a:srgbClr val="0043B2"/>
                    </a:solidFill>
                    <a:latin typeface="SamsungOne-400" panose="020B0503030303020204" pitchFamily="34" charset="0"/>
                  </a:endParaRPr>
                </a:p>
              </p:txBody>
            </p:sp>
            <p:sp>
              <p:nvSpPr>
                <p:cNvPr id="58" name="직사각형 57">
                  <a:extLst>
                    <a:ext uri="{FF2B5EF4-FFF2-40B4-BE49-F238E27FC236}">
                      <a16:creationId xmlns:a16="http://schemas.microsoft.com/office/drawing/2014/main" id="{1D1E24E9-A091-4DEC-AE77-7A66AB0ACB7C}"/>
                    </a:ext>
                  </a:extLst>
                </p:cNvPr>
                <p:cNvSpPr/>
                <p:nvPr/>
              </p:nvSpPr>
              <p:spPr>
                <a:xfrm>
                  <a:off x="546354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4</a:t>
                  </a:r>
                  <a:endParaRPr lang="ko-KR" altLang="en-US" dirty="0">
                    <a:solidFill>
                      <a:srgbClr val="0043B2"/>
                    </a:solidFill>
                    <a:latin typeface="SamsungOne-400" panose="020B0503030303020204" pitchFamily="34" charset="0"/>
                  </a:endParaRPr>
                </a:p>
              </p:txBody>
            </p:sp>
            <p:sp>
              <p:nvSpPr>
                <p:cNvPr id="59" name="직사각형 58">
                  <a:extLst>
                    <a:ext uri="{FF2B5EF4-FFF2-40B4-BE49-F238E27FC236}">
                      <a16:creationId xmlns:a16="http://schemas.microsoft.com/office/drawing/2014/main" id="{33A1A6CD-405A-4BB3-9A21-67DE74DD29D2}"/>
                    </a:ext>
                  </a:extLst>
                </p:cNvPr>
                <p:cNvSpPr/>
                <p:nvPr/>
              </p:nvSpPr>
              <p:spPr>
                <a:xfrm>
                  <a:off x="564642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5</a:t>
                  </a:r>
                  <a:endParaRPr lang="ko-KR" altLang="en-US" dirty="0">
                    <a:solidFill>
                      <a:srgbClr val="0043B2"/>
                    </a:solidFill>
                    <a:latin typeface="SamsungOne-400" panose="020B0503030303020204" pitchFamily="34" charset="0"/>
                  </a:endParaRPr>
                </a:p>
              </p:txBody>
            </p:sp>
            <p:sp>
              <p:nvSpPr>
                <p:cNvPr id="60" name="직사각형 59">
                  <a:extLst>
                    <a:ext uri="{FF2B5EF4-FFF2-40B4-BE49-F238E27FC236}">
                      <a16:creationId xmlns:a16="http://schemas.microsoft.com/office/drawing/2014/main" id="{B21A51E8-DC30-4CCC-8710-3F80322FA20A}"/>
                    </a:ext>
                  </a:extLst>
                </p:cNvPr>
                <p:cNvSpPr/>
                <p:nvPr/>
              </p:nvSpPr>
              <p:spPr>
                <a:xfrm>
                  <a:off x="582930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6</a:t>
                  </a:r>
                  <a:endParaRPr lang="ko-KR" altLang="en-US" dirty="0">
                    <a:solidFill>
                      <a:srgbClr val="0043B2"/>
                    </a:solidFill>
                    <a:latin typeface="SamsungOne-400" panose="020B0503030303020204" pitchFamily="34" charset="0"/>
                  </a:endParaRPr>
                </a:p>
              </p:txBody>
            </p:sp>
            <p:sp>
              <p:nvSpPr>
                <p:cNvPr id="61" name="직사각형 60">
                  <a:extLst>
                    <a:ext uri="{FF2B5EF4-FFF2-40B4-BE49-F238E27FC236}">
                      <a16:creationId xmlns:a16="http://schemas.microsoft.com/office/drawing/2014/main" id="{170B1A81-B8CD-4AC9-9554-5493159C2A06}"/>
                    </a:ext>
                  </a:extLst>
                </p:cNvPr>
                <p:cNvSpPr/>
                <p:nvPr/>
              </p:nvSpPr>
              <p:spPr>
                <a:xfrm>
                  <a:off x="601218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7</a:t>
                  </a:r>
                  <a:endParaRPr lang="ko-KR" altLang="en-US" dirty="0">
                    <a:solidFill>
                      <a:srgbClr val="0043B2"/>
                    </a:solidFill>
                    <a:latin typeface="SamsungOne-400" panose="020B0503030303020204" pitchFamily="34" charset="0"/>
                  </a:endParaRPr>
                </a:p>
              </p:txBody>
            </p:sp>
            <p:sp>
              <p:nvSpPr>
                <p:cNvPr id="62" name="직사각형 61">
                  <a:extLst>
                    <a:ext uri="{FF2B5EF4-FFF2-40B4-BE49-F238E27FC236}">
                      <a16:creationId xmlns:a16="http://schemas.microsoft.com/office/drawing/2014/main" id="{A5DD20CD-5F90-4D07-8D6D-E823C114865C}"/>
                    </a:ext>
                  </a:extLst>
                </p:cNvPr>
                <p:cNvSpPr/>
                <p:nvPr/>
              </p:nvSpPr>
              <p:spPr>
                <a:xfrm>
                  <a:off x="619642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8</a:t>
                  </a:r>
                  <a:endParaRPr lang="ko-KR" altLang="en-US" dirty="0">
                    <a:solidFill>
                      <a:srgbClr val="0043B2"/>
                    </a:solidFill>
                    <a:latin typeface="SamsungOne-400" panose="020B0503030303020204" pitchFamily="34" charset="0"/>
                  </a:endParaRPr>
                </a:p>
              </p:txBody>
            </p:sp>
            <p:sp>
              <p:nvSpPr>
                <p:cNvPr id="63" name="직사각형 62">
                  <a:extLst>
                    <a:ext uri="{FF2B5EF4-FFF2-40B4-BE49-F238E27FC236}">
                      <a16:creationId xmlns:a16="http://schemas.microsoft.com/office/drawing/2014/main" id="{6EA2AC01-62AC-457D-9E77-AACC3E4E972B}"/>
                    </a:ext>
                  </a:extLst>
                </p:cNvPr>
                <p:cNvSpPr/>
                <p:nvPr/>
              </p:nvSpPr>
              <p:spPr>
                <a:xfrm>
                  <a:off x="637930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9</a:t>
                  </a:r>
                  <a:endParaRPr lang="ko-KR" altLang="en-US" dirty="0">
                    <a:solidFill>
                      <a:srgbClr val="0043B2"/>
                    </a:solidFill>
                    <a:latin typeface="SamsungOne-400" panose="020B0503030303020204" pitchFamily="34" charset="0"/>
                  </a:endParaRPr>
                </a:p>
              </p:txBody>
            </p:sp>
            <p:sp>
              <p:nvSpPr>
                <p:cNvPr id="64" name="직사각형 63">
                  <a:extLst>
                    <a:ext uri="{FF2B5EF4-FFF2-40B4-BE49-F238E27FC236}">
                      <a16:creationId xmlns:a16="http://schemas.microsoft.com/office/drawing/2014/main" id="{5658D938-0781-49F3-91C6-24075D518669}"/>
                    </a:ext>
                  </a:extLst>
                </p:cNvPr>
                <p:cNvSpPr/>
                <p:nvPr/>
              </p:nvSpPr>
              <p:spPr>
                <a:xfrm>
                  <a:off x="656218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10</a:t>
                  </a:r>
                  <a:endParaRPr lang="ko-KR" altLang="en-US" dirty="0">
                    <a:solidFill>
                      <a:srgbClr val="0043B2"/>
                    </a:solidFill>
                    <a:latin typeface="SamsungOne-400" panose="020B0503030303020204" pitchFamily="34" charset="0"/>
                  </a:endParaRPr>
                </a:p>
              </p:txBody>
            </p:sp>
            <p:sp>
              <p:nvSpPr>
                <p:cNvPr id="65" name="직사각형 64">
                  <a:extLst>
                    <a:ext uri="{FF2B5EF4-FFF2-40B4-BE49-F238E27FC236}">
                      <a16:creationId xmlns:a16="http://schemas.microsoft.com/office/drawing/2014/main" id="{BC5BB058-D329-4772-A92F-5BCFD583ABA4}"/>
                    </a:ext>
                  </a:extLst>
                </p:cNvPr>
                <p:cNvSpPr/>
                <p:nvPr/>
              </p:nvSpPr>
              <p:spPr>
                <a:xfrm>
                  <a:off x="674506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a:t>
                  </a:r>
                </a:p>
                <a:p>
                  <a:pPr algn="ctr"/>
                  <a:r>
                    <a:rPr lang="en-US" altLang="ko-KR" sz="1400" dirty="0">
                      <a:solidFill>
                        <a:srgbClr val="0043B2"/>
                      </a:solidFill>
                      <a:latin typeface="SamsungOne-400" panose="020B0503030303020204" pitchFamily="34" charset="0"/>
                      <a:ea typeface="SamsungOne-400" panose="020B0503030303020204" pitchFamily="34" charset="0"/>
                    </a:rPr>
                    <a:t>1</a:t>
                  </a:r>
                  <a:endParaRPr lang="ko-KR" altLang="en-US" dirty="0">
                    <a:solidFill>
                      <a:srgbClr val="0043B2"/>
                    </a:solidFill>
                    <a:latin typeface="SamsungOne-400" panose="020B0503030303020204" pitchFamily="34" charset="0"/>
                  </a:endParaRPr>
                </a:p>
              </p:txBody>
            </p:sp>
            <p:sp>
              <p:nvSpPr>
                <p:cNvPr id="66" name="직사각형 65">
                  <a:extLst>
                    <a:ext uri="{FF2B5EF4-FFF2-40B4-BE49-F238E27FC236}">
                      <a16:creationId xmlns:a16="http://schemas.microsoft.com/office/drawing/2014/main" id="{60D4F537-B9F6-41AD-8754-FECF7E9F5821}"/>
                    </a:ext>
                  </a:extLst>
                </p:cNvPr>
                <p:cNvSpPr/>
                <p:nvPr/>
              </p:nvSpPr>
              <p:spPr>
                <a:xfrm>
                  <a:off x="6926580" y="4055284"/>
                  <a:ext cx="182880" cy="500091"/>
                </a:xfrm>
                <a:prstGeom prst="rect">
                  <a:avLst/>
                </a:prstGeom>
                <a:solidFill>
                  <a:schemeClr val="bg1"/>
                </a:solidFill>
                <a:ln w="12700">
                  <a:solidFill>
                    <a:srgbClr val="004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12</a:t>
                  </a:r>
                  <a:endParaRPr lang="ko-KR" altLang="en-US" dirty="0">
                    <a:solidFill>
                      <a:srgbClr val="0043B2"/>
                    </a:solidFill>
                    <a:latin typeface="SamsungOne-400" panose="020B0503030303020204" pitchFamily="34" charset="0"/>
                  </a:endParaRPr>
                </a:p>
              </p:txBody>
            </p:sp>
          </p:grpSp>
          <p:sp>
            <p:nvSpPr>
              <p:cNvPr id="53" name="직사각형 52">
                <a:extLst>
                  <a:ext uri="{FF2B5EF4-FFF2-40B4-BE49-F238E27FC236}">
                    <a16:creationId xmlns:a16="http://schemas.microsoft.com/office/drawing/2014/main" id="{6F706FFC-9319-4966-8D11-5ECA024B8663}"/>
                  </a:ext>
                </a:extLst>
              </p:cNvPr>
              <p:cNvSpPr/>
              <p:nvPr/>
            </p:nvSpPr>
            <p:spPr>
              <a:xfrm>
                <a:off x="2052946" y="3687123"/>
                <a:ext cx="902812" cy="461665"/>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Phân</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vùng</a:t>
                </a:r>
                <a:endParaRPr lang="en-US" altLang="ko-KR" sz="1200" dirty="0">
                  <a:solidFill>
                    <a:srgbClr val="0043B2"/>
                  </a:solidFill>
                  <a:latin typeface="SamsungOne-700" panose="020B0803030303020204" pitchFamily="34" charset="0"/>
                  <a:ea typeface="SamsungOne-700" panose="020B0803030303020204" pitchFamily="34" charset="0"/>
                </a:endParaRPr>
              </a:p>
              <a:p>
                <a:pPr algn="ctr"/>
                <a:r>
                  <a:rPr lang="en-US" altLang="ko-KR" sz="1200" dirty="0">
                    <a:solidFill>
                      <a:srgbClr val="0043B2"/>
                    </a:solidFill>
                    <a:latin typeface="SamsungOne-700" panose="020B0803030303020204" pitchFamily="34" charset="0"/>
                    <a:ea typeface="SamsungOne-700" panose="020B0803030303020204" pitchFamily="34" charset="0"/>
                  </a:rPr>
                  <a:t>0</a:t>
                </a:r>
              </a:p>
            </p:txBody>
          </p:sp>
        </p:grpSp>
        <p:grpSp>
          <p:nvGrpSpPr>
            <p:cNvPr id="15" name="그룹 14">
              <a:extLst>
                <a:ext uri="{FF2B5EF4-FFF2-40B4-BE49-F238E27FC236}">
                  <a16:creationId xmlns:a16="http://schemas.microsoft.com/office/drawing/2014/main" id="{8434A344-20AF-4370-9380-507836ACAEE8}"/>
                </a:ext>
              </a:extLst>
            </p:cNvPr>
            <p:cNvGrpSpPr/>
            <p:nvPr/>
          </p:nvGrpSpPr>
          <p:grpSpPr>
            <a:xfrm>
              <a:off x="2372014" y="4455167"/>
              <a:ext cx="2728348" cy="461665"/>
              <a:chOff x="2052946" y="3687123"/>
              <a:chExt cx="2728348" cy="461665"/>
            </a:xfrm>
          </p:grpSpPr>
          <p:grpSp>
            <p:nvGrpSpPr>
              <p:cNvPr id="40" name="그룹 39">
                <a:extLst>
                  <a:ext uri="{FF2B5EF4-FFF2-40B4-BE49-F238E27FC236}">
                    <a16:creationId xmlns:a16="http://schemas.microsoft.com/office/drawing/2014/main" id="{AB40CDD9-CD19-4397-9B94-F3C147C4EB9C}"/>
                  </a:ext>
                </a:extLst>
              </p:cNvPr>
              <p:cNvGrpSpPr/>
              <p:nvPr/>
            </p:nvGrpSpPr>
            <p:grpSpPr>
              <a:xfrm>
                <a:off x="2868199" y="3715873"/>
                <a:ext cx="1913095" cy="404166"/>
                <a:chOff x="4732020" y="4055284"/>
                <a:chExt cx="1835160" cy="500091"/>
              </a:xfrm>
            </p:grpSpPr>
            <p:sp>
              <p:nvSpPr>
                <p:cNvPr id="42" name="직사각형 41">
                  <a:extLst>
                    <a:ext uri="{FF2B5EF4-FFF2-40B4-BE49-F238E27FC236}">
                      <a16:creationId xmlns:a16="http://schemas.microsoft.com/office/drawing/2014/main" id="{F926683C-5BED-42F5-B4C3-5A437B748314}"/>
                    </a:ext>
                  </a:extLst>
                </p:cNvPr>
                <p:cNvSpPr/>
                <p:nvPr/>
              </p:nvSpPr>
              <p:spPr>
                <a:xfrm>
                  <a:off x="473202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0</a:t>
                  </a:r>
                  <a:endParaRPr lang="ko-KR" altLang="en-US" dirty="0">
                    <a:solidFill>
                      <a:srgbClr val="0043B2"/>
                    </a:solidFill>
                    <a:latin typeface="SamsungOne-400" panose="020B0503030303020204" pitchFamily="34" charset="0"/>
                  </a:endParaRPr>
                </a:p>
              </p:txBody>
            </p:sp>
            <p:sp>
              <p:nvSpPr>
                <p:cNvPr id="43" name="직사각형 42">
                  <a:extLst>
                    <a:ext uri="{FF2B5EF4-FFF2-40B4-BE49-F238E27FC236}">
                      <a16:creationId xmlns:a16="http://schemas.microsoft.com/office/drawing/2014/main" id="{EAD2D44E-29F1-48AF-8035-3D5B8C87E6A4}"/>
                    </a:ext>
                  </a:extLst>
                </p:cNvPr>
                <p:cNvSpPr/>
                <p:nvPr/>
              </p:nvSpPr>
              <p:spPr>
                <a:xfrm>
                  <a:off x="491490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a:t>
                  </a:r>
                  <a:endParaRPr lang="ko-KR" altLang="en-US" dirty="0">
                    <a:solidFill>
                      <a:srgbClr val="0043B2"/>
                    </a:solidFill>
                    <a:latin typeface="SamsungOne-400" panose="020B0503030303020204" pitchFamily="34" charset="0"/>
                  </a:endParaRPr>
                </a:p>
              </p:txBody>
            </p:sp>
            <p:sp>
              <p:nvSpPr>
                <p:cNvPr id="44" name="직사각형 43">
                  <a:extLst>
                    <a:ext uri="{FF2B5EF4-FFF2-40B4-BE49-F238E27FC236}">
                      <a16:creationId xmlns:a16="http://schemas.microsoft.com/office/drawing/2014/main" id="{5BD1023C-33E0-49D2-A4F4-BA083A9542A5}"/>
                    </a:ext>
                  </a:extLst>
                </p:cNvPr>
                <p:cNvSpPr/>
                <p:nvPr/>
              </p:nvSpPr>
              <p:spPr>
                <a:xfrm>
                  <a:off x="509778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2</a:t>
                  </a:r>
                  <a:endParaRPr lang="ko-KR" altLang="en-US" dirty="0">
                    <a:solidFill>
                      <a:srgbClr val="0043B2"/>
                    </a:solidFill>
                    <a:latin typeface="SamsungOne-400" panose="020B0503030303020204" pitchFamily="34" charset="0"/>
                  </a:endParaRPr>
                </a:p>
              </p:txBody>
            </p:sp>
            <p:sp>
              <p:nvSpPr>
                <p:cNvPr id="45" name="직사각형 44">
                  <a:extLst>
                    <a:ext uri="{FF2B5EF4-FFF2-40B4-BE49-F238E27FC236}">
                      <a16:creationId xmlns:a16="http://schemas.microsoft.com/office/drawing/2014/main" id="{6FF19BB6-4DDE-4CA2-989C-A9862CD54682}"/>
                    </a:ext>
                  </a:extLst>
                </p:cNvPr>
                <p:cNvSpPr/>
                <p:nvPr/>
              </p:nvSpPr>
              <p:spPr>
                <a:xfrm>
                  <a:off x="528066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3</a:t>
                  </a:r>
                  <a:endParaRPr lang="ko-KR" altLang="en-US" dirty="0">
                    <a:solidFill>
                      <a:srgbClr val="0043B2"/>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C768AB8A-AD45-4F02-8A95-69A82B0610D2}"/>
                    </a:ext>
                  </a:extLst>
                </p:cNvPr>
                <p:cNvSpPr/>
                <p:nvPr/>
              </p:nvSpPr>
              <p:spPr>
                <a:xfrm>
                  <a:off x="546354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4</a:t>
                  </a:r>
                  <a:endParaRPr lang="ko-KR" altLang="en-US" dirty="0">
                    <a:solidFill>
                      <a:srgbClr val="0043B2"/>
                    </a:solidFill>
                    <a:latin typeface="SamsungOne-400" panose="020B0503030303020204" pitchFamily="34" charset="0"/>
                  </a:endParaRPr>
                </a:p>
              </p:txBody>
            </p:sp>
            <p:sp>
              <p:nvSpPr>
                <p:cNvPr id="47" name="직사각형 46">
                  <a:extLst>
                    <a:ext uri="{FF2B5EF4-FFF2-40B4-BE49-F238E27FC236}">
                      <a16:creationId xmlns:a16="http://schemas.microsoft.com/office/drawing/2014/main" id="{55A680DA-846E-412E-B2EF-5EEDDAB038C3}"/>
                    </a:ext>
                  </a:extLst>
                </p:cNvPr>
                <p:cNvSpPr/>
                <p:nvPr/>
              </p:nvSpPr>
              <p:spPr>
                <a:xfrm>
                  <a:off x="564642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5</a:t>
                  </a:r>
                  <a:endParaRPr lang="ko-KR" altLang="en-US" dirty="0">
                    <a:solidFill>
                      <a:srgbClr val="0043B2"/>
                    </a:solidFill>
                    <a:latin typeface="SamsungOne-400" panose="020B0503030303020204" pitchFamily="34" charset="0"/>
                  </a:endParaRPr>
                </a:p>
              </p:txBody>
            </p:sp>
            <p:sp>
              <p:nvSpPr>
                <p:cNvPr id="48" name="직사각형 47">
                  <a:extLst>
                    <a:ext uri="{FF2B5EF4-FFF2-40B4-BE49-F238E27FC236}">
                      <a16:creationId xmlns:a16="http://schemas.microsoft.com/office/drawing/2014/main" id="{DD634058-561C-46B0-8C0C-D0D90DCF138E}"/>
                    </a:ext>
                  </a:extLst>
                </p:cNvPr>
                <p:cNvSpPr/>
                <p:nvPr/>
              </p:nvSpPr>
              <p:spPr>
                <a:xfrm>
                  <a:off x="582930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6</a:t>
                  </a:r>
                  <a:endParaRPr lang="ko-KR" altLang="en-US" dirty="0">
                    <a:solidFill>
                      <a:srgbClr val="0043B2"/>
                    </a:solidFill>
                    <a:latin typeface="SamsungOne-400" panose="020B0503030303020204" pitchFamily="34" charset="0"/>
                  </a:endParaRPr>
                </a:p>
              </p:txBody>
            </p:sp>
            <p:sp>
              <p:nvSpPr>
                <p:cNvPr id="49" name="직사각형 48">
                  <a:extLst>
                    <a:ext uri="{FF2B5EF4-FFF2-40B4-BE49-F238E27FC236}">
                      <a16:creationId xmlns:a16="http://schemas.microsoft.com/office/drawing/2014/main" id="{C81E4A80-D62C-4C72-899E-DC1A965991F8}"/>
                    </a:ext>
                  </a:extLst>
                </p:cNvPr>
                <p:cNvSpPr/>
                <p:nvPr/>
              </p:nvSpPr>
              <p:spPr>
                <a:xfrm>
                  <a:off x="601218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7</a:t>
                  </a:r>
                  <a:endParaRPr lang="ko-KR" altLang="en-US" dirty="0">
                    <a:solidFill>
                      <a:srgbClr val="0043B2"/>
                    </a:solidFill>
                    <a:latin typeface="SamsungOne-400" panose="020B0503030303020204" pitchFamily="34" charset="0"/>
                  </a:endParaRPr>
                </a:p>
              </p:txBody>
            </p:sp>
            <p:sp>
              <p:nvSpPr>
                <p:cNvPr id="50" name="직사각형 49">
                  <a:extLst>
                    <a:ext uri="{FF2B5EF4-FFF2-40B4-BE49-F238E27FC236}">
                      <a16:creationId xmlns:a16="http://schemas.microsoft.com/office/drawing/2014/main" id="{E595CF7B-2849-422F-8434-64AD11AE3E8F}"/>
                    </a:ext>
                  </a:extLst>
                </p:cNvPr>
                <p:cNvSpPr/>
                <p:nvPr/>
              </p:nvSpPr>
              <p:spPr>
                <a:xfrm>
                  <a:off x="619642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8</a:t>
                  </a:r>
                  <a:endParaRPr lang="ko-KR" altLang="en-US" dirty="0">
                    <a:solidFill>
                      <a:srgbClr val="0043B2"/>
                    </a:solidFill>
                    <a:latin typeface="SamsungOne-400" panose="020B0503030303020204" pitchFamily="34" charset="0"/>
                  </a:endParaRPr>
                </a:p>
              </p:txBody>
            </p:sp>
            <p:sp>
              <p:nvSpPr>
                <p:cNvPr id="51" name="직사각형 50">
                  <a:extLst>
                    <a:ext uri="{FF2B5EF4-FFF2-40B4-BE49-F238E27FC236}">
                      <a16:creationId xmlns:a16="http://schemas.microsoft.com/office/drawing/2014/main" id="{2492F9F5-51C8-4040-BEFE-839BDE19FDBB}"/>
                    </a:ext>
                  </a:extLst>
                </p:cNvPr>
                <p:cNvSpPr/>
                <p:nvPr/>
              </p:nvSpPr>
              <p:spPr>
                <a:xfrm>
                  <a:off x="6384300" y="4055284"/>
                  <a:ext cx="182880" cy="500091"/>
                </a:xfrm>
                <a:prstGeom prst="rect">
                  <a:avLst/>
                </a:prstGeom>
                <a:solidFill>
                  <a:schemeClr val="bg1"/>
                </a:solidFill>
                <a:ln w="12700">
                  <a:solidFill>
                    <a:srgbClr val="004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9</a:t>
                  </a:r>
                  <a:endParaRPr lang="ko-KR" altLang="en-US" dirty="0">
                    <a:solidFill>
                      <a:srgbClr val="0043B2"/>
                    </a:solidFill>
                    <a:latin typeface="SamsungOne-400" panose="020B0503030303020204" pitchFamily="34" charset="0"/>
                  </a:endParaRPr>
                </a:p>
              </p:txBody>
            </p:sp>
          </p:grpSp>
          <p:sp>
            <p:nvSpPr>
              <p:cNvPr id="41" name="직사각형 40">
                <a:extLst>
                  <a:ext uri="{FF2B5EF4-FFF2-40B4-BE49-F238E27FC236}">
                    <a16:creationId xmlns:a16="http://schemas.microsoft.com/office/drawing/2014/main" id="{B0684A2B-C954-4A34-957F-05805DC19B58}"/>
                  </a:ext>
                </a:extLst>
              </p:cNvPr>
              <p:cNvSpPr/>
              <p:nvPr/>
            </p:nvSpPr>
            <p:spPr>
              <a:xfrm>
                <a:off x="2052946" y="3687123"/>
                <a:ext cx="902812" cy="461665"/>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Phân</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vùng</a:t>
                </a:r>
                <a:endParaRPr lang="en-US" altLang="ko-KR" sz="1200" dirty="0">
                  <a:solidFill>
                    <a:srgbClr val="0043B2"/>
                  </a:solidFill>
                  <a:latin typeface="SamsungOne-700" panose="020B0803030303020204" pitchFamily="34" charset="0"/>
                  <a:ea typeface="SamsungOne-700" panose="020B0803030303020204" pitchFamily="34" charset="0"/>
                </a:endParaRPr>
              </a:p>
              <a:p>
                <a:pPr algn="ctr"/>
                <a:r>
                  <a:rPr lang="en-US" altLang="ko-KR" sz="1200" dirty="0">
                    <a:solidFill>
                      <a:srgbClr val="0043B2"/>
                    </a:solidFill>
                    <a:latin typeface="SamsungOne-700" panose="020B0803030303020204" pitchFamily="34" charset="0"/>
                    <a:ea typeface="SamsungOne-700" panose="020B0803030303020204" pitchFamily="34" charset="0"/>
                  </a:rPr>
                  <a:t>1</a:t>
                </a:r>
              </a:p>
            </p:txBody>
          </p:sp>
        </p:grpSp>
        <p:grpSp>
          <p:nvGrpSpPr>
            <p:cNvPr id="16" name="그룹 15">
              <a:extLst>
                <a:ext uri="{FF2B5EF4-FFF2-40B4-BE49-F238E27FC236}">
                  <a16:creationId xmlns:a16="http://schemas.microsoft.com/office/drawing/2014/main" id="{2084BF4F-D6DC-41E5-A7C9-872079E43C26}"/>
                </a:ext>
              </a:extLst>
            </p:cNvPr>
            <p:cNvGrpSpPr/>
            <p:nvPr/>
          </p:nvGrpSpPr>
          <p:grpSpPr>
            <a:xfrm>
              <a:off x="2372014" y="5098110"/>
              <a:ext cx="3293659" cy="461665"/>
              <a:chOff x="2052946" y="3687123"/>
              <a:chExt cx="3293659" cy="461665"/>
            </a:xfrm>
          </p:grpSpPr>
          <p:grpSp>
            <p:nvGrpSpPr>
              <p:cNvPr id="25" name="그룹 24">
                <a:extLst>
                  <a:ext uri="{FF2B5EF4-FFF2-40B4-BE49-F238E27FC236}">
                    <a16:creationId xmlns:a16="http://schemas.microsoft.com/office/drawing/2014/main" id="{725A6808-3817-407B-A7CE-9CA6D18FC25F}"/>
                  </a:ext>
                </a:extLst>
              </p:cNvPr>
              <p:cNvGrpSpPr/>
              <p:nvPr/>
            </p:nvGrpSpPr>
            <p:grpSpPr>
              <a:xfrm>
                <a:off x="2868200" y="3715873"/>
                <a:ext cx="2478405" cy="404166"/>
                <a:chOff x="4732020" y="4055284"/>
                <a:chExt cx="2377440" cy="500091"/>
              </a:xfrm>
            </p:grpSpPr>
            <p:sp>
              <p:nvSpPr>
                <p:cNvPr id="27" name="직사각형 26">
                  <a:extLst>
                    <a:ext uri="{FF2B5EF4-FFF2-40B4-BE49-F238E27FC236}">
                      <a16:creationId xmlns:a16="http://schemas.microsoft.com/office/drawing/2014/main" id="{068F5272-2ACF-46D6-8B8C-820B4112130B}"/>
                    </a:ext>
                  </a:extLst>
                </p:cNvPr>
                <p:cNvSpPr/>
                <p:nvPr/>
              </p:nvSpPr>
              <p:spPr>
                <a:xfrm>
                  <a:off x="473202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0</a:t>
                  </a:r>
                  <a:endParaRPr lang="ko-KR" altLang="en-US" dirty="0">
                    <a:solidFill>
                      <a:srgbClr val="0043B2"/>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841CD5EB-6DF5-4D59-AE1B-BBC25E9051F6}"/>
                    </a:ext>
                  </a:extLst>
                </p:cNvPr>
                <p:cNvSpPr/>
                <p:nvPr/>
              </p:nvSpPr>
              <p:spPr>
                <a:xfrm>
                  <a:off x="491490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a:t>
                  </a:r>
                  <a:endParaRPr lang="ko-KR" altLang="en-US" dirty="0">
                    <a:solidFill>
                      <a:srgbClr val="0043B2"/>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EF8D76B8-DFA5-4D7B-B782-D50EA8825261}"/>
                    </a:ext>
                  </a:extLst>
                </p:cNvPr>
                <p:cNvSpPr/>
                <p:nvPr/>
              </p:nvSpPr>
              <p:spPr>
                <a:xfrm>
                  <a:off x="509778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2</a:t>
                  </a:r>
                  <a:endParaRPr lang="ko-KR" altLang="en-US" dirty="0">
                    <a:solidFill>
                      <a:srgbClr val="0043B2"/>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BBF0C18B-191C-469A-A14F-15FB3C4C7AA7}"/>
                    </a:ext>
                  </a:extLst>
                </p:cNvPr>
                <p:cNvSpPr/>
                <p:nvPr/>
              </p:nvSpPr>
              <p:spPr>
                <a:xfrm>
                  <a:off x="528066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3</a:t>
                  </a:r>
                  <a:endParaRPr lang="ko-KR" altLang="en-US" dirty="0">
                    <a:solidFill>
                      <a:srgbClr val="0043B2"/>
                    </a:solidFill>
                    <a:latin typeface="SamsungOne-400" panose="020B0503030303020204" pitchFamily="34" charset="0"/>
                  </a:endParaRPr>
                </a:p>
              </p:txBody>
            </p:sp>
            <p:sp>
              <p:nvSpPr>
                <p:cNvPr id="31" name="직사각형 30">
                  <a:extLst>
                    <a:ext uri="{FF2B5EF4-FFF2-40B4-BE49-F238E27FC236}">
                      <a16:creationId xmlns:a16="http://schemas.microsoft.com/office/drawing/2014/main" id="{92FF4461-24E2-4CDE-A430-DD5CE09C6E94}"/>
                    </a:ext>
                  </a:extLst>
                </p:cNvPr>
                <p:cNvSpPr/>
                <p:nvPr/>
              </p:nvSpPr>
              <p:spPr>
                <a:xfrm>
                  <a:off x="546354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4</a:t>
                  </a:r>
                  <a:endParaRPr lang="ko-KR" altLang="en-US" dirty="0">
                    <a:solidFill>
                      <a:srgbClr val="0043B2"/>
                    </a:solidFill>
                    <a:latin typeface="SamsungOne-400" panose="020B0503030303020204" pitchFamily="34" charset="0"/>
                  </a:endParaRPr>
                </a:p>
              </p:txBody>
            </p:sp>
            <p:sp>
              <p:nvSpPr>
                <p:cNvPr id="32" name="직사각형 31">
                  <a:extLst>
                    <a:ext uri="{FF2B5EF4-FFF2-40B4-BE49-F238E27FC236}">
                      <a16:creationId xmlns:a16="http://schemas.microsoft.com/office/drawing/2014/main" id="{7995C5E1-4FAA-4BAD-B6D0-ABC736802668}"/>
                    </a:ext>
                  </a:extLst>
                </p:cNvPr>
                <p:cNvSpPr/>
                <p:nvPr/>
              </p:nvSpPr>
              <p:spPr>
                <a:xfrm>
                  <a:off x="564642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5</a:t>
                  </a:r>
                  <a:endParaRPr lang="ko-KR" altLang="en-US" dirty="0">
                    <a:solidFill>
                      <a:srgbClr val="0043B2"/>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02EDB909-6D4D-4302-BB04-5C0DDFFD447B}"/>
                    </a:ext>
                  </a:extLst>
                </p:cNvPr>
                <p:cNvSpPr/>
                <p:nvPr/>
              </p:nvSpPr>
              <p:spPr>
                <a:xfrm>
                  <a:off x="582930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6</a:t>
                  </a:r>
                  <a:endParaRPr lang="ko-KR" altLang="en-US" dirty="0">
                    <a:solidFill>
                      <a:srgbClr val="0043B2"/>
                    </a:solidFill>
                    <a:latin typeface="SamsungOne-400" panose="020B0503030303020204" pitchFamily="34" charset="0"/>
                  </a:endParaRPr>
                </a:p>
              </p:txBody>
            </p:sp>
            <p:sp>
              <p:nvSpPr>
                <p:cNvPr id="34" name="직사각형 33">
                  <a:extLst>
                    <a:ext uri="{FF2B5EF4-FFF2-40B4-BE49-F238E27FC236}">
                      <a16:creationId xmlns:a16="http://schemas.microsoft.com/office/drawing/2014/main" id="{6CD93B4E-E06D-417E-B4B1-E4DF653BE13C}"/>
                    </a:ext>
                  </a:extLst>
                </p:cNvPr>
                <p:cNvSpPr/>
                <p:nvPr/>
              </p:nvSpPr>
              <p:spPr>
                <a:xfrm>
                  <a:off x="6012180"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7</a:t>
                  </a:r>
                  <a:endParaRPr lang="ko-KR" altLang="en-US" dirty="0">
                    <a:solidFill>
                      <a:srgbClr val="0043B2"/>
                    </a:solidFill>
                    <a:latin typeface="SamsungOne-400" panose="020B0503030303020204" pitchFamily="34" charset="0"/>
                  </a:endParaRPr>
                </a:p>
              </p:txBody>
            </p:sp>
            <p:sp>
              <p:nvSpPr>
                <p:cNvPr id="35" name="직사각형 34">
                  <a:extLst>
                    <a:ext uri="{FF2B5EF4-FFF2-40B4-BE49-F238E27FC236}">
                      <a16:creationId xmlns:a16="http://schemas.microsoft.com/office/drawing/2014/main" id="{F01BC946-2948-487F-90F8-D52C012B93DE}"/>
                    </a:ext>
                  </a:extLst>
                </p:cNvPr>
                <p:cNvSpPr/>
                <p:nvPr/>
              </p:nvSpPr>
              <p:spPr>
                <a:xfrm>
                  <a:off x="619642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8</a:t>
                  </a:r>
                  <a:endParaRPr lang="ko-KR" altLang="en-US" dirty="0">
                    <a:solidFill>
                      <a:srgbClr val="0043B2"/>
                    </a:solidFill>
                    <a:latin typeface="SamsungOne-400" panose="020B0503030303020204" pitchFamily="34" charset="0"/>
                  </a:endParaRPr>
                </a:p>
              </p:txBody>
            </p:sp>
            <p:sp>
              <p:nvSpPr>
                <p:cNvPr id="36" name="직사각형 35">
                  <a:extLst>
                    <a:ext uri="{FF2B5EF4-FFF2-40B4-BE49-F238E27FC236}">
                      <a16:creationId xmlns:a16="http://schemas.microsoft.com/office/drawing/2014/main" id="{68F79D27-8B67-4556-9316-FD0CEA056552}"/>
                    </a:ext>
                  </a:extLst>
                </p:cNvPr>
                <p:cNvSpPr/>
                <p:nvPr/>
              </p:nvSpPr>
              <p:spPr>
                <a:xfrm>
                  <a:off x="637930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9</a:t>
                  </a:r>
                  <a:endParaRPr lang="ko-KR" altLang="en-US" dirty="0">
                    <a:solidFill>
                      <a:srgbClr val="0043B2"/>
                    </a:solidFill>
                    <a:latin typeface="SamsungOne-400" panose="020B0503030303020204" pitchFamily="34" charset="0"/>
                  </a:endParaRPr>
                </a:p>
              </p:txBody>
            </p:sp>
            <p:sp>
              <p:nvSpPr>
                <p:cNvPr id="37" name="직사각형 36">
                  <a:extLst>
                    <a:ext uri="{FF2B5EF4-FFF2-40B4-BE49-F238E27FC236}">
                      <a16:creationId xmlns:a16="http://schemas.microsoft.com/office/drawing/2014/main" id="{1248C9C1-B2F3-44FD-B7C0-161A60C56A6D}"/>
                    </a:ext>
                  </a:extLst>
                </p:cNvPr>
                <p:cNvSpPr/>
                <p:nvPr/>
              </p:nvSpPr>
              <p:spPr>
                <a:xfrm>
                  <a:off x="656218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10</a:t>
                  </a:r>
                  <a:endParaRPr lang="ko-KR" altLang="en-US" dirty="0">
                    <a:solidFill>
                      <a:srgbClr val="0043B2"/>
                    </a:solidFill>
                    <a:latin typeface="SamsungOne-400" panose="020B0503030303020204" pitchFamily="34" charset="0"/>
                  </a:endParaRPr>
                </a:p>
              </p:txBody>
            </p:sp>
            <p:sp>
              <p:nvSpPr>
                <p:cNvPr id="38" name="직사각형 37">
                  <a:extLst>
                    <a:ext uri="{FF2B5EF4-FFF2-40B4-BE49-F238E27FC236}">
                      <a16:creationId xmlns:a16="http://schemas.microsoft.com/office/drawing/2014/main" id="{E9627BD4-00CE-4746-9C0F-120BEFB4FD96}"/>
                    </a:ext>
                  </a:extLst>
                </p:cNvPr>
                <p:cNvSpPr/>
                <p:nvPr/>
              </p:nvSpPr>
              <p:spPr>
                <a:xfrm>
                  <a:off x="6745065" y="4055284"/>
                  <a:ext cx="182880" cy="500091"/>
                </a:xfrm>
                <a:prstGeom prst="rect">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a:t>
                  </a:r>
                </a:p>
                <a:p>
                  <a:pPr algn="ctr"/>
                  <a:r>
                    <a:rPr lang="en-US" altLang="ko-KR" sz="1400" dirty="0">
                      <a:solidFill>
                        <a:srgbClr val="0043B2"/>
                      </a:solidFill>
                      <a:latin typeface="SamsungOne-400" panose="020B0503030303020204" pitchFamily="34" charset="0"/>
                      <a:ea typeface="SamsungOne-400" panose="020B0503030303020204" pitchFamily="34" charset="0"/>
                    </a:rPr>
                    <a:t>1</a:t>
                  </a:r>
                  <a:endParaRPr lang="ko-KR" altLang="en-US" dirty="0">
                    <a:solidFill>
                      <a:srgbClr val="0043B2"/>
                    </a:solidFill>
                    <a:latin typeface="SamsungOne-400" panose="020B0503030303020204" pitchFamily="34" charset="0"/>
                  </a:endParaRPr>
                </a:p>
              </p:txBody>
            </p:sp>
            <p:sp>
              <p:nvSpPr>
                <p:cNvPr id="39" name="직사각형 38">
                  <a:extLst>
                    <a:ext uri="{FF2B5EF4-FFF2-40B4-BE49-F238E27FC236}">
                      <a16:creationId xmlns:a16="http://schemas.microsoft.com/office/drawing/2014/main" id="{C977B4CA-8529-49EA-BCEE-733412EF0EA8}"/>
                    </a:ext>
                  </a:extLst>
                </p:cNvPr>
                <p:cNvSpPr/>
                <p:nvPr/>
              </p:nvSpPr>
              <p:spPr>
                <a:xfrm>
                  <a:off x="6926580" y="4055284"/>
                  <a:ext cx="182880" cy="500091"/>
                </a:xfrm>
                <a:prstGeom prst="rect">
                  <a:avLst/>
                </a:prstGeom>
                <a:solidFill>
                  <a:schemeClr val="bg1"/>
                </a:solidFill>
                <a:ln w="12700">
                  <a:solidFill>
                    <a:srgbClr val="004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400" panose="020B0503030303020204" pitchFamily="34" charset="0"/>
                      <a:ea typeface="SamsungOne-400" panose="020B0503030303020204" pitchFamily="34" charset="0"/>
                    </a:rPr>
                    <a:t>12</a:t>
                  </a:r>
                  <a:endParaRPr lang="ko-KR" altLang="en-US" dirty="0">
                    <a:solidFill>
                      <a:srgbClr val="0043B2"/>
                    </a:solidFill>
                    <a:latin typeface="SamsungOne-400" panose="020B0503030303020204" pitchFamily="34" charset="0"/>
                  </a:endParaRPr>
                </a:p>
              </p:txBody>
            </p:sp>
          </p:grpSp>
          <p:sp>
            <p:nvSpPr>
              <p:cNvPr id="26" name="직사각형 25">
                <a:extLst>
                  <a:ext uri="{FF2B5EF4-FFF2-40B4-BE49-F238E27FC236}">
                    <a16:creationId xmlns:a16="http://schemas.microsoft.com/office/drawing/2014/main" id="{EA6167E9-4FE2-4F63-9B43-39A17BBDED8F}"/>
                  </a:ext>
                </a:extLst>
              </p:cNvPr>
              <p:cNvSpPr/>
              <p:nvPr/>
            </p:nvSpPr>
            <p:spPr>
              <a:xfrm>
                <a:off x="2052946" y="3687123"/>
                <a:ext cx="902812" cy="461665"/>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Phân</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vùng</a:t>
                </a:r>
                <a:endParaRPr lang="en-US" altLang="ko-KR" sz="1200" dirty="0">
                  <a:solidFill>
                    <a:srgbClr val="0043B2"/>
                  </a:solidFill>
                  <a:latin typeface="SamsungOne-700" panose="020B0803030303020204" pitchFamily="34" charset="0"/>
                  <a:ea typeface="SamsungOne-700" panose="020B0803030303020204" pitchFamily="34" charset="0"/>
                </a:endParaRPr>
              </a:p>
              <a:p>
                <a:pPr algn="ctr"/>
                <a:r>
                  <a:rPr lang="en-US" altLang="ko-KR" sz="1200" dirty="0">
                    <a:solidFill>
                      <a:srgbClr val="0043B2"/>
                    </a:solidFill>
                    <a:latin typeface="SamsungOne-700" panose="020B0803030303020204" pitchFamily="34" charset="0"/>
                    <a:ea typeface="SamsungOne-700" panose="020B0803030303020204" pitchFamily="34" charset="0"/>
                  </a:rPr>
                  <a:t>2</a:t>
                </a:r>
              </a:p>
            </p:txBody>
          </p:sp>
        </p:grpSp>
        <p:grpSp>
          <p:nvGrpSpPr>
            <p:cNvPr id="17" name="그룹 16">
              <a:extLst>
                <a:ext uri="{FF2B5EF4-FFF2-40B4-BE49-F238E27FC236}">
                  <a16:creationId xmlns:a16="http://schemas.microsoft.com/office/drawing/2014/main" id="{755FAF53-9CFB-4284-8ACE-D005F8FDA59B}"/>
                </a:ext>
              </a:extLst>
            </p:cNvPr>
            <p:cNvGrpSpPr/>
            <p:nvPr/>
          </p:nvGrpSpPr>
          <p:grpSpPr>
            <a:xfrm>
              <a:off x="2655724" y="5708894"/>
              <a:ext cx="3180086" cy="276999"/>
              <a:chOff x="2294612" y="5902602"/>
              <a:chExt cx="3180086" cy="276999"/>
            </a:xfrm>
          </p:grpSpPr>
          <p:sp>
            <p:nvSpPr>
              <p:cNvPr id="22" name="TextBox 21">
                <a:extLst>
                  <a:ext uri="{FF2B5EF4-FFF2-40B4-BE49-F238E27FC236}">
                    <a16:creationId xmlns:a16="http://schemas.microsoft.com/office/drawing/2014/main" id="{3769B7F5-2E79-4BCE-B347-456FB66439C9}"/>
                  </a:ext>
                </a:extLst>
              </p:cNvPr>
              <p:cNvSpPr txBox="1"/>
              <p:nvPr/>
            </p:nvSpPr>
            <p:spPr>
              <a:xfrm>
                <a:off x="2294612" y="5902602"/>
                <a:ext cx="483919" cy="276999"/>
              </a:xfrm>
              <a:prstGeom prst="rect">
                <a:avLst/>
              </a:prstGeom>
              <a:noFill/>
            </p:spPr>
            <p:txBody>
              <a:bodyPr wrap="square" rtlCol="0">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Cũ</a:t>
                </a:r>
                <a:endParaRPr lang="ko-KR" altLang="en-US" sz="1200" dirty="0">
                  <a:solidFill>
                    <a:srgbClr val="0043B2"/>
                  </a:solidFill>
                  <a:latin typeface="SamsungOne-700" panose="020B0803030303020204" pitchFamily="34" charset="0"/>
                  <a:ea typeface="SamsungOne-700C" panose="020B0806030303020204" pitchFamily="34" charset="0"/>
                </a:endParaRPr>
              </a:p>
            </p:txBody>
          </p:sp>
          <p:sp>
            <p:nvSpPr>
              <p:cNvPr id="23" name="TextBox 22">
                <a:extLst>
                  <a:ext uri="{FF2B5EF4-FFF2-40B4-BE49-F238E27FC236}">
                    <a16:creationId xmlns:a16="http://schemas.microsoft.com/office/drawing/2014/main" id="{906845A8-A288-4FDC-8A68-C80DDC4AF3CF}"/>
                  </a:ext>
                </a:extLst>
              </p:cNvPr>
              <p:cNvSpPr txBox="1"/>
              <p:nvPr/>
            </p:nvSpPr>
            <p:spPr>
              <a:xfrm>
                <a:off x="4990779" y="5902602"/>
                <a:ext cx="483919" cy="276999"/>
              </a:xfrm>
              <a:prstGeom prst="rect">
                <a:avLst/>
              </a:prstGeom>
              <a:noFill/>
            </p:spPr>
            <p:txBody>
              <a:bodyPr wrap="square" rtlCol="0">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Mới</a:t>
                </a:r>
                <a:endParaRPr lang="ko-KR" altLang="en-US" sz="1200" dirty="0">
                  <a:solidFill>
                    <a:srgbClr val="0043B2"/>
                  </a:solidFill>
                  <a:latin typeface="SamsungOne-700" panose="020B0803030303020204" pitchFamily="34" charset="0"/>
                  <a:ea typeface="SamsungOne-700C" panose="020B0806030303020204" pitchFamily="34" charset="0"/>
                </a:endParaRPr>
              </a:p>
            </p:txBody>
          </p:sp>
          <p:cxnSp>
            <p:nvCxnSpPr>
              <p:cNvPr id="24" name="직선 화살표 연결선 23">
                <a:extLst>
                  <a:ext uri="{FF2B5EF4-FFF2-40B4-BE49-F238E27FC236}">
                    <a16:creationId xmlns:a16="http://schemas.microsoft.com/office/drawing/2014/main" id="{67926FCB-B952-4508-8A22-7C08164B83E9}"/>
                  </a:ext>
                </a:extLst>
              </p:cNvPr>
              <p:cNvCxnSpPr>
                <a:stCxn id="22" idx="3"/>
                <a:endCxn id="23" idx="1"/>
              </p:cNvCxnSpPr>
              <p:nvPr/>
            </p:nvCxnSpPr>
            <p:spPr>
              <a:xfrm>
                <a:off x="2778531" y="6041102"/>
                <a:ext cx="2212248"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550848CD-A89C-4705-AFB2-B4F30D19B03C}"/>
                </a:ext>
              </a:extLst>
            </p:cNvPr>
            <p:cNvSpPr/>
            <p:nvPr/>
          </p:nvSpPr>
          <p:spPr>
            <a:xfrm>
              <a:off x="6333777" y="4455167"/>
              <a:ext cx="1612942" cy="461665"/>
            </a:xfrm>
            <a:prstGeom prst="rect">
              <a:avLst/>
            </a:prstGeom>
          </p:spPr>
          <p:txBody>
            <a:bodyPr wrap="none">
              <a:spAutoFit/>
            </a:bodyPr>
            <a:lstStyle/>
            <a:p>
              <a:r>
                <a:rPr lang="en-US" altLang="ko-KR" sz="1200" dirty="0" err="1">
                  <a:solidFill>
                    <a:srgbClr val="0043B2"/>
                  </a:solidFill>
                  <a:latin typeface="SamsungOne-700" panose="020B0803030303020204" pitchFamily="34" charset="0"/>
                  <a:ea typeface="SamsungOne-700" panose="020B0803030303020204" pitchFamily="34" charset="0"/>
                </a:rPr>
                <a:t>Ghi</a:t>
              </a:r>
              <a:endParaRPr lang="en-US" altLang="ko-KR" sz="1200" dirty="0">
                <a:solidFill>
                  <a:srgbClr val="0043B2"/>
                </a:solidFill>
                <a:latin typeface="SamsungOne-700" panose="020B0803030303020204" pitchFamily="34" charset="0"/>
                <a:ea typeface="SamsungOne-700" panose="020B0803030303020204" pitchFamily="34" charset="0"/>
              </a:endParaRPr>
            </a:p>
            <a:p>
              <a:r>
                <a:rPr lang="en-US" altLang="ko-KR" sz="1200" dirty="0" err="1">
                  <a:solidFill>
                    <a:srgbClr val="0043B2"/>
                  </a:solidFill>
                  <a:latin typeface="SamsungOne-400" panose="020B0503030303020204" pitchFamily="34" charset="0"/>
                  <a:ea typeface="SamsungOne-400" panose="020B0503030303020204" pitchFamily="34" charset="0"/>
                </a:rPr>
                <a:t>Bản</a:t>
              </a:r>
              <a:r>
                <a:rPr lang="en-US" altLang="ko-KR" sz="1200" dirty="0">
                  <a:solidFill>
                    <a:srgbClr val="0043B2"/>
                  </a:solidFill>
                  <a:latin typeface="SamsungOne-400" panose="020B0503030303020204" pitchFamily="34" charset="0"/>
                  <a:ea typeface="SamsungOne-400" panose="020B0503030303020204" pitchFamily="34" charset="0"/>
                </a:rPr>
                <a:t> </a:t>
              </a:r>
              <a:r>
                <a:rPr lang="en-US" altLang="ko-KR" sz="1200" dirty="0" err="1">
                  <a:solidFill>
                    <a:srgbClr val="0043B2"/>
                  </a:solidFill>
                  <a:latin typeface="SamsungOne-400" panose="020B0503030303020204" pitchFamily="34" charset="0"/>
                  <a:ea typeface="SamsungOne-400" panose="020B0503030303020204" pitchFamily="34" charset="0"/>
                </a:rPr>
                <a:t>ghi</a:t>
              </a:r>
              <a:r>
                <a:rPr lang="en-US" altLang="ko-KR" sz="1200" dirty="0">
                  <a:solidFill>
                    <a:srgbClr val="0043B2"/>
                  </a:solidFill>
                  <a:latin typeface="SamsungOne-400" panose="020B0503030303020204" pitchFamily="34" charset="0"/>
                  <a:ea typeface="SamsungOne-400" panose="020B0503030303020204" pitchFamily="34" charset="0"/>
                </a:rPr>
                <a:t> </a:t>
              </a:r>
              <a:r>
                <a:rPr lang="en-US" altLang="ko-KR" sz="1200" dirty="0" err="1">
                  <a:solidFill>
                    <a:srgbClr val="0043B2"/>
                  </a:solidFill>
                  <a:latin typeface="SamsungOne-400" panose="020B0503030303020204" pitchFamily="34" charset="0"/>
                  <a:ea typeface="SamsungOne-400" panose="020B0503030303020204" pitchFamily="34" charset="0"/>
                </a:rPr>
                <a:t>gần</a:t>
              </a:r>
              <a:r>
                <a:rPr lang="en-US" altLang="ko-KR" sz="1200" dirty="0">
                  <a:solidFill>
                    <a:srgbClr val="0043B2"/>
                  </a:solidFill>
                  <a:latin typeface="SamsungOne-400" panose="020B0503030303020204" pitchFamily="34" charset="0"/>
                  <a:ea typeface="SamsungOne-400" panose="020B0503030303020204" pitchFamily="34" charset="0"/>
                </a:rPr>
                <a:t> </a:t>
              </a:r>
              <a:r>
                <a:rPr lang="en-US" altLang="ko-KR" sz="1200" dirty="0" err="1">
                  <a:solidFill>
                    <a:srgbClr val="0043B2"/>
                  </a:solidFill>
                  <a:latin typeface="SamsungOne-400" panose="020B0503030303020204" pitchFamily="34" charset="0"/>
                  <a:ea typeface="SamsungOne-400" panose="020B0503030303020204" pitchFamily="34" charset="0"/>
                </a:rPr>
                <a:t>đây</a:t>
              </a:r>
              <a:r>
                <a:rPr lang="en-US" altLang="ko-KR" sz="1200" dirty="0">
                  <a:solidFill>
                    <a:srgbClr val="0043B2"/>
                  </a:solidFill>
                  <a:latin typeface="SamsungOne-400" panose="020B0503030303020204" pitchFamily="34" charset="0"/>
                  <a:ea typeface="SamsungOne-400" panose="020B0503030303020204" pitchFamily="34" charset="0"/>
                </a:rPr>
                <a:t> </a:t>
              </a:r>
              <a:r>
                <a:rPr lang="en-US" altLang="ko-KR" sz="1200" dirty="0" err="1">
                  <a:solidFill>
                    <a:srgbClr val="0043B2"/>
                  </a:solidFill>
                  <a:latin typeface="SamsungOne-400" panose="020B0503030303020204" pitchFamily="34" charset="0"/>
                  <a:ea typeface="SamsungOne-400" panose="020B0503030303020204" pitchFamily="34" charset="0"/>
                </a:rPr>
                <a:t>nhất</a:t>
              </a:r>
              <a:endParaRPr lang="en-US" altLang="ko-KR" sz="1200" dirty="0">
                <a:solidFill>
                  <a:srgbClr val="0043B2"/>
                </a:solidFill>
                <a:latin typeface="SamsungOne-400" panose="020B0503030303020204" pitchFamily="34" charset="0"/>
                <a:ea typeface="SamsungOne-400" panose="020B0503030303020204" pitchFamily="34" charset="0"/>
              </a:endParaRPr>
            </a:p>
          </p:txBody>
        </p:sp>
        <p:cxnSp>
          <p:nvCxnSpPr>
            <p:cNvPr id="19" name="직선 화살표 연결선 18">
              <a:extLst>
                <a:ext uri="{FF2B5EF4-FFF2-40B4-BE49-F238E27FC236}">
                  <a16:creationId xmlns:a16="http://schemas.microsoft.com/office/drawing/2014/main" id="{90FAA73C-0E0A-42F9-A3AF-BCB7628650A2}"/>
                </a:ext>
              </a:extLst>
            </p:cNvPr>
            <p:cNvCxnSpPr>
              <a:stCxn id="18" idx="1"/>
              <a:endCxn id="51" idx="3"/>
            </p:cNvCxnSpPr>
            <p:nvPr/>
          </p:nvCxnSpPr>
          <p:spPr>
            <a:xfrm flipH="1">
              <a:off x="5100362" y="4686000"/>
              <a:ext cx="1233415"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9D78094-8D8D-42BD-90FA-7F76AA43C9E1}"/>
                </a:ext>
              </a:extLst>
            </p:cNvPr>
            <p:cNvCxnSpPr>
              <a:stCxn id="18" idx="1"/>
              <a:endCxn id="66" idx="3"/>
            </p:cNvCxnSpPr>
            <p:nvPr/>
          </p:nvCxnSpPr>
          <p:spPr>
            <a:xfrm flipH="1" flipV="1">
              <a:off x="5665673" y="4061793"/>
              <a:ext cx="668104" cy="62420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81524542-13B4-48C7-9D83-8B1D7B02BAAE}"/>
                </a:ext>
              </a:extLst>
            </p:cNvPr>
            <p:cNvCxnSpPr>
              <a:stCxn id="18" idx="1"/>
              <a:endCxn id="39" idx="3"/>
            </p:cNvCxnSpPr>
            <p:nvPr/>
          </p:nvCxnSpPr>
          <p:spPr>
            <a:xfrm flipH="1">
              <a:off x="5665673" y="4686000"/>
              <a:ext cx="668104" cy="642943"/>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Horizontal Scroll 7">
            <a:extLst>
              <a:ext uri="{FF2B5EF4-FFF2-40B4-BE49-F238E27FC236}">
                <a16:creationId xmlns:a16="http://schemas.microsoft.com/office/drawing/2014/main" id="{1B60B4CA-30E8-4A7A-8C3E-436FCBCAE06A}"/>
              </a:ext>
            </a:extLst>
          </p:cNvPr>
          <p:cNvSpPr/>
          <p:nvPr/>
        </p:nvSpPr>
        <p:spPr>
          <a:xfrm>
            <a:off x="7316783" y="3317344"/>
            <a:ext cx="1944710" cy="57369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Cùng</a:t>
            </a:r>
            <a:r>
              <a:rPr lang="en-US" dirty="0"/>
              <a:t> </a:t>
            </a:r>
            <a:r>
              <a:rPr lang="en-US" dirty="0" err="1"/>
              <a:t>xem</a:t>
            </a:r>
            <a:r>
              <a:rPr lang="en-US" dirty="0"/>
              <a:t> </a:t>
            </a:r>
            <a:r>
              <a:rPr lang="en-US" dirty="0" err="1"/>
              <a:t>lại</a:t>
            </a:r>
            <a:endParaRPr lang="en-KR" dirty="0"/>
          </a:p>
        </p:txBody>
      </p:sp>
    </p:spTree>
    <p:extLst>
      <p:ext uri="{BB962C8B-B14F-4D97-AF65-F5344CB8AC3E}">
        <p14:creationId xmlns:p14="http://schemas.microsoft.com/office/powerpoint/2010/main" val="19874799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4.2. </a:t>
            </a:r>
            <a:r>
              <a:rPr lang="en-US" altLang="ko-KR" dirty="0" err="1"/>
              <a:t>Kiến</a:t>
            </a:r>
            <a:r>
              <a:rPr lang="en-US" altLang="ko-KR" dirty="0"/>
              <a:t> </a:t>
            </a:r>
            <a:r>
              <a:rPr lang="en-US" altLang="ko-KR" dirty="0" err="1"/>
              <a:t>trúc</a:t>
            </a:r>
            <a:r>
              <a:rPr lang="en-US" altLang="ko-KR" dirty="0"/>
              <a:t> Kappa </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Kappa trên Kafka - Từng Bước</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ea typeface="iCiel Samsung Sharp Sans Medium" pitchFamily="2" charset="0"/>
                <a:cs typeface="iCiel Samsung Sharp Sans Medium" pitchFamily="2" charset="0"/>
              </a:rPr>
              <a:t>Bài</a:t>
            </a:r>
            <a:r>
              <a:rPr lang="en-US" altLang="ko-KR" dirty="0">
                <a:ea typeface="iCiel Samsung Sharp Sans Medium" pitchFamily="2" charset="0"/>
                <a:cs typeface="iCiel Samsung Sharp Sans Medium" pitchFamily="2" charset="0"/>
              </a:rPr>
              <a:t>  04</a:t>
            </a:r>
            <a:endParaRPr lang="ko-KR" altLang="en-US" dirty="0">
              <a:cs typeface="iCiel Samsung Sharp Sans Medium" pitchFamily="2" charset="0"/>
            </a:endParaRPr>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Các bước sau đây minh họa phương pháp cho một ứng dụng sử dụng một công cụ xử lý nhật ký duy nhất để tạo các chế độ xem hàng loạt và tốc độ cùng một lúc</a:t>
            </a:r>
            <a:endParaRPr lang="en-US" altLang="ko-KR" dirty="0"/>
          </a:p>
          <a:p>
            <a:pPr lvl="1"/>
            <a:r>
              <a:rPr lang="vi-VN" altLang="ko-KR" dirty="0"/>
              <a:t>Đặt thời gian lưu giữ của Kafka thành nhật ký dữ liệu đầy đủ mong muốn sẽ được xử lý lại</a:t>
            </a:r>
          </a:p>
          <a:p>
            <a:pPr lvl="1"/>
            <a:r>
              <a:rPr lang="vi-VN" altLang="ko-KR" dirty="0"/>
              <a:t>Để bắt đầu quá trình xử lý lại, hãy bắt đầu phiên bản thứ hai của công việc xử lý luồng của bạn và đặt nó để đọc từ đầu dữ liệu được giữ lại và chuyển đầu ra của nó sang một bảng đầu ra mới</a:t>
            </a:r>
          </a:p>
          <a:p>
            <a:pPr lvl="1"/>
            <a:r>
              <a:rPr lang="vi-VN" altLang="ko-KR" dirty="0"/>
              <a:t>Khi phiên bản thứ hai này được cập nhật và đọc các giao dịch mới nhất, hãy chuyển ứng dụng sang đọc từ bảng đầu ra mới</a:t>
            </a:r>
          </a:p>
          <a:p>
            <a:pPr lvl="1"/>
            <a:r>
              <a:rPr lang="vi-VN" altLang="ko-KR" dirty="0"/>
              <a:t>Dừng phiên bản cũ của công việc xử lý luồng của bạn và xóa bảng đầu ra cũ</a:t>
            </a:r>
            <a:endParaRPr lang="ko-KR" altLang="en-US" dirty="0"/>
          </a:p>
        </p:txBody>
      </p:sp>
      <p:grpSp>
        <p:nvGrpSpPr>
          <p:cNvPr id="8" name="그룹 7">
            <a:extLst>
              <a:ext uri="{FF2B5EF4-FFF2-40B4-BE49-F238E27FC236}">
                <a16:creationId xmlns:a16="http://schemas.microsoft.com/office/drawing/2014/main" id="{7BA1EA0F-7FD4-4E47-89C5-55CFFA0F9462}"/>
              </a:ext>
            </a:extLst>
          </p:cNvPr>
          <p:cNvGrpSpPr/>
          <p:nvPr/>
        </p:nvGrpSpPr>
        <p:grpSpPr>
          <a:xfrm>
            <a:off x="1390546" y="4688838"/>
            <a:ext cx="7592816" cy="1470626"/>
            <a:chOff x="1429846" y="4787350"/>
            <a:chExt cx="7592816" cy="1470626"/>
          </a:xfrm>
        </p:grpSpPr>
        <p:sp>
          <p:nvSpPr>
            <p:cNvPr id="9" name="모서리가 둥근 직사각형 21">
              <a:extLst>
                <a:ext uri="{FF2B5EF4-FFF2-40B4-BE49-F238E27FC236}">
                  <a16:creationId xmlns:a16="http://schemas.microsoft.com/office/drawing/2014/main" id="{93F884B6-36C9-44F9-823B-643C380EDD45}"/>
                </a:ext>
              </a:extLst>
            </p:cNvPr>
            <p:cNvSpPr/>
            <p:nvPr/>
          </p:nvSpPr>
          <p:spPr>
            <a:xfrm>
              <a:off x="1429846" y="5260491"/>
              <a:ext cx="1441085" cy="927100"/>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9E1589B2-CE07-413F-95AF-67BAE660CD48}"/>
                </a:ext>
              </a:extLst>
            </p:cNvPr>
            <p:cNvSpPr/>
            <p:nvPr/>
          </p:nvSpPr>
          <p:spPr>
            <a:xfrm>
              <a:off x="1690168" y="4797319"/>
              <a:ext cx="920445" cy="276999"/>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Cụm</a:t>
              </a:r>
              <a:r>
                <a:rPr lang="en-US" altLang="ko-KR" sz="1200" dirty="0">
                  <a:solidFill>
                    <a:srgbClr val="0043B2"/>
                  </a:solidFill>
                  <a:latin typeface="SamsungOne-700" panose="020B0803030303020204" pitchFamily="34" charset="0"/>
                  <a:ea typeface="SamsungOne-700" panose="020B0803030303020204" pitchFamily="34" charset="0"/>
                </a:rPr>
                <a:t> Kafka</a:t>
              </a:r>
            </a:p>
          </p:txBody>
        </p:sp>
        <p:sp>
          <p:nvSpPr>
            <p:cNvPr id="11" name="직사각형 10">
              <a:extLst>
                <a:ext uri="{FF2B5EF4-FFF2-40B4-BE49-F238E27FC236}">
                  <a16:creationId xmlns:a16="http://schemas.microsoft.com/office/drawing/2014/main" id="{3BC13E1F-B6AE-45DE-89A4-6652F2BD3839}"/>
                </a:ext>
              </a:extLst>
            </p:cNvPr>
            <p:cNvSpPr/>
            <p:nvPr/>
          </p:nvSpPr>
          <p:spPr>
            <a:xfrm>
              <a:off x="3373943" y="4787350"/>
              <a:ext cx="1592103" cy="276999"/>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Hệ</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thống</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xử</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lý</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luồng</a:t>
              </a:r>
              <a:endParaRPr lang="en-US" altLang="ko-KR" sz="1200" dirty="0">
                <a:solidFill>
                  <a:srgbClr val="0043B2"/>
                </a:solidFill>
                <a:latin typeface="SamsungOne-700" panose="020B0803030303020204" pitchFamily="34" charset="0"/>
                <a:ea typeface="SamsungOne-700" panose="020B0803030303020204" pitchFamily="34" charset="0"/>
              </a:endParaRPr>
            </a:p>
          </p:txBody>
        </p:sp>
        <p:sp>
          <p:nvSpPr>
            <p:cNvPr id="12" name="직사각형 11">
              <a:extLst>
                <a:ext uri="{FF2B5EF4-FFF2-40B4-BE49-F238E27FC236}">
                  <a16:creationId xmlns:a16="http://schemas.microsoft.com/office/drawing/2014/main" id="{AEAD042F-8E04-476E-978C-B12D624399EC}"/>
                </a:ext>
              </a:extLst>
            </p:cNvPr>
            <p:cNvSpPr/>
            <p:nvPr/>
          </p:nvSpPr>
          <p:spPr>
            <a:xfrm>
              <a:off x="5749893" y="4797319"/>
              <a:ext cx="1106393" cy="276999"/>
            </a:xfrm>
            <a:prstGeom prst="rect">
              <a:avLst/>
            </a:prstGeom>
          </p:spPr>
          <p:txBody>
            <a:bodyPr wrap="none">
              <a:spAutoFit/>
            </a:bodyPr>
            <a:lstStyle/>
            <a:p>
              <a:pPr algn="ctr"/>
              <a:r>
                <a:rPr lang="en-US" altLang="ko-KR" sz="1200" dirty="0">
                  <a:solidFill>
                    <a:srgbClr val="0043B2"/>
                  </a:solidFill>
                  <a:latin typeface="SamsungOne-700" panose="020B0803030303020204" pitchFamily="34" charset="0"/>
                  <a:ea typeface="SamsungOne-700" panose="020B0803030303020204" pitchFamily="34" charset="0"/>
                </a:rPr>
                <a:t>CSDL </a:t>
              </a:r>
              <a:r>
                <a:rPr lang="en-US" altLang="ko-KR" sz="1200" dirty="0" err="1">
                  <a:solidFill>
                    <a:srgbClr val="0043B2"/>
                  </a:solidFill>
                  <a:latin typeface="SamsungOne-700" panose="020B0803030303020204" pitchFamily="34" charset="0"/>
                  <a:ea typeface="SamsungOne-700" panose="020B0803030303020204" pitchFamily="34" charset="0"/>
                </a:rPr>
                <a:t>phục</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vụ</a:t>
              </a:r>
              <a:endParaRPr lang="en-US" altLang="ko-KR" sz="1200" dirty="0">
                <a:solidFill>
                  <a:srgbClr val="0043B2"/>
                </a:solidFill>
                <a:latin typeface="SamsungOne-700" panose="020B0803030303020204" pitchFamily="34" charset="0"/>
                <a:ea typeface="SamsungOne-700" panose="020B0803030303020204" pitchFamily="34" charset="0"/>
              </a:endParaRPr>
            </a:p>
          </p:txBody>
        </p:sp>
        <p:sp>
          <p:nvSpPr>
            <p:cNvPr id="13" name="모서리가 둥근 직사각형 14">
              <a:extLst>
                <a:ext uri="{FF2B5EF4-FFF2-40B4-BE49-F238E27FC236}">
                  <a16:creationId xmlns:a16="http://schemas.microsoft.com/office/drawing/2014/main" id="{ADED6EA8-8F1A-443C-8F2E-054DD0495F22}"/>
                </a:ext>
              </a:extLst>
            </p:cNvPr>
            <p:cNvSpPr/>
            <p:nvPr/>
          </p:nvSpPr>
          <p:spPr>
            <a:xfrm>
              <a:off x="1621774" y="5582043"/>
              <a:ext cx="1057228" cy="306467"/>
            </a:xfrm>
            <a:prstGeom prst="roundRect">
              <a:avLst/>
            </a:prstGeom>
            <a:solidFill>
              <a:schemeClr val="bg1"/>
            </a:solidFill>
            <a:ln w="12700">
              <a:solidFill>
                <a:srgbClr val="193EB0"/>
              </a:solidFill>
            </a:ln>
          </p:spPr>
          <p:txBody>
            <a:bodyPr wrap="square">
              <a:spAutoFit/>
            </a:bodyPr>
            <a:lstStyle/>
            <a:p>
              <a:pPr algn="ctr"/>
              <a:r>
                <a:rPr lang="en-US" altLang="ko-KR" sz="1200" dirty="0">
                  <a:solidFill>
                    <a:srgbClr val="0043B2"/>
                  </a:solidFill>
                  <a:latin typeface="SamsungOne-400" panose="020B0503030303020204" pitchFamily="34" charset="0"/>
                  <a:ea typeface="SamsungOne-400" panose="020B0503030303020204" pitchFamily="34" charset="0"/>
                </a:rPr>
                <a:t>Input_topic</a:t>
              </a:r>
            </a:p>
          </p:txBody>
        </p:sp>
        <p:grpSp>
          <p:nvGrpSpPr>
            <p:cNvPr id="14" name="그룹 13">
              <a:extLst>
                <a:ext uri="{FF2B5EF4-FFF2-40B4-BE49-F238E27FC236}">
                  <a16:creationId xmlns:a16="http://schemas.microsoft.com/office/drawing/2014/main" id="{66348665-C413-4EA9-A26F-6914593EFCFF}"/>
                </a:ext>
              </a:extLst>
            </p:cNvPr>
            <p:cNvGrpSpPr/>
            <p:nvPr/>
          </p:nvGrpSpPr>
          <p:grpSpPr>
            <a:xfrm>
              <a:off x="3308837" y="5260491"/>
              <a:ext cx="1722317" cy="927100"/>
              <a:chOff x="3442187" y="5165241"/>
              <a:chExt cx="1722317" cy="927100"/>
            </a:xfrm>
          </p:grpSpPr>
          <p:sp>
            <p:nvSpPr>
              <p:cNvPr id="26" name="모서리가 둥근 직사각형 22">
                <a:extLst>
                  <a:ext uri="{FF2B5EF4-FFF2-40B4-BE49-F238E27FC236}">
                    <a16:creationId xmlns:a16="http://schemas.microsoft.com/office/drawing/2014/main" id="{902B2B38-916F-418F-B80E-16AF4083DBF5}"/>
                  </a:ext>
                </a:extLst>
              </p:cNvPr>
              <p:cNvSpPr/>
              <p:nvPr/>
            </p:nvSpPr>
            <p:spPr>
              <a:xfrm>
                <a:off x="3442187" y="5165241"/>
                <a:ext cx="1722317" cy="927100"/>
              </a:xfrm>
              <a:prstGeom prst="roundRect">
                <a:avLst/>
              </a:prstGeom>
              <a:solidFill>
                <a:srgbClr val="CADE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26">
                <a:extLst>
                  <a:ext uri="{FF2B5EF4-FFF2-40B4-BE49-F238E27FC236}">
                    <a16:creationId xmlns:a16="http://schemas.microsoft.com/office/drawing/2014/main" id="{C9BCF886-2DD5-49E4-980C-0511CDADDEF8}"/>
                  </a:ext>
                </a:extLst>
              </p:cNvPr>
              <p:cNvGrpSpPr/>
              <p:nvPr/>
            </p:nvGrpSpPr>
            <p:grpSpPr>
              <a:xfrm>
                <a:off x="3584852" y="5291338"/>
                <a:ext cx="1436986" cy="674907"/>
                <a:chOff x="3564992" y="5316111"/>
                <a:chExt cx="1436986" cy="674907"/>
              </a:xfrm>
            </p:grpSpPr>
            <p:sp>
              <p:nvSpPr>
                <p:cNvPr id="28" name="모서리가 둥근 직사각형 15">
                  <a:extLst>
                    <a:ext uri="{FF2B5EF4-FFF2-40B4-BE49-F238E27FC236}">
                      <a16:creationId xmlns:a16="http://schemas.microsoft.com/office/drawing/2014/main" id="{2928931E-E3D7-4F52-B21E-F8C3826A0997}"/>
                    </a:ext>
                  </a:extLst>
                </p:cNvPr>
                <p:cNvSpPr/>
                <p:nvPr/>
              </p:nvSpPr>
              <p:spPr>
                <a:xfrm>
                  <a:off x="3564992" y="5316111"/>
                  <a:ext cx="1436986" cy="306467"/>
                </a:xfrm>
                <a:prstGeom prst="roundRect">
                  <a:avLst/>
                </a:prstGeom>
                <a:solidFill>
                  <a:schemeClr val="bg1"/>
                </a:solidFill>
                <a:ln w="12700">
                  <a:solidFill>
                    <a:srgbClr val="193EB0"/>
                  </a:solidFill>
                </a:ln>
              </p:spPr>
              <p:txBody>
                <a:bodyPr wrap="square">
                  <a:spAutoFit/>
                </a:bodyPr>
                <a:lstStyle/>
                <a:p>
                  <a:pPr algn="ctr"/>
                  <a:r>
                    <a:rPr lang="en-US" altLang="ko-KR" sz="1200" dirty="0">
                      <a:solidFill>
                        <a:srgbClr val="0043B2"/>
                      </a:solidFill>
                      <a:latin typeface="SamsungOne-400" panose="020B0503030303020204" pitchFamily="34" charset="0"/>
                      <a:ea typeface="SamsungOne-400" panose="020B0503030303020204" pitchFamily="34" charset="0"/>
                    </a:rPr>
                    <a:t>Job_version_n</a:t>
                  </a:r>
                </a:p>
              </p:txBody>
            </p:sp>
            <p:sp>
              <p:nvSpPr>
                <p:cNvPr id="29" name="모서리가 둥근 직사각형 16">
                  <a:extLst>
                    <a:ext uri="{FF2B5EF4-FFF2-40B4-BE49-F238E27FC236}">
                      <a16:creationId xmlns:a16="http://schemas.microsoft.com/office/drawing/2014/main" id="{2AF00080-6D29-469F-8860-5B0DBF8C2895}"/>
                    </a:ext>
                  </a:extLst>
                </p:cNvPr>
                <p:cNvSpPr/>
                <p:nvPr/>
              </p:nvSpPr>
              <p:spPr>
                <a:xfrm>
                  <a:off x="3564992" y="5684551"/>
                  <a:ext cx="1436986" cy="306467"/>
                </a:xfrm>
                <a:prstGeom prst="roundRect">
                  <a:avLst/>
                </a:prstGeom>
                <a:solidFill>
                  <a:schemeClr val="bg1"/>
                </a:solidFill>
                <a:ln w="12700">
                  <a:solidFill>
                    <a:srgbClr val="193EB0"/>
                  </a:solidFill>
                </a:ln>
              </p:spPr>
              <p:txBody>
                <a:bodyPr wrap="square">
                  <a:spAutoFit/>
                </a:bodyPr>
                <a:lstStyle/>
                <a:p>
                  <a:pPr algn="ctr"/>
                  <a:r>
                    <a:rPr lang="en-US" altLang="ko-KR" sz="1200" dirty="0">
                      <a:solidFill>
                        <a:srgbClr val="0043B2"/>
                      </a:solidFill>
                      <a:latin typeface="SamsungOne-400" panose="020B0503030303020204" pitchFamily="34" charset="0"/>
                      <a:ea typeface="SamsungOne-400" panose="020B0503030303020204" pitchFamily="34" charset="0"/>
                    </a:rPr>
                    <a:t>Job_version_n+1</a:t>
                  </a:r>
                </a:p>
              </p:txBody>
            </p:sp>
          </p:grpSp>
        </p:grpSp>
        <p:grpSp>
          <p:nvGrpSpPr>
            <p:cNvPr id="15" name="그룹 14">
              <a:extLst>
                <a:ext uri="{FF2B5EF4-FFF2-40B4-BE49-F238E27FC236}">
                  <a16:creationId xmlns:a16="http://schemas.microsoft.com/office/drawing/2014/main" id="{8387898F-83A4-45AB-BBF5-CBF6267E3C6F}"/>
                </a:ext>
              </a:extLst>
            </p:cNvPr>
            <p:cNvGrpSpPr/>
            <p:nvPr/>
          </p:nvGrpSpPr>
          <p:grpSpPr>
            <a:xfrm>
              <a:off x="5462911" y="5179204"/>
              <a:ext cx="1680353" cy="1078772"/>
              <a:chOff x="5234311" y="5036329"/>
              <a:chExt cx="1680353" cy="1078772"/>
            </a:xfrm>
          </p:grpSpPr>
          <p:sp>
            <p:nvSpPr>
              <p:cNvPr id="23" name="원통 25">
                <a:extLst>
                  <a:ext uri="{FF2B5EF4-FFF2-40B4-BE49-F238E27FC236}">
                    <a16:creationId xmlns:a16="http://schemas.microsoft.com/office/drawing/2014/main" id="{F0C28508-7548-4E96-A105-DB0DB6E50A63}"/>
                  </a:ext>
                </a:extLst>
              </p:cNvPr>
              <p:cNvSpPr/>
              <p:nvPr/>
            </p:nvSpPr>
            <p:spPr>
              <a:xfrm>
                <a:off x="5234311" y="5036329"/>
                <a:ext cx="1680353" cy="1008387"/>
              </a:xfrm>
              <a:prstGeom prst="can">
                <a:avLst>
                  <a:gd name="adj" fmla="val 8776"/>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모서리가 둥근 직사각형 17">
                <a:extLst>
                  <a:ext uri="{FF2B5EF4-FFF2-40B4-BE49-F238E27FC236}">
                    <a16:creationId xmlns:a16="http://schemas.microsoft.com/office/drawing/2014/main" id="{66F052B0-2093-40DB-8A24-5A96552967D8}"/>
                  </a:ext>
                </a:extLst>
              </p:cNvPr>
              <p:cNvSpPr/>
              <p:nvPr/>
            </p:nvSpPr>
            <p:spPr>
              <a:xfrm>
                <a:off x="5363864" y="5244674"/>
                <a:ext cx="1436986" cy="306467"/>
              </a:xfrm>
              <a:prstGeom prst="roundRect">
                <a:avLst/>
              </a:prstGeom>
              <a:solidFill>
                <a:schemeClr val="bg1"/>
              </a:solidFill>
              <a:ln w="12700">
                <a:solidFill>
                  <a:srgbClr val="193EB0"/>
                </a:solidFill>
              </a:ln>
            </p:spPr>
            <p:txBody>
              <a:bodyPr wrap="square">
                <a:spAutoFit/>
              </a:bodyPr>
              <a:lstStyle/>
              <a:p>
                <a:pPr algn="ctr"/>
                <a:r>
                  <a:rPr lang="en-US" altLang="ko-KR" sz="1200" dirty="0">
                    <a:solidFill>
                      <a:srgbClr val="0043B2"/>
                    </a:solidFill>
                    <a:latin typeface="SamsungOne-400" panose="020B0503030303020204" pitchFamily="34" charset="0"/>
                    <a:ea typeface="SamsungOne-400" panose="020B0503030303020204" pitchFamily="34" charset="0"/>
                  </a:rPr>
                  <a:t>Output_table_n</a:t>
                </a:r>
              </a:p>
            </p:txBody>
          </p:sp>
          <p:sp>
            <p:nvSpPr>
              <p:cNvPr id="25" name="모서리가 둥근 직사각형 18">
                <a:extLst>
                  <a:ext uri="{FF2B5EF4-FFF2-40B4-BE49-F238E27FC236}">
                    <a16:creationId xmlns:a16="http://schemas.microsoft.com/office/drawing/2014/main" id="{38532D67-3722-4BA1-BB46-61F457EBB5A7}"/>
                  </a:ext>
                </a:extLst>
              </p:cNvPr>
              <p:cNvSpPr/>
              <p:nvPr/>
            </p:nvSpPr>
            <p:spPr>
              <a:xfrm>
                <a:off x="5363864" y="5604323"/>
                <a:ext cx="1436986" cy="510778"/>
              </a:xfrm>
              <a:prstGeom prst="roundRect">
                <a:avLst/>
              </a:prstGeom>
              <a:solidFill>
                <a:schemeClr val="bg1"/>
              </a:solidFill>
              <a:ln w="12700">
                <a:solidFill>
                  <a:srgbClr val="193EB0"/>
                </a:solidFill>
              </a:ln>
            </p:spPr>
            <p:txBody>
              <a:bodyPr wrap="square">
                <a:spAutoFit/>
              </a:bodyPr>
              <a:lstStyle/>
              <a:p>
                <a:pPr algn="ctr"/>
                <a:r>
                  <a:rPr lang="en-US" altLang="ko-KR" sz="1200" dirty="0">
                    <a:solidFill>
                      <a:srgbClr val="0043B2"/>
                    </a:solidFill>
                    <a:latin typeface="SamsungOne-400" panose="020B0503030303020204" pitchFamily="34" charset="0"/>
                    <a:ea typeface="SamsungOne-400" panose="020B0503030303020204" pitchFamily="34" charset="0"/>
                  </a:rPr>
                  <a:t>Output_table_n+1</a:t>
                </a:r>
              </a:p>
            </p:txBody>
          </p:sp>
        </p:grpSp>
        <p:sp>
          <p:nvSpPr>
            <p:cNvPr id="16" name="모서리가 둥근 직사각형 19">
              <a:extLst>
                <a:ext uri="{FF2B5EF4-FFF2-40B4-BE49-F238E27FC236}">
                  <a16:creationId xmlns:a16="http://schemas.microsoft.com/office/drawing/2014/main" id="{CFF2BE21-8C7A-439F-B2F2-D459E12AB214}"/>
                </a:ext>
              </a:extLst>
            </p:cNvPr>
            <p:cNvSpPr/>
            <p:nvPr/>
          </p:nvSpPr>
          <p:spPr>
            <a:xfrm>
              <a:off x="7845328" y="5345898"/>
              <a:ext cx="1177334" cy="389513"/>
            </a:xfrm>
            <a:prstGeom prst="roundRect">
              <a:avLst>
                <a:gd name="adj" fmla="val 50000"/>
              </a:avLst>
            </a:prstGeom>
            <a:solidFill>
              <a:srgbClr val="66A1FE"/>
            </a:solidFill>
            <a:ln w="12700">
              <a:solidFill>
                <a:srgbClr val="193EB0"/>
              </a:solidFill>
            </a:ln>
          </p:spPr>
          <p:txBody>
            <a:bodyPr wrap="square">
              <a:spAutoFit/>
            </a:bodyPr>
            <a:lstStyle/>
            <a:p>
              <a:pPr algn="ctr"/>
              <a:r>
                <a:rPr lang="en-US" altLang="ko-KR" sz="1200" dirty="0" err="1">
                  <a:solidFill>
                    <a:schemeClr val="bg1"/>
                  </a:solidFill>
                  <a:latin typeface="SamsungOne-700" panose="020B0803030303020204" pitchFamily="34" charset="0"/>
                  <a:ea typeface="SamsungOne-700" panose="020B0803030303020204" pitchFamily="34" charset="0"/>
                </a:rPr>
                <a:t>Ứng</a:t>
              </a:r>
              <a:r>
                <a:rPr lang="en-US" altLang="ko-KR" sz="1200" dirty="0">
                  <a:solidFill>
                    <a:schemeClr val="bg1"/>
                  </a:solidFill>
                  <a:latin typeface="SamsungOne-700" panose="020B0803030303020204" pitchFamily="34" charset="0"/>
                  <a:ea typeface="SamsungOne-700" panose="020B0803030303020204" pitchFamily="34" charset="0"/>
                </a:rPr>
                <a:t> </a:t>
              </a:r>
              <a:r>
                <a:rPr lang="en-US" altLang="ko-KR" sz="1200" dirty="0" err="1">
                  <a:solidFill>
                    <a:schemeClr val="bg1"/>
                  </a:solidFill>
                  <a:latin typeface="SamsungOne-700" panose="020B0803030303020204" pitchFamily="34" charset="0"/>
                  <a:ea typeface="SamsungOne-700" panose="020B0803030303020204" pitchFamily="34" charset="0"/>
                </a:rPr>
                <a:t>dụng</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17" name="직사각형 16">
              <a:extLst>
                <a:ext uri="{FF2B5EF4-FFF2-40B4-BE49-F238E27FC236}">
                  <a16:creationId xmlns:a16="http://schemas.microsoft.com/office/drawing/2014/main" id="{42E530C0-46C5-480E-9C10-2F3D6CA1343E}"/>
                </a:ext>
              </a:extLst>
            </p:cNvPr>
            <p:cNvSpPr/>
            <p:nvPr/>
          </p:nvSpPr>
          <p:spPr>
            <a:xfrm>
              <a:off x="7128467" y="5179205"/>
              <a:ext cx="769763" cy="276999"/>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Truy</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vấn</a:t>
              </a:r>
              <a:endParaRPr lang="en-US" altLang="ko-KR" sz="1200" dirty="0">
                <a:solidFill>
                  <a:srgbClr val="0043B2"/>
                </a:solidFill>
                <a:latin typeface="SamsungOne-700" panose="020B0803030303020204" pitchFamily="34" charset="0"/>
                <a:ea typeface="SamsungOne-700" panose="020B0803030303020204" pitchFamily="34" charset="0"/>
              </a:endParaRPr>
            </a:p>
          </p:txBody>
        </p:sp>
        <p:cxnSp>
          <p:nvCxnSpPr>
            <p:cNvPr id="18" name="직선 화살표 연결선 17">
              <a:extLst>
                <a:ext uri="{FF2B5EF4-FFF2-40B4-BE49-F238E27FC236}">
                  <a16:creationId xmlns:a16="http://schemas.microsoft.com/office/drawing/2014/main" id="{E34E01FC-4845-4865-B854-47D171DDA6B3}"/>
                </a:ext>
              </a:extLst>
            </p:cNvPr>
            <p:cNvCxnSpPr>
              <a:stCxn id="13" idx="3"/>
              <a:endCxn id="28" idx="1"/>
            </p:cNvCxnSpPr>
            <p:nvPr/>
          </p:nvCxnSpPr>
          <p:spPr>
            <a:xfrm flipV="1">
              <a:off x="2679002" y="5539822"/>
              <a:ext cx="772500" cy="195455"/>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44A17F8F-089D-4CCD-A117-E14360A53A72}"/>
                </a:ext>
              </a:extLst>
            </p:cNvPr>
            <p:cNvCxnSpPr>
              <a:stCxn id="13" idx="3"/>
              <a:endCxn id="29" idx="1"/>
            </p:cNvCxnSpPr>
            <p:nvPr/>
          </p:nvCxnSpPr>
          <p:spPr>
            <a:xfrm>
              <a:off x="2679002" y="5735277"/>
              <a:ext cx="772500" cy="172985"/>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7FD14BA8-21F6-487B-8B20-8443A9D6E8EB}"/>
                </a:ext>
              </a:extLst>
            </p:cNvPr>
            <p:cNvCxnSpPr>
              <a:stCxn id="28" idx="3"/>
              <a:endCxn id="24" idx="1"/>
            </p:cNvCxnSpPr>
            <p:nvPr/>
          </p:nvCxnSpPr>
          <p:spPr>
            <a:xfrm>
              <a:off x="4888488" y="5539822"/>
              <a:ext cx="703976" cy="961"/>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58A5CED-9132-433E-897C-737605957818}"/>
                </a:ext>
              </a:extLst>
            </p:cNvPr>
            <p:cNvCxnSpPr>
              <a:stCxn id="29" idx="3"/>
              <a:endCxn id="25" idx="1"/>
            </p:cNvCxnSpPr>
            <p:nvPr/>
          </p:nvCxnSpPr>
          <p:spPr>
            <a:xfrm>
              <a:off x="4888488" y="5908262"/>
              <a:ext cx="703976" cy="94325"/>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2F52BB63-A8EF-4CE4-ACBF-C8364BB4DB20}"/>
                </a:ext>
              </a:extLst>
            </p:cNvPr>
            <p:cNvCxnSpPr>
              <a:stCxn id="16" idx="1"/>
              <a:endCxn id="24" idx="3"/>
            </p:cNvCxnSpPr>
            <p:nvPr/>
          </p:nvCxnSpPr>
          <p:spPr>
            <a:xfrm flipH="1">
              <a:off x="7029450" y="5540655"/>
              <a:ext cx="815878" cy="128"/>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05648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[Lab10]</a:t>
            </a:r>
          </a:p>
          <a:p>
            <a:r>
              <a:rPr lang="en-US" altLang="ko-KR" sz="2800" dirty="0" err="1"/>
              <a:t>Tạo</a:t>
            </a:r>
            <a:r>
              <a:rPr lang="en-US" altLang="ko-KR" sz="2800" dirty="0"/>
              <a:t> </a:t>
            </a:r>
            <a:r>
              <a:rPr lang="en-US" altLang="ko-KR" sz="2800" dirty="0" err="1"/>
              <a:t>chế</a:t>
            </a:r>
            <a:r>
              <a:rPr lang="en-US" altLang="ko-KR" sz="2800" dirty="0"/>
              <a:t> </a:t>
            </a:r>
            <a:r>
              <a:rPr lang="en-US" altLang="ko-KR" sz="2800" dirty="0" err="1"/>
              <a:t>độ</a:t>
            </a:r>
            <a:r>
              <a:rPr lang="en-US" altLang="ko-KR" sz="2800" dirty="0"/>
              <a:t> </a:t>
            </a:r>
            <a:r>
              <a:rPr lang="en-US" altLang="ko-KR" sz="2800" dirty="0" err="1"/>
              <a:t>xem</a:t>
            </a:r>
            <a:r>
              <a:rPr lang="en-US" altLang="ko-KR" sz="2800" dirty="0"/>
              <a:t> </a:t>
            </a:r>
            <a:r>
              <a:rPr lang="en-US" altLang="ko-KR" sz="2800" dirty="0" err="1"/>
              <a:t>hàng</a:t>
            </a:r>
            <a:r>
              <a:rPr lang="en-US" altLang="ko-KR" sz="2800" dirty="0"/>
              <a:t> </a:t>
            </a:r>
            <a:r>
              <a:rPr lang="en-US" altLang="ko-KR" sz="2800" dirty="0" err="1"/>
              <a:t>loạt</a:t>
            </a:r>
            <a:endParaRPr lang="ko-KR" altLang="en-US"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04</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5259511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r>
              <a:rPr lang="en-US" altLang="ko-KR" dirty="0"/>
              <a:t> </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[Lab11]</a:t>
            </a:r>
          </a:p>
          <a:p>
            <a:r>
              <a:rPr lang="en-US" altLang="ko-KR" sz="2800" dirty="0" err="1"/>
              <a:t>Tạo</a:t>
            </a:r>
            <a:r>
              <a:rPr lang="en-US" altLang="ko-KR" sz="2800" dirty="0"/>
              <a:t> </a:t>
            </a:r>
            <a:r>
              <a:rPr lang="en-US" altLang="ko-KR" sz="2800" dirty="0" err="1"/>
              <a:t>chế</a:t>
            </a:r>
            <a:r>
              <a:rPr lang="en-US" altLang="ko-KR" sz="2800" dirty="0"/>
              <a:t> </a:t>
            </a:r>
            <a:r>
              <a:rPr lang="en-US" altLang="ko-KR" sz="2800" dirty="0" err="1"/>
              <a:t>độ</a:t>
            </a:r>
            <a:r>
              <a:rPr lang="en-US" altLang="ko-KR" sz="2800" dirty="0"/>
              <a:t> </a:t>
            </a:r>
            <a:r>
              <a:rPr lang="en-US" altLang="ko-KR" sz="2800" dirty="0" err="1"/>
              <a:t>xem</a:t>
            </a:r>
            <a:r>
              <a:rPr lang="en-US" altLang="ko-KR" sz="2800" dirty="0"/>
              <a:t> </a:t>
            </a:r>
            <a:r>
              <a:rPr lang="en-US" altLang="ko-KR" sz="2800" dirty="0" err="1"/>
              <a:t>tốc</a:t>
            </a:r>
            <a:r>
              <a:rPr lang="en-US" altLang="ko-KR" sz="2800" dirty="0"/>
              <a:t> </a:t>
            </a:r>
            <a:r>
              <a:rPr lang="en-US" altLang="ko-KR" sz="2800" dirty="0" err="1"/>
              <a:t>độ</a:t>
            </a:r>
            <a:endParaRPr lang="ko-KR" altLang="en-US"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04</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36722001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4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Chuẩn hóa cơ sở dữ liệu</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Chuẩn hóa là để giảm dư thừa dữ liệu và cải thiện tính toàn vẹn của dữ liệu</a:t>
            </a:r>
          </a:p>
          <a:p>
            <a:r>
              <a:rPr lang="vi-VN" altLang="ko-KR" dirty="0"/>
              <a:t>Các kỹ thuật thiết kế cơ sở dữ liệu giúp giảm dư thừa dữ liệu và loại bỏ các thuộc tính không mong muốn như chèn, cập nhật và xóa các điểm bất thường</a:t>
            </a:r>
            <a:endParaRPr lang="en-US" altLang="ko-KR" dirty="0"/>
          </a:p>
          <a:p>
            <a:pPr lvl="1"/>
            <a:r>
              <a:rPr lang="vi-VN" altLang="ko-KR" dirty="0"/>
              <a:t>Tách một bảng lớn thành các bảng nhỏ hơn và kết nối chúng bằng các mối quan hệ</a:t>
            </a:r>
          </a:p>
          <a:p>
            <a:pPr lvl="1"/>
            <a:r>
              <a:rPr lang="vi-VN" altLang="ko-KR" dirty="0"/>
              <a:t>Mục đích của chuẩn hóa là loại bỏ dữ liệu dư thừa (lặp lại) và đảm bảo rằng dữ liệu được lưu trữ một cách hợp lý.</a:t>
            </a:r>
          </a:p>
          <a:p>
            <a:pPr marL="177800" lvl="1" indent="0">
              <a:buNone/>
            </a:pPr>
            <a:r>
              <a:rPr lang="en-US" altLang="ko-KR" dirty="0"/>
              <a:t>       </a:t>
            </a:r>
            <a:r>
              <a:rPr lang="vi-VN" altLang="ko-KR" dirty="0"/>
              <a:t>      Ví dụ) 1NF, 2NF, 3NF, BCNF</a:t>
            </a:r>
            <a:endParaRPr lang="en-US" altLang="ko-KR" dirty="0"/>
          </a:p>
          <a:p>
            <a:r>
              <a:rPr lang="vi-VN" altLang="ko-KR" dirty="0"/>
              <a:t>Hầu hết các hệ thống cơ sở dữ liệu là cơ sở dữ liệu được chuẩn hóa cho đến dạng chuẩn thứ ba.</a:t>
            </a:r>
          </a:p>
          <a:p>
            <a:r>
              <a:rPr lang="vi-VN" altLang="ko-KR" dirty="0"/>
              <a:t>Khóa chính được xác định duy nhất là một bản ghi trong bảng và không thể rỗng.</a:t>
            </a:r>
          </a:p>
          <a:p>
            <a:r>
              <a:rPr lang="vi-VN" altLang="ko-KR" dirty="0"/>
              <a:t>Khóa ngoại giúp liên kết các bảng và tham chiếu đến khóa chính</a:t>
            </a:r>
            <a:endParaRPr lang="ko-KR" altLang="en-US" dirty="0"/>
          </a:p>
        </p:txBody>
      </p:sp>
    </p:spTree>
    <p:extLst>
      <p:ext uri="{BB962C8B-B14F-4D97-AF65-F5344CB8AC3E}">
        <p14:creationId xmlns:p14="http://schemas.microsoft.com/office/powerpoint/2010/main" val="244936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SQL </a:t>
            </a:r>
            <a:r>
              <a:rPr lang="en-US" altLang="ko-KR" dirty="0" err="1"/>
              <a:t>là</a:t>
            </a:r>
            <a:r>
              <a:rPr lang="en-US" altLang="ko-KR" dirty="0"/>
              <a:t> </a:t>
            </a:r>
            <a:r>
              <a:rPr lang="en-US" altLang="ko-KR" dirty="0" err="1"/>
              <a:t>gì</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7" name="텍스트 개체 틀 6">
            <a:extLst>
              <a:ext uri="{FF2B5EF4-FFF2-40B4-BE49-F238E27FC236}">
                <a16:creationId xmlns:a16="http://schemas.microsoft.com/office/drawing/2014/main" id="{7775BC44-210F-4143-82E8-01648CFD1D7E}"/>
              </a:ext>
            </a:extLst>
          </p:cNvPr>
          <p:cNvSpPr>
            <a:spLocks noGrp="1"/>
          </p:cNvSpPr>
          <p:nvPr>
            <p:ph type="body" sz="quarter" idx="15"/>
          </p:nvPr>
        </p:nvSpPr>
        <p:spPr/>
        <p:txBody>
          <a:bodyPr/>
          <a:lstStyle/>
          <a:p>
            <a:r>
              <a:rPr lang="vi-VN" altLang="ko-KR" b="1" dirty="0"/>
              <a:t>S</a:t>
            </a:r>
            <a:r>
              <a:rPr lang="vi-VN" altLang="ko-KR" dirty="0"/>
              <a:t>tructured </a:t>
            </a:r>
            <a:r>
              <a:rPr lang="vi-VN" altLang="ko-KR" b="1" dirty="0"/>
              <a:t>Q</a:t>
            </a:r>
            <a:r>
              <a:rPr lang="vi-VN" altLang="ko-KR" dirty="0"/>
              <a:t>uery </a:t>
            </a:r>
            <a:r>
              <a:rPr lang="vi-VN" altLang="ko-KR" b="1" dirty="0"/>
              <a:t>L</a:t>
            </a:r>
            <a:r>
              <a:rPr lang="vi-VN" altLang="ko-KR" dirty="0"/>
              <a:t>anguage</a:t>
            </a:r>
            <a:r>
              <a:rPr lang="en-US" altLang="ko-KR" dirty="0"/>
              <a:t>: </a:t>
            </a:r>
            <a:r>
              <a:rPr lang="en-US" altLang="ko-KR" dirty="0" err="1"/>
              <a:t>Ngôn</a:t>
            </a:r>
            <a:r>
              <a:rPr lang="en-US" altLang="ko-KR" dirty="0"/>
              <a:t> </a:t>
            </a:r>
            <a:r>
              <a:rPr lang="en-US" altLang="ko-KR" dirty="0" err="1"/>
              <a:t>ngữ</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có</a:t>
            </a:r>
            <a:r>
              <a:rPr lang="en-US" altLang="ko-KR" dirty="0"/>
              <a:t> </a:t>
            </a:r>
            <a:r>
              <a:rPr lang="en-US" altLang="ko-KR" dirty="0" err="1"/>
              <a:t>cấu</a:t>
            </a:r>
            <a:r>
              <a:rPr lang="en-US" altLang="ko-KR" dirty="0"/>
              <a:t> </a:t>
            </a:r>
            <a:r>
              <a:rPr lang="en-US" altLang="ko-KR" dirty="0" err="1"/>
              <a:t>trúc</a:t>
            </a:r>
            <a:endParaRPr lang="vi-VN" altLang="ko-KR" dirty="0"/>
          </a:p>
          <a:p>
            <a:r>
              <a:rPr lang="vi-VN" altLang="ko-KR" dirty="0"/>
              <a:t>Một ngôn ngữ để quản lý dữ liệu trong các hệ thống cơ sở dữ liệu quan hệ.</a:t>
            </a:r>
          </a:p>
          <a:p>
            <a:r>
              <a:rPr lang="vi-VN" altLang="ko-KR" dirty="0"/>
              <a:t>Chèn, tìm kiếm, cập nhật và xóa các bản ghi cơ sở dữ liệu</a:t>
            </a:r>
          </a:p>
          <a:p>
            <a:r>
              <a:rPr lang="vi-VN" altLang="ko-KR" dirty="0"/>
              <a:t>Năng suất cao</a:t>
            </a:r>
          </a:p>
          <a:p>
            <a:r>
              <a:rPr lang="vi-VN" altLang="ko-KR" dirty="0"/>
              <a:t>tính di động</a:t>
            </a:r>
          </a:p>
          <a:p>
            <a:r>
              <a:rPr lang="vi-VN" altLang="ko-KR" dirty="0"/>
              <a:t>SQL tiêu chuẩn – Các lệnh được viết bằng SQL tiêu chuẩn có thể được thực thi theo cách tương tự trong các DBMS khác mà không cần sửa đổi các lệnh được viết một lần.</a:t>
            </a:r>
            <a:endParaRPr lang="ko-KR" altLang="en-US" dirty="0"/>
          </a:p>
        </p:txBody>
      </p:sp>
    </p:spTree>
    <p:extLst>
      <p:ext uri="{BB962C8B-B14F-4D97-AF65-F5344CB8AC3E}">
        <p14:creationId xmlns:p14="http://schemas.microsoft.com/office/powerpoint/2010/main" val="3870466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449611" y="1325612"/>
            <a:ext cx="8796528" cy="493776"/>
          </a:xfrm>
        </p:spPr>
        <p:txBody>
          <a:bodyPr lIns="91440" tIns="45720" rIns="91440" bIns="45720" anchor="ct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lệnh</a:t>
            </a:r>
            <a:r>
              <a:rPr lang="en-US" altLang="ko-KR" dirty="0">
                <a:ea typeface="SamsungOneKorean 400" panose="020B0503030303020204" pitchFamily="50" charset="-127"/>
              </a:rPr>
              <a:t> SQL</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pSp>
        <p:nvGrpSpPr>
          <p:cNvPr id="8" name="그룹 7">
            <a:extLst>
              <a:ext uri="{FF2B5EF4-FFF2-40B4-BE49-F238E27FC236}">
                <a16:creationId xmlns:a16="http://schemas.microsoft.com/office/drawing/2014/main" id="{0FDFA9EE-B39C-466A-884D-AF9E77EC0437}"/>
              </a:ext>
            </a:extLst>
          </p:cNvPr>
          <p:cNvGrpSpPr/>
          <p:nvPr/>
        </p:nvGrpSpPr>
        <p:grpSpPr>
          <a:xfrm>
            <a:off x="1265338" y="2239250"/>
            <a:ext cx="7165073" cy="3799947"/>
            <a:chOff x="1262757" y="2465384"/>
            <a:chExt cx="5960087" cy="3160891"/>
          </a:xfrm>
        </p:grpSpPr>
        <p:sp>
          <p:nvSpPr>
            <p:cNvPr id="9" name="자유형 8">
              <a:extLst>
                <a:ext uri="{FF2B5EF4-FFF2-40B4-BE49-F238E27FC236}">
                  <a16:creationId xmlns:a16="http://schemas.microsoft.com/office/drawing/2014/main" id="{C1A52E67-4D0D-4B2B-A8B5-79AFFB7A29D4}"/>
                </a:ext>
              </a:extLst>
            </p:cNvPr>
            <p:cNvSpPr/>
            <p:nvPr/>
          </p:nvSpPr>
          <p:spPr>
            <a:xfrm rot="17692822">
              <a:off x="2853895" y="3412970"/>
              <a:ext cx="1350645" cy="40429"/>
            </a:xfrm>
            <a:custGeom>
              <a:avLst/>
              <a:gdLst>
                <a:gd name="connsiteX0" fmla="*/ 0 w 1350645"/>
                <a:gd name="connsiteY0" fmla="*/ 20214 h 40429"/>
                <a:gd name="connsiteX1" fmla="*/ 1350645 w 1350645"/>
                <a:gd name="connsiteY1" fmla="*/ 20214 h 40429"/>
              </a:gdLst>
              <a:ahLst/>
              <a:cxnLst>
                <a:cxn ang="0">
                  <a:pos x="connsiteX0" y="connsiteY0"/>
                </a:cxn>
                <a:cxn ang="0">
                  <a:pos x="connsiteX1" y="connsiteY1"/>
                </a:cxn>
              </a:cxnLst>
              <a:rect l="l" t="t" r="r" b="b"/>
              <a:pathLst>
                <a:path w="1350645" h="40429">
                  <a:moveTo>
                    <a:pt x="0" y="20214"/>
                  </a:moveTo>
                  <a:lnTo>
                    <a:pt x="1350645" y="20214"/>
                  </a:lnTo>
                </a:path>
              </a:pathLst>
            </a:custGeom>
            <a:solidFill>
              <a:schemeClr val="bg1"/>
            </a:solidFill>
            <a:ln w="19050">
              <a:solidFill>
                <a:srgbClr val="193EB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255" tIns="-13551" rIns="654257" bIns="-13553"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11" name="자유형 10">
              <a:extLst>
                <a:ext uri="{FF2B5EF4-FFF2-40B4-BE49-F238E27FC236}">
                  <a16:creationId xmlns:a16="http://schemas.microsoft.com/office/drawing/2014/main" id="{35E42562-F0E5-44B4-9A3C-DC515D534E54}"/>
                </a:ext>
              </a:extLst>
            </p:cNvPr>
            <p:cNvSpPr/>
            <p:nvPr/>
          </p:nvSpPr>
          <p:spPr>
            <a:xfrm>
              <a:off x="3813343" y="2465384"/>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rgbClr val="E9F2FC"/>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latinLnBrk="1">
                <a:lnSpc>
                  <a:spcPct val="90000"/>
                </a:lnSpc>
                <a:spcBef>
                  <a:spcPct val="0"/>
                </a:spcBef>
                <a:spcAft>
                  <a:spcPct val="35000"/>
                </a:spcAft>
              </a:pPr>
              <a:r>
                <a:rPr lang="en-US" altLang="ko-KR" sz="1200" kern="1200" dirty="0">
                  <a:solidFill>
                    <a:srgbClr val="193EB0"/>
                  </a:solidFill>
                  <a:latin typeface="SamsungOne-700" panose="020B0803030303020204" pitchFamily="34" charset="0"/>
                  <a:ea typeface="SamsungOne-700" panose="020B0803030303020204" pitchFamily="34" charset="0"/>
                </a:rPr>
                <a:t>DDL</a:t>
              </a:r>
              <a:r>
                <a:rPr lang="en-US" altLang="ko-KR" sz="1000" kern="1200" dirty="0">
                  <a:solidFill>
                    <a:srgbClr val="193EB0"/>
                  </a:solidFill>
                  <a:latin typeface="SamsungOne-700" panose="020B0803030303020204" pitchFamily="34" charset="0"/>
                  <a:ea typeface="SamsungOne-700" panose="020B0803030303020204" pitchFamily="34" charset="0"/>
                </a:rPr>
                <a:t> </a:t>
              </a:r>
            </a:p>
            <a:p>
              <a:pPr lvl="0" algn="ctr" defTabSz="488950" latinLnBrk="1">
                <a:lnSpc>
                  <a:spcPct val="90000"/>
                </a:lnSpc>
                <a:spcBef>
                  <a:spcPct val="0"/>
                </a:spcBef>
                <a:spcAft>
                  <a:spcPct val="35000"/>
                </a:spcAft>
              </a:pPr>
              <a:r>
                <a:rPr lang="en-US" altLang="ko-KR" sz="1000" kern="1200" dirty="0">
                  <a:solidFill>
                    <a:srgbClr val="193EB0"/>
                  </a:solidFill>
                  <a:latin typeface="SamsungOne-700" panose="020B0803030303020204" pitchFamily="34" charset="0"/>
                  <a:ea typeface="SamsungOne-700" panose="020B0803030303020204" pitchFamily="34" charset="0"/>
                </a:rPr>
                <a:t>(Data Definition Language)</a:t>
              </a:r>
            </a:p>
            <a:p>
              <a:pPr lvl="0" algn="ctr" defTabSz="488950">
                <a:lnSpc>
                  <a:spcPct val="90000"/>
                </a:lnSpc>
                <a:spcAft>
                  <a:spcPct val="35000"/>
                </a:spcAft>
              </a:pPr>
              <a:r>
                <a:rPr lang="en-US" altLang="ko-KR" sz="1000" dirty="0">
                  <a:solidFill>
                    <a:srgbClr val="193EB0"/>
                  </a:solidFill>
                  <a:latin typeface="SamsungOne-700" panose="020B0803030303020204" pitchFamily="34" charset="0"/>
                  <a:ea typeface="SamsungOne-700" panose="020B0803030303020204" pitchFamily="34" charset="0"/>
                </a:rPr>
                <a:t>(</a:t>
              </a:r>
              <a:r>
                <a:rPr lang="en-US" altLang="ko-KR" sz="1000" dirty="0" err="1">
                  <a:solidFill>
                    <a:srgbClr val="193EB0"/>
                  </a:solidFill>
                  <a:latin typeface="SamsungOne-700" panose="020B0803030303020204" pitchFamily="34" charset="0"/>
                  <a:ea typeface="SamsungOne-700" panose="020B0803030303020204" pitchFamily="34" charset="0"/>
                </a:rPr>
                <a:t>Ngôn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ngữ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định</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nghĩa</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r>
                <a:rPr lang="en-US" altLang="ko-KR" sz="1000" dirty="0">
                  <a:solidFill>
                    <a:srgbClr val="193EB0"/>
                  </a:solidFill>
                  <a:latin typeface="SamsungOne-700" panose="020B0803030303020204" pitchFamily="34" charset="0"/>
                  <a:ea typeface="SamsungOne-700" panose="020B0803030303020204" pitchFamily="34" charset="0"/>
                </a:rPr>
                <a:t>)</a:t>
              </a:r>
              <a:endParaRPr lang="ko-KR" altLang="en-US" sz="1000" kern="1200" dirty="0">
                <a:solidFill>
                  <a:srgbClr val="193EB0"/>
                </a:solidFill>
                <a:latin typeface="SamsungOne-700" panose="020B0803030303020204" pitchFamily="34" charset="0"/>
              </a:endParaRPr>
            </a:p>
          </p:txBody>
        </p:sp>
        <p:sp>
          <p:nvSpPr>
            <p:cNvPr id="12" name="자유형 11">
              <a:extLst>
                <a:ext uri="{FF2B5EF4-FFF2-40B4-BE49-F238E27FC236}">
                  <a16:creationId xmlns:a16="http://schemas.microsoft.com/office/drawing/2014/main" id="{4D280E52-12E6-46BC-A81D-1819B0E4BB6A}"/>
                </a:ext>
              </a:extLst>
            </p:cNvPr>
            <p:cNvSpPr/>
            <p:nvPr/>
          </p:nvSpPr>
          <p:spPr>
            <a:xfrm>
              <a:off x="5233969" y="2800325"/>
              <a:ext cx="568250" cy="40429"/>
            </a:xfrm>
            <a:custGeom>
              <a:avLst/>
              <a:gdLst>
                <a:gd name="connsiteX0" fmla="*/ 0 w 568250"/>
                <a:gd name="connsiteY0" fmla="*/ 20214 h 40429"/>
                <a:gd name="connsiteX1" fmla="*/ 568250 w 568250"/>
                <a:gd name="connsiteY1" fmla="*/ 20214 h 40429"/>
              </a:gdLst>
              <a:ahLst/>
              <a:cxnLst>
                <a:cxn ang="0">
                  <a:pos x="connsiteX0" y="connsiteY0"/>
                </a:cxn>
                <a:cxn ang="0">
                  <a:pos x="connsiteX1" y="connsiteY1"/>
                </a:cxn>
              </a:cxnLst>
              <a:rect l="l" t="t" r="r" b="b"/>
              <a:pathLst>
                <a:path w="568250" h="40429">
                  <a:moveTo>
                    <a:pt x="0" y="20214"/>
                  </a:moveTo>
                  <a:lnTo>
                    <a:pt x="568250" y="20214"/>
                  </a:lnTo>
                </a:path>
              </a:pathLst>
            </a:custGeom>
            <a:solidFill>
              <a:schemeClr val="bg1"/>
            </a:solidFill>
            <a:ln w="19050">
              <a:solidFill>
                <a:srgbClr val="193EB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2619" tIns="6009" rIns="282619" bIns="6008"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13" name="자유형 12">
              <a:extLst>
                <a:ext uri="{FF2B5EF4-FFF2-40B4-BE49-F238E27FC236}">
                  <a16:creationId xmlns:a16="http://schemas.microsoft.com/office/drawing/2014/main" id="{DFECC12B-D619-4714-8C7E-B1C8500277F7}"/>
                </a:ext>
              </a:extLst>
            </p:cNvPr>
            <p:cNvSpPr/>
            <p:nvPr/>
          </p:nvSpPr>
          <p:spPr>
            <a:xfrm>
              <a:off x="5802219" y="2465384"/>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chemeClr val="bg1"/>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a:lnSpc>
                  <a:spcPct val="90000"/>
                </a:lnSpc>
                <a:spcAft>
                  <a:spcPct val="35000"/>
                </a:spcAft>
              </a:pPr>
              <a:r>
                <a:rPr lang="en-US" altLang="ko-KR" sz="1000" dirty="0">
                  <a:solidFill>
                    <a:srgbClr val="193EB0"/>
                  </a:solidFill>
                  <a:latin typeface="SamsungOne-700" panose="020B0803030303020204" pitchFamily="34" charset="0"/>
                  <a:ea typeface="SamsungOne-700" panose="020B0803030303020204" pitchFamily="34" charset="0"/>
                </a:rPr>
                <a:t>DB, </a:t>
              </a:r>
              <a:r>
                <a:rPr lang="en-US" altLang="ko-KR" sz="1000" dirty="0" err="1">
                  <a:solidFill>
                    <a:srgbClr val="193EB0"/>
                  </a:solidFill>
                  <a:latin typeface="SamsungOne-700" panose="020B0803030303020204" pitchFamily="34" charset="0"/>
                  <a:ea typeface="SamsungOne-700" panose="020B0803030303020204" pitchFamily="34" charset="0"/>
                </a:rPr>
                <a:t>tạo</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và</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quản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lý</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bảng</a:t>
              </a:r>
              <a:endParaRPr lang="ko-KR" altLang="en-US" sz="1000" dirty="0">
                <a:solidFill>
                  <a:srgbClr val="193EB0"/>
                </a:solidFill>
                <a:latin typeface="SamsungOne-700" panose="020B0803030303020204" pitchFamily="34" charset="0"/>
              </a:endParaRPr>
            </a:p>
          </p:txBody>
        </p:sp>
        <p:sp>
          <p:nvSpPr>
            <p:cNvPr id="14" name="자유형 13">
              <a:extLst>
                <a:ext uri="{FF2B5EF4-FFF2-40B4-BE49-F238E27FC236}">
                  <a16:creationId xmlns:a16="http://schemas.microsoft.com/office/drawing/2014/main" id="{B0067729-2609-4A3A-AC77-549170DE2F72}"/>
                </a:ext>
              </a:extLst>
            </p:cNvPr>
            <p:cNvSpPr/>
            <p:nvPr/>
          </p:nvSpPr>
          <p:spPr>
            <a:xfrm rot="19457599">
              <a:off x="3179317" y="3821400"/>
              <a:ext cx="699802" cy="40429"/>
            </a:xfrm>
            <a:custGeom>
              <a:avLst/>
              <a:gdLst>
                <a:gd name="connsiteX0" fmla="*/ 0 w 699802"/>
                <a:gd name="connsiteY0" fmla="*/ 20214 h 40429"/>
                <a:gd name="connsiteX1" fmla="*/ 699802 w 699802"/>
                <a:gd name="connsiteY1" fmla="*/ 20214 h 40429"/>
              </a:gdLst>
              <a:ahLst/>
              <a:cxnLst>
                <a:cxn ang="0">
                  <a:pos x="connsiteX0" y="connsiteY0"/>
                </a:cxn>
                <a:cxn ang="0">
                  <a:pos x="connsiteX1" y="connsiteY1"/>
                </a:cxn>
              </a:cxnLst>
              <a:rect l="l" t="t" r="r" b="b"/>
              <a:pathLst>
                <a:path w="699802" h="40429">
                  <a:moveTo>
                    <a:pt x="0" y="20214"/>
                  </a:moveTo>
                  <a:lnTo>
                    <a:pt x="699802" y="20214"/>
                  </a:lnTo>
                </a:path>
              </a:pathLst>
            </a:custGeom>
            <a:solidFill>
              <a:schemeClr val="bg1"/>
            </a:solidFill>
            <a:ln w="19050">
              <a:solidFill>
                <a:srgbClr val="193EB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5105" tIns="2719" rIns="345106" bIns="2719"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15" name="자유형 14">
              <a:extLst>
                <a:ext uri="{FF2B5EF4-FFF2-40B4-BE49-F238E27FC236}">
                  <a16:creationId xmlns:a16="http://schemas.microsoft.com/office/drawing/2014/main" id="{3742DA32-753E-4468-A904-4F75588E90D9}"/>
                </a:ext>
              </a:extLst>
            </p:cNvPr>
            <p:cNvSpPr/>
            <p:nvPr/>
          </p:nvSpPr>
          <p:spPr>
            <a:xfrm>
              <a:off x="3813343" y="3282243"/>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rgbClr val="E9F2FC"/>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latinLnBrk="1">
                <a:lnSpc>
                  <a:spcPct val="90000"/>
                </a:lnSpc>
                <a:spcBef>
                  <a:spcPct val="0"/>
                </a:spcBef>
                <a:spcAft>
                  <a:spcPct val="35000"/>
                </a:spcAft>
              </a:pPr>
              <a:r>
                <a:rPr lang="en-US" altLang="ko-KR" sz="1200" dirty="0">
                  <a:solidFill>
                    <a:srgbClr val="193EB0"/>
                  </a:solidFill>
                  <a:latin typeface="SamsungOne-700" panose="020B0803030303020204" pitchFamily="34" charset="0"/>
                  <a:ea typeface="SamsungOne-700" panose="020B0803030303020204" pitchFamily="34" charset="0"/>
                </a:rPr>
                <a:t>DML </a:t>
              </a:r>
            </a:p>
            <a:p>
              <a:pPr lvl="0" algn="ctr" defTabSz="488950" latinLnBrk="1">
                <a:lnSpc>
                  <a:spcPct val="90000"/>
                </a:lnSpc>
                <a:spcBef>
                  <a:spcPct val="0"/>
                </a:spcBef>
                <a:spcAft>
                  <a:spcPct val="35000"/>
                </a:spcAft>
              </a:pPr>
              <a:r>
                <a:rPr lang="en-US" altLang="ko-KR" sz="1000" kern="1200" dirty="0">
                  <a:solidFill>
                    <a:srgbClr val="193EB0"/>
                  </a:solidFill>
                  <a:latin typeface="SamsungOne-700" panose="020B0803030303020204" pitchFamily="34" charset="0"/>
                  <a:ea typeface="SamsungOne-700" panose="020B0803030303020204" pitchFamily="34" charset="0"/>
                </a:rPr>
                <a:t>(Data Manipulation Language)</a:t>
              </a:r>
            </a:p>
            <a:p>
              <a:pPr lvl="0" algn="ctr" defTabSz="488950">
                <a:lnSpc>
                  <a:spcPct val="90000"/>
                </a:lnSpc>
                <a:spcAft>
                  <a:spcPct val="35000"/>
                </a:spcAft>
              </a:pPr>
              <a:r>
                <a:rPr lang="en-US" altLang="ko-KR" sz="1000" dirty="0">
                  <a:solidFill>
                    <a:srgbClr val="193EB0"/>
                  </a:solidFill>
                  <a:latin typeface="SamsungOne-700" panose="020B0803030303020204" pitchFamily="34" charset="0"/>
                  <a:ea typeface="SamsungOne-700" panose="020B0803030303020204" pitchFamily="34" charset="0"/>
                </a:rPr>
                <a:t>(</a:t>
              </a:r>
              <a:r>
                <a:rPr lang="en-US" altLang="ko-KR" sz="1000" dirty="0" err="1">
                  <a:solidFill>
                    <a:srgbClr val="193EB0"/>
                  </a:solidFill>
                  <a:latin typeface="SamsungOne-700" panose="020B0803030303020204" pitchFamily="34" charset="0"/>
                  <a:ea typeface="SamsungOne-700" panose="020B0803030303020204" pitchFamily="34" charset="0"/>
                </a:rPr>
                <a:t>Ngôn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ngữ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thao</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tác</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kern="1200" dirty="0">
                <a:solidFill>
                  <a:srgbClr val="193EB0"/>
                </a:solidFill>
                <a:latin typeface="SamsungOne-700" panose="020B0803030303020204" pitchFamily="34" charset="0"/>
              </a:endParaRPr>
            </a:p>
          </p:txBody>
        </p:sp>
        <p:sp>
          <p:nvSpPr>
            <p:cNvPr id="16" name="자유형 15">
              <a:extLst>
                <a:ext uri="{FF2B5EF4-FFF2-40B4-BE49-F238E27FC236}">
                  <a16:creationId xmlns:a16="http://schemas.microsoft.com/office/drawing/2014/main" id="{73B762C7-B11C-46E2-AF4F-E2D4DC712992}"/>
                </a:ext>
              </a:extLst>
            </p:cNvPr>
            <p:cNvSpPr/>
            <p:nvPr/>
          </p:nvSpPr>
          <p:spPr>
            <a:xfrm>
              <a:off x="5233969" y="3617185"/>
              <a:ext cx="568250" cy="40429"/>
            </a:xfrm>
            <a:custGeom>
              <a:avLst/>
              <a:gdLst>
                <a:gd name="connsiteX0" fmla="*/ 0 w 568250"/>
                <a:gd name="connsiteY0" fmla="*/ 20214 h 40429"/>
                <a:gd name="connsiteX1" fmla="*/ 568250 w 568250"/>
                <a:gd name="connsiteY1" fmla="*/ 20214 h 40429"/>
              </a:gdLst>
              <a:ahLst/>
              <a:cxnLst>
                <a:cxn ang="0">
                  <a:pos x="connsiteX0" y="connsiteY0"/>
                </a:cxn>
                <a:cxn ang="0">
                  <a:pos x="connsiteX1" y="connsiteY1"/>
                </a:cxn>
              </a:cxnLst>
              <a:rect l="l" t="t" r="r" b="b"/>
              <a:pathLst>
                <a:path w="568250" h="40429">
                  <a:moveTo>
                    <a:pt x="0" y="20214"/>
                  </a:moveTo>
                  <a:lnTo>
                    <a:pt x="568250" y="20214"/>
                  </a:lnTo>
                </a:path>
              </a:pathLst>
            </a:custGeom>
            <a:solidFill>
              <a:schemeClr val="bg1"/>
            </a:solidFill>
            <a:ln w="19050">
              <a:solidFill>
                <a:srgbClr val="193EB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2619" tIns="6008" rIns="282619" bIns="6009"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17" name="자유형 16">
              <a:extLst>
                <a:ext uri="{FF2B5EF4-FFF2-40B4-BE49-F238E27FC236}">
                  <a16:creationId xmlns:a16="http://schemas.microsoft.com/office/drawing/2014/main" id="{9BC29B0B-8AAD-4D53-8317-8B36628A6F2A}"/>
                </a:ext>
              </a:extLst>
            </p:cNvPr>
            <p:cNvSpPr/>
            <p:nvPr/>
          </p:nvSpPr>
          <p:spPr>
            <a:xfrm>
              <a:off x="5802219" y="3282243"/>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chemeClr val="bg1"/>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a:lnSpc>
                  <a:spcPct val="90000"/>
                </a:lnSpc>
                <a:spcAft>
                  <a:spcPct val="35000"/>
                </a:spcAft>
              </a:pPr>
              <a:r>
                <a:rPr lang="en-US" altLang="ko-KR" sz="1000" dirty="0" err="1">
                  <a:solidFill>
                    <a:srgbClr val="193EB0"/>
                  </a:solidFill>
                  <a:latin typeface="SamsungOne-700" panose="020B0803030303020204" pitchFamily="34" charset="0"/>
                  <a:ea typeface="SamsungOne-700" panose="020B0803030303020204" pitchFamily="34" charset="0"/>
                </a:rPr>
                <a:t>Truy</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cập</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và</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thao</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tác</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r>
                <a:rPr lang="en-US" altLang="ko-KR" sz="1000" dirty="0">
                  <a:solidFill>
                    <a:srgbClr val="193EB0"/>
                  </a:solidFill>
                  <a:latin typeface="SamsungOne-700" panose="020B0803030303020204" pitchFamily="34" charset="0"/>
                  <a:ea typeface="SamsungOne-700" panose="020B0803030303020204" pitchFamily="34" charset="0"/>
                </a:rPr>
                <a:t> (CRUD)</a:t>
              </a:r>
              <a:endParaRPr lang="en-US" altLang="ko-KR" sz="1000" kern="1200" dirty="0">
                <a:solidFill>
                  <a:srgbClr val="193EB0"/>
                </a:solidFill>
                <a:latin typeface="SamsungOne-700" panose="020B0803030303020204" pitchFamily="34" charset="0"/>
                <a:ea typeface="SamsungOne-700" panose="020B0803030303020204" pitchFamily="34" charset="0"/>
              </a:endParaRPr>
            </a:p>
          </p:txBody>
        </p:sp>
        <p:sp>
          <p:nvSpPr>
            <p:cNvPr id="18" name="자유형 17">
              <a:extLst>
                <a:ext uri="{FF2B5EF4-FFF2-40B4-BE49-F238E27FC236}">
                  <a16:creationId xmlns:a16="http://schemas.microsoft.com/office/drawing/2014/main" id="{8756F4A4-5A5A-4FC6-9819-83822683D7A9}"/>
                </a:ext>
              </a:extLst>
            </p:cNvPr>
            <p:cNvSpPr/>
            <p:nvPr/>
          </p:nvSpPr>
          <p:spPr>
            <a:xfrm rot="2142401">
              <a:off x="3179317" y="4229830"/>
              <a:ext cx="699802" cy="40429"/>
            </a:xfrm>
            <a:custGeom>
              <a:avLst/>
              <a:gdLst>
                <a:gd name="connsiteX0" fmla="*/ 0 w 699802"/>
                <a:gd name="connsiteY0" fmla="*/ 20214 h 40429"/>
                <a:gd name="connsiteX1" fmla="*/ 699802 w 699802"/>
                <a:gd name="connsiteY1" fmla="*/ 20214 h 40429"/>
              </a:gdLst>
              <a:ahLst/>
              <a:cxnLst>
                <a:cxn ang="0">
                  <a:pos x="connsiteX0" y="connsiteY0"/>
                </a:cxn>
                <a:cxn ang="0">
                  <a:pos x="connsiteX1" y="connsiteY1"/>
                </a:cxn>
              </a:cxnLst>
              <a:rect l="l" t="t" r="r" b="b"/>
              <a:pathLst>
                <a:path w="699802" h="40429">
                  <a:moveTo>
                    <a:pt x="0" y="20214"/>
                  </a:moveTo>
                  <a:lnTo>
                    <a:pt x="699802" y="20214"/>
                  </a:lnTo>
                </a:path>
              </a:pathLst>
            </a:custGeom>
            <a:solidFill>
              <a:schemeClr val="bg1"/>
            </a:solidFill>
            <a:ln w="19050">
              <a:solidFill>
                <a:srgbClr val="193EB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45106" tIns="2719" rIns="345106" bIns="2719"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19" name="자유형 18">
              <a:extLst>
                <a:ext uri="{FF2B5EF4-FFF2-40B4-BE49-F238E27FC236}">
                  <a16:creationId xmlns:a16="http://schemas.microsoft.com/office/drawing/2014/main" id="{39E9D9CE-E855-4294-B646-C93AE1C9542F}"/>
                </a:ext>
              </a:extLst>
            </p:cNvPr>
            <p:cNvSpPr/>
            <p:nvPr/>
          </p:nvSpPr>
          <p:spPr>
            <a:xfrm>
              <a:off x="3813343" y="4099103"/>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rgbClr val="E9F2FC"/>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algn="ctr" defTabSz="488950">
                <a:lnSpc>
                  <a:spcPct val="90000"/>
                </a:lnSpc>
                <a:spcAft>
                  <a:spcPct val="35000"/>
                </a:spcAft>
              </a:pPr>
              <a:r>
                <a:rPr lang="en-US" altLang="ko-KR" sz="1200" dirty="0">
                  <a:solidFill>
                    <a:srgbClr val="193EB0"/>
                  </a:solidFill>
                  <a:latin typeface="SamsungOne-700" panose="020B0803030303020204" pitchFamily="34" charset="0"/>
                  <a:ea typeface="SamsungOne-700" panose="020B0803030303020204" pitchFamily="34" charset="0"/>
                </a:rPr>
                <a:t>DCL</a:t>
              </a:r>
            </a:p>
            <a:p>
              <a:pPr lvl="0" algn="ctr" defTabSz="488950" latinLnBrk="1">
                <a:lnSpc>
                  <a:spcPct val="90000"/>
                </a:lnSpc>
                <a:spcBef>
                  <a:spcPct val="0"/>
                </a:spcBef>
                <a:spcAft>
                  <a:spcPct val="35000"/>
                </a:spcAft>
              </a:pPr>
              <a:r>
                <a:rPr lang="en-US" altLang="ko-KR" sz="1000" kern="1200" dirty="0">
                  <a:solidFill>
                    <a:srgbClr val="193EB0"/>
                  </a:solidFill>
                  <a:latin typeface="SamsungOne-700" panose="020B0803030303020204" pitchFamily="34" charset="0"/>
                  <a:ea typeface="SamsungOne-700" panose="020B0803030303020204" pitchFamily="34" charset="0"/>
                </a:rPr>
                <a:t>(Data Control Language)</a:t>
              </a:r>
            </a:p>
            <a:p>
              <a:pPr lvl="0" algn="ctr" defTabSz="488950">
                <a:lnSpc>
                  <a:spcPct val="90000"/>
                </a:lnSpc>
                <a:spcAft>
                  <a:spcPct val="35000"/>
                </a:spcAft>
              </a:pPr>
              <a:r>
                <a:rPr lang="en-US" altLang="ko-KR" sz="1000" dirty="0">
                  <a:solidFill>
                    <a:srgbClr val="193EB0"/>
                  </a:solidFill>
                  <a:latin typeface="SamsungOne-700" panose="020B0803030303020204" pitchFamily="34" charset="0"/>
                  <a:ea typeface="SamsungOne-700" panose="020B0803030303020204" pitchFamily="34" charset="0"/>
                </a:rPr>
                <a:t>(</a:t>
              </a:r>
              <a:r>
                <a:rPr lang="en-US" altLang="ko-KR" sz="1000" dirty="0" err="1">
                  <a:solidFill>
                    <a:srgbClr val="193EB0"/>
                  </a:solidFill>
                  <a:latin typeface="SamsungOne-700" panose="020B0803030303020204" pitchFamily="34" charset="0"/>
                  <a:ea typeface="SamsungOne-700" panose="020B0803030303020204" pitchFamily="34" charset="0"/>
                </a:rPr>
                <a:t>Ngôn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ngữ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kiểm</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soát</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r>
                <a:rPr lang="en-US" altLang="ko-KR" sz="1000" dirty="0">
                  <a:solidFill>
                    <a:srgbClr val="193EB0"/>
                  </a:solidFill>
                  <a:latin typeface="SamsungOne-700" panose="020B0803030303020204" pitchFamily="34" charset="0"/>
                  <a:ea typeface="SamsungOne-700" panose="020B0803030303020204" pitchFamily="34" charset="0"/>
                </a:rPr>
                <a:t>)</a:t>
              </a:r>
              <a:endParaRPr lang="ko-KR" altLang="en-US" sz="1000" kern="1200" dirty="0">
                <a:solidFill>
                  <a:srgbClr val="193EB0"/>
                </a:solidFill>
                <a:latin typeface="SamsungOne-700" panose="020B0803030303020204" pitchFamily="34" charset="0"/>
              </a:endParaRPr>
            </a:p>
          </p:txBody>
        </p:sp>
        <p:sp>
          <p:nvSpPr>
            <p:cNvPr id="20" name="자유형 19">
              <a:extLst>
                <a:ext uri="{FF2B5EF4-FFF2-40B4-BE49-F238E27FC236}">
                  <a16:creationId xmlns:a16="http://schemas.microsoft.com/office/drawing/2014/main" id="{73CED820-7B3B-4ED4-9ED6-27C1DFF55487}"/>
                </a:ext>
              </a:extLst>
            </p:cNvPr>
            <p:cNvSpPr/>
            <p:nvPr/>
          </p:nvSpPr>
          <p:spPr>
            <a:xfrm>
              <a:off x="5233969" y="4434045"/>
              <a:ext cx="568250" cy="40429"/>
            </a:xfrm>
            <a:custGeom>
              <a:avLst/>
              <a:gdLst>
                <a:gd name="connsiteX0" fmla="*/ 0 w 568250"/>
                <a:gd name="connsiteY0" fmla="*/ 20214 h 40429"/>
                <a:gd name="connsiteX1" fmla="*/ 568250 w 568250"/>
                <a:gd name="connsiteY1" fmla="*/ 20214 h 40429"/>
              </a:gdLst>
              <a:ahLst/>
              <a:cxnLst>
                <a:cxn ang="0">
                  <a:pos x="connsiteX0" y="connsiteY0"/>
                </a:cxn>
                <a:cxn ang="0">
                  <a:pos x="connsiteX1" y="connsiteY1"/>
                </a:cxn>
              </a:cxnLst>
              <a:rect l="l" t="t" r="r" b="b"/>
              <a:pathLst>
                <a:path w="568250" h="40429">
                  <a:moveTo>
                    <a:pt x="0" y="20214"/>
                  </a:moveTo>
                  <a:lnTo>
                    <a:pt x="568250" y="20214"/>
                  </a:lnTo>
                </a:path>
              </a:pathLst>
            </a:custGeom>
            <a:solidFill>
              <a:schemeClr val="bg1"/>
            </a:solidFill>
            <a:ln w="19050">
              <a:solidFill>
                <a:srgbClr val="193EB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2619" tIns="6008" rIns="282619" bIns="6009"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21" name="자유형 20">
              <a:extLst>
                <a:ext uri="{FF2B5EF4-FFF2-40B4-BE49-F238E27FC236}">
                  <a16:creationId xmlns:a16="http://schemas.microsoft.com/office/drawing/2014/main" id="{9702E031-A8B2-4EF9-80C2-6877A3F14FA3}"/>
                </a:ext>
              </a:extLst>
            </p:cNvPr>
            <p:cNvSpPr/>
            <p:nvPr/>
          </p:nvSpPr>
          <p:spPr>
            <a:xfrm>
              <a:off x="5802219" y="4099103"/>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chemeClr val="bg1"/>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a:lnSpc>
                  <a:spcPct val="90000"/>
                </a:lnSpc>
                <a:spcAft>
                  <a:spcPct val="35000"/>
                </a:spcAft>
              </a:pPr>
              <a:r>
                <a:rPr lang="vi-VN" altLang="ko-KR" sz="1000" dirty="0">
                  <a:solidFill>
                    <a:srgbClr val="193EB0"/>
                  </a:solidFill>
                  <a:latin typeface="SamsungOne-700" panose="020B0803030303020204" pitchFamily="34" charset="0"/>
                  <a:ea typeface="SamsungOne-700" panose="020B0803030303020204" pitchFamily="34" charset="0"/>
                </a:rPr>
                <a:t>Kiểm soát hoặc kiểm soát cơ sở dữ liệu (cấp đặc quyền, thu hồi đặc quyền)</a:t>
              </a:r>
              <a:endParaRPr lang="ko-KR" altLang="en-US" sz="1000" kern="1200" dirty="0">
                <a:solidFill>
                  <a:srgbClr val="193EB0"/>
                </a:solidFill>
                <a:latin typeface="SamsungOne-700" panose="020B0803030303020204" pitchFamily="34" charset="0"/>
              </a:endParaRPr>
            </a:p>
          </p:txBody>
        </p:sp>
        <p:sp>
          <p:nvSpPr>
            <p:cNvPr id="22" name="자유형 21">
              <a:extLst>
                <a:ext uri="{FF2B5EF4-FFF2-40B4-BE49-F238E27FC236}">
                  <a16:creationId xmlns:a16="http://schemas.microsoft.com/office/drawing/2014/main" id="{26535905-D1AB-43E7-982C-56E9CE4FD70C}"/>
                </a:ext>
              </a:extLst>
            </p:cNvPr>
            <p:cNvSpPr/>
            <p:nvPr/>
          </p:nvSpPr>
          <p:spPr>
            <a:xfrm rot="3907178">
              <a:off x="2853895" y="4638259"/>
              <a:ext cx="1350645" cy="40429"/>
            </a:xfrm>
            <a:custGeom>
              <a:avLst/>
              <a:gdLst>
                <a:gd name="connsiteX0" fmla="*/ 0 w 1350645"/>
                <a:gd name="connsiteY0" fmla="*/ 20214 h 40429"/>
                <a:gd name="connsiteX1" fmla="*/ 1350645 w 1350645"/>
                <a:gd name="connsiteY1" fmla="*/ 20214 h 40429"/>
              </a:gdLst>
              <a:ahLst/>
              <a:cxnLst>
                <a:cxn ang="0">
                  <a:pos x="connsiteX0" y="connsiteY0"/>
                </a:cxn>
                <a:cxn ang="0">
                  <a:pos x="connsiteX1" y="connsiteY1"/>
                </a:cxn>
              </a:cxnLst>
              <a:rect l="l" t="t" r="r" b="b"/>
              <a:pathLst>
                <a:path w="1350645" h="40429">
                  <a:moveTo>
                    <a:pt x="0" y="20214"/>
                  </a:moveTo>
                  <a:lnTo>
                    <a:pt x="1350645" y="20214"/>
                  </a:lnTo>
                </a:path>
              </a:pathLst>
            </a:custGeom>
            <a:solidFill>
              <a:schemeClr val="bg1"/>
            </a:solidFill>
            <a:ln w="19050">
              <a:solidFill>
                <a:srgbClr val="193EB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654257" tIns="-13553" rIns="654255" bIns="-13551"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23" name="자유형 22">
              <a:extLst>
                <a:ext uri="{FF2B5EF4-FFF2-40B4-BE49-F238E27FC236}">
                  <a16:creationId xmlns:a16="http://schemas.microsoft.com/office/drawing/2014/main" id="{61B846E7-18B1-4D1D-8A5A-24BF55F98FC6}"/>
                </a:ext>
              </a:extLst>
            </p:cNvPr>
            <p:cNvSpPr/>
            <p:nvPr/>
          </p:nvSpPr>
          <p:spPr>
            <a:xfrm>
              <a:off x="3813343" y="4915963"/>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rgbClr val="E9F2FC"/>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a:lnSpc>
                  <a:spcPct val="90000"/>
                </a:lnSpc>
                <a:spcAft>
                  <a:spcPct val="35000"/>
                </a:spcAft>
              </a:pPr>
              <a:r>
                <a:rPr lang="en-US" altLang="ko-KR" sz="1200" dirty="0">
                  <a:solidFill>
                    <a:srgbClr val="193EB0"/>
                  </a:solidFill>
                  <a:latin typeface="SamsungOne-700" panose="020B0803030303020204" pitchFamily="34" charset="0"/>
                  <a:ea typeface="SamsungOne-700" panose="020B0803030303020204" pitchFamily="34" charset="0"/>
                </a:rPr>
                <a:t>TCL</a:t>
              </a:r>
            </a:p>
            <a:p>
              <a:pPr lvl="0" algn="ctr" defTabSz="488950" latinLnBrk="1">
                <a:lnSpc>
                  <a:spcPct val="90000"/>
                </a:lnSpc>
                <a:spcBef>
                  <a:spcPct val="0"/>
                </a:spcBef>
                <a:spcAft>
                  <a:spcPct val="35000"/>
                </a:spcAft>
              </a:pPr>
              <a:r>
                <a:rPr lang="en-US" altLang="ko-KR" sz="1000" kern="1200" dirty="0">
                  <a:solidFill>
                    <a:srgbClr val="193EB0"/>
                  </a:solidFill>
                  <a:latin typeface="SamsungOne-700" panose="020B0803030303020204" pitchFamily="34" charset="0"/>
                  <a:ea typeface="SamsungOne-700" panose="020B0803030303020204" pitchFamily="34" charset="0"/>
                </a:rPr>
                <a:t>(Transaction Control Language)</a:t>
              </a:r>
            </a:p>
            <a:p>
              <a:pPr lvl="0" algn="ctr" defTabSz="488950">
                <a:lnSpc>
                  <a:spcPct val="90000"/>
                </a:lnSpc>
                <a:spcAft>
                  <a:spcPct val="35000"/>
                </a:spcAft>
              </a:pPr>
              <a:r>
                <a:rPr lang="en-US" altLang="ko-KR" sz="1000" dirty="0">
                  <a:solidFill>
                    <a:srgbClr val="193EB0"/>
                  </a:solidFill>
                  <a:latin typeface="SamsungOne-700" panose="020B0803030303020204" pitchFamily="34" charset="0"/>
                  <a:ea typeface="SamsungOne-700" panose="020B0803030303020204" pitchFamily="34" charset="0"/>
                </a:rPr>
                <a:t>(</a:t>
              </a:r>
              <a:r>
                <a:rPr lang="en-US" altLang="ko-KR" sz="1000" dirty="0" err="1">
                  <a:solidFill>
                    <a:srgbClr val="193EB0"/>
                  </a:solidFill>
                  <a:latin typeface="SamsungOne-700" panose="020B0803030303020204" pitchFamily="34" charset="0"/>
                  <a:ea typeface="SamsungOne-700" panose="020B0803030303020204" pitchFamily="34" charset="0"/>
                </a:rPr>
                <a:t>Ngôn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ngữ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kiểm</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soát</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giao</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dịch</a:t>
              </a:r>
              <a:r>
                <a:rPr lang="en-US" altLang="ko-KR" sz="1000" dirty="0">
                  <a:solidFill>
                    <a:srgbClr val="193EB0"/>
                  </a:solidFill>
                  <a:latin typeface="SamsungOne-700" panose="020B0803030303020204" pitchFamily="34" charset="0"/>
                  <a:ea typeface="SamsungOne-700" panose="020B0803030303020204" pitchFamily="34" charset="0"/>
                </a:rPr>
                <a:t>)</a:t>
              </a:r>
              <a:endParaRPr lang="ko-KR" altLang="en-US" sz="1000" kern="1200" dirty="0">
                <a:solidFill>
                  <a:srgbClr val="193EB0"/>
                </a:solidFill>
                <a:latin typeface="SamsungOne-700" panose="020B0803030303020204" pitchFamily="34" charset="0"/>
              </a:endParaRPr>
            </a:p>
          </p:txBody>
        </p:sp>
        <p:sp>
          <p:nvSpPr>
            <p:cNvPr id="24" name="자유형 23">
              <a:extLst>
                <a:ext uri="{FF2B5EF4-FFF2-40B4-BE49-F238E27FC236}">
                  <a16:creationId xmlns:a16="http://schemas.microsoft.com/office/drawing/2014/main" id="{21812B84-7D55-4635-83FF-97AAE26DE46D}"/>
                </a:ext>
              </a:extLst>
            </p:cNvPr>
            <p:cNvSpPr/>
            <p:nvPr/>
          </p:nvSpPr>
          <p:spPr>
            <a:xfrm>
              <a:off x="5233969" y="5250904"/>
              <a:ext cx="568250" cy="40429"/>
            </a:xfrm>
            <a:custGeom>
              <a:avLst/>
              <a:gdLst>
                <a:gd name="connsiteX0" fmla="*/ 0 w 568250"/>
                <a:gd name="connsiteY0" fmla="*/ 20214 h 40429"/>
                <a:gd name="connsiteX1" fmla="*/ 568250 w 568250"/>
                <a:gd name="connsiteY1" fmla="*/ 20214 h 40429"/>
              </a:gdLst>
              <a:ahLst/>
              <a:cxnLst>
                <a:cxn ang="0">
                  <a:pos x="connsiteX0" y="connsiteY0"/>
                </a:cxn>
                <a:cxn ang="0">
                  <a:pos x="connsiteX1" y="connsiteY1"/>
                </a:cxn>
              </a:cxnLst>
              <a:rect l="l" t="t" r="r" b="b"/>
              <a:pathLst>
                <a:path w="568250" h="40429">
                  <a:moveTo>
                    <a:pt x="0" y="20214"/>
                  </a:moveTo>
                  <a:lnTo>
                    <a:pt x="568250" y="20214"/>
                  </a:lnTo>
                </a:path>
              </a:pathLst>
            </a:custGeom>
            <a:solidFill>
              <a:schemeClr val="bg1"/>
            </a:solidFill>
            <a:ln w="19050">
              <a:solidFill>
                <a:srgbClr val="193EB0"/>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2619" tIns="6009" rIns="282619" bIns="6008" numCol="1" spcCol="1270" anchor="ctr" anchorCtr="0">
              <a:noAutofit/>
            </a:bodyPr>
            <a:lstStyle/>
            <a:p>
              <a:pPr lvl="0" algn="ctr" defTabSz="222250" latinLnBrk="1">
                <a:lnSpc>
                  <a:spcPct val="90000"/>
                </a:lnSpc>
                <a:spcBef>
                  <a:spcPct val="0"/>
                </a:spcBef>
                <a:spcAft>
                  <a:spcPct val="35000"/>
                </a:spcAft>
              </a:pPr>
              <a:endParaRPr lang="ko-KR" altLang="en-US" sz="1000" kern="1200" dirty="0">
                <a:solidFill>
                  <a:srgbClr val="193EB0"/>
                </a:solidFill>
                <a:latin typeface="SamsungOne-700" panose="020B0803030303020204" pitchFamily="34" charset="0"/>
              </a:endParaRPr>
            </a:p>
          </p:txBody>
        </p:sp>
        <p:sp>
          <p:nvSpPr>
            <p:cNvPr id="25" name="자유형 24">
              <a:extLst>
                <a:ext uri="{FF2B5EF4-FFF2-40B4-BE49-F238E27FC236}">
                  <a16:creationId xmlns:a16="http://schemas.microsoft.com/office/drawing/2014/main" id="{14B2AC31-62E9-4627-8F79-27FBC8577C3A}"/>
                </a:ext>
              </a:extLst>
            </p:cNvPr>
            <p:cNvSpPr/>
            <p:nvPr/>
          </p:nvSpPr>
          <p:spPr>
            <a:xfrm>
              <a:off x="5802219" y="4915963"/>
              <a:ext cx="1420625"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chemeClr val="bg1"/>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a:lnSpc>
                  <a:spcPct val="90000"/>
                </a:lnSpc>
                <a:spcAft>
                  <a:spcPct val="35000"/>
                </a:spcAft>
              </a:pPr>
              <a:r>
                <a:rPr lang="vi-VN" altLang="ko-KR" sz="1000" dirty="0">
                  <a:solidFill>
                    <a:srgbClr val="193EB0"/>
                  </a:solidFill>
                  <a:latin typeface="SamsungOne-700" panose="020B0803030303020204" pitchFamily="34" charset="0"/>
                  <a:ea typeface="SamsungOne-700" panose="020B0803030303020204" pitchFamily="34" charset="0"/>
                </a:rPr>
                <a:t>Xử lý giao dịch trong cơ sở dữ liệu</a:t>
              </a:r>
              <a:endParaRPr lang="ko-KR" altLang="en-US" sz="1000" u="none" kern="1200" dirty="0">
                <a:solidFill>
                  <a:srgbClr val="193EB0"/>
                </a:solidFill>
                <a:latin typeface="SamsungOne-700" panose="020B0803030303020204" pitchFamily="34" charset="0"/>
                <a:ea typeface="SamsungOneKorean 400" panose="020B0503030303020204" pitchFamily="50" charset="-127"/>
              </a:endParaRPr>
            </a:p>
          </p:txBody>
        </p:sp>
        <p:sp>
          <p:nvSpPr>
            <p:cNvPr id="26" name="자유형 5">
              <a:extLst>
                <a:ext uri="{FF2B5EF4-FFF2-40B4-BE49-F238E27FC236}">
                  <a16:creationId xmlns:a16="http://schemas.microsoft.com/office/drawing/2014/main" id="{55E198BD-F9EF-47D1-82E9-B8E3119B85D4}"/>
                </a:ext>
              </a:extLst>
            </p:cNvPr>
            <p:cNvSpPr/>
            <p:nvPr/>
          </p:nvSpPr>
          <p:spPr>
            <a:xfrm>
              <a:off x="1262757" y="3690673"/>
              <a:ext cx="1982336" cy="710312"/>
            </a:xfrm>
            <a:custGeom>
              <a:avLst/>
              <a:gdLst>
                <a:gd name="connsiteX0" fmla="*/ 0 w 1420625"/>
                <a:gd name="connsiteY0" fmla="*/ 71031 h 710312"/>
                <a:gd name="connsiteX1" fmla="*/ 71031 w 1420625"/>
                <a:gd name="connsiteY1" fmla="*/ 0 h 710312"/>
                <a:gd name="connsiteX2" fmla="*/ 1349594 w 1420625"/>
                <a:gd name="connsiteY2" fmla="*/ 0 h 710312"/>
                <a:gd name="connsiteX3" fmla="*/ 1420625 w 1420625"/>
                <a:gd name="connsiteY3" fmla="*/ 71031 h 710312"/>
                <a:gd name="connsiteX4" fmla="*/ 1420625 w 1420625"/>
                <a:gd name="connsiteY4" fmla="*/ 639281 h 710312"/>
                <a:gd name="connsiteX5" fmla="*/ 1349594 w 1420625"/>
                <a:gd name="connsiteY5" fmla="*/ 710312 h 710312"/>
                <a:gd name="connsiteX6" fmla="*/ 71031 w 1420625"/>
                <a:gd name="connsiteY6" fmla="*/ 710312 h 710312"/>
                <a:gd name="connsiteX7" fmla="*/ 0 w 1420625"/>
                <a:gd name="connsiteY7" fmla="*/ 639281 h 710312"/>
                <a:gd name="connsiteX8" fmla="*/ 0 w 1420625"/>
                <a:gd name="connsiteY8" fmla="*/ 71031 h 71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625" h="710312">
                  <a:moveTo>
                    <a:pt x="0" y="71031"/>
                  </a:moveTo>
                  <a:cubicBezTo>
                    <a:pt x="0" y="31802"/>
                    <a:pt x="31802" y="0"/>
                    <a:pt x="71031" y="0"/>
                  </a:cubicBezTo>
                  <a:lnTo>
                    <a:pt x="1349594" y="0"/>
                  </a:lnTo>
                  <a:cubicBezTo>
                    <a:pt x="1388823" y="0"/>
                    <a:pt x="1420625" y="31802"/>
                    <a:pt x="1420625" y="71031"/>
                  </a:cubicBezTo>
                  <a:lnTo>
                    <a:pt x="1420625" y="639281"/>
                  </a:lnTo>
                  <a:cubicBezTo>
                    <a:pt x="1420625" y="678510"/>
                    <a:pt x="1388823" y="710312"/>
                    <a:pt x="1349594" y="710312"/>
                  </a:cubicBezTo>
                  <a:lnTo>
                    <a:pt x="71031" y="710312"/>
                  </a:lnTo>
                  <a:cubicBezTo>
                    <a:pt x="31802" y="710312"/>
                    <a:pt x="0" y="678510"/>
                    <a:pt x="0" y="639281"/>
                  </a:cubicBezTo>
                  <a:lnTo>
                    <a:pt x="0" y="71031"/>
                  </a:lnTo>
                  <a:close/>
                </a:path>
              </a:pathLst>
            </a:custGeom>
            <a:solidFill>
              <a:srgbClr val="66A1FE"/>
            </a:solidFill>
            <a:ln w="12700">
              <a:solidFill>
                <a:srgbClr val="193EB0"/>
              </a:solidFill>
            </a:ln>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7789" tIns="27789" rIns="27789" bIns="27789" numCol="1" spcCol="1270" anchor="ctr" anchorCtr="0">
              <a:noAutofit/>
            </a:bodyPr>
            <a:lstStyle/>
            <a:p>
              <a:pPr lvl="0" algn="ctr" defTabSz="488950" latinLnBrk="1">
                <a:lnSpc>
                  <a:spcPct val="90000"/>
                </a:lnSpc>
                <a:spcBef>
                  <a:spcPct val="0"/>
                </a:spcBef>
                <a:spcAft>
                  <a:spcPct val="35000"/>
                </a:spcAft>
              </a:pPr>
              <a:r>
                <a:rPr lang="en-US" altLang="ko-KR" sz="1600" kern="1200" dirty="0">
                  <a:solidFill>
                    <a:schemeClr val="bg1"/>
                  </a:solidFill>
                  <a:latin typeface="SamsungOne-700" panose="020B0803030303020204" pitchFamily="34" charset="0"/>
                  <a:ea typeface="SamsungOne-700" panose="020B0803030303020204" pitchFamily="34" charset="0"/>
                </a:rPr>
                <a:t>SQL</a:t>
              </a:r>
              <a:endParaRPr lang="en-US" altLang="ko-KR" sz="1000" kern="1200" dirty="0">
                <a:solidFill>
                  <a:schemeClr val="bg1"/>
                </a:solidFill>
                <a:latin typeface="SamsungOne-700" panose="020B0803030303020204" pitchFamily="34" charset="0"/>
                <a:ea typeface="SamsungOne-700" panose="020B0803030303020204" pitchFamily="34" charset="0"/>
              </a:endParaRPr>
            </a:p>
            <a:p>
              <a:pPr lvl="0" algn="ctr" defTabSz="488950">
                <a:lnSpc>
                  <a:spcPct val="90000"/>
                </a:lnSpc>
                <a:spcAft>
                  <a:spcPct val="35000"/>
                </a:spcAft>
              </a:pPr>
              <a:r>
                <a:rPr lang="en-US" altLang="ko-KR" sz="1050" dirty="0">
                  <a:solidFill>
                    <a:schemeClr val="bg1"/>
                  </a:solidFill>
                  <a:latin typeface="SamsungOne-700" panose="020B0803030303020204" pitchFamily="34" charset="0"/>
                  <a:ea typeface="SamsungOne-700" panose="020B0803030303020204" pitchFamily="34" charset="0"/>
                </a:rPr>
                <a:t>(</a:t>
              </a:r>
              <a:r>
                <a:rPr lang="en-US" altLang="ko-KR" sz="1050" dirty="0" err="1">
                  <a:solidFill>
                    <a:schemeClr val="bg1"/>
                  </a:solidFill>
                  <a:latin typeface="SamsungOne-700" panose="020B0803030303020204" pitchFamily="34" charset="0"/>
                  <a:ea typeface="SamsungOne-700" panose="020B0803030303020204" pitchFamily="34" charset="0"/>
                </a:rPr>
                <a:t>Ngôn</a:t>
              </a:r>
              <a:r>
                <a:rPr lang="en-US" altLang="ko-KR" sz="1050" dirty="0">
                  <a:solidFill>
                    <a:schemeClr val="bg1"/>
                  </a:solidFill>
                  <a:latin typeface="SamsungOne-700" panose="020B0803030303020204" pitchFamily="34" charset="0"/>
                  <a:ea typeface="SamsungOne-700" panose="020B0803030303020204" pitchFamily="34" charset="0"/>
                </a:rPr>
                <a:t> </a:t>
              </a:r>
              <a:r>
                <a:rPr lang="en-US" altLang="ko-KR" sz="1050" dirty="0" err="1">
                  <a:solidFill>
                    <a:schemeClr val="bg1"/>
                  </a:solidFill>
                  <a:latin typeface="SamsungOne-700" panose="020B0803030303020204" pitchFamily="34" charset="0"/>
                  <a:ea typeface="SamsungOne-700" panose="020B0803030303020204" pitchFamily="34" charset="0"/>
                </a:rPr>
                <a:t>ngữ</a:t>
              </a:r>
              <a:r>
                <a:rPr lang="en-US" altLang="ko-KR" sz="1050" dirty="0">
                  <a:solidFill>
                    <a:schemeClr val="bg1"/>
                  </a:solidFill>
                  <a:latin typeface="SamsungOne-700" panose="020B0803030303020204" pitchFamily="34" charset="0"/>
                  <a:ea typeface="SamsungOne-700" panose="020B0803030303020204" pitchFamily="34" charset="0"/>
                </a:rPr>
                <a:t> </a:t>
              </a:r>
              <a:r>
                <a:rPr lang="en-US" altLang="ko-KR" sz="1050" dirty="0" err="1">
                  <a:solidFill>
                    <a:schemeClr val="bg1"/>
                  </a:solidFill>
                  <a:latin typeface="SamsungOne-700" panose="020B0803030303020204" pitchFamily="34" charset="0"/>
                  <a:ea typeface="SamsungOne-700" panose="020B0803030303020204" pitchFamily="34" charset="0"/>
                </a:rPr>
                <a:t>truy</a:t>
              </a:r>
              <a:r>
                <a:rPr lang="en-US" altLang="ko-KR" sz="1050" dirty="0">
                  <a:solidFill>
                    <a:schemeClr val="bg1"/>
                  </a:solidFill>
                  <a:latin typeface="SamsungOne-700" panose="020B0803030303020204" pitchFamily="34" charset="0"/>
                  <a:ea typeface="SamsungOne-700" panose="020B0803030303020204" pitchFamily="34" charset="0"/>
                </a:rPr>
                <a:t> </a:t>
              </a:r>
              <a:r>
                <a:rPr lang="en-US" altLang="ko-KR" sz="1050" dirty="0" err="1">
                  <a:solidFill>
                    <a:schemeClr val="bg1"/>
                  </a:solidFill>
                  <a:latin typeface="SamsungOne-700" panose="020B0803030303020204" pitchFamily="34" charset="0"/>
                  <a:ea typeface="SamsungOne-700" panose="020B0803030303020204" pitchFamily="34" charset="0"/>
                </a:rPr>
                <a:t>vấn</a:t>
              </a:r>
              <a:r>
                <a:rPr lang="en-US" altLang="ko-KR" sz="1050" dirty="0">
                  <a:solidFill>
                    <a:schemeClr val="bg1"/>
                  </a:solidFill>
                  <a:latin typeface="SamsungOne-700" panose="020B0803030303020204" pitchFamily="34" charset="0"/>
                  <a:ea typeface="SamsungOne-700" panose="020B0803030303020204" pitchFamily="34" charset="0"/>
                </a:rPr>
                <a:t> </a:t>
              </a:r>
              <a:r>
                <a:rPr lang="en-US" altLang="ko-KR" sz="1050" dirty="0" err="1">
                  <a:solidFill>
                    <a:schemeClr val="bg1"/>
                  </a:solidFill>
                  <a:latin typeface="SamsungOne-700" panose="020B0803030303020204" pitchFamily="34" charset="0"/>
                  <a:ea typeface="SamsungOne-700" panose="020B0803030303020204" pitchFamily="34" charset="0"/>
                </a:rPr>
                <a:t>có</a:t>
              </a:r>
              <a:r>
                <a:rPr lang="en-US" altLang="ko-KR" sz="1050" dirty="0">
                  <a:solidFill>
                    <a:schemeClr val="bg1"/>
                  </a:solidFill>
                  <a:latin typeface="SamsungOne-700" panose="020B0803030303020204" pitchFamily="34" charset="0"/>
                  <a:ea typeface="SamsungOne-700" panose="020B0803030303020204" pitchFamily="34" charset="0"/>
                </a:rPr>
                <a:t> </a:t>
              </a:r>
              <a:r>
                <a:rPr lang="en-US" altLang="ko-KR" sz="1050" dirty="0" err="1">
                  <a:solidFill>
                    <a:schemeClr val="bg1"/>
                  </a:solidFill>
                  <a:latin typeface="SamsungOne-700" panose="020B0803030303020204" pitchFamily="34" charset="0"/>
                  <a:ea typeface="SamsungOne-700" panose="020B0803030303020204" pitchFamily="34" charset="0"/>
                </a:rPr>
                <a:t>cấu</a:t>
              </a:r>
              <a:r>
                <a:rPr lang="en-US" altLang="ko-KR" sz="1050" dirty="0">
                  <a:solidFill>
                    <a:schemeClr val="bg1"/>
                  </a:solidFill>
                  <a:latin typeface="SamsungOne-700" panose="020B0803030303020204" pitchFamily="34" charset="0"/>
                  <a:ea typeface="SamsungOne-700" panose="020B0803030303020204" pitchFamily="34" charset="0"/>
                </a:rPr>
                <a:t> </a:t>
              </a:r>
              <a:r>
                <a:rPr lang="en-US" altLang="ko-KR" sz="1050" dirty="0" err="1">
                  <a:solidFill>
                    <a:schemeClr val="bg1"/>
                  </a:solidFill>
                  <a:latin typeface="SamsungOne-700" panose="020B0803030303020204" pitchFamily="34" charset="0"/>
                  <a:ea typeface="SamsungOne-700" panose="020B0803030303020204" pitchFamily="34" charset="0"/>
                </a:rPr>
                <a:t>trúc</a:t>
              </a:r>
              <a:r>
                <a:rPr lang="en-US" altLang="ko-KR" sz="1050" dirty="0">
                  <a:solidFill>
                    <a:schemeClr val="bg1"/>
                  </a:solidFill>
                  <a:latin typeface="SamsungOne-700" panose="020B0803030303020204" pitchFamily="34" charset="0"/>
                  <a:ea typeface="SamsungOne-700" panose="020B0803030303020204" pitchFamily="34" charset="0"/>
                </a:rPr>
                <a:t>)</a:t>
              </a:r>
              <a:endParaRPr lang="ko-KR" altLang="en-US" sz="1050" kern="1200" dirty="0">
                <a:solidFill>
                  <a:schemeClr val="bg1"/>
                </a:solidFill>
                <a:latin typeface="SamsungOne-700" panose="020B0803030303020204" pitchFamily="34" charset="0"/>
              </a:endParaRPr>
            </a:p>
          </p:txBody>
        </p:sp>
      </p:grpSp>
    </p:spTree>
    <p:extLst>
      <p:ext uri="{BB962C8B-B14F-4D97-AF65-F5344CB8AC3E}">
        <p14:creationId xmlns:p14="http://schemas.microsoft.com/office/powerpoint/2010/main" val="201849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Lịch</a:t>
            </a:r>
            <a:r>
              <a:rPr kumimoji="1" lang="en-US" altLang="ko-KR" dirty="0"/>
              <a:t> </a:t>
            </a:r>
            <a:r>
              <a:rPr kumimoji="1" lang="en-US" altLang="ko-KR" dirty="0" err="1"/>
              <a:t>sử</a:t>
            </a:r>
            <a:r>
              <a:rPr kumimoji="1" lang="en-US" altLang="ko-KR" dirty="0"/>
              <a:t> </a:t>
            </a:r>
            <a:r>
              <a:rPr kumimoji="1" lang="en-US" altLang="ko-KR" dirty="0" err="1"/>
              <a:t>của</a:t>
            </a:r>
            <a:r>
              <a:rPr kumimoji="1" lang="en-US" altLang="ko-KR" dirty="0"/>
              <a:t> SQL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cxnSp>
        <p:nvCxnSpPr>
          <p:cNvPr id="45" name="직선 연결선 44">
            <a:extLst>
              <a:ext uri="{FF2B5EF4-FFF2-40B4-BE49-F238E27FC236}">
                <a16:creationId xmlns:a16="http://schemas.microsoft.com/office/drawing/2014/main" id="{C5DB8BFC-B3EA-43F9-B4B5-D1DB98FFC48F}"/>
              </a:ext>
            </a:extLst>
          </p:cNvPr>
          <p:cNvCxnSpPr/>
          <p:nvPr/>
        </p:nvCxnSpPr>
        <p:spPr>
          <a:xfrm flipV="1">
            <a:off x="1804702" y="2119620"/>
            <a:ext cx="0" cy="4216223"/>
          </a:xfrm>
          <a:prstGeom prst="line">
            <a:avLst/>
          </a:prstGeom>
          <a:ln w="19050">
            <a:solidFill>
              <a:srgbClr val="193EB0"/>
            </a:solidFill>
            <a:prstDash val="sysDot"/>
          </a:ln>
        </p:spPr>
        <p:style>
          <a:lnRef idx="1">
            <a:schemeClr val="accent1"/>
          </a:lnRef>
          <a:fillRef idx="0">
            <a:schemeClr val="accent1"/>
          </a:fillRef>
          <a:effectRef idx="0">
            <a:schemeClr val="accent1"/>
          </a:effectRef>
          <a:fontRef idx="minor">
            <a:schemeClr val="tx1"/>
          </a:fontRef>
        </p:style>
      </p:cxnSp>
      <p:grpSp>
        <p:nvGrpSpPr>
          <p:cNvPr id="46" name="그룹 45">
            <a:extLst>
              <a:ext uri="{FF2B5EF4-FFF2-40B4-BE49-F238E27FC236}">
                <a16:creationId xmlns:a16="http://schemas.microsoft.com/office/drawing/2014/main" id="{DE941BAE-2946-4AEE-AAA7-04F546F73350}"/>
              </a:ext>
            </a:extLst>
          </p:cNvPr>
          <p:cNvGrpSpPr/>
          <p:nvPr/>
        </p:nvGrpSpPr>
        <p:grpSpPr>
          <a:xfrm>
            <a:off x="1092014" y="2278607"/>
            <a:ext cx="921568" cy="277088"/>
            <a:chOff x="639968" y="2225560"/>
            <a:chExt cx="879218" cy="277088"/>
          </a:xfrm>
        </p:grpSpPr>
        <p:sp>
          <p:nvSpPr>
            <p:cNvPr id="47" name="TextBox 46">
              <a:extLst>
                <a:ext uri="{FF2B5EF4-FFF2-40B4-BE49-F238E27FC236}">
                  <a16:creationId xmlns:a16="http://schemas.microsoft.com/office/drawing/2014/main" id="{A3E42DA9-D1EF-42D9-89C7-6C07D0541C14}"/>
                </a:ext>
              </a:extLst>
            </p:cNvPr>
            <p:cNvSpPr txBox="1"/>
            <p:nvPr/>
          </p:nvSpPr>
          <p:spPr>
            <a:xfrm>
              <a:off x="639968" y="2244922"/>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1970</a:t>
              </a:r>
            </a:p>
          </p:txBody>
        </p:sp>
        <p:sp>
          <p:nvSpPr>
            <p:cNvPr id="48" name="눈물 방울 47">
              <a:extLst>
                <a:ext uri="{FF2B5EF4-FFF2-40B4-BE49-F238E27FC236}">
                  <a16:creationId xmlns:a16="http://schemas.microsoft.com/office/drawing/2014/main" id="{26529416-739D-44D5-B7DD-BA67F24546AE}"/>
                </a:ext>
              </a:extLst>
            </p:cNvPr>
            <p:cNvSpPr/>
            <p:nvPr/>
          </p:nvSpPr>
          <p:spPr>
            <a:xfrm rot="13500000">
              <a:off x="1242098" y="2225560"/>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1" name="그룹 50">
            <a:extLst>
              <a:ext uri="{FF2B5EF4-FFF2-40B4-BE49-F238E27FC236}">
                <a16:creationId xmlns:a16="http://schemas.microsoft.com/office/drawing/2014/main" id="{ED600C85-C2E4-44CB-937E-1DE72AB51A59}"/>
              </a:ext>
            </a:extLst>
          </p:cNvPr>
          <p:cNvGrpSpPr/>
          <p:nvPr/>
        </p:nvGrpSpPr>
        <p:grpSpPr>
          <a:xfrm>
            <a:off x="1092014" y="2731886"/>
            <a:ext cx="921568" cy="277088"/>
            <a:chOff x="639968" y="2678839"/>
            <a:chExt cx="879218" cy="277088"/>
          </a:xfrm>
        </p:grpSpPr>
        <p:sp>
          <p:nvSpPr>
            <p:cNvPr id="52" name="TextBox 51">
              <a:extLst>
                <a:ext uri="{FF2B5EF4-FFF2-40B4-BE49-F238E27FC236}">
                  <a16:creationId xmlns:a16="http://schemas.microsoft.com/office/drawing/2014/main" id="{52F81C30-E86A-4502-B038-B5BD6BA84CC1}"/>
                </a:ext>
              </a:extLst>
            </p:cNvPr>
            <p:cNvSpPr txBox="1"/>
            <p:nvPr/>
          </p:nvSpPr>
          <p:spPr>
            <a:xfrm>
              <a:off x="639968" y="2698203"/>
              <a:ext cx="491882" cy="238363"/>
            </a:xfrm>
            <a:prstGeom prst="roundRect">
              <a:avLst/>
            </a:prstGeom>
            <a:solidFill>
              <a:srgbClr val="FF9999"/>
            </a:solid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1973</a:t>
              </a:r>
            </a:p>
          </p:txBody>
        </p:sp>
        <p:sp>
          <p:nvSpPr>
            <p:cNvPr id="53" name="눈물 방울 52">
              <a:extLst>
                <a:ext uri="{FF2B5EF4-FFF2-40B4-BE49-F238E27FC236}">
                  <a16:creationId xmlns:a16="http://schemas.microsoft.com/office/drawing/2014/main" id="{24DA06C9-2279-4D46-9D1E-2B91E916A39D}"/>
                </a:ext>
              </a:extLst>
            </p:cNvPr>
            <p:cNvSpPr/>
            <p:nvPr/>
          </p:nvSpPr>
          <p:spPr>
            <a:xfrm rot="13500000">
              <a:off x="1242098" y="2678839"/>
              <a:ext cx="277088" cy="277088"/>
            </a:xfrm>
            <a:prstGeom prst="teardrop">
              <a:avLst>
                <a:gd name="adj" fmla="val 121135"/>
              </a:avLst>
            </a:prstGeom>
            <a:solidFill>
              <a:srgbClr val="FF000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4" name="그룹 53">
            <a:extLst>
              <a:ext uri="{FF2B5EF4-FFF2-40B4-BE49-F238E27FC236}">
                <a16:creationId xmlns:a16="http://schemas.microsoft.com/office/drawing/2014/main" id="{F0618B4B-63FF-46D4-8A7A-7571D874E0C0}"/>
              </a:ext>
            </a:extLst>
          </p:cNvPr>
          <p:cNvGrpSpPr/>
          <p:nvPr/>
        </p:nvGrpSpPr>
        <p:grpSpPr>
          <a:xfrm>
            <a:off x="1092014" y="3185165"/>
            <a:ext cx="921567" cy="277088"/>
            <a:chOff x="639968" y="3132118"/>
            <a:chExt cx="879217" cy="277088"/>
          </a:xfrm>
        </p:grpSpPr>
        <p:sp>
          <p:nvSpPr>
            <p:cNvPr id="55" name="TextBox 54">
              <a:extLst>
                <a:ext uri="{FF2B5EF4-FFF2-40B4-BE49-F238E27FC236}">
                  <a16:creationId xmlns:a16="http://schemas.microsoft.com/office/drawing/2014/main" id="{F9A2A4A4-DA1C-4D16-B5BD-9245B8340060}"/>
                </a:ext>
              </a:extLst>
            </p:cNvPr>
            <p:cNvSpPr txBox="1"/>
            <p:nvPr/>
          </p:nvSpPr>
          <p:spPr>
            <a:xfrm>
              <a:off x="639968" y="3151484"/>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1978</a:t>
              </a:r>
            </a:p>
          </p:txBody>
        </p:sp>
        <p:sp>
          <p:nvSpPr>
            <p:cNvPr id="56" name="눈물 방울 55">
              <a:extLst>
                <a:ext uri="{FF2B5EF4-FFF2-40B4-BE49-F238E27FC236}">
                  <a16:creationId xmlns:a16="http://schemas.microsoft.com/office/drawing/2014/main" id="{B3C71656-B622-476E-AECF-56EBFFC8D186}"/>
                </a:ext>
              </a:extLst>
            </p:cNvPr>
            <p:cNvSpPr/>
            <p:nvPr/>
          </p:nvSpPr>
          <p:spPr>
            <a:xfrm rot="13500000">
              <a:off x="1242097" y="3132118"/>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5" name="그룹 64">
            <a:extLst>
              <a:ext uri="{FF2B5EF4-FFF2-40B4-BE49-F238E27FC236}">
                <a16:creationId xmlns:a16="http://schemas.microsoft.com/office/drawing/2014/main" id="{AFBC9B40-C22D-46D8-9BB1-1DAB62C4A58A}"/>
              </a:ext>
            </a:extLst>
          </p:cNvPr>
          <p:cNvGrpSpPr/>
          <p:nvPr/>
        </p:nvGrpSpPr>
        <p:grpSpPr>
          <a:xfrm>
            <a:off x="1092014" y="3638444"/>
            <a:ext cx="921566" cy="277088"/>
            <a:chOff x="639968" y="3585397"/>
            <a:chExt cx="879216" cy="277088"/>
          </a:xfrm>
        </p:grpSpPr>
        <p:sp>
          <p:nvSpPr>
            <p:cNvPr id="67" name="TextBox 66">
              <a:extLst>
                <a:ext uri="{FF2B5EF4-FFF2-40B4-BE49-F238E27FC236}">
                  <a16:creationId xmlns:a16="http://schemas.microsoft.com/office/drawing/2014/main" id="{A4457CC2-315D-4EE8-8A11-CDA064EA7794}"/>
                </a:ext>
              </a:extLst>
            </p:cNvPr>
            <p:cNvSpPr txBox="1"/>
            <p:nvPr/>
          </p:nvSpPr>
          <p:spPr>
            <a:xfrm>
              <a:off x="639968" y="3604765"/>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1986</a:t>
              </a:r>
            </a:p>
          </p:txBody>
        </p:sp>
        <p:sp>
          <p:nvSpPr>
            <p:cNvPr id="68" name="눈물 방울 67">
              <a:extLst>
                <a:ext uri="{FF2B5EF4-FFF2-40B4-BE49-F238E27FC236}">
                  <a16:creationId xmlns:a16="http://schemas.microsoft.com/office/drawing/2014/main" id="{5B468D3E-F0CD-4E9A-8695-4CAF2DEA83FE}"/>
                </a:ext>
              </a:extLst>
            </p:cNvPr>
            <p:cNvSpPr/>
            <p:nvPr/>
          </p:nvSpPr>
          <p:spPr>
            <a:xfrm rot="13500000">
              <a:off x="1242096" y="3585397"/>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0" name="그룹 69">
            <a:extLst>
              <a:ext uri="{FF2B5EF4-FFF2-40B4-BE49-F238E27FC236}">
                <a16:creationId xmlns:a16="http://schemas.microsoft.com/office/drawing/2014/main" id="{BA2575D9-BF42-481A-B97A-0DF0A7BD14FF}"/>
              </a:ext>
            </a:extLst>
          </p:cNvPr>
          <p:cNvGrpSpPr/>
          <p:nvPr/>
        </p:nvGrpSpPr>
        <p:grpSpPr>
          <a:xfrm>
            <a:off x="1092014" y="4087730"/>
            <a:ext cx="921566" cy="277088"/>
            <a:chOff x="639968" y="4034683"/>
            <a:chExt cx="879216" cy="277088"/>
          </a:xfrm>
        </p:grpSpPr>
        <p:sp>
          <p:nvSpPr>
            <p:cNvPr id="71" name="TextBox 70">
              <a:extLst>
                <a:ext uri="{FF2B5EF4-FFF2-40B4-BE49-F238E27FC236}">
                  <a16:creationId xmlns:a16="http://schemas.microsoft.com/office/drawing/2014/main" id="{C970762D-3E7B-4AAC-B2A4-28BBB7E3A8DD}"/>
                </a:ext>
              </a:extLst>
            </p:cNvPr>
            <p:cNvSpPr txBox="1"/>
            <p:nvPr/>
          </p:nvSpPr>
          <p:spPr>
            <a:xfrm>
              <a:off x="639968" y="4058046"/>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1989</a:t>
              </a:r>
            </a:p>
          </p:txBody>
        </p:sp>
        <p:sp>
          <p:nvSpPr>
            <p:cNvPr id="95" name="눈물 방울 94">
              <a:extLst>
                <a:ext uri="{FF2B5EF4-FFF2-40B4-BE49-F238E27FC236}">
                  <a16:creationId xmlns:a16="http://schemas.microsoft.com/office/drawing/2014/main" id="{6229BFA4-44E6-4295-B61D-2DFD244A86E2}"/>
                </a:ext>
              </a:extLst>
            </p:cNvPr>
            <p:cNvSpPr/>
            <p:nvPr/>
          </p:nvSpPr>
          <p:spPr>
            <a:xfrm rot="13500000">
              <a:off x="1242096" y="4034683"/>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6" name="그룹 95">
            <a:extLst>
              <a:ext uri="{FF2B5EF4-FFF2-40B4-BE49-F238E27FC236}">
                <a16:creationId xmlns:a16="http://schemas.microsoft.com/office/drawing/2014/main" id="{0290D0B1-F8A8-412B-A71B-09144E60B61E}"/>
              </a:ext>
            </a:extLst>
          </p:cNvPr>
          <p:cNvGrpSpPr/>
          <p:nvPr/>
        </p:nvGrpSpPr>
        <p:grpSpPr>
          <a:xfrm>
            <a:off x="1092014" y="4545010"/>
            <a:ext cx="921566" cy="277088"/>
            <a:chOff x="639968" y="4491963"/>
            <a:chExt cx="879216" cy="277088"/>
          </a:xfrm>
        </p:grpSpPr>
        <p:sp>
          <p:nvSpPr>
            <p:cNvPr id="98" name="TextBox 97">
              <a:extLst>
                <a:ext uri="{FF2B5EF4-FFF2-40B4-BE49-F238E27FC236}">
                  <a16:creationId xmlns:a16="http://schemas.microsoft.com/office/drawing/2014/main" id="{2404B1A0-86B9-4DB7-BED0-143ABF7ABBC6}"/>
                </a:ext>
              </a:extLst>
            </p:cNvPr>
            <p:cNvSpPr txBox="1"/>
            <p:nvPr/>
          </p:nvSpPr>
          <p:spPr>
            <a:xfrm>
              <a:off x="639968" y="4511327"/>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1999</a:t>
              </a:r>
            </a:p>
          </p:txBody>
        </p:sp>
        <p:sp>
          <p:nvSpPr>
            <p:cNvPr id="99" name="눈물 방울 98">
              <a:extLst>
                <a:ext uri="{FF2B5EF4-FFF2-40B4-BE49-F238E27FC236}">
                  <a16:creationId xmlns:a16="http://schemas.microsoft.com/office/drawing/2014/main" id="{6132C6DF-656F-4D3A-BE3C-FD6D5EC0A4F7}"/>
                </a:ext>
              </a:extLst>
            </p:cNvPr>
            <p:cNvSpPr/>
            <p:nvPr/>
          </p:nvSpPr>
          <p:spPr>
            <a:xfrm rot="13500000">
              <a:off x="1242096" y="4491963"/>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0" name="그룹 99">
            <a:extLst>
              <a:ext uri="{FF2B5EF4-FFF2-40B4-BE49-F238E27FC236}">
                <a16:creationId xmlns:a16="http://schemas.microsoft.com/office/drawing/2014/main" id="{B7819EB3-8AA8-4CFF-B312-10197F4175B2}"/>
              </a:ext>
            </a:extLst>
          </p:cNvPr>
          <p:cNvGrpSpPr/>
          <p:nvPr/>
        </p:nvGrpSpPr>
        <p:grpSpPr>
          <a:xfrm>
            <a:off x="1092014" y="4998292"/>
            <a:ext cx="921565" cy="277088"/>
            <a:chOff x="639968" y="4945245"/>
            <a:chExt cx="879215" cy="277088"/>
          </a:xfrm>
        </p:grpSpPr>
        <p:sp>
          <p:nvSpPr>
            <p:cNvPr id="101" name="TextBox 100">
              <a:extLst>
                <a:ext uri="{FF2B5EF4-FFF2-40B4-BE49-F238E27FC236}">
                  <a16:creationId xmlns:a16="http://schemas.microsoft.com/office/drawing/2014/main" id="{6BC718F9-B45E-4885-84B1-DD46EB7DB0F9}"/>
                </a:ext>
              </a:extLst>
            </p:cNvPr>
            <p:cNvSpPr txBox="1"/>
            <p:nvPr/>
          </p:nvSpPr>
          <p:spPr>
            <a:xfrm>
              <a:off x="639968" y="4964608"/>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2003</a:t>
              </a:r>
            </a:p>
          </p:txBody>
        </p:sp>
        <p:sp>
          <p:nvSpPr>
            <p:cNvPr id="102" name="눈물 방울 101">
              <a:extLst>
                <a:ext uri="{FF2B5EF4-FFF2-40B4-BE49-F238E27FC236}">
                  <a16:creationId xmlns:a16="http://schemas.microsoft.com/office/drawing/2014/main" id="{0CF1999C-E2CE-4AD0-B5E8-5950299DAEBA}"/>
                </a:ext>
              </a:extLst>
            </p:cNvPr>
            <p:cNvSpPr/>
            <p:nvPr/>
          </p:nvSpPr>
          <p:spPr>
            <a:xfrm rot="13500000">
              <a:off x="1242095" y="4945245"/>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3" name="그룹 102">
            <a:extLst>
              <a:ext uri="{FF2B5EF4-FFF2-40B4-BE49-F238E27FC236}">
                <a16:creationId xmlns:a16="http://schemas.microsoft.com/office/drawing/2014/main" id="{3C5B1295-AA61-412B-9E71-94005FBCB805}"/>
              </a:ext>
            </a:extLst>
          </p:cNvPr>
          <p:cNvGrpSpPr/>
          <p:nvPr/>
        </p:nvGrpSpPr>
        <p:grpSpPr>
          <a:xfrm>
            <a:off x="1092014" y="5447578"/>
            <a:ext cx="918858" cy="277088"/>
            <a:chOff x="639968" y="5394531"/>
            <a:chExt cx="876633" cy="277088"/>
          </a:xfrm>
        </p:grpSpPr>
        <p:sp>
          <p:nvSpPr>
            <p:cNvPr id="104" name="TextBox 103">
              <a:extLst>
                <a:ext uri="{FF2B5EF4-FFF2-40B4-BE49-F238E27FC236}">
                  <a16:creationId xmlns:a16="http://schemas.microsoft.com/office/drawing/2014/main" id="{87BF6A0E-CEB8-47A6-8475-5E764BE8EBAB}"/>
                </a:ext>
              </a:extLst>
            </p:cNvPr>
            <p:cNvSpPr txBox="1"/>
            <p:nvPr/>
          </p:nvSpPr>
          <p:spPr>
            <a:xfrm>
              <a:off x="639968" y="5417889"/>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2006</a:t>
              </a:r>
            </a:p>
          </p:txBody>
        </p:sp>
        <p:sp>
          <p:nvSpPr>
            <p:cNvPr id="105" name="눈물 방울 104">
              <a:extLst>
                <a:ext uri="{FF2B5EF4-FFF2-40B4-BE49-F238E27FC236}">
                  <a16:creationId xmlns:a16="http://schemas.microsoft.com/office/drawing/2014/main" id="{33F11269-72A0-4A50-BC17-5E0E0FF58E9D}"/>
                </a:ext>
              </a:extLst>
            </p:cNvPr>
            <p:cNvSpPr/>
            <p:nvPr/>
          </p:nvSpPr>
          <p:spPr>
            <a:xfrm rot="13500000">
              <a:off x="1239513" y="5394531"/>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06" name="그룹 105">
            <a:extLst>
              <a:ext uri="{FF2B5EF4-FFF2-40B4-BE49-F238E27FC236}">
                <a16:creationId xmlns:a16="http://schemas.microsoft.com/office/drawing/2014/main" id="{A948D4FC-E324-4DBE-83DD-191E38D5B4EE}"/>
              </a:ext>
            </a:extLst>
          </p:cNvPr>
          <p:cNvGrpSpPr/>
          <p:nvPr/>
        </p:nvGrpSpPr>
        <p:grpSpPr>
          <a:xfrm>
            <a:off x="1092013" y="5902173"/>
            <a:ext cx="918857" cy="277088"/>
            <a:chOff x="639968" y="5849126"/>
            <a:chExt cx="876632" cy="277088"/>
          </a:xfrm>
        </p:grpSpPr>
        <p:sp>
          <p:nvSpPr>
            <p:cNvPr id="107" name="TextBox 106">
              <a:extLst>
                <a:ext uri="{FF2B5EF4-FFF2-40B4-BE49-F238E27FC236}">
                  <a16:creationId xmlns:a16="http://schemas.microsoft.com/office/drawing/2014/main" id="{209CD595-ECC4-47BB-AE4D-C00C6B465E6B}"/>
                </a:ext>
              </a:extLst>
            </p:cNvPr>
            <p:cNvSpPr txBox="1"/>
            <p:nvPr/>
          </p:nvSpPr>
          <p:spPr>
            <a:xfrm>
              <a:off x="639968" y="5871173"/>
              <a:ext cx="491882" cy="238363"/>
            </a:xfrm>
            <a:prstGeom prst="roundRect">
              <a:avLst/>
            </a:prstGeom>
            <a:noFill/>
            <a:ln>
              <a:solidFill>
                <a:srgbClr val="193EB0"/>
              </a:solidFill>
            </a:ln>
          </p:spPr>
          <p:txBody>
            <a:bodyPr wrap="square" lIns="0" tIns="0" rIns="0" bIns="0" rtlCol="0" anchor="ctr">
              <a:spAutoFit/>
            </a:bodyPr>
            <a:lstStyle/>
            <a:p>
              <a:pPr algn="ctr"/>
              <a:r>
                <a:rPr lang="en-US" sz="1400" dirty="0">
                  <a:solidFill>
                    <a:srgbClr val="193EB0"/>
                  </a:solidFill>
                  <a:latin typeface="SamsungOne-700" panose="020B0803030303020204" pitchFamily="34" charset="0"/>
                  <a:ea typeface="SamsungOne-700" panose="020B0803030303020204" pitchFamily="34" charset="0"/>
                </a:rPr>
                <a:t>2011</a:t>
              </a:r>
            </a:p>
          </p:txBody>
        </p:sp>
        <p:sp>
          <p:nvSpPr>
            <p:cNvPr id="108" name="눈물 방울 107">
              <a:extLst>
                <a:ext uri="{FF2B5EF4-FFF2-40B4-BE49-F238E27FC236}">
                  <a16:creationId xmlns:a16="http://schemas.microsoft.com/office/drawing/2014/main" id="{51032131-3F94-4588-9053-C1CF51016B7B}"/>
                </a:ext>
              </a:extLst>
            </p:cNvPr>
            <p:cNvSpPr/>
            <p:nvPr/>
          </p:nvSpPr>
          <p:spPr>
            <a:xfrm rot="13500000">
              <a:off x="1239512" y="5849126"/>
              <a:ext cx="277088" cy="277088"/>
            </a:xfrm>
            <a:prstGeom prst="teardrop">
              <a:avLst>
                <a:gd name="adj" fmla="val 121135"/>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9" name="TextBox 108">
            <a:extLst>
              <a:ext uri="{FF2B5EF4-FFF2-40B4-BE49-F238E27FC236}">
                <a16:creationId xmlns:a16="http://schemas.microsoft.com/office/drawing/2014/main" id="{2AA84309-908C-40AC-8FFE-71362DB1E6D0}"/>
              </a:ext>
            </a:extLst>
          </p:cNvPr>
          <p:cNvSpPr txBox="1"/>
          <p:nvPr/>
        </p:nvSpPr>
        <p:spPr>
          <a:xfrm>
            <a:off x="2118200" y="2700170"/>
            <a:ext cx="6942345" cy="340519"/>
          </a:xfrm>
          <a:prstGeom prst="roundRect">
            <a:avLst/>
          </a:prstGeom>
          <a:ln>
            <a:solidFill>
              <a:srgbClr val="193EB0"/>
            </a:solidFill>
          </a:ln>
        </p:spPr>
        <p:txBody>
          <a:bodyPr wrap="square" rtlCol="0" anchor="ctr">
            <a:spAutoFit/>
          </a:bodyPr>
          <a:lstStyle/>
          <a:p>
            <a:r>
              <a:rPr lang="en-US" altLang="ko-KR" sz="1400" dirty="0" err="1">
                <a:solidFill>
                  <a:srgbClr val="193EB0"/>
                </a:solidFill>
                <a:latin typeface="SamsungOne-400" panose="020B0503030303020204" pitchFamily="34" charset="0"/>
                <a:ea typeface="SamsungOne-400" panose="020B0503030303020204" pitchFamily="34" charset="0"/>
              </a:rPr>
              <a:t>Ngôn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ngữ</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truy</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vấn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có</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cấu</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trúc</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đã</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xuất</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hiện</a:t>
            </a:r>
            <a:r>
              <a:rPr lang="en-US" altLang="ko-KR" sz="1400" dirty="0">
                <a:solidFill>
                  <a:srgbClr val="193EB0"/>
                </a:solidFill>
                <a:latin typeface="SamsungOne-400" panose="020B0503030303020204" pitchFamily="34" charset="0"/>
                <a:ea typeface="SamsungOne-400" panose="020B0503030303020204" pitchFamily="34" charset="0"/>
              </a:rPr>
              <a:t>.</a:t>
            </a:r>
          </a:p>
        </p:txBody>
      </p:sp>
      <p:sp>
        <p:nvSpPr>
          <p:cNvPr id="110" name="TextBox 109">
            <a:extLst>
              <a:ext uri="{FF2B5EF4-FFF2-40B4-BE49-F238E27FC236}">
                <a16:creationId xmlns:a16="http://schemas.microsoft.com/office/drawing/2014/main" id="{4677AAD3-6BAC-4596-B1D3-593A063DF466}"/>
              </a:ext>
            </a:extLst>
          </p:cNvPr>
          <p:cNvSpPr txBox="1"/>
          <p:nvPr/>
        </p:nvSpPr>
        <p:spPr>
          <a:xfrm>
            <a:off x="2118200" y="3153449"/>
            <a:ext cx="6942345" cy="340519"/>
          </a:xfrm>
          <a:prstGeom prst="roundRect">
            <a:avLst/>
          </a:prstGeom>
          <a:noFill/>
          <a:ln>
            <a:solidFill>
              <a:srgbClr val="193EB0"/>
            </a:solidFill>
          </a:ln>
        </p:spPr>
        <p:txBody>
          <a:bodyPr wrap="square" rtlCol="0" anchor="ctr">
            <a:spAutoFit/>
          </a:bodyPr>
          <a:lstStyle/>
          <a:p>
            <a:r>
              <a:rPr lang="en-US" altLang="ko-KR" sz="1400" dirty="0">
                <a:solidFill>
                  <a:srgbClr val="193EB0"/>
                </a:solidFill>
                <a:latin typeface="SamsungOne-400" panose="020B0503030303020204" pitchFamily="34" charset="0"/>
                <a:ea typeface="SamsungOne-400" panose="020B0503030303020204" pitchFamily="34" charset="0"/>
              </a:rPr>
              <a:t>IBM </a:t>
            </a:r>
            <a:r>
              <a:rPr lang="en-US" altLang="ko-KR" sz="1400" dirty="0" err="1">
                <a:solidFill>
                  <a:srgbClr val="193EB0"/>
                </a:solidFill>
                <a:latin typeface="SamsungOne-400" panose="020B0503030303020204" pitchFamily="34" charset="0"/>
                <a:ea typeface="SamsungOne-400" panose="020B0503030303020204" pitchFamily="34" charset="0"/>
              </a:rPr>
              <a:t>đã</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phát</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hành</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một</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sản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phẩm</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có</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tên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là</a:t>
            </a:r>
            <a:r>
              <a:rPr lang="en-US" altLang="ko-KR" sz="1400" dirty="0">
                <a:solidFill>
                  <a:srgbClr val="193EB0"/>
                </a:solidFill>
                <a:latin typeface="SamsungOne-400" panose="020B0503030303020204" pitchFamily="34" charset="0"/>
                <a:ea typeface="SamsungOne-400" panose="020B0503030303020204" pitchFamily="34" charset="0"/>
              </a:rPr>
              <a:t> System/R.</a:t>
            </a:r>
            <a:endParaRPr lang="en" altLang="ko-KR" sz="1400" dirty="0">
              <a:solidFill>
                <a:srgbClr val="193EB0"/>
              </a:solidFill>
              <a:latin typeface="SamsungOne-400" panose="020B0503030303020204" pitchFamily="34" charset="0"/>
              <a:ea typeface="SamsungOne-400" panose="020B0503030303020204" pitchFamily="34" charset="0"/>
            </a:endParaRPr>
          </a:p>
        </p:txBody>
      </p:sp>
      <p:sp>
        <p:nvSpPr>
          <p:cNvPr id="111" name="TextBox 110">
            <a:extLst>
              <a:ext uri="{FF2B5EF4-FFF2-40B4-BE49-F238E27FC236}">
                <a16:creationId xmlns:a16="http://schemas.microsoft.com/office/drawing/2014/main" id="{7A12B595-7679-4626-94E4-EF7172C3499F}"/>
              </a:ext>
            </a:extLst>
          </p:cNvPr>
          <p:cNvSpPr txBox="1"/>
          <p:nvPr/>
        </p:nvSpPr>
        <p:spPr>
          <a:xfrm>
            <a:off x="2118200" y="3487547"/>
            <a:ext cx="6942345" cy="578882"/>
          </a:xfrm>
          <a:prstGeom prst="roundRect">
            <a:avLst/>
          </a:prstGeom>
          <a:noFill/>
          <a:ln>
            <a:solidFill>
              <a:srgbClr val="193EB0"/>
            </a:solidFill>
          </a:ln>
        </p:spPr>
        <p:txBody>
          <a:bodyPr wrap="square" rtlCol="0" anchor="ctr">
            <a:spAutoFit/>
          </a:bodyPr>
          <a:lstStyle/>
          <a:p>
            <a:r>
              <a:rPr lang="vi-VN" altLang="ko-KR" sz="1400" dirty="0">
                <a:solidFill>
                  <a:srgbClr val="193EB0"/>
                </a:solidFill>
                <a:latin typeface="SamsungOne-400" panose="020B0503030303020204" pitchFamily="34" charset="0"/>
                <a:ea typeface="SamsungOne-400" panose="020B0503030303020204" pitchFamily="34" charset="0"/>
              </a:rPr>
              <a:t>IBM đã phát triển nguyên mẫu của một cơ sở dữ liệu quan hệ, được tiêu chuẩn hóa bởi ANSI</a:t>
            </a:r>
            <a:endParaRPr lang="en-US" altLang="ko-KR" sz="1400" dirty="0">
              <a:solidFill>
                <a:srgbClr val="193EB0"/>
              </a:solidFill>
              <a:latin typeface="SamsungOne-400" panose="020B0503030303020204" pitchFamily="34" charset="0"/>
              <a:ea typeface="SamsungOne-400" panose="020B0503030303020204" pitchFamily="34" charset="0"/>
            </a:endParaRPr>
          </a:p>
        </p:txBody>
      </p:sp>
      <p:sp>
        <p:nvSpPr>
          <p:cNvPr id="112" name="TextBox 111">
            <a:extLst>
              <a:ext uri="{FF2B5EF4-FFF2-40B4-BE49-F238E27FC236}">
                <a16:creationId xmlns:a16="http://schemas.microsoft.com/office/drawing/2014/main" id="{04417D4D-4839-485D-9CDB-23487625C271}"/>
              </a:ext>
            </a:extLst>
          </p:cNvPr>
          <p:cNvSpPr txBox="1"/>
          <p:nvPr/>
        </p:nvSpPr>
        <p:spPr>
          <a:xfrm>
            <a:off x="2118200" y="4055453"/>
            <a:ext cx="6942345" cy="340519"/>
          </a:xfrm>
          <a:prstGeom prst="roundRect">
            <a:avLst/>
          </a:prstGeom>
          <a:noFill/>
          <a:ln>
            <a:solidFill>
              <a:srgbClr val="193EB0"/>
            </a:solidFill>
          </a:ln>
        </p:spPr>
        <p:txBody>
          <a:bodyPr wrap="square" rtlCol="0" anchor="ctr">
            <a:spAutoFit/>
          </a:bodyPr>
          <a:lstStyle/>
          <a:p>
            <a:r>
              <a:rPr lang="vi-VN" altLang="ko-KR" sz="1400" dirty="0">
                <a:solidFill>
                  <a:srgbClr val="193EB0"/>
                </a:solidFill>
                <a:latin typeface="SamsungOne-400" panose="020B0503030303020204" pitchFamily="34" charset="0"/>
                <a:ea typeface="SamsungOne-400" panose="020B0503030303020204" pitchFamily="34" charset="0"/>
              </a:rPr>
              <a:t>Phiên bản đầu tiên được tung ra của SQL</a:t>
            </a:r>
            <a:endParaRPr lang="en-US" altLang="ko-KR" sz="1400" dirty="0">
              <a:solidFill>
                <a:srgbClr val="193EB0"/>
              </a:solidFill>
              <a:latin typeface="SamsungOne-400" panose="020B0503030303020204" pitchFamily="34" charset="0"/>
              <a:ea typeface="SamsungOne-400" panose="020B0503030303020204" pitchFamily="34" charset="0"/>
            </a:endParaRPr>
          </a:p>
        </p:txBody>
      </p:sp>
      <p:sp>
        <p:nvSpPr>
          <p:cNvPr id="113" name="TextBox 112">
            <a:extLst>
              <a:ext uri="{FF2B5EF4-FFF2-40B4-BE49-F238E27FC236}">
                <a16:creationId xmlns:a16="http://schemas.microsoft.com/office/drawing/2014/main" id="{6230312A-085E-46E4-BDDF-9C22FA93C465}"/>
              </a:ext>
            </a:extLst>
          </p:cNvPr>
          <p:cNvSpPr txBox="1"/>
          <p:nvPr/>
        </p:nvSpPr>
        <p:spPr>
          <a:xfrm>
            <a:off x="2118200" y="4508734"/>
            <a:ext cx="6942345" cy="340519"/>
          </a:xfrm>
          <a:prstGeom prst="roundRect">
            <a:avLst/>
          </a:prstGeom>
          <a:noFill/>
          <a:ln>
            <a:solidFill>
              <a:srgbClr val="193EB0"/>
            </a:solidFill>
          </a:ln>
        </p:spPr>
        <p:txBody>
          <a:bodyPr wrap="square" rtlCol="0" anchor="ctr">
            <a:spAutoFit/>
          </a:bodyPr>
          <a:lstStyle/>
          <a:p>
            <a:r>
              <a:rPr lang="vi-VN" altLang="ko-KR" sz="1400" dirty="0">
                <a:solidFill>
                  <a:srgbClr val="193EB0"/>
                </a:solidFill>
                <a:latin typeface="SamsungOne-400" panose="020B0503030303020204" pitchFamily="34" charset="0"/>
                <a:ea typeface="SamsungOne-400" panose="020B0503030303020204" pitchFamily="34" charset="0"/>
              </a:rPr>
              <a:t>SQL 3 đã ra mắt với các tính năng như trình kích hoạt, hướng đối tượng, v.v.</a:t>
            </a:r>
            <a:endParaRPr lang="en" altLang="ko-KR" sz="1400" dirty="0">
              <a:solidFill>
                <a:srgbClr val="193EB0"/>
              </a:solidFill>
              <a:latin typeface="SamsungOne-400" panose="020B0503030303020204" pitchFamily="34" charset="0"/>
              <a:ea typeface="SamsungOne-400" panose="020B0503030303020204" pitchFamily="34" charset="0"/>
            </a:endParaRPr>
          </a:p>
        </p:txBody>
      </p:sp>
      <p:sp>
        <p:nvSpPr>
          <p:cNvPr id="114" name="TextBox 113">
            <a:extLst>
              <a:ext uri="{FF2B5EF4-FFF2-40B4-BE49-F238E27FC236}">
                <a16:creationId xmlns:a16="http://schemas.microsoft.com/office/drawing/2014/main" id="{EE2E6E09-8C0C-40B7-AF03-58FCE27F98C5}"/>
              </a:ext>
            </a:extLst>
          </p:cNvPr>
          <p:cNvSpPr txBox="1"/>
          <p:nvPr/>
        </p:nvSpPr>
        <p:spPr>
          <a:xfrm>
            <a:off x="2118200" y="4962015"/>
            <a:ext cx="6942345" cy="340519"/>
          </a:xfrm>
          <a:prstGeom prst="roundRect">
            <a:avLst/>
          </a:prstGeom>
          <a:noFill/>
          <a:ln>
            <a:solidFill>
              <a:srgbClr val="193EB0"/>
            </a:solidFill>
          </a:ln>
        </p:spPr>
        <p:txBody>
          <a:bodyPr wrap="square" rtlCol="0" anchor="ctr">
            <a:spAutoFit/>
          </a:bodyPr>
          <a:lstStyle/>
          <a:p>
            <a:r>
              <a:rPr lang="en-US" altLang="ko-KR" sz="1400" dirty="0" err="1">
                <a:solidFill>
                  <a:srgbClr val="193EB0"/>
                </a:solidFill>
                <a:latin typeface="SamsungOne-400" panose="020B0503030303020204" pitchFamily="34" charset="0"/>
                <a:ea typeface="SamsungOne-400" panose="020B0503030303020204" pitchFamily="34" charset="0"/>
              </a:rPr>
              <a:t>Các</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chức</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năng</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của</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cửa</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sổ</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các</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tính</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năng</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liên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quan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đến</a:t>
            </a:r>
            <a:r>
              <a:rPr lang="en-US" altLang="ko-KR" sz="1400" dirty="0">
                <a:solidFill>
                  <a:srgbClr val="193EB0"/>
                </a:solidFill>
                <a:latin typeface="SamsungOne-400" panose="020B0503030303020204" pitchFamily="34" charset="0"/>
                <a:ea typeface="SamsungOne-400" panose="020B0503030303020204" pitchFamily="34" charset="0"/>
              </a:rPr>
              <a:t> XML, v.v.</a:t>
            </a:r>
          </a:p>
        </p:txBody>
      </p:sp>
      <p:sp>
        <p:nvSpPr>
          <p:cNvPr id="115" name="TextBox 114">
            <a:extLst>
              <a:ext uri="{FF2B5EF4-FFF2-40B4-BE49-F238E27FC236}">
                <a16:creationId xmlns:a16="http://schemas.microsoft.com/office/drawing/2014/main" id="{FED0DA54-E602-4AA0-83FA-64C34C1402C6}"/>
              </a:ext>
            </a:extLst>
          </p:cNvPr>
          <p:cNvSpPr txBox="1"/>
          <p:nvPr/>
        </p:nvSpPr>
        <p:spPr>
          <a:xfrm>
            <a:off x="2118200" y="5415296"/>
            <a:ext cx="6942345" cy="340519"/>
          </a:xfrm>
          <a:prstGeom prst="roundRect">
            <a:avLst/>
          </a:prstGeom>
          <a:noFill/>
          <a:ln>
            <a:solidFill>
              <a:srgbClr val="193EB0"/>
            </a:solidFill>
          </a:ln>
        </p:spPr>
        <p:txBody>
          <a:bodyPr wrap="square" rtlCol="0" anchor="ctr">
            <a:spAutoFit/>
          </a:bodyPr>
          <a:lstStyle/>
          <a:p>
            <a:r>
              <a:rPr lang="en-US" altLang="ko-KR" sz="1400" dirty="0" err="1">
                <a:solidFill>
                  <a:srgbClr val="193EB0"/>
                </a:solidFill>
                <a:latin typeface="SamsungOne-400" panose="020B0503030303020204" pitchFamily="34" charset="0"/>
                <a:ea typeface="SamsungOne-400" panose="020B0503030303020204" pitchFamily="34" charset="0"/>
              </a:rPr>
              <a:t>Hỗ</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trợ</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ngôn</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ngữ</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truy</a:t>
            </a:r>
            <a:r>
              <a:rPr lang="en-US" altLang="ko-KR" sz="1400" dirty="0">
                <a:solidFill>
                  <a:srgbClr val="193EB0"/>
                </a:solidFill>
                <a:latin typeface="SamsungOne-400" panose="020B0503030303020204" pitchFamily="34" charset="0"/>
                <a:ea typeface="SamsungOne-400" panose="020B0503030303020204" pitchFamily="34" charset="0"/>
              </a:rPr>
              <a:t> </a:t>
            </a:r>
            <a:r>
              <a:rPr lang="en-US" altLang="ko-KR" sz="1400" dirty="0" err="1">
                <a:solidFill>
                  <a:srgbClr val="193EB0"/>
                </a:solidFill>
                <a:latin typeface="SamsungOne-400" panose="020B0503030303020204" pitchFamily="34" charset="0"/>
                <a:ea typeface="SamsungOne-400" panose="020B0503030303020204" pitchFamily="34" charset="0"/>
              </a:rPr>
              <a:t>vấn</a:t>
            </a:r>
            <a:r>
              <a:rPr lang="en-US" altLang="ko-KR" sz="1400" dirty="0">
                <a:solidFill>
                  <a:srgbClr val="193EB0"/>
                </a:solidFill>
                <a:latin typeface="SamsungOne-400" panose="020B0503030303020204" pitchFamily="34" charset="0"/>
                <a:ea typeface="SamsungOne-400" panose="020B0503030303020204" pitchFamily="34" charset="0"/>
              </a:rPr>
              <a:t> XML</a:t>
            </a:r>
            <a:endParaRPr lang="en" altLang="ko-KR" sz="1400" dirty="0">
              <a:solidFill>
                <a:srgbClr val="193EB0"/>
              </a:solidFill>
              <a:latin typeface="SamsungOne-400" panose="020B0503030303020204" pitchFamily="34" charset="0"/>
              <a:ea typeface="SamsungOne-400" panose="020B0503030303020204" pitchFamily="34" charset="0"/>
            </a:endParaRPr>
          </a:p>
        </p:txBody>
      </p:sp>
      <p:sp>
        <p:nvSpPr>
          <p:cNvPr id="116" name="TextBox 115">
            <a:extLst>
              <a:ext uri="{FF2B5EF4-FFF2-40B4-BE49-F238E27FC236}">
                <a16:creationId xmlns:a16="http://schemas.microsoft.com/office/drawing/2014/main" id="{6BAE3542-BD0B-40CC-A48A-54E371F89E8E}"/>
              </a:ext>
            </a:extLst>
          </p:cNvPr>
          <p:cNvSpPr txBox="1"/>
          <p:nvPr/>
        </p:nvSpPr>
        <p:spPr>
          <a:xfrm>
            <a:off x="2118200" y="2251126"/>
            <a:ext cx="6942345" cy="340519"/>
          </a:xfrm>
          <a:prstGeom prst="roundRect">
            <a:avLst/>
          </a:prstGeom>
          <a:noFill/>
          <a:ln>
            <a:solidFill>
              <a:srgbClr val="193EB0"/>
            </a:solidFill>
          </a:ln>
        </p:spPr>
        <p:txBody>
          <a:bodyPr wrap="square" rtlCol="0" anchor="ctr">
            <a:spAutoFit/>
          </a:bodyPr>
          <a:lstStyle/>
          <a:p>
            <a:r>
              <a:rPr lang="vi-VN" altLang="ko-KR" sz="1400" dirty="0">
                <a:solidFill>
                  <a:srgbClr val="193EB0"/>
                </a:solidFill>
                <a:latin typeface="SamsungOne-400" panose="020B0503030303020204" pitchFamily="34" charset="0"/>
                <a:ea typeface="SamsungOne-400" panose="020B0503030303020204" pitchFamily="34" charset="0"/>
              </a:rPr>
              <a:t>Tiến sĩ Edgar F. "Ted" Codd đã mô tả một mô hình quan hệ cho cơ sở dữ liệu.</a:t>
            </a:r>
            <a:endParaRPr lang="en-US" altLang="ko-KR" sz="1400" dirty="0">
              <a:solidFill>
                <a:srgbClr val="193EB0"/>
              </a:solidFill>
              <a:latin typeface="SamsungOne-400" panose="020B0503030303020204" pitchFamily="34" charset="0"/>
              <a:ea typeface="SamsungOne-400" panose="020B0503030303020204" pitchFamily="34" charset="0"/>
              <a:cs typeface="Aharoni" panose="02010803020104030203" pitchFamily="2" charset="-79"/>
            </a:endParaRPr>
          </a:p>
        </p:txBody>
      </p:sp>
      <p:sp>
        <p:nvSpPr>
          <p:cNvPr id="117" name="TextBox 116">
            <a:extLst>
              <a:ext uri="{FF2B5EF4-FFF2-40B4-BE49-F238E27FC236}">
                <a16:creationId xmlns:a16="http://schemas.microsoft.com/office/drawing/2014/main" id="{612FA494-A7AD-408E-BBA1-C100A240BDF2}"/>
              </a:ext>
            </a:extLst>
          </p:cNvPr>
          <p:cNvSpPr txBox="1"/>
          <p:nvPr/>
        </p:nvSpPr>
        <p:spPr>
          <a:xfrm>
            <a:off x="2118200" y="5877827"/>
            <a:ext cx="6942345" cy="340519"/>
          </a:xfrm>
          <a:prstGeom prst="roundRect">
            <a:avLst/>
          </a:prstGeom>
          <a:noFill/>
          <a:ln>
            <a:solidFill>
              <a:srgbClr val="193EB0"/>
            </a:solidFill>
          </a:ln>
        </p:spPr>
        <p:txBody>
          <a:bodyPr wrap="square" rtlCol="0" anchor="ctr">
            <a:spAutoFit/>
          </a:bodyPr>
          <a:lstStyle/>
          <a:p>
            <a:r>
              <a:rPr lang="vi-VN" altLang="ko-KR" sz="1400" dirty="0">
                <a:solidFill>
                  <a:srgbClr val="193EB0"/>
                </a:solidFill>
                <a:latin typeface="SamsungOne-400" panose="020B0503030303020204" pitchFamily="34" charset="0"/>
                <a:ea typeface="SamsungOne-400" panose="020B0503030303020204" pitchFamily="34" charset="0"/>
              </a:rPr>
              <a:t>Cải thiện hỗ trợ cho cơ sở dữ liệu thời gian</a:t>
            </a:r>
            <a:endParaRPr lang="en" altLang="ko-KR" sz="1400" dirty="0">
              <a:solidFill>
                <a:srgbClr val="193EB0"/>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65534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2BF4F86D-53F1-457A-BD99-E15679E39F9C}"/>
              </a:ext>
            </a:extLst>
          </p:cNvPr>
          <p:cNvSpPr/>
          <p:nvPr/>
        </p:nvSpPr>
        <p:spPr>
          <a:xfrm>
            <a:off x="450000" y="450000"/>
            <a:ext cx="8785226" cy="369332"/>
          </a:xfrm>
          <a:prstGeom prst="rect">
            <a:avLst/>
          </a:prstGeom>
        </p:spPr>
        <p:txBody>
          <a:bodyPr wrap="square" lIns="0" tIns="0" rIns="0" bIns="0">
            <a:spAutoFit/>
          </a:bodyPr>
          <a:lstStyle/>
          <a:p>
            <a:pPr defTabSz="457200">
              <a:defRPr/>
            </a:pPr>
            <a:r>
              <a:rPr lang="vi-VN" altLang="ko-KR" sz="2400" dirty="0">
                <a:solidFill>
                  <a:srgbClr val="002F8E"/>
                </a:solidFill>
                <a:latin typeface="iCiel Samsung Sharp Sans Regula" pitchFamily="2" charset="0"/>
                <a:ea typeface="Samsung Sharp Sans Regular" pitchFamily="2" charset="0"/>
                <a:cs typeface="Samsung Sharp Sans Regular" pitchFamily="2" charset="0"/>
              </a:rPr>
              <a:t>Mô tả chương</a:t>
            </a:r>
            <a:endParaRPr lang="en-US" altLang="ko-KR" sz="2400" dirty="0">
              <a:solidFill>
                <a:srgbClr val="002F8E"/>
              </a:solidFill>
              <a:latin typeface="iCiel Samsung Sharp Sans Regula" pitchFamily="2" charset="0"/>
              <a:ea typeface="Samsung Sharp Sans Regular" pitchFamily="2" charset="0"/>
              <a:cs typeface="Samsung Sharp Sans Regular" pitchFamily="2" charset="0"/>
            </a:endParaRPr>
          </a:p>
        </p:txBody>
      </p:sp>
      <p:cxnSp>
        <p:nvCxnSpPr>
          <p:cNvPr id="15" name="직선 연결선 14">
            <a:extLst>
              <a:ext uri="{FF2B5EF4-FFF2-40B4-BE49-F238E27FC236}">
                <a16:creationId xmlns:a16="http://schemas.microsoft.com/office/drawing/2014/main" id="{E5D62C96-533B-4912-A958-6B33DC127584}"/>
              </a:ext>
            </a:extLst>
          </p:cNvPr>
          <p:cNvCxnSpPr/>
          <p:nvPr/>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3378BD65-4E3D-4B9D-81F4-654487A04EDD}"/>
              </a:ext>
            </a:extLst>
          </p:cNvPr>
          <p:cNvGrpSpPr/>
          <p:nvPr/>
        </p:nvGrpSpPr>
        <p:grpSpPr>
          <a:xfrm>
            <a:off x="711202" y="4777611"/>
            <a:ext cx="8944862" cy="1575175"/>
            <a:chOff x="711200" y="1842598"/>
            <a:chExt cx="8632825" cy="1575175"/>
          </a:xfrm>
        </p:grpSpPr>
        <p:sp>
          <p:nvSpPr>
            <p:cNvPr id="17" name="직사각형 16">
              <a:extLst>
                <a:ext uri="{FF2B5EF4-FFF2-40B4-BE49-F238E27FC236}">
                  <a16:creationId xmlns:a16="http://schemas.microsoft.com/office/drawing/2014/main" id="{46C4CD04-9C73-4245-862B-905694A8B034}"/>
                </a:ext>
              </a:extLst>
            </p:cNvPr>
            <p:cNvSpPr/>
            <p:nvPr/>
          </p:nvSpPr>
          <p:spPr>
            <a:xfrm>
              <a:off x="711200" y="184259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vi-VN"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 dung: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18" name="직사각형 17">
              <a:extLst>
                <a:ext uri="{FF2B5EF4-FFF2-40B4-BE49-F238E27FC236}">
                  <a16:creationId xmlns:a16="http://schemas.microsoft.com/office/drawing/2014/main" id="{7A566063-EBA5-421D-B629-223A501D2BB2}"/>
                </a:ext>
              </a:extLst>
            </p:cNvPr>
            <p:cNvSpPr/>
            <p:nvPr/>
          </p:nvSpPr>
          <p:spPr>
            <a:xfrm>
              <a:off x="711200" y="2164371"/>
              <a:ext cx="8632825" cy="125340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342900" indent="-342900" defTabSz="457200">
                <a:spcAft>
                  <a:spcPts val="800"/>
                </a:spcAft>
                <a:buClr>
                  <a:srgbClr val="A5A5A5"/>
                </a:buClr>
                <a:buFont typeface="+mj-lt"/>
                <a:buAutoNum type="arabicPeriod"/>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Giới thiệu về SQL</a:t>
              </a:r>
            </a:p>
            <a:p>
              <a:pPr marL="342900" indent="-342900" defTabSz="457200">
                <a:spcAft>
                  <a:spcPts val="800"/>
                </a:spcAft>
                <a:buClr>
                  <a:srgbClr val="A5A5A5"/>
                </a:buClr>
                <a:buFont typeface="+mj-lt"/>
                <a:buAutoNum type="arabicPeriod"/>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tích cơ bản</a:t>
              </a:r>
            </a:p>
            <a:p>
              <a:pPr marL="342900" indent="-342900" defTabSz="457200">
                <a:spcAft>
                  <a:spcPts val="800"/>
                </a:spcAft>
                <a:buClr>
                  <a:srgbClr val="A5A5A5"/>
                </a:buClr>
                <a:buFont typeface="+mj-lt"/>
                <a:buAutoNum type="arabicPeriod"/>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tích nâng cao</a:t>
              </a:r>
            </a:p>
            <a:p>
              <a:pPr marL="342900" indent="-342900" defTabSz="457200">
                <a:spcAft>
                  <a:spcPts val="800"/>
                </a:spcAft>
                <a:buClr>
                  <a:srgbClr val="A5A5A5"/>
                </a:buClr>
                <a:buFont typeface="+mj-lt"/>
                <a:buAutoNum type="arabicPeriod"/>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Kiến trúc phân tích dữ liệu truyền tr</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9" name="AutoShape 2">
            <a:extLst>
              <a:ext uri="{FF2B5EF4-FFF2-40B4-BE49-F238E27FC236}">
                <a16:creationId xmlns:a16="http://schemas.microsoft.com/office/drawing/2014/main" id="{7AD4B844-AF16-450C-A7E7-83B983F82351}"/>
              </a:ext>
            </a:extLst>
          </p:cNvPr>
          <p:cNvSpPr>
            <a:spLocks noChangeAspect="1"/>
          </p:cNvSpPr>
          <p:nvPr/>
        </p:nvSpPr>
        <p:spPr bwMode="auto">
          <a:xfrm>
            <a:off x="441747" y="477023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Korean 400" panose="020B0503030303020204" pitchFamily="50" charset="-127"/>
              <a:ea typeface="SamsungOneKorean 400" panose="020B0503030303020204" pitchFamily="50" charset="-127"/>
            </a:endParaRPr>
          </a:p>
        </p:txBody>
      </p:sp>
      <p:grpSp>
        <p:nvGrpSpPr>
          <p:cNvPr id="20" name="그룹 19">
            <a:extLst>
              <a:ext uri="{FF2B5EF4-FFF2-40B4-BE49-F238E27FC236}">
                <a16:creationId xmlns:a16="http://schemas.microsoft.com/office/drawing/2014/main" id="{15BAB6DF-4D0D-4298-AF47-000CEDBDF4C4}"/>
              </a:ext>
            </a:extLst>
          </p:cNvPr>
          <p:cNvGrpSpPr/>
          <p:nvPr/>
        </p:nvGrpSpPr>
        <p:grpSpPr>
          <a:xfrm>
            <a:off x="711203" y="1456795"/>
            <a:ext cx="8944862" cy="3214486"/>
            <a:chOff x="711200" y="1842598"/>
            <a:chExt cx="8632825" cy="3331278"/>
          </a:xfrm>
        </p:grpSpPr>
        <p:sp>
          <p:nvSpPr>
            <p:cNvPr id="21" name="직사각형 20">
              <a:extLst>
                <a:ext uri="{FF2B5EF4-FFF2-40B4-BE49-F238E27FC236}">
                  <a16:creationId xmlns:a16="http://schemas.microsoft.com/office/drawing/2014/main" id="{84862357-8FAE-42D9-9DAC-05CB4D8300A1}"/>
                </a:ext>
              </a:extLst>
            </p:cNvPr>
            <p:cNvSpPr/>
            <p:nvPr/>
          </p:nvSpPr>
          <p:spPr>
            <a:xfrm>
              <a:off x="711200" y="1842598"/>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22" name="직사각형 21">
              <a:extLst>
                <a:ext uri="{FF2B5EF4-FFF2-40B4-BE49-F238E27FC236}">
                  <a16:creationId xmlns:a16="http://schemas.microsoft.com/office/drawing/2014/main" id="{C71A5DD1-844E-43DB-9C5A-66D6902353EC}"/>
                </a:ext>
              </a:extLst>
            </p:cNvPr>
            <p:cNvSpPr/>
            <p:nvPr/>
          </p:nvSpPr>
          <p:spPr>
            <a:xfrm>
              <a:off x="711200" y="2164371"/>
              <a:ext cx="8632825" cy="300950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Hadoop.</a:t>
              </a:r>
            </a:p>
            <a:p>
              <a:pPr marL="742937" lvl="1" indent="-285750" defTabSz="457200">
                <a:spcAft>
                  <a:spcPts val="800"/>
                </a:spcAft>
                <a:buClr>
                  <a:srgbClr val="A5A5A5"/>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SQL là ngôn ngữ của truy vấn. Chúng ta sẽ đạt được sự hiểu biết toàn diện về ngôn ngữ này.</a:t>
              </a:r>
            </a:p>
            <a:p>
              <a:pPr marL="742937" lvl="1" indent="-285750" defTabSz="457200">
                <a:spcAft>
                  <a:spcPts val="800"/>
                </a:spcAft>
                <a:buClr>
                  <a:srgbClr val="A5A5A5"/>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phân tích dữ liệu, có nhiều cách khác nhau mà chúng tôi muốn phân tích dữ liệu.</a:t>
              </a:r>
            </a:p>
            <a:p>
              <a:pPr marL="742937" lvl="1" indent="-285750" defTabSz="457200">
                <a:spcAft>
                  <a:spcPts val="800"/>
                </a:spcAft>
                <a:buClr>
                  <a:srgbClr val="A5A5A5"/>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Truyền dữ liệu thời gian thực, dữ liệu lịch sử chế độ hàng loạt và các truy vấn đặc biệt tương tác</a:t>
              </a:r>
            </a:p>
            <a:p>
              <a:pPr marL="742937" lvl="1" indent="-285750" defTabSz="457200">
                <a:spcAft>
                  <a:spcPts val="800"/>
                </a:spcAft>
                <a:buClr>
                  <a:srgbClr val="A5A5A5"/>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Những trường hợp sử dụng này thường yêu cầu các công cụ khác nhau để xử lý chúng. Chúng ta sẽ bắt đầu với chế độ hàng loạt và chế độ tương tác trong chương này.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285750" indent="-285750" defTabSz="457200">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tôi sẽ hiểu rõ hơn về hai kiến trúc chính để xử lý phân tích đồng thời dữ liệu lịch sử và thời gian thực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742937" lvl="1" indent="-285750" defTabSz="457200">
                <a:spcAft>
                  <a:spcPts val="800"/>
                </a:spcAft>
                <a:buClr>
                  <a:srgbClr val="A5A5A5"/>
                </a:buClr>
                <a:buFont typeface="Arial" panose="020B0604020202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việc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thời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trọng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742937" lvl="1" indent="-285750" defTabSz="457200">
                <a:spcAft>
                  <a:spcPts val="800"/>
                </a:spcAft>
                <a:buClr>
                  <a:srgbClr val="A5A5A5"/>
                </a:buClr>
                <a:buFont typeface="Arial" panose="020B0604020202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Lambda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chúng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Kappa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riêng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23" name="AutoShape 2">
            <a:extLst>
              <a:ext uri="{FF2B5EF4-FFF2-40B4-BE49-F238E27FC236}">
                <a16:creationId xmlns:a16="http://schemas.microsoft.com/office/drawing/2014/main" id="{42CE2B07-6365-46F0-9490-73520F44C980}"/>
              </a:ext>
            </a:extLst>
          </p:cNvPr>
          <p:cNvSpPr>
            <a:spLocks noChangeAspect="1"/>
          </p:cNvSpPr>
          <p:nvPr/>
        </p:nvSpPr>
        <p:spPr bwMode="auto">
          <a:xfrm>
            <a:off x="441747" y="14476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1851203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SQL được sử dụng để làm gì?</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7" name="텍스트 개체 틀 6">
            <a:extLst>
              <a:ext uri="{FF2B5EF4-FFF2-40B4-BE49-F238E27FC236}">
                <a16:creationId xmlns:a16="http://schemas.microsoft.com/office/drawing/2014/main" id="{C341A75F-84C6-4639-8B2B-9A835F30AB02}"/>
              </a:ext>
            </a:extLst>
          </p:cNvPr>
          <p:cNvSpPr>
            <a:spLocks noGrp="1"/>
          </p:cNvSpPr>
          <p:nvPr>
            <p:ph type="body" sz="quarter" idx="15"/>
          </p:nvPr>
        </p:nvSpPr>
        <p:spPr/>
        <p:txBody>
          <a:bodyPr/>
          <a:lstStyle/>
          <a:p>
            <a:r>
              <a:rPr lang="vi-VN" altLang="ko-KR" dirty="0"/>
              <a:t>Giúp người dùng truy cập dữ liệu trong hệ thống RDBMS</a:t>
            </a:r>
          </a:p>
          <a:p>
            <a:r>
              <a:rPr lang="vi-VN" altLang="ko-KR" dirty="0"/>
              <a:t>Giúp giải thích dữ liệu</a:t>
            </a:r>
          </a:p>
          <a:p>
            <a:r>
              <a:rPr lang="vi-VN" altLang="ko-KR" dirty="0"/>
              <a:t>Nó xác định dữ liệu trong cơ sở dữ liệu và thao tác dữ liệu cụ thể.</a:t>
            </a:r>
          </a:p>
          <a:p>
            <a:r>
              <a:rPr lang="vi-VN" altLang="ko-KR" dirty="0"/>
              <a:t>Tạo và xóa cơ sở dữ liệu và bảng bằng cách sử dụng các lệnh SQL</a:t>
            </a:r>
          </a:p>
          <a:p>
            <a:r>
              <a:rPr lang="vi-VN" altLang="ko-KR" dirty="0"/>
              <a:t>SQL sử dụng các chức năng trong cơ sở dữ liệu, tạo dạng xem và cung cấp các thủ tục được lưu trữ</a:t>
            </a:r>
          </a:p>
          <a:p>
            <a:r>
              <a:rPr lang="vi-VN" altLang="ko-KR" dirty="0"/>
              <a:t>Đặt quyền trên bảng, thủ tục và dạng xem</a:t>
            </a:r>
            <a:endParaRPr lang="ko-KR" altLang="en-US" dirty="0"/>
          </a:p>
        </p:txBody>
      </p:sp>
    </p:spTree>
    <p:extLst>
      <p:ext uri="{BB962C8B-B14F-4D97-AF65-F5344CB8AC3E}">
        <p14:creationId xmlns:p14="http://schemas.microsoft.com/office/powerpoint/2010/main" val="399035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lệnh</a:t>
            </a:r>
            <a:r>
              <a:rPr lang="en-US" altLang="ko-KR" dirty="0"/>
              <a:t> SQL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aphicFrame>
        <p:nvGraphicFramePr>
          <p:cNvPr id="6" name="표 5">
            <a:extLst>
              <a:ext uri="{FF2B5EF4-FFF2-40B4-BE49-F238E27FC236}">
                <a16:creationId xmlns:a16="http://schemas.microsoft.com/office/drawing/2014/main" id="{CAF41FED-50D6-49CF-B5E5-0E8CAE55227B}"/>
              </a:ext>
            </a:extLst>
          </p:cNvPr>
          <p:cNvGraphicFramePr>
            <a:graphicFrameLocks noGrp="1"/>
          </p:cNvGraphicFramePr>
          <p:nvPr>
            <p:extLst>
              <p:ext uri="{D42A27DB-BD31-4B8C-83A1-F6EECF244321}">
                <p14:modId xmlns:p14="http://schemas.microsoft.com/office/powerpoint/2010/main" val="2631893979"/>
              </p:ext>
            </p:extLst>
          </p:nvPr>
        </p:nvGraphicFramePr>
        <p:xfrm>
          <a:off x="554436" y="2233613"/>
          <a:ext cx="8797129" cy="3433530"/>
        </p:xfrm>
        <a:graphic>
          <a:graphicData uri="http://schemas.openxmlformats.org/drawingml/2006/table">
            <a:tbl>
              <a:tblPr firstRow="1" bandRow="1">
                <a:tableStyleId>{5940675A-B579-460E-94D1-54222C63F5DA}</a:tableStyleId>
              </a:tblPr>
              <a:tblGrid>
                <a:gridCol w="2034260">
                  <a:extLst>
                    <a:ext uri="{9D8B030D-6E8A-4147-A177-3AD203B41FA5}">
                      <a16:colId xmlns:a16="http://schemas.microsoft.com/office/drawing/2014/main" val="3750369147"/>
                    </a:ext>
                  </a:extLst>
                </a:gridCol>
                <a:gridCol w="6762869">
                  <a:extLst>
                    <a:ext uri="{9D8B030D-6E8A-4147-A177-3AD203B41FA5}">
                      <a16:colId xmlns:a16="http://schemas.microsoft.com/office/drawing/2014/main" val="278222135"/>
                    </a:ext>
                  </a:extLst>
                </a:gridCol>
              </a:tblGrid>
              <a:tr h="36000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Lệnh</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1225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CREATE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sz="1300" b="0" dirty="0">
                          <a:latin typeface="SamsungOne-400" panose="020B0503030303020204" pitchFamily="34" charset="0"/>
                          <a:ea typeface="SamsungOne-400" panose="020B0503030303020204" pitchFamily="34" charset="0"/>
                        </a:rPr>
                        <a:t>Định nghĩa lược đồ cấu trúc cơ sở dữ liệu</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51225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INSERT</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300" b="0" dirty="0" err="1">
                          <a:latin typeface="SamsungOne-400" panose="020B0503030303020204" pitchFamily="34" charset="0"/>
                          <a:ea typeface="SamsungOne-400" panose="020B0503030303020204" pitchFamily="34" charset="0"/>
                        </a:rPr>
                        <a:t>Chèn</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dữ</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liệu</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vào</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hàng</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của</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bảng</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51225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UPDATE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sz="1300" b="0" dirty="0">
                          <a:latin typeface="SamsungOne-400" panose="020B0503030303020204" pitchFamily="34" charset="0"/>
                          <a:ea typeface="SamsungOne-400" panose="020B0503030303020204" pitchFamily="34" charset="0"/>
                        </a:rPr>
                        <a:t>Cập nhật dữ liệu trong cơ sở dữ liệu</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51225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DELETE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300" b="0" dirty="0" err="1">
                          <a:latin typeface="SamsungOne-400" panose="020B0503030303020204" pitchFamily="34" charset="0"/>
                          <a:ea typeface="SamsungOne-400" panose="020B0503030303020204" pitchFamily="34" charset="0"/>
                        </a:rPr>
                        <a:t>Xóa</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một</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hoặc</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nhiều</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hàng</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khỏi</a:t>
                      </a:r>
                      <a:r>
                        <a:rPr lang="en-US" sz="1300" b="0" dirty="0">
                          <a:latin typeface="SamsungOne-400" panose="020B0503030303020204" pitchFamily="34" charset="0"/>
                          <a:ea typeface="SamsungOne-400" panose="020B0503030303020204" pitchFamily="34" charset="0"/>
                        </a:rPr>
                        <a:t> </a:t>
                      </a:r>
                      <a:r>
                        <a:rPr lang="en-US" sz="1300" b="0" dirty="0" err="1">
                          <a:latin typeface="SamsungOne-400" panose="020B0503030303020204" pitchFamily="34" charset="0"/>
                          <a:ea typeface="SamsungOne-400" panose="020B0503030303020204" pitchFamily="34" charset="0"/>
                        </a:rPr>
                        <a:t>bảng</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51225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SELECT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sz="1300" b="0" dirty="0">
                          <a:latin typeface="SamsungOne-400" panose="020B0503030303020204" pitchFamily="34" charset="0"/>
                          <a:ea typeface="SamsungOne-400" panose="020B0503030303020204" pitchFamily="34" charset="0"/>
                        </a:rPr>
                        <a:t>Chọn thuộc tính dựa trên điều kiện được mô tả bởi mệnh đề WHERE</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r h="51225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DROP</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sz="1300" b="0" dirty="0">
                          <a:latin typeface="SamsungOne-400" panose="020B0503030303020204" pitchFamily="34" charset="0"/>
                          <a:ea typeface="SamsungOne-400" panose="020B0503030303020204" pitchFamily="34" charset="0"/>
                        </a:rPr>
                        <a:t>Xóa bảng và cơ sở dữ liệu</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80660338"/>
                  </a:ext>
                </a:extLst>
              </a:tr>
            </a:tbl>
          </a:graphicData>
        </a:graphic>
      </p:graphicFrame>
    </p:spTree>
    <p:extLst>
      <p:ext uri="{BB962C8B-B14F-4D97-AF65-F5344CB8AC3E}">
        <p14:creationId xmlns:p14="http://schemas.microsoft.com/office/powerpoint/2010/main" val="3846753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Quy</a:t>
            </a:r>
            <a:r>
              <a:rPr kumimoji="1" lang="en-US" altLang="ko-KR" dirty="0"/>
              <a:t> </a:t>
            </a:r>
            <a:r>
              <a:rPr kumimoji="1" lang="en-US" altLang="ko-KR" dirty="0" err="1"/>
              <a:t>trình</a:t>
            </a:r>
            <a:r>
              <a:rPr kumimoji="1" lang="en-US" altLang="ko-KR" dirty="0"/>
              <a:t> SQL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9" name="텍스트 개체 틀 8">
            <a:extLst>
              <a:ext uri="{FF2B5EF4-FFF2-40B4-BE49-F238E27FC236}">
                <a16:creationId xmlns:a16="http://schemas.microsoft.com/office/drawing/2014/main" id="{6A6661E7-084B-4A33-830B-34ED8C9E1723}"/>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thành</a:t>
            </a:r>
            <a:r>
              <a:rPr lang="en-US" altLang="ko-KR" dirty="0"/>
              <a:t> </a:t>
            </a:r>
            <a:r>
              <a:rPr lang="en-US" altLang="ko-KR" dirty="0" err="1"/>
              <a:t>phần</a:t>
            </a:r>
            <a:r>
              <a:rPr lang="en-US" altLang="ko-KR" dirty="0"/>
              <a:t> </a:t>
            </a:r>
            <a:r>
              <a:rPr lang="en-US" altLang="ko-KR" dirty="0" err="1"/>
              <a:t>chính</a:t>
            </a:r>
            <a:r>
              <a:rPr lang="en-US" altLang="ko-KR" dirty="0"/>
              <a:t> </a:t>
            </a:r>
            <a:r>
              <a:rPr lang="en-US" altLang="ko-KR" dirty="0" err="1"/>
              <a:t>của</a:t>
            </a:r>
            <a:r>
              <a:rPr lang="en-US" altLang="ko-KR" dirty="0"/>
              <a:t> </a:t>
            </a:r>
            <a:r>
              <a:rPr lang="en-US" altLang="ko-KR" dirty="0" err="1"/>
              <a:t>quy</a:t>
            </a:r>
            <a:r>
              <a:rPr lang="en-US" altLang="ko-KR" dirty="0"/>
              <a:t> </a:t>
            </a:r>
            <a:r>
              <a:rPr lang="en-US" altLang="ko-KR" dirty="0" err="1"/>
              <a:t>trình</a:t>
            </a:r>
            <a:r>
              <a:rPr lang="en-US" altLang="ko-KR" dirty="0"/>
              <a:t> SQL</a:t>
            </a:r>
          </a:p>
          <a:p>
            <a:pPr lvl="1"/>
            <a:r>
              <a:rPr lang="vi-VN" altLang="ko-KR" dirty="0"/>
              <a:t>Công cụ truy vấn SQL</a:t>
            </a:r>
          </a:p>
          <a:p>
            <a:pPr lvl="1"/>
            <a:r>
              <a:rPr lang="vi-VN" altLang="ko-KR" dirty="0"/>
              <a:t>Công cụ tối ưu hóa</a:t>
            </a:r>
          </a:p>
          <a:p>
            <a:pPr lvl="1"/>
            <a:r>
              <a:rPr lang="vi-VN" altLang="ko-KR" dirty="0"/>
              <a:t>Bộ điều phối truy vấn</a:t>
            </a:r>
          </a:p>
          <a:p>
            <a:pPr lvl="1"/>
            <a:r>
              <a:rPr lang="vi-VN" altLang="ko-KR" dirty="0"/>
              <a:t>Công cụ truy vấn cổ điển</a:t>
            </a:r>
            <a:endParaRPr lang="ko-KR" altLang="en-US" dirty="0"/>
          </a:p>
        </p:txBody>
      </p:sp>
      <p:grpSp>
        <p:nvGrpSpPr>
          <p:cNvPr id="21" name="그룹 20">
            <a:extLst>
              <a:ext uri="{FF2B5EF4-FFF2-40B4-BE49-F238E27FC236}">
                <a16:creationId xmlns:a16="http://schemas.microsoft.com/office/drawing/2014/main" id="{22F7073E-4DB9-4C6B-87B6-FD9607A78B40}"/>
              </a:ext>
            </a:extLst>
          </p:cNvPr>
          <p:cNvGrpSpPr/>
          <p:nvPr/>
        </p:nvGrpSpPr>
        <p:grpSpPr>
          <a:xfrm>
            <a:off x="1185478" y="3893271"/>
            <a:ext cx="7081192" cy="1890922"/>
            <a:chOff x="2297154" y="2311953"/>
            <a:chExt cx="7081192" cy="1890922"/>
          </a:xfrm>
        </p:grpSpPr>
        <p:sp>
          <p:nvSpPr>
            <p:cNvPr id="22" name="모서리가 둥근 직사각형 8">
              <a:extLst>
                <a:ext uri="{FF2B5EF4-FFF2-40B4-BE49-F238E27FC236}">
                  <a16:creationId xmlns:a16="http://schemas.microsoft.com/office/drawing/2014/main" id="{361DCB93-7BF3-4350-82BD-8338B8F0AC86}"/>
                </a:ext>
              </a:extLst>
            </p:cNvPr>
            <p:cNvSpPr/>
            <p:nvPr/>
          </p:nvSpPr>
          <p:spPr>
            <a:xfrm>
              <a:off x="2297154" y="2515409"/>
              <a:ext cx="1581335" cy="484024"/>
            </a:xfrm>
            <a:prstGeom prst="roundRect">
              <a:avLst>
                <a:gd name="adj" fmla="val 20392"/>
              </a:avLst>
            </a:prstGeom>
            <a:solidFill>
              <a:srgbClr val="E9F2FC"/>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Truy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vấn</a:t>
              </a:r>
              <a:r>
                <a:rPr lang="en-US" altLang="ko-KR" sz="1400" dirty="0">
                  <a:solidFill>
                    <a:srgbClr val="193EB0"/>
                  </a:solidFill>
                  <a:latin typeface="SamsungOne-700" panose="020B0803030303020204" pitchFamily="34" charset="0"/>
                  <a:ea typeface="SamsungOne-700" panose="020B0803030303020204" pitchFamily="34" charset="0"/>
                </a:rPr>
                <a:t> SQL</a:t>
              </a:r>
              <a:endParaRPr lang="ko-KR" altLang="en-US" sz="1400" dirty="0">
                <a:solidFill>
                  <a:srgbClr val="193EB0"/>
                </a:solidFill>
                <a:latin typeface="SamsungOne-700" panose="020B0803030303020204" pitchFamily="34" charset="0"/>
              </a:endParaRPr>
            </a:p>
          </p:txBody>
        </p:sp>
        <p:sp>
          <p:nvSpPr>
            <p:cNvPr id="23" name="모서리가 둥근 직사각형 70">
              <a:extLst>
                <a:ext uri="{FF2B5EF4-FFF2-40B4-BE49-F238E27FC236}">
                  <a16:creationId xmlns:a16="http://schemas.microsoft.com/office/drawing/2014/main" id="{2DED31F0-68F7-426D-A21C-1FB9DABC48FD}"/>
                </a:ext>
              </a:extLst>
            </p:cNvPr>
            <p:cNvSpPr/>
            <p:nvPr/>
          </p:nvSpPr>
          <p:spPr>
            <a:xfrm>
              <a:off x="4134529" y="2515409"/>
              <a:ext cx="1581335" cy="484024"/>
            </a:xfrm>
            <a:prstGeom prst="roundRect">
              <a:avLst>
                <a:gd name="adj" fmla="val 20392"/>
              </a:avLst>
            </a:prstGeom>
            <a:solidFill>
              <a:srgbClr val="E9F2FC"/>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Bộ</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xử</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lý</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ngôn</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ngữ</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truy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vấn</a:t>
              </a:r>
              <a:endParaRPr lang="ko-KR" altLang="en-US" sz="1400" dirty="0">
                <a:solidFill>
                  <a:srgbClr val="193EB0"/>
                </a:solidFill>
                <a:latin typeface="SamsungOne-700" panose="020B0803030303020204" pitchFamily="34" charset="0"/>
              </a:endParaRPr>
            </a:p>
          </p:txBody>
        </p:sp>
        <p:sp>
          <p:nvSpPr>
            <p:cNvPr id="24" name="모서리가 둥근 직사각형 71">
              <a:extLst>
                <a:ext uri="{FF2B5EF4-FFF2-40B4-BE49-F238E27FC236}">
                  <a16:creationId xmlns:a16="http://schemas.microsoft.com/office/drawing/2014/main" id="{8CA65CBD-9970-4D22-9147-C4E595A098DB}"/>
                </a:ext>
              </a:extLst>
            </p:cNvPr>
            <p:cNvSpPr/>
            <p:nvPr/>
          </p:nvSpPr>
          <p:spPr>
            <a:xfrm>
              <a:off x="5907995" y="2515409"/>
              <a:ext cx="1581335" cy="484024"/>
            </a:xfrm>
            <a:prstGeom prst="roundRect">
              <a:avLst>
                <a:gd name="adj" fmla="val 20392"/>
              </a:avLst>
            </a:prstGeom>
            <a:solidFill>
              <a:srgbClr val="E9F2FC"/>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700" panose="020B0803030303020204" pitchFamily="34" charset="0"/>
                  <a:ea typeface="SamsungOne-700" panose="020B0803030303020204" pitchFamily="34" charset="0"/>
                </a:rPr>
                <a:t>Công</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cụ</a:t>
              </a:r>
              <a:r>
                <a:rPr lang="en-US" altLang="ko-KR" sz="1400" dirty="0">
                  <a:solidFill>
                    <a:srgbClr val="193EB0"/>
                  </a:solidFill>
                  <a:latin typeface="SamsungOne-700" panose="020B0803030303020204" pitchFamily="34" charset="0"/>
                  <a:ea typeface="SamsungOne-700" panose="020B0803030303020204" pitchFamily="34" charset="0"/>
                </a:rPr>
                <a:t> DBMS</a:t>
              </a:r>
              <a:endParaRPr lang="ko-KR" altLang="en-US" sz="1400" dirty="0">
                <a:solidFill>
                  <a:srgbClr val="193EB0"/>
                </a:solidFill>
                <a:latin typeface="SamsungOne-700" panose="020B0803030303020204" pitchFamily="34" charset="0"/>
              </a:endParaRPr>
            </a:p>
          </p:txBody>
        </p:sp>
        <p:sp>
          <p:nvSpPr>
            <p:cNvPr id="25" name="모서리가 둥근 직사각형 72">
              <a:extLst>
                <a:ext uri="{FF2B5EF4-FFF2-40B4-BE49-F238E27FC236}">
                  <a16:creationId xmlns:a16="http://schemas.microsoft.com/office/drawing/2014/main" id="{E5A7C9F8-A592-4FEC-B410-26F66938A4A1}"/>
                </a:ext>
              </a:extLst>
            </p:cNvPr>
            <p:cNvSpPr/>
            <p:nvPr/>
          </p:nvSpPr>
          <p:spPr>
            <a:xfrm>
              <a:off x="3150541" y="3449017"/>
              <a:ext cx="2162432" cy="748187"/>
            </a:xfrm>
            <a:prstGeom prst="roundRect">
              <a:avLst>
                <a:gd name="adj" fmla="val 20392"/>
              </a:avLst>
            </a:prstGeom>
            <a:solidFill>
              <a:srgbClr val="66A1FE"/>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chemeClr val="bg1"/>
                  </a:solidFill>
                  <a:latin typeface="SamsungOne-700" panose="020B0803030303020204" pitchFamily="34" charset="0"/>
                  <a:ea typeface="SamsungOne-700" panose="020B0803030303020204" pitchFamily="34" charset="0"/>
                </a:rPr>
                <a:t>Trình phân tích cú pháp +</a:t>
              </a:r>
              <a:endParaRPr lang="en-US" altLang="ko-KR" sz="1400" dirty="0">
                <a:solidFill>
                  <a:schemeClr val="bg1"/>
                </a:solidFill>
                <a:latin typeface="SamsungOne-700" panose="020B0803030303020204" pitchFamily="34" charset="0"/>
                <a:ea typeface="SamsungOne-700" panose="020B0803030303020204" pitchFamily="34" charset="0"/>
              </a:endParaRPr>
            </a:p>
            <a:p>
              <a:pPr algn="ctr"/>
              <a:r>
                <a:rPr lang="vi-VN" altLang="ko-KR" sz="1400" dirty="0">
                  <a:solidFill>
                    <a:schemeClr val="bg1"/>
                  </a:solidFill>
                  <a:latin typeface="SamsungOne-700" panose="020B0803030303020204" pitchFamily="34" charset="0"/>
                  <a:ea typeface="SamsungOne-700" panose="020B0803030303020204" pitchFamily="34" charset="0"/>
                </a:rPr>
                <a:t> Trình tối ưu hóa</a:t>
              </a:r>
              <a:endParaRPr lang="ko-KR" altLang="en-US" sz="1400" dirty="0">
                <a:solidFill>
                  <a:schemeClr val="bg1"/>
                </a:solidFill>
                <a:latin typeface="SamsungOne-700" panose="020B0803030303020204" pitchFamily="34" charset="0"/>
              </a:endParaRPr>
            </a:p>
          </p:txBody>
        </p:sp>
        <p:sp>
          <p:nvSpPr>
            <p:cNvPr id="26" name="모서리가 둥근 직사각형 73">
              <a:extLst>
                <a:ext uri="{FF2B5EF4-FFF2-40B4-BE49-F238E27FC236}">
                  <a16:creationId xmlns:a16="http://schemas.microsoft.com/office/drawing/2014/main" id="{B87C2FF2-7902-4B97-9661-9490E315C1E1}"/>
                </a:ext>
              </a:extLst>
            </p:cNvPr>
            <p:cNvSpPr/>
            <p:nvPr/>
          </p:nvSpPr>
          <p:spPr>
            <a:xfrm>
              <a:off x="5669995" y="3449017"/>
              <a:ext cx="2035094" cy="753858"/>
            </a:xfrm>
            <a:prstGeom prst="roundRect">
              <a:avLst>
                <a:gd name="adj" fmla="val 20392"/>
              </a:avLst>
            </a:prstGeom>
            <a:solidFill>
              <a:srgbClr val="66A1FE"/>
            </a:solid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Quản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lý</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tập</a:t>
              </a:r>
              <a:r>
                <a:rPr lang="en-US" altLang="ko-KR" sz="1400" dirty="0">
                  <a:solidFill>
                    <a:schemeClr val="bg1"/>
                  </a:solidFill>
                  <a:latin typeface="SamsungOne-700" panose="020B0803030303020204" pitchFamily="34" charset="0"/>
                  <a:ea typeface="SamsungOne-700" panose="020B0803030303020204" pitchFamily="34" charset="0"/>
                </a:rPr>
                <a:t> tin</a:t>
              </a:r>
            </a:p>
            <a:p>
              <a:pPr algn="ctr"/>
              <a:r>
                <a:rPr lang="en-US" altLang="ko-KR" sz="1400" dirty="0">
                  <a:solidFill>
                    <a:schemeClr val="bg1"/>
                  </a:solidFill>
                  <a:latin typeface="SamsungOne-700" panose="020B0803030303020204" pitchFamily="34" charset="0"/>
                  <a:ea typeface="SamsungOne-700" panose="020B0803030303020204" pitchFamily="34" charset="0"/>
                </a:rPr>
                <a:t>+</a:t>
              </a:r>
            </a:p>
            <a:p>
              <a:pPr algn="ctr"/>
              <a:r>
                <a:rPr lang="en-US" altLang="ko-KR" sz="1400" dirty="0" err="1">
                  <a:solidFill>
                    <a:schemeClr val="bg1"/>
                  </a:solidFill>
                  <a:latin typeface="SamsungOne-700" panose="020B0803030303020204" pitchFamily="34" charset="0"/>
                  <a:ea typeface="SamsungOne-700" panose="020B0803030303020204" pitchFamily="34" charset="0"/>
                </a:rPr>
                <a:t>Quản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lý</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giao</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dịch</a:t>
              </a:r>
              <a:endParaRPr lang="ko-KR" altLang="en-US" sz="1400" dirty="0">
                <a:solidFill>
                  <a:schemeClr val="bg1"/>
                </a:solidFill>
                <a:latin typeface="SamsungOne-700" panose="020B0803030303020204" pitchFamily="34" charset="0"/>
              </a:endParaRPr>
            </a:p>
          </p:txBody>
        </p:sp>
        <p:sp>
          <p:nvSpPr>
            <p:cNvPr id="27" name="원통 74">
              <a:extLst>
                <a:ext uri="{FF2B5EF4-FFF2-40B4-BE49-F238E27FC236}">
                  <a16:creationId xmlns:a16="http://schemas.microsoft.com/office/drawing/2014/main" id="{BAAC0E73-2DFC-48ED-BCE8-2FD7C12060D8}"/>
                </a:ext>
              </a:extLst>
            </p:cNvPr>
            <p:cNvSpPr/>
            <p:nvPr/>
          </p:nvSpPr>
          <p:spPr>
            <a:xfrm>
              <a:off x="7716210" y="2311953"/>
              <a:ext cx="1662136" cy="873865"/>
            </a:xfrm>
            <a:prstGeom prst="can">
              <a:avLst/>
            </a:prstGeom>
            <a:solidFill>
              <a:srgbClr val="ABCBFF"/>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193EB0"/>
                  </a:solidFill>
                  <a:latin typeface="SamsungOne-700" panose="020B0803030303020204" pitchFamily="34" charset="0"/>
                  <a:ea typeface="SamsungOne-700" panose="020B0803030303020204" pitchFamily="34" charset="0"/>
                </a:rPr>
                <a:t>Cơ sở dữ liệu vật lý</a:t>
              </a:r>
              <a:endParaRPr lang="ko-KR" altLang="en-US" sz="1400" dirty="0">
                <a:solidFill>
                  <a:srgbClr val="193EB0"/>
                </a:solidFill>
                <a:latin typeface="SamsungOne-700" panose="020B0803030303020204" pitchFamily="34" charset="0"/>
              </a:endParaRPr>
            </a:p>
          </p:txBody>
        </p:sp>
        <p:cxnSp>
          <p:nvCxnSpPr>
            <p:cNvPr id="28" name="직선 화살표 연결선 27">
              <a:extLst>
                <a:ext uri="{FF2B5EF4-FFF2-40B4-BE49-F238E27FC236}">
                  <a16:creationId xmlns:a16="http://schemas.microsoft.com/office/drawing/2014/main" id="{4F447E8D-817F-43CD-898A-07E8C3D9476B}"/>
                </a:ext>
              </a:extLst>
            </p:cNvPr>
            <p:cNvCxnSpPr>
              <a:cxnSpLocks/>
              <a:stCxn id="22" idx="3"/>
              <a:endCxn id="23" idx="1"/>
            </p:cNvCxnSpPr>
            <p:nvPr/>
          </p:nvCxnSpPr>
          <p:spPr>
            <a:xfrm>
              <a:off x="3878489" y="2757421"/>
              <a:ext cx="256040"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A8C4AAF-B352-45DE-9EFB-96EB3B30E6AD}"/>
                </a:ext>
              </a:extLst>
            </p:cNvPr>
            <p:cNvCxnSpPr>
              <a:cxnSpLocks/>
              <a:stCxn id="23" idx="3"/>
              <a:endCxn id="24" idx="1"/>
            </p:cNvCxnSpPr>
            <p:nvPr/>
          </p:nvCxnSpPr>
          <p:spPr>
            <a:xfrm>
              <a:off x="5715864" y="2757421"/>
              <a:ext cx="19213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43D28CB-8DCF-437B-90C9-511D651C23F8}"/>
                </a:ext>
              </a:extLst>
            </p:cNvPr>
            <p:cNvCxnSpPr>
              <a:cxnSpLocks/>
              <a:stCxn id="24" idx="3"/>
              <a:endCxn id="27" idx="2"/>
            </p:cNvCxnSpPr>
            <p:nvPr/>
          </p:nvCxnSpPr>
          <p:spPr>
            <a:xfrm flipV="1">
              <a:off x="7489330" y="2748886"/>
              <a:ext cx="226880" cy="8535"/>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5F6C3F88-B42B-4440-8E52-63563F5D0639}"/>
                </a:ext>
              </a:extLst>
            </p:cNvPr>
            <p:cNvCxnSpPr>
              <a:cxnSpLocks/>
              <a:stCxn id="25" idx="0"/>
              <a:endCxn id="23" idx="2"/>
            </p:cNvCxnSpPr>
            <p:nvPr/>
          </p:nvCxnSpPr>
          <p:spPr>
            <a:xfrm flipV="1">
              <a:off x="4231757" y="2999433"/>
              <a:ext cx="693440" cy="449584"/>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BF2CC54-7185-4E37-8152-8CB6757093B1}"/>
                </a:ext>
              </a:extLst>
            </p:cNvPr>
            <p:cNvCxnSpPr>
              <a:cxnSpLocks/>
              <a:stCxn id="26" idx="0"/>
              <a:endCxn id="24" idx="2"/>
            </p:cNvCxnSpPr>
            <p:nvPr/>
          </p:nvCxnSpPr>
          <p:spPr>
            <a:xfrm flipV="1">
              <a:off x="6687542" y="2999433"/>
              <a:ext cx="11121" cy="449584"/>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5446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phần</a:t>
            </a:r>
            <a:r>
              <a:rPr lang="en-US" altLang="ko-KR" dirty="0"/>
              <a:t> </a:t>
            </a:r>
            <a:r>
              <a:rPr lang="en-US" altLang="ko-KR" dirty="0" err="1"/>
              <a:t>tử</a:t>
            </a:r>
            <a:r>
              <a:rPr lang="en-US" altLang="ko-KR" dirty="0"/>
              <a:t> </a:t>
            </a:r>
            <a:r>
              <a:rPr lang="en-US" altLang="ko-KR" dirty="0" err="1"/>
              <a:t>ngôn</a:t>
            </a:r>
            <a:r>
              <a:rPr lang="en-US" altLang="ko-KR" dirty="0"/>
              <a:t> </a:t>
            </a:r>
            <a:r>
              <a:rPr lang="en-US" altLang="ko-KR" dirty="0" err="1"/>
              <a:t>ngữ</a:t>
            </a:r>
            <a:r>
              <a:rPr lang="en-US" altLang="ko-KR" dirty="0"/>
              <a:t> SQL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pSp>
        <p:nvGrpSpPr>
          <p:cNvPr id="45" name="그룹 44">
            <a:extLst>
              <a:ext uri="{FF2B5EF4-FFF2-40B4-BE49-F238E27FC236}">
                <a16:creationId xmlns:a16="http://schemas.microsoft.com/office/drawing/2014/main" id="{73A4E1A6-0177-4084-98A6-15C9A7FE73F0}"/>
              </a:ext>
            </a:extLst>
          </p:cNvPr>
          <p:cNvGrpSpPr/>
          <p:nvPr/>
        </p:nvGrpSpPr>
        <p:grpSpPr>
          <a:xfrm>
            <a:off x="2146914" y="2446638"/>
            <a:ext cx="5721178" cy="3302709"/>
            <a:chOff x="2636837" y="2779218"/>
            <a:chExt cx="4840426" cy="2874241"/>
          </a:xfrm>
        </p:grpSpPr>
        <p:sp>
          <p:nvSpPr>
            <p:cNvPr id="42" name="모서리가 둥근 직사각형 6">
              <a:extLst>
                <a:ext uri="{FF2B5EF4-FFF2-40B4-BE49-F238E27FC236}">
                  <a16:creationId xmlns:a16="http://schemas.microsoft.com/office/drawing/2014/main" id="{3DEE565C-0286-45B2-88F5-FFA0AD48772E}"/>
                </a:ext>
              </a:extLst>
            </p:cNvPr>
            <p:cNvSpPr/>
            <p:nvPr/>
          </p:nvSpPr>
          <p:spPr>
            <a:xfrm>
              <a:off x="2636837" y="2779218"/>
              <a:ext cx="4840426" cy="2874241"/>
            </a:xfrm>
            <a:prstGeom prst="roundRect">
              <a:avLst>
                <a:gd name="adj" fmla="val 3860"/>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3" name="모서리가 둥근 직사각형 73">
              <a:extLst>
                <a:ext uri="{FF2B5EF4-FFF2-40B4-BE49-F238E27FC236}">
                  <a16:creationId xmlns:a16="http://schemas.microsoft.com/office/drawing/2014/main" id="{BA36A77A-59B3-49D0-9A5B-861D5BF090DB}"/>
                </a:ext>
              </a:extLst>
            </p:cNvPr>
            <p:cNvSpPr/>
            <p:nvPr/>
          </p:nvSpPr>
          <p:spPr>
            <a:xfrm>
              <a:off x="3014766" y="3051459"/>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Từ</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khóa</a:t>
              </a:r>
              <a:endParaRPr lang="ko-KR" altLang="en-US" sz="1200" dirty="0">
                <a:solidFill>
                  <a:srgbClr val="193EB0"/>
                </a:solidFill>
                <a:latin typeface="SamsungOne-700" panose="020B0803030303020204" pitchFamily="34" charset="0"/>
              </a:endParaRPr>
            </a:p>
          </p:txBody>
        </p:sp>
        <p:sp>
          <p:nvSpPr>
            <p:cNvPr id="34" name="모서리가 둥근 직사각형 73">
              <a:extLst>
                <a:ext uri="{FF2B5EF4-FFF2-40B4-BE49-F238E27FC236}">
                  <a16:creationId xmlns:a16="http://schemas.microsoft.com/office/drawing/2014/main" id="{81A3E586-F8F7-4D09-866F-D8BA0F66241B}"/>
                </a:ext>
              </a:extLst>
            </p:cNvPr>
            <p:cNvSpPr/>
            <p:nvPr/>
          </p:nvSpPr>
          <p:spPr>
            <a:xfrm>
              <a:off x="4463342" y="3051459"/>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Định</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danh</a:t>
              </a:r>
              <a:endParaRPr lang="en-US" altLang="ko-KR" sz="1200" dirty="0">
                <a:solidFill>
                  <a:srgbClr val="193EB0"/>
                </a:solidFill>
                <a:latin typeface="SamsungOne-700" panose="020B0803030303020204" pitchFamily="34" charset="0"/>
              </a:endParaRPr>
            </a:p>
          </p:txBody>
        </p:sp>
        <p:sp>
          <p:nvSpPr>
            <p:cNvPr id="35" name="모서리가 둥근 직사각형 73">
              <a:extLst>
                <a:ext uri="{FF2B5EF4-FFF2-40B4-BE49-F238E27FC236}">
                  <a16:creationId xmlns:a16="http://schemas.microsoft.com/office/drawing/2014/main" id="{33EFCB29-2908-4CC6-A309-5D80AB75F6B2}"/>
                </a:ext>
              </a:extLst>
            </p:cNvPr>
            <p:cNvSpPr/>
            <p:nvPr/>
          </p:nvSpPr>
          <p:spPr>
            <a:xfrm>
              <a:off x="5901143" y="3057076"/>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Chuỗi</a:t>
              </a:r>
              <a:endParaRPr lang="en-US" altLang="ko-KR" sz="1200" dirty="0">
                <a:solidFill>
                  <a:srgbClr val="193EB0"/>
                </a:solidFill>
                <a:latin typeface="SamsungOne-700" panose="020B0803030303020204" pitchFamily="34" charset="0"/>
              </a:endParaRPr>
            </a:p>
          </p:txBody>
        </p:sp>
        <p:sp>
          <p:nvSpPr>
            <p:cNvPr id="36" name="모서리가 둥근 직사각형 73">
              <a:extLst>
                <a:ext uri="{FF2B5EF4-FFF2-40B4-BE49-F238E27FC236}">
                  <a16:creationId xmlns:a16="http://schemas.microsoft.com/office/drawing/2014/main" id="{141E68C6-F33A-4F5D-B21D-8512A804D872}"/>
                </a:ext>
              </a:extLst>
            </p:cNvPr>
            <p:cNvSpPr/>
            <p:nvPr/>
          </p:nvSpPr>
          <p:spPr>
            <a:xfrm>
              <a:off x="3014766" y="3905556"/>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Biểu</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thức</a:t>
              </a:r>
              <a:endParaRPr lang="ko-KR" altLang="en-US" sz="1200" dirty="0">
                <a:solidFill>
                  <a:srgbClr val="193EB0"/>
                </a:solidFill>
                <a:latin typeface="SamsungOne-700" panose="020B0803030303020204" pitchFamily="34" charset="0"/>
              </a:endParaRPr>
            </a:p>
          </p:txBody>
        </p:sp>
        <p:sp>
          <p:nvSpPr>
            <p:cNvPr id="37" name="모서리가 둥근 직사각형 73">
              <a:extLst>
                <a:ext uri="{FF2B5EF4-FFF2-40B4-BE49-F238E27FC236}">
                  <a16:creationId xmlns:a16="http://schemas.microsoft.com/office/drawing/2014/main" id="{28BD6A19-31D9-4364-884F-92B64EB4C352}"/>
                </a:ext>
              </a:extLst>
            </p:cNvPr>
            <p:cNvSpPr/>
            <p:nvPr/>
          </p:nvSpPr>
          <p:spPr>
            <a:xfrm>
              <a:off x="3014766" y="4759653"/>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Biến</a:t>
              </a:r>
              <a:endParaRPr lang="ko-KR" altLang="en-US" sz="1200" dirty="0">
                <a:solidFill>
                  <a:srgbClr val="193EB0"/>
                </a:solidFill>
                <a:latin typeface="SamsungOne-700" panose="020B0803030303020204" pitchFamily="34" charset="0"/>
              </a:endParaRPr>
            </a:p>
          </p:txBody>
        </p:sp>
        <p:sp>
          <p:nvSpPr>
            <p:cNvPr id="38" name="모서리가 둥근 직사각형 73">
              <a:extLst>
                <a:ext uri="{FF2B5EF4-FFF2-40B4-BE49-F238E27FC236}">
                  <a16:creationId xmlns:a16="http://schemas.microsoft.com/office/drawing/2014/main" id="{10B939D9-BFE5-4FD3-AA8A-BB57D76E4E45}"/>
                </a:ext>
              </a:extLst>
            </p:cNvPr>
            <p:cNvSpPr/>
            <p:nvPr/>
          </p:nvSpPr>
          <p:spPr>
            <a:xfrm>
              <a:off x="4463342" y="3905556"/>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Điều</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kiện</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tìm</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kiếm</a:t>
              </a:r>
              <a:endParaRPr lang="en-US" altLang="ko-KR" sz="1200" dirty="0">
                <a:solidFill>
                  <a:srgbClr val="193EB0"/>
                </a:solidFill>
                <a:latin typeface="SamsungOne-700" panose="020B0803030303020204" pitchFamily="34" charset="0"/>
              </a:endParaRPr>
            </a:p>
          </p:txBody>
        </p:sp>
        <p:sp>
          <p:nvSpPr>
            <p:cNvPr id="39" name="모서리가 둥근 직사각형 73">
              <a:extLst>
                <a:ext uri="{FF2B5EF4-FFF2-40B4-BE49-F238E27FC236}">
                  <a16:creationId xmlns:a16="http://schemas.microsoft.com/office/drawing/2014/main" id="{42448301-5BA4-4BB5-B107-601CC68921B1}"/>
                </a:ext>
              </a:extLst>
            </p:cNvPr>
            <p:cNvSpPr/>
            <p:nvPr/>
          </p:nvSpPr>
          <p:spPr>
            <a:xfrm>
              <a:off x="5901143" y="3905556"/>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Giá</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trị</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đặc</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biệt</a:t>
              </a:r>
              <a:endParaRPr lang="en-US" altLang="ko-KR" sz="1200" dirty="0">
                <a:solidFill>
                  <a:srgbClr val="193EB0"/>
                </a:solidFill>
                <a:latin typeface="SamsungOne-700" panose="020B0803030303020204" pitchFamily="34" charset="0"/>
              </a:endParaRPr>
            </a:p>
          </p:txBody>
        </p:sp>
        <p:sp>
          <p:nvSpPr>
            <p:cNvPr id="40" name="모서리가 둥근 직사각형 73">
              <a:extLst>
                <a:ext uri="{FF2B5EF4-FFF2-40B4-BE49-F238E27FC236}">
                  <a16:creationId xmlns:a16="http://schemas.microsoft.com/office/drawing/2014/main" id="{8D7BD455-B442-401C-88BB-54BA57CE8CAE}"/>
                </a:ext>
              </a:extLst>
            </p:cNvPr>
            <p:cNvSpPr/>
            <p:nvPr/>
          </p:nvSpPr>
          <p:spPr>
            <a:xfrm>
              <a:off x="4463342" y="4759653"/>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Chú</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thích</a:t>
              </a:r>
              <a:endParaRPr lang="en-US" altLang="ko-KR" sz="1200" dirty="0">
                <a:solidFill>
                  <a:srgbClr val="193EB0"/>
                </a:solidFill>
                <a:latin typeface="SamsungOne-700" panose="020B0803030303020204" pitchFamily="34" charset="0"/>
              </a:endParaRPr>
            </a:p>
          </p:txBody>
        </p:sp>
        <p:sp>
          <p:nvSpPr>
            <p:cNvPr id="41" name="모서리가 둥근 직사각형 73">
              <a:extLst>
                <a:ext uri="{FF2B5EF4-FFF2-40B4-BE49-F238E27FC236}">
                  <a16:creationId xmlns:a16="http://schemas.microsoft.com/office/drawing/2014/main" id="{E21AAAB6-FE01-4B65-9569-52E9E7DE06A3}"/>
                </a:ext>
              </a:extLst>
            </p:cNvPr>
            <p:cNvSpPr/>
            <p:nvPr/>
          </p:nvSpPr>
          <p:spPr>
            <a:xfrm>
              <a:off x="5901143" y="4759653"/>
              <a:ext cx="1187416" cy="598498"/>
            </a:xfrm>
            <a:prstGeom prst="roundRect">
              <a:avLst>
                <a:gd name="adj" fmla="val 50000"/>
              </a:avLst>
            </a:prstGeom>
            <a:solidFill>
              <a:srgbClr val="ABCB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700" panose="020B0803030303020204" pitchFamily="34" charset="0"/>
                </a:rPr>
                <a:t>Giá</a:t>
              </a:r>
              <a:r>
                <a:rPr lang="en-US" altLang="ko-KR" sz="1200" dirty="0">
                  <a:solidFill>
                    <a:srgbClr val="193EB0"/>
                  </a:solidFill>
                  <a:latin typeface="SamsungOne-700" panose="020B0803030303020204" pitchFamily="34" charset="0"/>
                </a:rPr>
                <a:t> </a:t>
              </a:r>
              <a:r>
                <a:rPr lang="en-US" altLang="ko-KR" sz="1200" dirty="0" err="1">
                  <a:solidFill>
                    <a:srgbClr val="193EB0"/>
                  </a:solidFill>
                  <a:latin typeface="SamsungOne-700" panose="020B0803030303020204" pitchFamily="34" charset="0"/>
                </a:rPr>
                <a:t>trị</a:t>
              </a:r>
              <a:r>
                <a:rPr lang="en-US" altLang="ko-KR" sz="1200" dirty="0">
                  <a:solidFill>
                    <a:srgbClr val="193EB0"/>
                  </a:solidFill>
                  <a:latin typeface="SamsungOne-700" panose="020B0803030303020204" pitchFamily="34" charset="0"/>
                </a:rPr>
                <a:t> NULL</a:t>
              </a:r>
            </a:p>
          </p:txBody>
        </p:sp>
      </p:grpSp>
    </p:spTree>
    <p:extLst>
      <p:ext uri="{BB962C8B-B14F-4D97-AF65-F5344CB8AC3E}">
        <p14:creationId xmlns:p14="http://schemas.microsoft.com/office/powerpoint/2010/main" val="2442286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Ngôn</a:t>
            </a:r>
            <a:r>
              <a:rPr lang="en-US" altLang="ko-KR" dirty="0"/>
              <a:t> </a:t>
            </a:r>
            <a:r>
              <a:rPr lang="en-US" altLang="ko-KR" dirty="0" err="1"/>
              <a:t>ngữ</a:t>
            </a:r>
            <a:r>
              <a:rPr lang="en-US" altLang="ko-KR" dirty="0"/>
              <a:t> </a:t>
            </a:r>
            <a:r>
              <a:rPr lang="en-US" altLang="ko-KR" dirty="0" err="1"/>
              <a:t>định</a:t>
            </a:r>
            <a:r>
              <a:rPr lang="en-US" altLang="ko-KR" dirty="0"/>
              <a:t> </a:t>
            </a:r>
            <a:r>
              <a:rPr lang="en-US" altLang="ko-KR" dirty="0" err="1"/>
              <a:t>nghĩa</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Trong ngữ cảnh của SQL, định nghĩa dữ liệu hoặc ngôn ngữ mô tả dữ liệu (DDL) là một cú pháp để tạo và sửa đổi các đối tượng cơ sở dữ liệu như bảng, chỉ mục và người dùng</a:t>
            </a:r>
          </a:p>
          <a:p>
            <a:r>
              <a:rPr lang="vi-VN" altLang="ko-KR" dirty="0"/>
              <a:t>Các câu lệnh DDL tương tự như ngôn ngữ lập trình máy tính để xác định cấu trúc dữ liệu, đặc biệt là lược đồ cơ sở dữ liệu.</a:t>
            </a:r>
          </a:p>
          <a:p>
            <a:r>
              <a:rPr lang="vi-VN" altLang="ko-KR" dirty="0"/>
              <a:t>Các ví dụ phổ biến về câu lệnh DDL bao gồm </a:t>
            </a:r>
            <a:r>
              <a:rPr lang="vi-VN" altLang="ko-KR" b="1" dirty="0"/>
              <a:t>CREATE</a:t>
            </a:r>
            <a:r>
              <a:rPr lang="vi-VN" altLang="ko-KR" dirty="0"/>
              <a:t>, </a:t>
            </a:r>
            <a:r>
              <a:rPr lang="vi-VN" altLang="ko-KR" b="1" dirty="0"/>
              <a:t>ALTER</a:t>
            </a:r>
            <a:r>
              <a:rPr lang="vi-VN" altLang="ko-KR" dirty="0"/>
              <a:t> và </a:t>
            </a:r>
            <a:r>
              <a:rPr lang="vi-VN" altLang="ko-KR" b="1" dirty="0"/>
              <a:t>DROP</a:t>
            </a:r>
            <a:endParaRPr lang="en" altLang="ko-KR" b="1" dirty="0"/>
          </a:p>
        </p:txBody>
      </p:sp>
    </p:spTree>
    <p:extLst>
      <p:ext uri="{BB962C8B-B14F-4D97-AF65-F5344CB8AC3E}">
        <p14:creationId xmlns:p14="http://schemas.microsoft.com/office/powerpoint/2010/main" val="3899645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vi-VN" altLang="ko-KR" dirty="0"/>
              <a:t>Cách tạo/xóa Cơ sở dữ liệu</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Bằng cách thực hiện một truy vấn SQL đơn giản trong PostgreSQL</a:t>
            </a:r>
            <a:endParaRPr lang="en-US" altLang="ko-KR" dirty="0"/>
          </a:p>
          <a:p>
            <a:pPr lvl="1"/>
            <a:r>
              <a:rPr lang="en-US" altLang="ko-KR" dirty="0" err="1"/>
              <a:t>Sử</a:t>
            </a:r>
            <a:r>
              <a:rPr lang="en-US" altLang="ko-KR" dirty="0"/>
              <a:t> </a:t>
            </a:r>
            <a:r>
              <a:rPr lang="en-US" altLang="ko-KR" dirty="0" err="1"/>
              <a:t>dụng</a:t>
            </a:r>
            <a:r>
              <a:rPr lang="en-US" altLang="ko-KR" dirty="0"/>
              <a:t> </a:t>
            </a:r>
            <a:r>
              <a:rPr lang="en-US" altLang="ko-KR" dirty="0" err="1"/>
              <a:t>ứng</a:t>
            </a:r>
            <a:r>
              <a:rPr lang="en-US" altLang="ko-KR" dirty="0"/>
              <a:t> </a:t>
            </a:r>
            <a:r>
              <a:rPr lang="en-US" altLang="ko-KR" dirty="0" err="1"/>
              <a:t>dụng</a:t>
            </a:r>
            <a:r>
              <a:rPr lang="en-US" altLang="ko-KR" dirty="0"/>
              <a:t> pgAdmin4 </a:t>
            </a:r>
            <a:r>
              <a:rPr lang="en-US" altLang="ko-KR" dirty="0" err="1"/>
              <a:t>cho</a:t>
            </a:r>
            <a:r>
              <a:rPr lang="en-US" altLang="ko-KR" dirty="0"/>
              <a:t> </a:t>
            </a:r>
            <a:r>
              <a:rPr lang="en-US" altLang="ko-KR" dirty="0" err="1"/>
              <a:t>các</a:t>
            </a:r>
            <a:r>
              <a:rPr lang="en-US" altLang="ko-KR" dirty="0"/>
              <a:t> </a:t>
            </a:r>
            <a:r>
              <a:rPr lang="en-US" altLang="ko-KR" dirty="0" err="1"/>
              <a:t>lệnh</a:t>
            </a:r>
            <a:endParaRPr lang="en-US" altLang="ko-KR" dirty="0"/>
          </a:p>
          <a:p>
            <a:r>
              <a:rPr lang="en-US" altLang="ko-KR" dirty="0" err="1">
                <a:solidFill>
                  <a:schemeClr val="tx1"/>
                </a:solidFill>
                <a:latin typeface="SamsungOne-400" panose="020B0503030303020204" pitchFamily="34" charset="0"/>
                <a:ea typeface="SamsungOne-400" panose="020B0503030303020204" pitchFamily="34" charset="0"/>
              </a:rPr>
              <a:t>Cú</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pháp</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a:solidFill>
                  <a:schemeClr val="tx1"/>
                </a:solidFill>
                <a:latin typeface="SamsungOne-700" panose="020B0803030303020204" pitchFamily="34" charset="0"/>
                <a:ea typeface="SamsungOne-700" panose="020B0803030303020204" pitchFamily="34" charset="0"/>
              </a:rPr>
              <a:t>CREATE DATABASE</a:t>
            </a:r>
            <a:endParaRPr lang="en-US" altLang="ko-KR" dirty="0"/>
          </a:p>
          <a:p>
            <a:endParaRPr lang="en-US" altLang="ko-KR" dirty="0"/>
          </a:p>
          <a:p>
            <a:pPr lvl="1"/>
            <a:endParaRPr lang="en-US" altLang="ko-KR" dirty="0"/>
          </a:p>
          <a:p>
            <a:pPr lvl="1"/>
            <a:r>
              <a:rPr lang="en-US" altLang="ko-KR" dirty="0"/>
              <a:t>Use the command CREATE SCHEMA instead of Database for schema</a:t>
            </a:r>
          </a:p>
          <a:p>
            <a:r>
              <a:rPr lang="en-US" altLang="ko-KR" dirty="0" err="1">
                <a:solidFill>
                  <a:schemeClr val="tx1"/>
                </a:solidFill>
              </a:rPr>
              <a:t>Cú</a:t>
            </a:r>
            <a:r>
              <a:rPr lang="en-US" altLang="ko-KR" dirty="0">
                <a:solidFill>
                  <a:schemeClr val="tx1"/>
                </a:solidFill>
              </a:rPr>
              <a:t> </a:t>
            </a:r>
            <a:r>
              <a:rPr lang="en-US" altLang="ko-KR" dirty="0" err="1">
                <a:solidFill>
                  <a:schemeClr val="tx1"/>
                </a:solidFill>
              </a:rPr>
              <a:t>pháp</a:t>
            </a:r>
            <a:r>
              <a:rPr lang="en-US" altLang="ko-KR" dirty="0">
                <a:solidFill>
                  <a:schemeClr val="tx1"/>
                </a:solidFill>
              </a:rPr>
              <a:t> </a:t>
            </a:r>
            <a:r>
              <a:rPr lang="en-US" altLang="ko-KR" dirty="0">
                <a:solidFill>
                  <a:schemeClr val="tx1"/>
                </a:solidFill>
                <a:latin typeface="SamsungOne-700" panose="020B0803030303020204" pitchFamily="34" charset="0"/>
                <a:ea typeface="SamsungOne-700" panose="020B0803030303020204" pitchFamily="34" charset="0"/>
              </a:rPr>
              <a:t>DROP DATABASE </a:t>
            </a:r>
            <a:endParaRPr lang="en-US" altLang="ko-KR" dirty="0"/>
          </a:p>
          <a:p>
            <a:pPr lvl="1"/>
            <a:r>
              <a:rPr lang="vi-VN" altLang="ko-KR" dirty="0"/>
              <a:t>Chỉ chủ sở hữu cơ sở dữ liệu hoặc siêu người dùng mới có thể xóa</a:t>
            </a:r>
            <a:endParaRPr lang="en-US" altLang="ko-KR" dirty="0"/>
          </a:p>
          <a:p>
            <a:endParaRPr lang="en-US" altLang="ko-KR" dirty="0"/>
          </a:p>
          <a:p>
            <a:endParaRPr lang="en-US" altLang="ko-KR" dirty="0"/>
          </a:p>
          <a:p>
            <a:endParaRPr lang="en-US" altLang="ko-KR" dirty="0"/>
          </a:p>
          <a:p>
            <a:pPr lvl="1"/>
            <a:endParaRPr lang="en-US" altLang="ko-KR" dirty="0"/>
          </a:p>
          <a:p>
            <a:pPr marL="0" indent="0">
              <a:buNone/>
            </a:pPr>
            <a:endParaRPr lang="en-US" altLang="ko-KR" dirty="0"/>
          </a:p>
          <a:p>
            <a:endParaRPr lang="ko-KR" altLang="en-US" dirty="0"/>
          </a:p>
        </p:txBody>
      </p:sp>
      <p:sp>
        <p:nvSpPr>
          <p:cNvPr id="8" name="TextBox 7">
            <a:extLst>
              <a:ext uri="{FF2B5EF4-FFF2-40B4-BE49-F238E27FC236}">
                <a16:creationId xmlns:a16="http://schemas.microsoft.com/office/drawing/2014/main" id="{6B9FD411-3840-46AA-B0AA-4004DE7915A7}"/>
              </a:ext>
            </a:extLst>
          </p:cNvPr>
          <p:cNvSpPr txBox="1"/>
          <p:nvPr/>
        </p:nvSpPr>
        <p:spPr>
          <a:xfrm>
            <a:off x="704457" y="3140968"/>
            <a:ext cx="7812000" cy="4764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CREATE DATABASE IF NOT EXISTS</a:t>
            </a:r>
            <a:r>
              <a:rPr lang="en-US" altLang="ko-KR" dirty="0">
                <a:latin typeface="SamsungOne-400" panose="020B0503030303020204" pitchFamily="34" charset="0"/>
                <a:ea typeface="SamsungOne-400" panose="020B0503030303020204" pitchFamily="34" charset="0"/>
                <a:cs typeface="Samsung Sharp Sans Regular" pitchFamily="2" charset="0"/>
              </a:rPr>
              <a:t> </a:t>
            </a:r>
            <a:r>
              <a:rPr lang="en-US" altLang="ko-KR" i="1" dirty="0">
                <a:latin typeface="SamsungOne-400" panose="020B0503030303020204" pitchFamily="34" charset="0"/>
                <a:ea typeface="SamsungOne-400" panose="020B0503030303020204" pitchFamily="34" charset="0"/>
                <a:cs typeface="Samsung Sharp Sans Regular" pitchFamily="2" charset="0"/>
              </a:rPr>
              <a:t>db_name;</a:t>
            </a:r>
          </a:p>
        </p:txBody>
      </p:sp>
      <p:sp>
        <p:nvSpPr>
          <p:cNvPr id="11" name="TextBox 10">
            <a:extLst>
              <a:ext uri="{FF2B5EF4-FFF2-40B4-BE49-F238E27FC236}">
                <a16:creationId xmlns:a16="http://schemas.microsoft.com/office/drawing/2014/main" id="{A9BCDB71-FFFE-4A64-AA5D-5A89BA4EC552}"/>
              </a:ext>
            </a:extLst>
          </p:cNvPr>
          <p:cNvSpPr txBox="1"/>
          <p:nvPr/>
        </p:nvSpPr>
        <p:spPr>
          <a:xfrm>
            <a:off x="704457" y="4651739"/>
            <a:ext cx="7812000" cy="4764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DROP DATABASE </a:t>
            </a:r>
            <a:r>
              <a:rPr lang="en-US" altLang="ko-KR" i="1" dirty="0">
                <a:latin typeface="SamsungOne-400" panose="020B0503030303020204" pitchFamily="34" charset="0"/>
                <a:ea typeface="SamsungOne-400" panose="020B0503030303020204" pitchFamily="34" charset="0"/>
                <a:cs typeface="Samsung Sharp Sans Regular" pitchFamily="2" charset="0"/>
              </a:rPr>
              <a:t>db_name;</a:t>
            </a:r>
          </a:p>
        </p:txBody>
      </p:sp>
    </p:spTree>
    <p:extLst>
      <p:ext uri="{BB962C8B-B14F-4D97-AF65-F5344CB8AC3E}">
        <p14:creationId xmlns:p14="http://schemas.microsoft.com/office/powerpoint/2010/main" val="1104779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Cách</a:t>
            </a:r>
            <a:r>
              <a:rPr lang="en-US" altLang="ko-KR" dirty="0"/>
              <a:t> </a:t>
            </a:r>
            <a:r>
              <a:rPr lang="en-US" altLang="ko-KR" dirty="0" err="1"/>
              <a:t>tạo</a:t>
            </a:r>
            <a:r>
              <a:rPr lang="en-US" altLang="ko-KR" dirty="0"/>
              <a:t> </a:t>
            </a:r>
            <a:r>
              <a:rPr lang="en-US" altLang="ko-KR" dirty="0" err="1"/>
              <a:t>Bảng</a:t>
            </a:r>
            <a:r>
              <a:rPr lang="en-US" altLang="ko-KR" dirty="0"/>
              <a:t> (1/2)</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Cú</a:t>
            </a:r>
            <a:r>
              <a:rPr lang="en-US" altLang="ko-KR" dirty="0"/>
              <a:t> </a:t>
            </a:r>
            <a:r>
              <a:rPr lang="en-US" altLang="ko-KR" dirty="0" err="1"/>
              <a:t>pháp</a:t>
            </a:r>
            <a:r>
              <a:rPr lang="en-US" altLang="ko-KR" dirty="0"/>
              <a:t> </a:t>
            </a:r>
            <a:r>
              <a:rPr lang="en-US" altLang="ko-KR" dirty="0">
                <a:latin typeface="SamsungOne-700" panose="020B0803030303020204" pitchFamily="34" charset="0"/>
                <a:ea typeface="SamsungOne-700" panose="020B0803030303020204" pitchFamily="34" charset="0"/>
              </a:rPr>
              <a:t>CREATE TABLE</a:t>
            </a:r>
            <a:br>
              <a:rPr lang="en-US" altLang="ko-KR" dirty="0"/>
            </a:br>
            <a:endParaRPr lang="en-US" altLang="ko-KR" dirty="0"/>
          </a:p>
          <a:p>
            <a:endParaRPr lang="en-US" altLang="ko-KR" dirty="0"/>
          </a:p>
          <a:p>
            <a:r>
              <a:rPr lang="en-US" altLang="ko-KR" dirty="0" err="1"/>
              <a:t>Ví</a:t>
            </a:r>
            <a:r>
              <a:rPr lang="en-US" altLang="ko-KR" dirty="0"/>
              <a:t> </a:t>
            </a:r>
            <a:r>
              <a:rPr lang="en-US" altLang="ko-KR" dirty="0" err="1"/>
              <a:t>dụ</a:t>
            </a:r>
            <a:endParaRPr lang="en-US" altLang="ko-KR" dirty="0"/>
          </a:p>
          <a:p>
            <a:endParaRPr lang="en-US" altLang="ko-KR" dirty="0"/>
          </a:p>
          <a:p>
            <a:endParaRPr lang="en-US" altLang="ko-KR" dirty="0"/>
          </a:p>
          <a:p>
            <a:pPr lvl="1"/>
            <a:endParaRPr lang="en-US" altLang="ko-KR" dirty="0"/>
          </a:p>
          <a:p>
            <a:pPr marL="0" indent="0">
              <a:buNone/>
            </a:pPr>
            <a:endParaRPr lang="en-US" altLang="ko-KR" dirty="0"/>
          </a:p>
          <a:p>
            <a:endParaRPr lang="ko-KR" altLang="en-US" dirty="0"/>
          </a:p>
        </p:txBody>
      </p:sp>
      <p:sp>
        <p:nvSpPr>
          <p:cNvPr id="10" name="TextBox 9">
            <a:extLst>
              <a:ext uri="{FF2B5EF4-FFF2-40B4-BE49-F238E27FC236}">
                <a16:creationId xmlns:a16="http://schemas.microsoft.com/office/drawing/2014/main" id="{AF79B04B-A1D6-FD4D-A931-7F3CAFC14704}"/>
              </a:ext>
            </a:extLst>
          </p:cNvPr>
          <p:cNvSpPr txBox="1"/>
          <p:nvPr/>
        </p:nvSpPr>
        <p:spPr>
          <a:xfrm>
            <a:off x="711199" y="3449195"/>
            <a:ext cx="7812000" cy="191073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600">
                <a:latin typeface="SamsungOne-400" panose="020B0503030303020204" pitchFamily="34" charset="0"/>
                <a:ea typeface="SamsungOne-400" panose="020B0503030303020204" pitchFamily="34" charset="0"/>
                <a:cs typeface="Samsung Sharp Sans Regular" pitchFamily="2"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 altLang="ko-KR" sz="1400" dirty="0">
                <a:solidFill>
                  <a:srgbClr val="193EB0"/>
                </a:solidFill>
                <a:latin typeface="SamsungOne-400" panose="020B0503030303020204" pitchFamily="34" charset="0"/>
                <a:ea typeface="SamsungOne-400" panose="020B0503030303020204" pitchFamily="34" charset="0"/>
              </a:rPr>
              <a:t>CREATE TABLE IF NOT EXISTS </a:t>
            </a:r>
            <a:r>
              <a:rPr lang="en" altLang="ko-KR" sz="1400" dirty="0">
                <a:solidFill>
                  <a:schemeClr val="tx1"/>
                </a:solidFill>
                <a:latin typeface="SamsungOne-400" panose="020B0503030303020204" pitchFamily="34" charset="0"/>
                <a:ea typeface="SamsungOne-400" panose="020B0503030303020204" pitchFamily="34" charset="0"/>
              </a:rPr>
              <a:t>accounts ( </a:t>
            </a:r>
          </a:p>
          <a:p>
            <a:r>
              <a:rPr lang="en" altLang="ko-KR" sz="1400" dirty="0">
                <a:solidFill>
                  <a:schemeClr val="tx1"/>
                </a:solidFill>
                <a:latin typeface="SamsungOne-400" panose="020B0503030303020204" pitchFamily="34" charset="0"/>
                <a:ea typeface="SamsungOne-400" panose="020B0503030303020204" pitchFamily="34" charset="0"/>
              </a:rPr>
              <a:t>	user_id serial </a:t>
            </a:r>
            <a:r>
              <a:rPr lang="en" altLang="ko-KR" sz="1400" dirty="0">
                <a:solidFill>
                  <a:srgbClr val="193EB0"/>
                </a:solidFill>
                <a:latin typeface="SamsungOne-400" panose="020B0503030303020204" pitchFamily="34" charset="0"/>
                <a:ea typeface="SamsungOne-400" panose="020B0503030303020204" pitchFamily="34" charset="0"/>
              </a:rPr>
              <a:t>PRIMARY KEY</a:t>
            </a:r>
            <a:r>
              <a:rPr lang="en" altLang="ko-KR" sz="1400" dirty="0">
                <a:solidFill>
                  <a:schemeClr val="tx1"/>
                </a:solidFill>
                <a:latin typeface="SamsungOne-400" panose="020B0503030303020204" pitchFamily="34" charset="0"/>
                <a:ea typeface="SamsungOne-400" panose="020B0503030303020204" pitchFamily="34" charset="0"/>
              </a:rPr>
              <a:t>, </a:t>
            </a:r>
          </a:p>
          <a:p>
            <a:r>
              <a:rPr lang="en" altLang="ko-KR" sz="1400" dirty="0">
                <a:solidFill>
                  <a:schemeClr val="tx1"/>
                </a:solidFill>
                <a:latin typeface="SamsungOne-400" panose="020B0503030303020204" pitchFamily="34" charset="0"/>
                <a:ea typeface="SamsungOne-400" panose="020B0503030303020204" pitchFamily="34" charset="0"/>
              </a:rPr>
              <a:t>	username </a:t>
            </a:r>
            <a:r>
              <a:rPr lang="en" altLang="ko-KR" sz="1400" dirty="0">
                <a:solidFill>
                  <a:srgbClr val="193EB0"/>
                </a:solidFill>
                <a:latin typeface="SamsungOne-400" panose="020B0503030303020204" pitchFamily="34" charset="0"/>
                <a:ea typeface="SamsungOne-400" panose="020B0503030303020204" pitchFamily="34" charset="0"/>
              </a:rPr>
              <a:t>VARCHAR (30) UNIQUE NOT NULL</a:t>
            </a:r>
            <a:r>
              <a:rPr lang="en" altLang="ko-KR" sz="1400" dirty="0">
                <a:solidFill>
                  <a:schemeClr val="tx1"/>
                </a:solidFill>
                <a:latin typeface="SamsungOne-400" panose="020B0503030303020204" pitchFamily="34" charset="0"/>
                <a:ea typeface="SamsungOne-400" panose="020B0503030303020204" pitchFamily="34" charset="0"/>
              </a:rPr>
              <a:t>, 	</a:t>
            </a:r>
          </a:p>
          <a:p>
            <a:r>
              <a:rPr lang="en" altLang="ko-KR" sz="1400" dirty="0">
                <a:solidFill>
                  <a:schemeClr val="tx1"/>
                </a:solidFill>
                <a:latin typeface="SamsungOne-400" panose="020B0503030303020204" pitchFamily="34" charset="0"/>
                <a:ea typeface="SamsungOne-400" panose="020B0503030303020204" pitchFamily="34" charset="0"/>
              </a:rPr>
              <a:t>	password </a:t>
            </a:r>
            <a:r>
              <a:rPr lang="en" altLang="ko-KR" sz="1400" dirty="0">
                <a:solidFill>
                  <a:srgbClr val="193EB0"/>
                </a:solidFill>
                <a:latin typeface="SamsungOne-400" panose="020B0503030303020204" pitchFamily="34" charset="0"/>
                <a:ea typeface="SamsungOne-400" panose="020B0503030303020204" pitchFamily="34" charset="0"/>
              </a:rPr>
              <a:t>VARCHAR (20) NOT NULL</a:t>
            </a:r>
            <a:r>
              <a:rPr lang="en" altLang="ko-KR" sz="1400" dirty="0">
                <a:solidFill>
                  <a:schemeClr val="tx1"/>
                </a:solidFill>
                <a:latin typeface="SamsungOne-400" panose="020B0503030303020204" pitchFamily="34" charset="0"/>
                <a:ea typeface="SamsungOne-400" panose="020B0503030303020204" pitchFamily="34" charset="0"/>
              </a:rPr>
              <a:t>, </a:t>
            </a:r>
          </a:p>
          <a:p>
            <a:r>
              <a:rPr lang="en" altLang="ko-KR" sz="1400" dirty="0">
                <a:solidFill>
                  <a:schemeClr val="tx1"/>
                </a:solidFill>
                <a:latin typeface="SamsungOne-400" panose="020B0503030303020204" pitchFamily="34" charset="0"/>
                <a:ea typeface="SamsungOne-400" panose="020B0503030303020204" pitchFamily="34" charset="0"/>
              </a:rPr>
              <a:t>	email </a:t>
            </a:r>
            <a:r>
              <a:rPr lang="en" altLang="ko-KR" sz="1400" dirty="0">
                <a:solidFill>
                  <a:srgbClr val="193EB0"/>
                </a:solidFill>
                <a:latin typeface="SamsungOne-400" panose="020B0503030303020204" pitchFamily="34" charset="0"/>
                <a:ea typeface="SamsungOne-400" panose="020B0503030303020204" pitchFamily="34" charset="0"/>
              </a:rPr>
              <a:t>VARCHAR (50) UNIQUE NOT NULL</a:t>
            </a:r>
            <a:r>
              <a:rPr lang="en" altLang="ko-KR" sz="1400" dirty="0">
                <a:solidFill>
                  <a:schemeClr val="tx1"/>
                </a:solidFill>
                <a:latin typeface="SamsungOne-400" panose="020B0503030303020204" pitchFamily="34" charset="0"/>
                <a:ea typeface="SamsungOne-400" panose="020B0503030303020204" pitchFamily="34" charset="0"/>
              </a:rPr>
              <a:t>,</a:t>
            </a:r>
          </a:p>
          <a:p>
            <a:r>
              <a:rPr lang="en" altLang="ko-KR" sz="1400" dirty="0">
                <a:solidFill>
                  <a:schemeClr val="tx1"/>
                </a:solidFill>
                <a:latin typeface="SamsungOne-400" panose="020B0503030303020204" pitchFamily="34" charset="0"/>
                <a:ea typeface="SamsungOne-400" panose="020B0503030303020204" pitchFamily="34" charset="0"/>
              </a:rPr>
              <a:t>	last_login	timestamp</a:t>
            </a:r>
          </a:p>
          <a:p>
            <a:r>
              <a:rPr lang="en" altLang="ko-KR" sz="1400" dirty="0">
                <a:solidFill>
                  <a:schemeClr val="tx1"/>
                </a:solidFill>
                <a:latin typeface="SamsungOne-400" panose="020B0503030303020204" pitchFamily="34" charset="0"/>
                <a:ea typeface="SamsungOne-400" panose="020B0503030303020204" pitchFamily="34" charset="0"/>
              </a:rPr>
              <a:t>);</a:t>
            </a:r>
            <a:endParaRPr lang="ko-KR" altLang="en-US" sz="1400" dirty="0">
              <a:solidFill>
                <a:schemeClr val="tx1"/>
              </a:solidFill>
              <a:latin typeface="SamsungOne-400" panose="020B0503030303020204" pitchFamily="34" charset="0"/>
            </a:endParaRPr>
          </a:p>
        </p:txBody>
      </p:sp>
      <p:sp>
        <p:nvSpPr>
          <p:cNvPr id="22" name="TextBox 21">
            <a:extLst>
              <a:ext uri="{FF2B5EF4-FFF2-40B4-BE49-F238E27FC236}">
                <a16:creationId xmlns:a16="http://schemas.microsoft.com/office/drawing/2014/main" id="{1A636FC6-D44B-443F-9BF8-0C94E0D994ED}"/>
              </a:ext>
            </a:extLst>
          </p:cNvPr>
          <p:cNvSpPr txBox="1"/>
          <p:nvPr/>
        </p:nvSpPr>
        <p:spPr>
          <a:xfrm>
            <a:off x="711199" y="2528888"/>
            <a:ext cx="7812000" cy="3768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CREATE TABLE IF NOT EXISTS </a:t>
            </a:r>
            <a:r>
              <a:rPr lang="en-US" altLang="ko-KR" dirty="0">
                <a:latin typeface="SamsungOne-400" panose="020B0503030303020204" pitchFamily="34" charset="0"/>
                <a:ea typeface="SamsungOne-400" panose="020B0503030303020204" pitchFamily="34" charset="0"/>
                <a:cs typeface="Samsung Sharp Sans Regular" pitchFamily="2" charset="0"/>
              </a:rPr>
              <a:t>accounts;</a:t>
            </a:r>
          </a:p>
        </p:txBody>
      </p:sp>
      <p:sp>
        <p:nvSpPr>
          <p:cNvPr id="9" name="사각형: 둥근 모서리 8">
            <a:extLst>
              <a:ext uri="{FF2B5EF4-FFF2-40B4-BE49-F238E27FC236}">
                <a16:creationId xmlns:a16="http://schemas.microsoft.com/office/drawing/2014/main" id="{8026C171-72D5-4E30-B339-4F8491B53A0F}"/>
              </a:ext>
            </a:extLst>
          </p:cNvPr>
          <p:cNvSpPr/>
          <p:nvPr/>
        </p:nvSpPr>
        <p:spPr>
          <a:xfrm>
            <a:off x="5943600" y="3568721"/>
            <a:ext cx="2448000" cy="1705159"/>
          </a:xfrm>
          <a:prstGeom prst="roundRect">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 name="직선 연결선 11">
            <a:extLst>
              <a:ext uri="{FF2B5EF4-FFF2-40B4-BE49-F238E27FC236}">
                <a16:creationId xmlns:a16="http://schemas.microsoft.com/office/drawing/2014/main" id="{BE682CA9-6B26-40DC-8BD9-6AFB9E950C2C}"/>
              </a:ext>
            </a:extLst>
          </p:cNvPr>
          <p:cNvCxnSpPr/>
          <p:nvPr/>
        </p:nvCxnSpPr>
        <p:spPr>
          <a:xfrm>
            <a:off x="5932967" y="3988323"/>
            <a:ext cx="2448000" cy="0"/>
          </a:xfrm>
          <a:prstGeom prst="line">
            <a:avLst/>
          </a:prstGeom>
          <a:ln w="19050">
            <a:solidFill>
              <a:srgbClr val="193EB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03B356-2267-4C4A-AD95-64732ECF5DF6}"/>
              </a:ext>
            </a:extLst>
          </p:cNvPr>
          <p:cNvSpPr txBox="1"/>
          <p:nvPr/>
        </p:nvSpPr>
        <p:spPr>
          <a:xfrm>
            <a:off x="6513698" y="3633657"/>
            <a:ext cx="1307805" cy="307777"/>
          </a:xfrm>
          <a:prstGeom prst="rect">
            <a:avLst/>
          </a:prstGeom>
          <a:noFill/>
        </p:spPr>
        <p:txBody>
          <a:bodyPr wrap="square" rtlCol="0">
            <a:spAutoFit/>
          </a:bodyPr>
          <a:lstStyle/>
          <a:p>
            <a:pPr algn="ctr"/>
            <a:r>
              <a:rPr lang="en-US" altLang="ko-KR" sz="1400" dirty="0">
                <a:solidFill>
                  <a:srgbClr val="193EB0"/>
                </a:solidFill>
                <a:latin typeface="SamsungOne-700" panose="020B0803030303020204" pitchFamily="34" charset="0"/>
                <a:ea typeface="SamsungOne-700" panose="020B0803030303020204" pitchFamily="34" charset="0"/>
              </a:rPr>
              <a:t>accounts</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18" name="TextBox 17">
            <a:extLst>
              <a:ext uri="{FF2B5EF4-FFF2-40B4-BE49-F238E27FC236}">
                <a16:creationId xmlns:a16="http://schemas.microsoft.com/office/drawing/2014/main" id="{15661287-4BAE-4B27-817C-1DC69D9A2056}"/>
              </a:ext>
            </a:extLst>
          </p:cNvPr>
          <p:cNvSpPr txBox="1"/>
          <p:nvPr/>
        </p:nvSpPr>
        <p:spPr>
          <a:xfrm>
            <a:off x="6258518" y="4035213"/>
            <a:ext cx="2107757" cy="1182568"/>
          </a:xfrm>
          <a:prstGeom prst="rect">
            <a:avLst/>
          </a:prstGeom>
          <a:noFill/>
        </p:spPr>
        <p:txBody>
          <a:bodyPr wrap="square" rtlCol="0">
            <a:spAutoFit/>
          </a:bodyPr>
          <a:lstStyle/>
          <a:p>
            <a:pPr>
              <a:lnSpc>
                <a:spcPct val="110000"/>
              </a:lnSpc>
            </a:pP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user_id: int4</a:t>
            </a:r>
          </a:p>
          <a:p>
            <a:pPr>
              <a:lnSpc>
                <a:spcPct val="110000"/>
              </a:lnSpc>
            </a:pP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username: varchar(30)</a:t>
            </a:r>
          </a:p>
          <a:p>
            <a:pPr>
              <a:lnSpc>
                <a:spcPct val="110000"/>
              </a:lnSpc>
            </a:pP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password: varchar(20)</a:t>
            </a:r>
          </a:p>
          <a:p>
            <a:pPr>
              <a:lnSpc>
                <a:spcPct val="110000"/>
              </a:lnSpc>
            </a:pP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email: varchar(255)</a:t>
            </a:r>
          </a:p>
          <a:p>
            <a:pPr>
              <a:lnSpc>
                <a:spcPct val="110000"/>
              </a:lnSpc>
            </a:pPr>
            <a:r>
              <a:rPr lang="en-US" altLang="ko-KR" sz="1300" dirty="0">
                <a:solidFill>
                  <a:schemeClr val="tx1">
                    <a:lumMod val="75000"/>
                    <a:lumOff val="25000"/>
                  </a:schemeClr>
                </a:solidFill>
                <a:latin typeface="SamsungOne-400" panose="020B0503030303020204" pitchFamily="34" charset="0"/>
                <a:ea typeface="SamsungOne-400" panose="020B0503030303020204" pitchFamily="34" charset="0"/>
              </a:rPr>
              <a:t>last_login: timestamp(6)</a:t>
            </a:r>
          </a:p>
        </p:txBody>
      </p:sp>
      <p:pic>
        <p:nvPicPr>
          <p:cNvPr id="7" name="그림 6">
            <a:extLst>
              <a:ext uri="{FF2B5EF4-FFF2-40B4-BE49-F238E27FC236}">
                <a16:creationId xmlns:a16="http://schemas.microsoft.com/office/drawing/2014/main" id="{F7A1122B-F49E-1B41-81D6-3AEBD631E4FA}"/>
              </a:ext>
            </a:extLst>
          </p:cNvPr>
          <p:cNvPicPr>
            <a:picLocks noChangeAspect="1"/>
          </p:cNvPicPr>
          <p:nvPr/>
        </p:nvPicPr>
        <p:blipFill rotWithShape="1">
          <a:blip r:embed="rId3">
            <a:clrChange>
              <a:clrFrom>
                <a:srgbClr val="FFFFFF"/>
              </a:clrFrom>
              <a:clrTo>
                <a:srgbClr val="FFFFFF">
                  <a:alpha val="0"/>
                </a:srgbClr>
              </a:clrTo>
            </a:clrChange>
          </a:blip>
          <a:srcRect l="6381" t="21942" r="82772" b="67838"/>
          <a:stretch/>
        </p:blipFill>
        <p:spPr>
          <a:xfrm>
            <a:off x="6018026" y="4092180"/>
            <a:ext cx="297712" cy="252979"/>
          </a:xfrm>
          <a:prstGeom prst="rect">
            <a:avLst/>
          </a:prstGeom>
        </p:spPr>
      </p:pic>
    </p:spTree>
    <p:extLst>
      <p:ext uri="{BB962C8B-B14F-4D97-AF65-F5344CB8AC3E}">
        <p14:creationId xmlns:p14="http://schemas.microsoft.com/office/powerpoint/2010/main" val="180041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Cách</a:t>
            </a:r>
            <a:r>
              <a:rPr lang="en-US" altLang="ko-KR" dirty="0"/>
              <a:t> </a:t>
            </a:r>
            <a:r>
              <a:rPr lang="en-US" altLang="ko-KR" dirty="0" err="1"/>
              <a:t>tạo</a:t>
            </a:r>
            <a:r>
              <a:rPr lang="en-US" altLang="ko-KR" dirty="0"/>
              <a:t> </a:t>
            </a:r>
            <a:r>
              <a:rPr lang="en-US" altLang="ko-KR" dirty="0" err="1"/>
              <a:t>Bảng</a:t>
            </a:r>
            <a:r>
              <a:rPr lang="en-US" altLang="ko-KR" dirty="0"/>
              <a:t> (2/2)</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7"/>
            <a:ext cx="8796528" cy="3398055"/>
          </a:xfrm>
        </p:spPr>
        <p:txBody>
          <a:bodyPr/>
          <a:lstStyle/>
          <a:p>
            <a:r>
              <a:rPr lang="en-US" altLang="ko-KR" dirty="0"/>
              <a:t>PostgreSQL </a:t>
            </a:r>
            <a:r>
              <a:rPr lang="en-US" altLang="ko-KR" dirty="0" err="1"/>
              <a:t>bao</a:t>
            </a:r>
            <a:r>
              <a:rPr lang="en-US" altLang="ko-KR" dirty="0"/>
              <a:t> </a:t>
            </a:r>
            <a:r>
              <a:rPr lang="en-US" altLang="ko-KR" dirty="0" err="1"/>
              <a:t>gồm</a:t>
            </a:r>
            <a:r>
              <a:rPr lang="en-US" altLang="ko-KR" dirty="0"/>
              <a:t> </a:t>
            </a:r>
            <a:r>
              <a:rPr lang="en-US" altLang="ko-KR" dirty="0" err="1"/>
              <a:t>các</a:t>
            </a:r>
            <a:r>
              <a:rPr lang="en-US" altLang="ko-KR" dirty="0"/>
              <a:t> </a:t>
            </a:r>
            <a:r>
              <a:rPr lang="en-US" altLang="ko-KR" dirty="0" err="1"/>
              <a:t>ràng</a:t>
            </a:r>
            <a:r>
              <a:rPr lang="en-US" altLang="ko-KR" dirty="0"/>
              <a:t> </a:t>
            </a:r>
            <a:r>
              <a:rPr lang="en-US" altLang="ko-KR" dirty="0" err="1"/>
              <a:t>buộc</a:t>
            </a:r>
            <a:r>
              <a:rPr lang="en-US" altLang="ko-KR" dirty="0"/>
              <a:t> </a:t>
            </a:r>
            <a:r>
              <a:rPr lang="en-US" altLang="ko-KR" dirty="0" err="1"/>
              <a:t>cột</a:t>
            </a:r>
            <a:r>
              <a:rPr lang="en-US" altLang="ko-KR" dirty="0"/>
              <a:t> </a:t>
            </a:r>
            <a:r>
              <a:rPr lang="en-US" altLang="ko-KR" dirty="0" err="1"/>
              <a:t>sau</a:t>
            </a:r>
            <a:r>
              <a:rPr lang="en-US" altLang="ko-KR" dirty="0"/>
              <a:t>:</a:t>
            </a:r>
          </a:p>
          <a:p>
            <a:pPr lvl="1">
              <a:spcBef>
                <a:spcPts val="500"/>
              </a:spcBef>
            </a:pPr>
            <a:r>
              <a:rPr lang="en-US" altLang="ko-KR" dirty="0">
                <a:latin typeface="SamsungOne-700" panose="020B0803030303020204" pitchFamily="34" charset="0"/>
                <a:ea typeface="SamsungOne-700" panose="020B0803030303020204" pitchFamily="34" charset="0"/>
              </a:rPr>
              <a:t>NOT NULL </a:t>
            </a:r>
            <a:r>
              <a:rPr lang="en-US" altLang="ko-KR" dirty="0"/>
              <a:t>– </a:t>
            </a:r>
            <a:r>
              <a:rPr lang="en-US" altLang="ko-KR" dirty="0" err="1"/>
              <a:t>Đảm</a:t>
            </a:r>
            <a:r>
              <a:rPr lang="en-US" altLang="ko-KR" dirty="0"/>
              <a:t> </a:t>
            </a:r>
            <a:r>
              <a:rPr lang="en-US" altLang="ko-KR" dirty="0" err="1"/>
              <a:t>bảo</a:t>
            </a:r>
            <a:r>
              <a:rPr lang="en-US" altLang="ko-KR" dirty="0"/>
              <a:t> </a:t>
            </a:r>
            <a:r>
              <a:rPr lang="en-US" altLang="ko-KR" dirty="0" err="1"/>
              <a:t>rằng</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cột</a:t>
            </a:r>
            <a:r>
              <a:rPr lang="en-US" altLang="ko-KR" dirty="0"/>
              <a:t> </a:t>
            </a:r>
            <a:r>
              <a:rPr lang="en-US" altLang="ko-KR" dirty="0" err="1"/>
              <a:t>không</a:t>
            </a:r>
            <a:r>
              <a:rPr lang="en-US" altLang="ko-KR" dirty="0"/>
              <a:t> </a:t>
            </a:r>
            <a:r>
              <a:rPr lang="en-US" altLang="ko-KR" dirty="0" err="1"/>
              <a:t>thể</a:t>
            </a:r>
            <a:r>
              <a:rPr lang="en-US" altLang="ko-KR" dirty="0"/>
              <a:t> NULL</a:t>
            </a:r>
          </a:p>
          <a:p>
            <a:pPr lvl="1">
              <a:spcBef>
                <a:spcPts val="500"/>
              </a:spcBef>
            </a:pPr>
            <a:r>
              <a:rPr lang="en-US" altLang="ko-KR" dirty="0">
                <a:latin typeface="SamsungOne-700" panose="020B0803030303020204" pitchFamily="34" charset="0"/>
                <a:ea typeface="SamsungOne-700" panose="020B0803030303020204" pitchFamily="34" charset="0"/>
              </a:rPr>
              <a:t>UNIQUE</a:t>
            </a:r>
            <a:r>
              <a:rPr lang="en-US" altLang="ko-KR" dirty="0"/>
              <a:t> – </a:t>
            </a:r>
            <a:r>
              <a:rPr lang="en-US" altLang="ko-KR" dirty="0" err="1"/>
              <a:t>Đảm</a:t>
            </a:r>
            <a:r>
              <a:rPr lang="en-US" altLang="ko-KR" dirty="0"/>
              <a:t> </a:t>
            </a:r>
            <a:r>
              <a:rPr lang="en-US" altLang="ko-KR" dirty="0" err="1"/>
              <a:t>bảo</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cột</a:t>
            </a:r>
            <a:r>
              <a:rPr lang="en-US" altLang="ko-KR" dirty="0"/>
              <a:t> </a:t>
            </a:r>
            <a:r>
              <a:rPr lang="en-US" altLang="ko-KR" dirty="0" err="1"/>
              <a:t>là</a:t>
            </a:r>
            <a:r>
              <a:rPr lang="en-US" altLang="ko-KR" dirty="0"/>
              <a:t> </a:t>
            </a:r>
            <a:r>
              <a:rPr lang="en-US" altLang="ko-KR" dirty="0" err="1"/>
              <a:t>duy</a:t>
            </a:r>
            <a:r>
              <a:rPr lang="en-US" altLang="ko-KR" dirty="0"/>
              <a:t> </a:t>
            </a:r>
            <a:r>
              <a:rPr lang="en-US" altLang="ko-KR" dirty="0" err="1"/>
              <a:t>nhất</a:t>
            </a:r>
            <a:r>
              <a:rPr lang="en-US" altLang="ko-KR" dirty="0"/>
              <a:t> </a:t>
            </a:r>
            <a:r>
              <a:rPr lang="en-US" altLang="ko-KR" dirty="0" err="1"/>
              <a:t>trên</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trong</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bảng</a:t>
            </a:r>
            <a:endParaRPr lang="en-US" altLang="ko-KR" dirty="0"/>
          </a:p>
          <a:p>
            <a:pPr lvl="1">
              <a:spcBef>
                <a:spcPts val="500"/>
              </a:spcBef>
            </a:pPr>
            <a:r>
              <a:rPr lang="en-US" altLang="ko-KR" dirty="0">
                <a:latin typeface="SamsungOne-700" panose="020B0803030303020204" pitchFamily="34" charset="0"/>
                <a:ea typeface="SamsungOne-700" panose="020B0803030303020204" pitchFamily="34" charset="0"/>
              </a:rPr>
              <a:t>PRIMARY KEY </a:t>
            </a:r>
          </a:p>
          <a:p>
            <a:pPr marL="576000" lvl="2" indent="-216000">
              <a:lnSpc>
                <a:spcPct val="100000"/>
              </a:lnSpc>
              <a:spcBef>
                <a:spcPts val="500"/>
              </a:spcBef>
              <a:buClr>
                <a:srgbClr val="193EB0"/>
              </a:buClr>
            </a:pPr>
            <a:r>
              <a:rPr lang="en-US" altLang="ko-KR" sz="1300" dirty="0" err="1">
                <a:latin typeface="SamsungOne-400" panose="020B0503030303020204" pitchFamily="34" charset="0"/>
                <a:ea typeface="SamsungOne-400" panose="020B0503030303020204" pitchFamily="34" charset="0"/>
              </a:rPr>
              <a:t>Cột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khóa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chính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xác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định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duy</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nhất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hàng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trong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bảng</a:t>
            </a:r>
            <a:endParaRPr lang="en-US" altLang="ko-KR" sz="1300" dirty="0">
              <a:latin typeface="SamsungOne-400" panose="020B0503030303020204" pitchFamily="34" charset="0"/>
              <a:ea typeface="SamsungOne-400" panose="020B0503030303020204" pitchFamily="34" charset="0"/>
            </a:endParaRPr>
          </a:p>
          <a:p>
            <a:pPr marL="576000" lvl="2" indent="-216000">
              <a:lnSpc>
                <a:spcPct val="100000"/>
              </a:lnSpc>
              <a:spcBef>
                <a:spcPts val="500"/>
              </a:spcBef>
              <a:buClr>
                <a:srgbClr val="193EB0"/>
              </a:buClr>
            </a:pP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có</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thể</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có</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và</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chỉ</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khóa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chính</a:t>
            </a:r>
            <a:endParaRPr lang="en-US" altLang="ko-KR" sz="1300" dirty="0">
              <a:latin typeface="SamsungOne-400" panose="020B0503030303020204" pitchFamily="34" charset="0"/>
              <a:ea typeface="SamsungOne-400" panose="020B0503030303020204" pitchFamily="34" charset="0"/>
            </a:endParaRPr>
          </a:p>
          <a:p>
            <a:pPr marL="576000" lvl="2" indent="-216000">
              <a:lnSpc>
                <a:spcPct val="100000"/>
              </a:lnSpc>
              <a:spcBef>
                <a:spcPts val="500"/>
              </a:spcBef>
              <a:buClr>
                <a:srgbClr val="193EB0"/>
              </a:buClr>
            </a:pPr>
            <a:r>
              <a:rPr lang="en-US" altLang="ko-KR" sz="1300" dirty="0" err="1">
                <a:latin typeface="SamsungOne-400" panose="020B0503030303020204" pitchFamily="34" charset="0"/>
                <a:ea typeface="SamsungOne-400" panose="020B0503030303020204" pitchFamily="34" charset="0"/>
              </a:rPr>
              <a:t>Ràng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buộc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khóa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chính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cho</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phép</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bạn</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xác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định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khóa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chính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của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bảng</a:t>
            </a:r>
            <a:endParaRPr lang="en-US" altLang="ko-KR" sz="1300" dirty="0">
              <a:latin typeface="SamsungOne-400" panose="020B0503030303020204" pitchFamily="34" charset="0"/>
              <a:ea typeface="SamsungOne-400" panose="020B0503030303020204" pitchFamily="34" charset="0"/>
            </a:endParaRPr>
          </a:p>
          <a:p>
            <a:pPr lvl="1">
              <a:spcBef>
                <a:spcPts val="500"/>
              </a:spcBef>
            </a:pPr>
            <a:r>
              <a:rPr lang="en-US" altLang="ko-KR" dirty="0">
                <a:latin typeface="SamsungOne-700" panose="020B0803030303020204" pitchFamily="34" charset="0"/>
                <a:ea typeface="SamsungOne-700" panose="020B0803030303020204" pitchFamily="34" charset="0"/>
              </a:rPr>
              <a:t>CHECK </a:t>
            </a:r>
            <a:r>
              <a:rPr lang="en-US" altLang="ko-KR" dirty="0"/>
              <a:t>– </a:t>
            </a:r>
            <a:r>
              <a:rPr lang="en-US" altLang="ko-KR" dirty="0" err="1"/>
              <a:t>Ràng</a:t>
            </a:r>
            <a:r>
              <a:rPr lang="en-US" altLang="ko-KR" dirty="0"/>
              <a:t> </a:t>
            </a:r>
            <a:r>
              <a:rPr lang="en-US" altLang="ko-KR" dirty="0" err="1"/>
              <a:t>buộc</a:t>
            </a:r>
            <a:r>
              <a:rPr lang="en-US" altLang="ko-KR" dirty="0"/>
              <a:t> KIỂM TRA </a:t>
            </a:r>
            <a:r>
              <a:rPr lang="en-US" altLang="ko-KR" dirty="0" err="1"/>
              <a:t>đảm</a:t>
            </a:r>
            <a:r>
              <a:rPr lang="en-US" altLang="ko-KR" dirty="0"/>
              <a:t> </a:t>
            </a:r>
            <a:r>
              <a:rPr lang="en-US" altLang="ko-KR" dirty="0" err="1"/>
              <a:t>bảo</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phải</a:t>
            </a:r>
            <a:r>
              <a:rPr lang="en-US" altLang="ko-KR" dirty="0"/>
              <a:t> </a:t>
            </a:r>
            <a:r>
              <a:rPr lang="en-US" altLang="ko-KR" dirty="0" err="1"/>
              <a:t>thỏa</a:t>
            </a:r>
            <a:r>
              <a:rPr lang="en-US" altLang="ko-KR" dirty="0"/>
              <a:t> </a:t>
            </a:r>
            <a:r>
              <a:rPr lang="en-US" altLang="ko-KR" dirty="0" err="1"/>
              <a:t>mãn</a:t>
            </a:r>
            <a:r>
              <a:rPr lang="en-US" altLang="ko-KR" dirty="0"/>
              <a:t> </a:t>
            </a:r>
            <a:r>
              <a:rPr lang="en-US" altLang="ko-KR" dirty="0" err="1"/>
              <a:t>biểu</a:t>
            </a:r>
            <a:r>
              <a:rPr lang="en-US" altLang="ko-KR" dirty="0"/>
              <a:t> </a:t>
            </a:r>
            <a:r>
              <a:rPr lang="en-US" altLang="ko-KR" dirty="0" err="1"/>
              <a:t>thức</a:t>
            </a:r>
            <a:r>
              <a:rPr lang="en-US" altLang="ko-KR" dirty="0"/>
              <a:t> Boolean</a:t>
            </a:r>
          </a:p>
          <a:p>
            <a:pPr lvl="1">
              <a:spcBef>
                <a:spcPts val="500"/>
              </a:spcBef>
            </a:pPr>
            <a:r>
              <a:rPr lang="en-US" altLang="ko-KR" dirty="0">
                <a:latin typeface="SamsungOne-700" panose="020B0803030303020204" pitchFamily="34" charset="0"/>
                <a:ea typeface="SamsungOne-700" panose="020B0803030303020204" pitchFamily="34" charset="0"/>
              </a:rPr>
              <a:t>FOREIGN KEY  </a:t>
            </a:r>
          </a:p>
          <a:p>
            <a:pPr marL="576000" lvl="2" indent="-216000">
              <a:lnSpc>
                <a:spcPct val="100000"/>
              </a:lnSpc>
              <a:spcBef>
                <a:spcPts val="500"/>
              </a:spcBef>
              <a:buClr>
                <a:srgbClr val="193EB0"/>
              </a:buClr>
            </a:pPr>
            <a:r>
              <a:rPr lang="en-US" altLang="ko-KR" sz="1300" dirty="0" err="1">
                <a:latin typeface="SamsungOne-400" panose="020B0503030303020204" pitchFamily="34" charset="0"/>
                <a:ea typeface="SamsungOne-400" panose="020B0503030303020204" pitchFamily="34" charset="0"/>
              </a:rPr>
              <a:t>Đảm</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bảo</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giá</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trị</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trong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hoặc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nhóm</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từ</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tồn</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tại</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trong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hoặc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nhóm</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trong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khác</a:t>
            </a:r>
            <a:endParaRPr lang="en-US" altLang="ko-KR" sz="1300" dirty="0">
              <a:latin typeface="SamsungOne-400" panose="020B0503030303020204" pitchFamily="34" charset="0"/>
              <a:ea typeface="SamsungOne-400" panose="020B0503030303020204" pitchFamily="34" charset="0"/>
            </a:endParaRPr>
          </a:p>
          <a:p>
            <a:pPr marL="576000" lvl="2" indent="-216000">
              <a:lnSpc>
                <a:spcPct val="100000"/>
              </a:lnSpc>
              <a:spcBef>
                <a:spcPts val="500"/>
              </a:spcBef>
              <a:buClr>
                <a:srgbClr val="193EB0"/>
              </a:buClr>
            </a:pPr>
            <a:r>
              <a:rPr lang="en-US" altLang="ko-KR" sz="1300" dirty="0" err="1">
                <a:latin typeface="SamsungOne-400" panose="020B0503030303020204" pitchFamily="34" charset="0"/>
                <a:ea typeface="SamsungOne-400" panose="020B0503030303020204" pitchFamily="34" charset="0"/>
              </a:rPr>
              <a:t>Khác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với</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khóa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chính</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một</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bảng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có</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thể</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có</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nhiều</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khóa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ngoại</a:t>
            </a:r>
            <a:endParaRPr lang="ko-KR" altLang="en-US" sz="1300" dirty="0">
              <a:latin typeface="SamsungOne-400" panose="020B0503030303020204" pitchFamily="34" charset="0"/>
            </a:endParaRPr>
          </a:p>
        </p:txBody>
      </p:sp>
    </p:spTree>
    <p:extLst>
      <p:ext uri="{BB962C8B-B14F-4D97-AF65-F5344CB8AC3E}">
        <p14:creationId xmlns:p14="http://schemas.microsoft.com/office/powerpoint/2010/main" val="1620156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Thay</a:t>
            </a:r>
            <a:r>
              <a:rPr lang="en-US" altLang="ko-KR" dirty="0"/>
              <a:t> </a:t>
            </a:r>
            <a:r>
              <a:rPr lang="en-US" altLang="ko-KR" dirty="0" err="1"/>
              <a:t>đổi</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bảng</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7"/>
            <a:ext cx="8796528" cy="2366697"/>
          </a:xfrm>
        </p:spPr>
        <p:txBody>
          <a:bodyPr/>
          <a:lstStyle/>
          <a:p>
            <a:r>
              <a:rPr lang="vi-VN" altLang="ko-KR" dirty="0"/>
              <a:t>Thay đổi lược đồ (Thuộc tính của trường) của Bảng</a:t>
            </a:r>
            <a:endParaRPr lang="en-US" altLang="ko-KR" dirty="0"/>
          </a:p>
          <a:p>
            <a:pPr lvl="1"/>
            <a:r>
              <a:rPr kumimoji="1" lang="en-US" altLang="ko-KR" dirty="0" err="1"/>
              <a:t>Thay</a:t>
            </a:r>
            <a:r>
              <a:rPr kumimoji="1" lang="en-US" altLang="ko-KR" dirty="0"/>
              <a:t> </a:t>
            </a:r>
            <a:r>
              <a:rPr kumimoji="1" lang="en-US" altLang="ko-KR" dirty="0" err="1"/>
              <a:t>đổi</a:t>
            </a:r>
            <a:r>
              <a:rPr kumimoji="1" lang="en-US" altLang="ko-KR" dirty="0"/>
              <a:t> </a:t>
            </a:r>
            <a:r>
              <a:rPr kumimoji="1" lang="en-US" altLang="ko-KR" dirty="0" err="1"/>
              <a:t>cho</a:t>
            </a:r>
            <a:r>
              <a:rPr kumimoji="1" lang="en-US" altLang="ko-KR" dirty="0"/>
              <a:t> </a:t>
            </a:r>
            <a:r>
              <a:rPr kumimoji="1" lang="en-US" altLang="ko-KR" dirty="0" err="1"/>
              <a:t>cột</a:t>
            </a:r>
            <a:endParaRPr kumimoji="1" lang="en-US" altLang="ko-KR" dirty="0"/>
          </a:p>
          <a:p>
            <a:pPr marL="177800" lvl="1" indent="0">
              <a:buNone/>
            </a:pPr>
            <a:endParaRPr kumimoji="1" lang="en-US" altLang="ko-KR" dirty="0"/>
          </a:p>
          <a:p>
            <a:pPr lvl="1"/>
            <a:endParaRPr kumimoji="1" lang="en-US" altLang="ko-KR" dirty="0"/>
          </a:p>
          <a:p>
            <a:pPr lvl="1"/>
            <a:endParaRPr kumimoji="1" lang="en-US" altLang="ko-KR" dirty="0"/>
          </a:p>
          <a:p>
            <a:pPr marL="177800" lvl="1" indent="0">
              <a:buNone/>
            </a:pPr>
            <a:endParaRPr kumimoji="1" lang="en-US" altLang="ko-KR" dirty="0"/>
          </a:p>
          <a:p>
            <a:pPr marL="177800" lvl="1" indent="0">
              <a:buNone/>
            </a:pPr>
            <a:endParaRPr kumimoji="1" lang="en-US" altLang="ko-KR" dirty="0"/>
          </a:p>
          <a:p>
            <a:pPr marL="177800" lvl="1" indent="0">
              <a:buNone/>
            </a:pPr>
            <a:endParaRPr kumimoji="1" lang="en-US" altLang="ko-KR" dirty="0"/>
          </a:p>
          <a:p>
            <a:pPr lvl="1"/>
            <a:r>
              <a:rPr kumimoji="1" lang="en-US" altLang="ko-KR" dirty="0" err="1"/>
              <a:t>Thay</a:t>
            </a:r>
            <a:r>
              <a:rPr kumimoji="1" lang="en-US" altLang="ko-KR" dirty="0"/>
              <a:t> </a:t>
            </a:r>
            <a:r>
              <a:rPr kumimoji="1" lang="en-US" altLang="ko-KR" dirty="0" err="1"/>
              <a:t>đổi</a:t>
            </a:r>
            <a:r>
              <a:rPr kumimoji="1" lang="en-US" altLang="ko-KR" dirty="0"/>
              <a:t> </a:t>
            </a:r>
            <a:r>
              <a:rPr kumimoji="1" lang="en-US" altLang="ko-KR" dirty="0" err="1"/>
              <a:t>cho</a:t>
            </a:r>
            <a:r>
              <a:rPr kumimoji="1" lang="en-US" altLang="ko-KR" dirty="0"/>
              <a:t> </a:t>
            </a:r>
            <a:r>
              <a:rPr kumimoji="1" lang="en-US" altLang="ko-KR" dirty="0" err="1"/>
              <a:t>bảng</a:t>
            </a:r>
            <a:endParaRPr kumimoji="1" lang="en" altLang="ko-KR" dirty="0"/>
          </a:p>
        </p:txBody>
      </p:sp>
      <p:sp>
        <p:nvSpPr>
          <p:cNvPr id="7" name="TextBox 6">
            <a:extLst>
              <a:ext uri="{FF2B5EF4-FFF2-40B4-BE49-F238E27FC236}">
                <a16:creationId xmlns:a16="http://schemas.microsoft.com/office/drawing/2014/main" id="{CB565C6C-56D8-45B7-BCFF-93B177856FC7}"/>
              </a:ext>
            </a:extLst>
          </p:cNvPr>
          <p:cNvSpPr txBox="1"/>
          <p:nvPr/>
        </p:nvSpPr>
        <p:spPr>
          <a:xfrm>
            <a:off x="711199" y="2783902"/>
            <a:ext cx="7812000" cy="3768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ALTER TABLE </a:t>
            </a:r>
            <a:r>
              <a:rPr lang="en-US" altLang="ko-KR" dirty="0">
                <a:latin typeface="SamsungOne-400" panose="020B0503030303020204" pitchFamily="34" charset="0"/>
                <a:ea typeface="SamsungOne-400" panose="020B0503030303020204" pitchFamily="34" charset="0"/>
                <a:cs typeface="Samsung Sharp Sans Regular" pitchFamily="2" charset="0"/>
              </a:rPr>
              <a:t>test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ADD COLUMN </a:t>
            </a:r>
            <a:r>
              <a:rPr lang="en-US" altLang="ko-KR" dirty="0">
                <a:latin typeface="SamsungOne-400" panose="020B0503030303020204" pitchFamily="34" charset="0"/>
                <a:ea typeface="SamsungOne-400" panose="020B0503030303020204" pitchFamily="34" charset="0"/>
                <a:cs typeface="Samsung Sharp Sans Regular" pitchFamily="2" charset="0"/>
              </a:rPr>
              <a:t>abc</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BOOLEAN; </a:t>
            </a:r>
          </a:p>
        </p:txBody>
      </p:sp>
      <p:sp>
        <p:nvSpPr>
          <p:cNvPr id="8" name="TextBox 7">
            <a:extLst>
              <a:ext uri="{FF2B5EF4-FFF2-40B4-BE49-F238E27FC236}">
                <a16:creationId xmlns:a16="http://schemas.microsoft.com/office/drawing/2014/main" id="{06EDE019-F2A0-4AD8-B84A-FE050CCAD3CD}"/>
              </a:ext>
            </a:extLst>
          </p:cNvPr>
          <p:cNvSpPr txBox="1"/>
          <p:nvPr/>
        </p:nvSpPr>
        <p:spPr>
          <a:xfrm>
            <a:off x="711199" y="3257504"/>
            <a:ext cx="7812000" cy="3768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ALTER TABLE </a:t>
            </a:r>
            <a:r>
              <a:rPr lang="en-US" altLang="ko-KR" dirty="0">
                <a:latin typeface="SamsungOne-400" panose="020B0503030303020204" pitchFamily="34" charset="0"/>
                <a:ea typeface="SamsungOne-400" panose="020B0503030303020204" pitchFamily="34" charset="0"/>
                <a:cs typeface="Samsung Sharp Sans Regular" pitchFamily="2" charset="0"/>
              </a:rPr>
              <a:t>test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DROP COLUMN </a:t>
            </a:r>
            <a:r>
              <a:rPr lang="en-US" altLang="ko-KR" dirty="0">
                <a:latin typeface="SamsungOne-400" panose="020B0503030303020204" pitchFamily="34" charset="0"/>
                <a:ea typeface="SamsungOne-400" panose="020B0503030303020204" pitchFamily="34" charset="0"/>
                <a:cs typeface="Samsung Sharp Sans Regular" pitchFamily="2" charset="0"/>
              </a:rPr>
              <a:t>abc;</a:t>
            </a:r>
            <a:endPar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endParaRPr>
          </a:p>
        </p:txBody>
      </p:sp>
      <p:sp>
        <p:nvSpPr>
          <p:cNvPr id="9" name="TextBox 8">
            <a:extLst>
              <a:ext uri="{FF2B5EF4-FFF2-40B4-BE49-F238E27FC236}">
                <a16:creationId xmlns:a16="http://schemas.microsoft.com/office/drawing/2014/main" id="{A5F45419-D571-4041-8F71-F0DCD4F8F15B}"/>
              </a:ext>
            </a:extLst>
          </p:cNvPr>
          <p:cNvSpPr txBox="1"/>
          <p:nvPr/>
        </p:nvSpPr>
        <p:spPr>
          <a:xfrm>
            <a:off x="711199" y="3731105"/>
            <a:ext cx="7812000" cy="3768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ALTER TABLE </a:t>
            </a:r>
            <a:r>
              <a:rPr lang="en-US" altLang="ko-KR" dirty="0">
                <a:latin typeface="SamsungOne-400" panose="020B0503030303020204" pitchFamily="34" charset="0"/>
                <a:ea typeface="SamsungOne-400" panose="020B0503030303020204" pitchFamily="34" charset="0"/>
                <a:cs typeface="Samsung Sharp Sans Regular" pitchFamily="2" charset="0"/>
              </a:rPr>
              <a:t>test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RENAME COLUMN </a:t>
            </a:r>
            <a:r>
              <a:rPr lang="en-US" altLang="ko-KR" dirty="0">
                <a:latin typeface="SamsungOne-400" panose="020B0503030303020204" pitchFamily="34" charset="0"/>
                <a:ea typeface="SamsungOne-400" panose="020B0503030303020204" pitchFamily="34" charset="0"/>
                <a:cs typeface="Samsung Sharp Sans Regular" pitchFamily="2" charset="0"/>
              </a:rPr>
              <a:t>abc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TO</a:t>
            </a:r>
            <a:r>
              <a:rPr lang="en-US" altLang="ko-KR" dirty="0">
                <a:latin typeface="SamsungOne-400" panose="020B0503030303020204" pitchFamily="34" charset="0"/>
                <a:ea typeface="SamsungOne-400" panose="020B0503030303020204" pitchFamily="34" charset="0"/>
                <a:cs typeface="Samsung Sharp Sans Regular" pitchFamily="2" charset="0"/>
              </a:rPr>
              <a:t> new_abc;</a:t>
            </a:r>
            <a:endPar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endParaRPr>
          </a:p>
        </p:txBody>
      </p:sp>
      <p:sp>
        <p:nvSpPr>
          <p:cNvPr id="12" name="TextBox 11">
            <a:extLst>
              <a:ext uri="{FF2B5EF4-FFF2-40B4-BE49-F238E27FC236}">
                <a16:creationId xmlns:a16="http://schemas.microsoft.com/office/drawing/2014/main" id="{3F3B01C0-E8D4-4E83-8E1B-E7D63A2CCF71}"/>
              </a:ext>
            </a:extLst>
          </p:cNvPr>
          <p:cNvSpPr txBox="1"/>
          <p:nvPr/>
        </p:nvSpPr>
        <p:spPr>
          <a:xfrm>
            <a:off x="711199" y="4587598"/>
            <a:ext cx="7812000" cy="37688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ALTER TABLE </a:t>
            </a:r>
            <a:r>
              <a:rPr lang="en-US" altLang="ko-KR" dirty="0">
                <a:latin typeface="SamsungOne-400" panose="020B0503030303020204" pitchFamily="34" charset="0"/>
                <a:ea typeface="SamsungOne-400" panose="020B0503030303020204" pitchFamily="34" charset="0"/>
                <a:cs typeface="Samsung Sharp Sans Regular" pitchFamily="2" charset="0"/>
              </a:rPr>
              <a:t>test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RENAME TO </a:t>
            </a:r>
            <a:r>
              <a:rPr lang="en-US" altLang="ko-KR" dirty="0">
                <a:latin typeface="SamsungOne-400" panose="020B0503030303020204" pitchFamily="34" charset="0"/>
                <a:ea typeface="SamsungOne-400" panose="020B0503030303020204" pitchFamily="34" charset="0"/>
                <a:cs typeface="Samsung Sharp Sans Regular" pitchFamily="2" charset="0"/>
              </a:rPr>
              <a:t>t_table;</a:t>
            </a:r>
          </a:p>
        </p:txBody>
      </p:sp>
    </p:spTree>
    <p:extLst>
      <p:ext uri="{BB962C8B-B14F-4D97-AF65-F5344CB8AC3E}">
        <p14:creationId xmlns:p14="http://schemas.microsoft.com/office/powerpoint/2010/main" val="1591525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2" y="1355825"/>
            <a:ext cx="8796528" cy="493776"/>
          </a:xfrm>
        </p:spPr>
        <p:txBody>
          <a:bodyPr/>
          <a:lstStyle/>
          <a:p>
            <a:r>
              <a:rPr kumimoji="1" lang="en-US" altLang="ko-KR" dirty="0"/>
              <a:t>CREATE TABLE AS SELECT (CTAS): </a:t>
            </a:r>
          </a:p>
          <a:p>
            <a:r>
              <a:rPr kumimoji="1" lang="vi-VN" altLang="ko-KR" dirty="0"/>
              <a:t>TẠO BẢNG NHƯ CHỌN</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Cách</a:t>
            </a:r>
            <a:r>
              <a:rPr lang="en-US" altLang="ko-KR" dirty="0"/>
              <a:t> </a:t>
            </a:r>
            <a:r>
              <a:rPr lang="en-US" altLang="ko-KR" dirty="0" err="1"/>
              <a:t>tạo</a:t>
            </a:r>
            <a:r>
              <a:rPr lang="en-US" altLang="ko-KR" dirty="0"/>
              <a:t> </a:t>
            </a:r>
            <a:r>
              <a:rPr lang="en-US" altLang="ko-KR" dirty="0" err="1"/>
              <a:t>bảng</a:t>
            </a:r>
            <a:r>
              <a:rPr lang="en-US" altLang="ko-KR" dirty="0"/>
              <a:t> </a:t>
            </a:r>
            <a:r>
              <a:rPr lang="en-US" altLang="ko-KR" dirty="0" err="1"/>
              <a:t>thông</a:t>
            </a:r>
            <a:r>
              <a:rPr lang="en-US" altLang="ko-KR" dirty="0"/>
              <a:t> qua </a:t>
            </a:r>
            <a:r>
              <a:rPr lang="en-US" altLang="ko-KR" dirty="0" err="1"/>
              <a:t>kết</a:t>
            </a:r>
            <a:r>
              <a:rPr lang="en-US" altLang="ko-KR" dirty="0"/>
              <a:t> </a:t>
            </a:r>
            <a:r>
              <a:rPr lang="en-US" altLang="ko-KR" dirty="0" err="1"/>
              <a:t>quả</a:t>
            </a:r>
            <a:r>
              <a:rPr lang="en-US" altLang="ko-KR" dirty="0"/>
              <a:t> </a:t>
            </a:r>
            <a:r>
              <a:rPr lang="en-US" altLang="ko-KR" dirty="0" err="1"/>
              <a:t>cà</a:t>
            </a:r>
            <a:r>
              <a:rPr lang="en-US" altLang="ko-KR" dirty="0"/>
              <a:t> </a:t>
            </a:r>
            <a:r>
              <a:rPr lang="en-US" altLang="ko-KR" dirty="0" err="1"/>
              <a:t>ri</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câu</a:t>
            </a:r>
            <a:r>
              <a:rPr lang="en-US" altLang="ko-KR" dirty="0"/>
              <a:t> </a:t>
            </a:r>
            <a:r>
              <a:rPr lang="en-US" altLang="ko-KR" dirty="0" err="1"/>
              <a:t>lệnh</a:t>
            </a:r>
            <a:r>
              <a:rPr lang="en-US" altLang="ko-KR" dirty="0"/>
              <a:t> Select</a:t>
            </a:r>
          </a:p>
          <a:p>
            <a:pPr lvl="1"/>
            <a:r>
              <a:rPr lang="vi-VN" altLang="ko-KR" dirty="0"/>
              <a:t>Tạo bảng new_table dưới dạng câu lệnh chọn</a:t>
            </a:r>
          </a:p>
          <a:p>
            <a:pPr lvl="1"/>
            <a:r>
              <a:rPr lang="vi-VN" altLang="ko-KR" dirty="0"/>
              <a:t>Khi sao chép dữ liệu</a:t>
            </a:r>
            <a:endParaRPr lang="en-US" altLang="ko-KR" dirty="0"/>
          </a:p>
          <a:p>
            <a:pPr lvl="1"/>
            <a:endParaRPr lang="en-US" altLang="ko-KR" dirty="0"/>
          </a:p>
          <a:p>
            <a:pPr marL="177800" lvl="1" indent="0">
              <a:buNone/>
            </a:pPr>
            <a:endParaRPr lang="en-US" altLang="ko-KR" dirty="0"/>
          </a:p>
          <a:p>
            <a:pPr marL="177800" lvl="1" indent="0">
              <a:buNone/>
            </a:pPr>
            <a:endParaRPr lang="en-US" altLang="ko-KR" dirty="0"/>
          </a:p>
          <a:p>
            <a:pPr marL="177800" lvl="1" indent="0">
              <a:buNone/>
            </a:pPr>
            <a:r>
              <a:rPr lang="en-US" altLang="ko-KR" dirty="0"/>
              <a:t>    </a:t>
            </a:r>
          </a:p>
          <a:p>
            <a:pPr lvl="1"/>
            <a:r>
              <a:rPr lang="en-US" altLang="ko-KR" dirty="0" err="1"/>
              <a:t>Không</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mà</a:t>
            </a:r>
            <a:r>
              <a:rPr lang="en-US" altLang="ko-KR" dirty="0"/>
              <a:t> </a:t>
            </a:r>
            <a:r>
              <a:rPr lang="en-US" altLang="ko-KR" dirty="0" err="1"/>
              <a:t>chỉ</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bảng</a:t>
            </a:r>
            <a:endParaRPr lang="en-US" altLang="ko-KR" dirty="0"/>
          </a:p>
        </p:txBody>
      </p:sp>
      <p:sp>
        <p:nvSpPr>
          <p:cNvPr id="6" name="TextBox 5">
            <a:extLst>
              <a:ext uri="{FF2B5EF4-FFF2-40B4-BE49-F238E27FC236}">
                <a16:creationId xmlns:a16="http://schemas.microsoft.com/office/drawing/2014/main" id="{478B50A9-F2B5-4378-A1AA-30B013B26F64}"/>
              </a:ext>
            </a:extLst>
          </p:cNvPr>
          <p:cNvSpPr txBox="1"/>
          <p:nvPr/>
        </p:nvSpPr>
        <p:spPr>
          <a:xfrm>
            <a:off x="711199" y="3048888"/>
            <a:ext cx="7812000" cy="64804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CREATE TABLE </a:t>
            </a:r>
            <a:r>
              <a:rPr lang="en-US" altLang="ko-KR" dirty="0">
                <a:latin typeface="SamsungOne-400" panose="020B0503030303020204" pitchFamily="34" charset="0"/>
                <a:ea typeface="SamsungOne-400" panose="020B0503030303020204" pitchFamily="34" charset="0"/>
                <a:cs typeface="Samsung Sharp Sans Regular" pitchFamily="2" charset="0"/>
              </a:rPr>
              <a:t>table_name</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 SELECT </a:t>
            </a:r>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FROM </a:t>
            </a:r>
            <a:r>
              <a:rPr lang="en-US" altLang="ko-KR" dirty="0">
                <a:latin typeface="SamsungOne-400" panose="020B0503030303020204" pitchFamily="34" charset="0"/>
                <a:ea typeface="SamsungOne-400" panose="020B0503030303020204" pitchFamily="34" charset="0"/>
                <a:cs typeface="Samsung Sharp Sans Regular" pitchFamily="2" charset="0"/>
              </a:rPr>
              <a:t>table_name_to_copy;</a:t>
            </a:r>
          </a:p>
        </p:txBody>
      </p:sp>
      <p:sp>
        <p:nvSpPr>
          <p:cNvPr id="7" name="TextBox 6">
            <a:extLst>
              <a:ext uri="{FF2B5EF4-FFF2-40B4-BE49-F238E27FC236}">
                <a16:creationId xmlns:a16="http://schemas.microsoft.com/office/drawing/2014/main" id="{43E01F0A-F31D-446D-B546-4AD4BF041257}"/>
              </a:ext>
            </a:extLst>
          </p:cNvPr>
          <p:cNvSpPr txBox="1"/>
          <p:nvPr/>
        </p:nvSpPr>
        <p:spPr>
          <a:xfrm>
            <a:off x="711199" y="4320792"/>
            <a:ext cx="7812000" cy="90857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CREATE TABLE </a:t>
            </a:r>
            <a:r>
              <a:rPr lang="en-US" altLang="ko-KR" dirty="0">
                <a:latin typeface="SamsungOne-400" panose="020B0503030303020204" pitchFamily="34" charset="0"/>
                <a:ea typeface="SamsungOne-400" panose="020B0503030303020204" pitchFamily="34" charset="0"/>
                <a:cs typeface="Samsung Sharp Sans Regular" pitchFamily="2" charset="0"/>
              </a:rPr>
              <a:t>table_name</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 SELECT </a:t>
            </a:r>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FROM </a:t>
            </a:r>
            <a:r>
              <a:rPr lang="en-US" altLang="ko-KR" dirty="0">
                <a:latin typeface="SamsungOne-400" panose="020B0503030303020204" pitchFamily="34" charset="0"/>
                <a:ea typeface="SamsungOne-400" panose="020B0503030303020204" pitchFamily="34" charset="0"/>
                <a:cs typeface="Samsung Sharp Sans Regular" pitchFamily="2" charset="0"/>
              </a:rPr>
              <a:t>table_name_to_copy</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a:t>
            </a:r>
            <a:r>
              <a:rPr lang="en-US" altLang="ko-KR" dirty="0">
                <a:latin typeface="SamsungOne-400" panose="020B0503030303020204" pitchFamily="34" charset="0"/>
                <a:ea typeface="SamsungOne-400" panose="020B0503030303020204" pitchFamily="34" charset="0"/>
                <a:cs typeface="Samsung Sharp Sans Regular" pitchFamily="2" charset="0"/>
              </a:rPr>
              <a:t> 1=2;</a:t>
            </a:r>
          </a:p>
        </p:txBody>
      </p:sp>
    </p:spTree>
    <p:extLst>
      <p:ext uri="{BB962C8B-B14F-4D97-AF65-F5344CB8AC3E}">
        <p14:creationId xmlns:p14="http://schemas.microsoft.com/office/powerpoint/2010/main" val="213473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DB9ADFD-1EF5-40C3-B5DB-CB78369A21AC}"/>
              </a:ext>
            </a:extLst>
          </p:cNvPr>
          <p:cNvSpPr>
            <a:spLocks noGrp="1"/>
          </p:cNvSpPr>
          <p:nvPr>
            <p:ph type="body" sz="quarter" idx="10"/>
          </p:nvPr>
        </p:nvSpPr>
        <p:spPr/>
        <p:txBody>
          <a:bodyPr/>
          <a:lstStyle/>
          <a:p>
            <a:r>
              <a:rPr lang="en-US" altLang="ko-KR" dirty="0" err="1"/>
              <a:t>Giới</a:t>
            </a:r>
            <a:r>
              <a:rPr lang="en-US" altLang="ko-KR" dirty="0"/>
              <a:t> </a:t>
            </a:r>
            <a:r>
              <a:rPr lang="en-US" altLang="ko-KR" dirty="0" err="1"/>
              <a:t>thiệu</a:t>
            </a:r>
            <a:r>
              <a:rPr lang="en-US" altLang="ko-KR" dirty="0"/>
              <a:t> </a:t>
            </a:r>
            <a:r>
              <a:rPr lang="en-US" altLang="ko-KR" dirty="0" err="1"/>
              <a:t>về</a:t>
            </a:r>
            <a:endParaRPr lang="en-US" altLang="ko-KR" dirty="0"/>
          </a:p>
          <a:p>
            <a:r>
              <a:rPr lang="en-US" altLang="ko-KR" dirty="0"/>
              <a:t>SQL</a:t>
            </a:r>
            <a:endParaRPr lang="ko-KR" altLang="en-US" dirty="0"/>
          </a:p>
        </p:txBody>
      </p:sp>
      <p:sp>
        <p:nvSpPr>
          <p:cNvPr id="3" name="텍스트 개체 틀 2">
            <a:extLst>
              <a:ext uri="{FF2B5EF4-FFF2-40B4-BE49-F238E27FC236}">
                <a16:creationId xmlns:a16="http://schemas.microsoft.com/office/drawing/2014/main" id="{7FEAA24C-91E1-41B2-BA83-27257F41816B}"/>
              </a:ext>
            </a:extLst>
          </p:cNvPr>
          <p:cNvSpPr>
            <a:spLocks noGrp="1"/>
          </p:cNvSpPr>
          <p:nvPr>
            <p:ph type="body" sz="quarter" idx="12"/>
          </p:nvPr>
        </p:nvSpPr>
        <p:spPr/>
        <p:txBody>
          <a:bodyPr/>
          <a:lstStyle/>
          <a:p>
            <a:r>
              <a:rPr lang="en-US" altLang="ko-KR" dirty="0" err="1"/>
              <a:t>Bài</a:t>
            </a:r>
            <a:r>
              <a:rPr lang="en-US" altLang="ko-KR" dirty="0"/>
              <a:t> 1.</a:t>
            </a:r>
            <a:endParaRPr lang="ko-KR" altLang="en-US" dirty="0"/>
          </a:p>
        </p:txBody>
      </p:sp>
    </p:spTree>
    <p:extLst>
      <p:ext uri="{BB962C8B-B14F-4D97-AF65-F5344CB8AC3E}">
        <p14:creationId xmlns:p14="http://schemas.microsoft.com/office/powerpoint/2010/main" val="1334070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loại</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9065328" cy="914400"/>
          </a:xfrm>
        </p:spPr>
        <p:txBody>
          <a:bodyPr/>
          <a:lstStyle/>
          <a:p>
            <a:r>
              <a:rPr lang="vi-VN" altLang="ko-KR" dirty="0"/>
              <a:t>Kiểu dữ liệu cơ sở dữ liệu đề cập đến định dạng lưu trữ dữ liệu có thể chứa một loại hoặc phạm vi giá trị riêng biệt.</a:t>
            </a:r>
            <a:endParaRPr lang="en-US" altLang="ko-KR" dirty="0"/>
          </a:p>
          <a:p>
            <a:pPr lvl="1"/>
            <a:r>
              <a:rPr lang="vi-VN" altLang="ko-KR" dirty="0"/>
              <a:t>Khi các chương trình máy tính lưu trữ dữ liệu trong các biến, mỗi biến phải được chỉ định một kiểu dữ liệu riêng biệt.</a:t>
            </a:r>
            <a:endParaRPr lang="en-US" altLang="ko-KR" dirty="0"/>
          </a:p>
          <a:p>
            <a:r>
              <a:rPr lang="vi-VN" altLang="ko-KR" dirty="0"/>
              <a:t>Một số kiểu dữ liệu phổ biến như sau: số nguyên, ký tự, chuỗi, số dấu phẩy động và mảng.</a:t>
            </a:r>
            <a:endParaRPr lang="en-US" altLang="ko-KR" dirty="0"/>
          </a:p>
          <a:p>
            <a:pPr lvl="1"/>
            <a:r>
              <a:rPr lang="vi-VN" altLang="ko-KR" dirty="0"/>
              <a:t>Các loại dữ liệu cụ thể hơn như sau: định dạng varchar (ký tự biến), giá trị Boolean, ngày tháng và dấu thời gian.</a:t>
            </a:r>
            <a:endParaRPr lang="en-US" altLang="ko-KR" dirty="0"/>
          </a:p>
          <a:p>
            <a:r>
              <a:rPr lang="vi-VN" altLang="ko-KR" dirty="0"/>
              <a:t>Các kiểu dữ liệu cơ sở dữ liệu phổ biến</a:t>
            </a:r>
            <a:endParaRPr lang="en-US" altLang="ko-KR" dirty="0"/>
          </a:p>
          <a:p>
            <a:pPr lvl="1"/>
            <a:r>
              <a:rPr lang="en-US" altLang="ko-KR" dirty="0" err="1"/>
              <a:t>Số</a:t>
            </a:r>
            <a:r>
              <a:rPr lang="en-US" altLang="ko-KR" dirty="0"/>
              <a:t> </a:t>
            </a:r>
            <a:r>
              <a:rPr lang="en-US" altLang="ko-KR" dirty="0" err="1"/>
              <a:t>nguyên</a:t>
            </a:r>
            <a:endParaRPr lang="en-US" altLang="ko-KR" dirty="0"/>
          </a:p>
          <a:p>
            <a:pPr lvl="1"/>
            <a:r>
              <a:rPr lang="en-US" altLang="ko-KR" dirty="0" err="1"/>
              <a:t>Chuỗi</a:t>
            </a:r>
            <a:r>
              <a:rPr lang="en-US" altLang="ko-KR" dirty="0"/>
              <a:t> </a:t>
            </a:r>
            <a:r>
              <a:rPr lang="en-US" altLang="ko-KR" dirty="0" err="1"/>
              <a:t>ký</a:t>
            </a:r>
            <a:r>
              <a:rPr lang="en-US" altLang="ko-KR" dirty="0"/>
              <a:t> </a:t>
            </a:r>
            <a:r>
              <a:rPr lang="en-US" altLang="ko-KR" dirty="0" err="1"/>
              <a:t>tự</a:t>
            </a:r>
            <a:endParaRPr lang="en-US" altLang="ko-KR" dirty="0"/>
          </a:p>
          <a:p>
            <a:pPr lvl="1"/>
            <a:r>
              <a:rPr lang="en-US" altLang="ko-KR" dirty="0" err="1"/>
              <a:t>Chuỗi</a:t>
            </a:r>
            <a:endParaRPr lang="en-US" altLang="ko-KR" dirty="0"/>
          </a:p>
          <a:p>
            <a:pPr lvl="1"/>
            <a:r>
              <a:rPr lang="en-US" altLang="ko-KR" dirty="0" err="1"/>
              <a:t>Số</a:t>
            </a:r>
            <a:r>
              <a:rPr lang="en-US" altLang="ko-KR" dirty="0"/>
              <a:t> </a:t>
            </a:r>
            <a:r>
              <a:rPr lang="en-US" altLang="ko-KR" dirty="0" err="1"/>
              <a:t>điểm</a:t>
            </a:r>
            <a:r>
              <a:rPr lang="en-US" altLang="ko-KR" dirty="0"/>
              <a:t> </a:t>
            </a:r>
            <a:r>
              <a:rPr lang="en-US" altLang="ko-KR" dirty="0" err="1"/>
              <a:t>nổi</a:t>
            </a:r>
            <a:endParaRPr lang="en-US" altLang="ko-KR" dirty="0"/>
          </a:p>
          <a:p>
            <a:pPr lvl="1"/>
            <a:r>
              <a:rPr lang="en-US" altLang="ko-KR" dirty="0" err="1"/>
              <a:t>Mảng</a:t>
            </a:r>
            <a:endParaRPr lang="en-US" altLang="ko-KR" dirty="0"/>
          </a:p>
          <a:p>
            <a:pPr lvl="1"/>
            <a:r>
              <a:rPr lang="en-US" altLang="ko-KR" dirty="0"/>
              <a:t>Varchar</a:t>
            </a:r>
          </a:p>
          <a:p>
            <a:pPr lvl="1"/>
            <a:r>
              <a:rPr lang="en-US" altLang="ko-KR" dirty="0"/>
              <a:t>Boolean</a:t>
            </a:r>
          </a:p>
          <a:p>
            <a:pPr lvl="1"/>
            <a:r>
              <a:rPr lang="en-US" altLang="ko-KR" dirty="0" err="1"/>
              <a:t>Ngày</a:t>
            </a:r>
            <a:r>
              <a:rPr lang="en-US" altLang="ko-KR" dirty="0"/>
              <a:t> </a:t>
            </a:r>
            <a:r>
              <a:rPr lang="en-US" altLang="ko-KR" dirty="0" err="1"/>
              <a:t>giờ</a:t>
            </a:r>
            <a:endParaRPr lang="en-US" altLang="ko-KR" dirty="0"/>
          </a:p>
        </p:txBody>
      </p:sp>
    </p:spTree>
    <p:extLst>
      <p:ext uri="{BB962C8B-B14F-4D97-AF65-F5344CB8AC3E}">
        <p14:creationId xmlns:p14="http://schemas.microsoft.com/office/powerpoint/2010/main" val="2236675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Kiểu</a:t>
            </a:r>
            <a:r>
              <a:rPr kumimoji="1" lang="en-US" altLang="ko-KR" dirty="0"/>
              <a:t> </a:t>
            </a:r>
            <a:r>
              <a:rPr kumimoji="1" lang="en-US" altLang="ko-KR" dirty="0" err="1"/>
              <a:t>dữ</a:t>
            </a:r>
            <a:r>
              <a:rPr kumimoji="1" lang="en-US" altLang="ko-KR" dirty="0"/>
              <a:t> </a:t>
            </a:r>
            <a:r>
              <a:rPr kumimoji="1" lang="en-US" altLang="ko-KR" dirty="0" err="1"/>
              <a:t>liệu</a:t>
            </a:r>
            <a:r>
              <a:rPr kumimoji="1" lang="en-US" altLang="ko-KR" dirty="0"/>
              <a:t> </a:t>
            </a:r>
            <a:r>
              <a:rPr kumimoji="1" lang="en-US" altLang="ko-KR" dirty="0" err="1"/>
              <a:t>số</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aphicFrame>
        <p:nvGraphicFramePr>
          <p:cNvPr id="9" name="표 8">
            <a:extLst>
              <a:ext uri="{FF2B5EF4-FFF2-40B4-BE49-F238E27FC236}">
                <a16:creationId xmlns:a16="http://schemas.microsoft.com/office/drawing/2014/main" id="{5C3ADCBC-9FFD-4580-94DF-EBC12A81F942}"/>
              </a:ext>
            </a:extLst>
          </p:cNvPr>
          <p:cNvGraphicFramePr>
            <a:graphicFrameLocks noGrp="1"/>
          </p:cNvGraphicFramePr>
          <p:nvPr>
            <p:extLst>
              <p:ext uri="{D42A27DB-BD31-4B8C-83A1-F6EECF244321}">
                <p14:modId xmlns:p14="http://schemas.microsoft.com/office/powerpoint/2010/main" val="3647398621"/>
              </p:ext>
            </p:extLst>
          </p:nvPr>
        </p:nvGraphicFramePr>
        <p:xfrm>
          <a:off x="535872" y="2236816"/>
          <a:ext cx="8820000" cy="4111475"/>
        </p:xfrm>
        <a:graphic>
          <a:graphicData uri="http://schemas.openxmlformats.org/drawingml/2006/table">
            <a:tbl>
              <a:tblPr/>
              <a:tblGrid>
                <a:gridCol w="1440000">
                  <a:extLst>
                    <a:ext uri="{9D8B030D-6E8A-4147-A177-3AD203B41FA5}">
                      <a16:colId xmlns:a16="http://schemas.microsoft.com/office/drawing/2014/main" val="394888715"/>
                    </a:ext>
                  </a:extLst>
                </a:gridCol>
                <a:gridCol w="7380000">
                  <a:extLst>
                    <a:ext uri="{9D8B030D-6E8A-4147-A177-3AD203B41FA5}">
                      <a16:colId xmlns:a16="http://schemas.microsoft.com/office/drawing/2014/main" val="148328333"/>
                    </a:ext>
                  </a:extLst>
                </a:gridCol>
              </a:tblGrid>
              <a:tr h="360000">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cs typeface="Times New Roman" panose="02020603050405020304" pitchFamily="18" charset="0"/>
                        </a:rPr>
                        <a:t>Mô</a:t>
                      </a:r>
                      <a:r>
                        <a:rPr lang="en-US" altLang="ko-KR" sz="1400" b="0" kern="1200" baseline="0" dirty="0">
                          <a:solidFill>
                            <a:schemeClr val="tx1"/>
                          </a:solidFill>
                          <a:latin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cs typeface="Times New Roman" panose="02020603050405020304" pitchFamily="18" charset="0"/>
                        </a:rPr>
                        <a:t>tả</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505051">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TINYINT()</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vi-VN" altLang="ko-KR" sz="1300" dirty="0">
                          <a:solidFill>
                            <a:schemeClr val="tx1"/>
                          </a:solidFill>
                          <a:latin typeface="SamsungOne-400" panose="020B0503030303020204" pitchFamily="34" charset="0"/>
                          <a:ea typeface="SamsungOne-400" panose="020B0503030303020204" pitchFamily="34" charset="0"/>
                        </a:rPr>
                        <a:t>-128 đến 127 bình thường</a:t>
                      </a:r>
                    </a:p>
                    <a:p>
                      <a:r>
                        <a:rPr lang="vi-VN" altLang="ko-KR" sz="1300" dirty="0">
                          <a:solidFill>
                            <a:schemeClr val="tx1"/>
                          </a:solidFill>
                          <a:latin typeface="SamsungOne-400" panose="020B0503030303020204" pitchFamily="34" charset="0"/>
                          <a:ea typeface="SamsungOne-400" panose="020B0503030303020204" pitchFamily="34" charset="0"/>
                        </a:rPr>
                        <a:t>0 đến 255 UNSIGNED.</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505051">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SMALLINT()</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vi-VN" altLang="ko-KR" sz="1300" dirty="0">
                          <a:solidFill>
                            <a:schemeClr val="tx1"/>
                          </a:solidFill>
                          <a:latin typeface="SamsungOne-400" panose="020B0503030303020204" pitchFamily="34" charset="0"/>
                          <a:ea typeface="SamsungOne-400" panose="020B0503030303020204" pitchFamily="34" charset="0"/>
                        </a:rPr>
                        <a:t>-32768 đến 32767 bình thường.</a:t>
                      </a:r>
                    </a:p>
                    <a:p>
                      <a:r>
                        <a:rPr lang="vi-VN" altLang="ko-KR" sz="1300" dirty="0">
                          <a:solidFill>
                            <a:schemeClr val="tx1"/>
                          </a:solidFill>
                          <a:latin typeface="SamsungOne-400" panose="020B0503030303020204" pitchFamily="34" charset="0"/>
                          <a:ea typeface="SamsungOne-400" panose="020B0503030303020204" pitchFamily="34" charset="0"/>
                        </a:rPr>
                        <a:t>0 đến 65535 UNSIGNED.</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505051">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MEDIUMINT()</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vi-VN" altLang="ko-KR" sz="1300" dirty="0">
                          <a:solidFill>
                            <a:schemeClr val="tx1"/>
                          </a:solidFill>
                          <a:latin typeface="SamsungOne-400" panose="020B0503030303020204" pitchFamily="34" charset="0"/>
                          <a:ea typeface="SamsungOne-400" panose="020B0503030303020204" pitchFamily="34" charset="0"/>
                        </a:rPr>
                        <a:t>-8388608 đến 8388607 bình thường.</a:t>
                      </a:r>
                    </a:p>
                    <a:p>
                      <a:r>
                        <a:rPr lang="vi-VN" altLang="ko-KR" sz="1300" dirty="0">
                          <a:solidFill>
                            <a:schemeClr val="tx1"/>
                          </a:solidFill>
                          <a:latin typeface="SamsungOne-400" panose="020B0503030303020204" pitchFamily="34" charset="0"/>
                          <a:ea typeface="SamsungOne-400" panose="020B0503030303020204" pitchFamily="34" charset="0"/>
                        </a:rPr>
                        <a:t>0 đến 16777215 UNSIGNED.</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505051">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INT()</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vi-VN" altLang="ko-KR" sz="1300" dirty="0">
                          <a:solidFill>
                            <a:schemeClr val="tx1"/>
                          </a:solidFill>
                          <a:latin typeface="SamsungOne-400" panose="020B0503030303020204" pitchFamily="34" charset="0"/>
                          <a:ea typeface="SamsungOne-400" panose="020B0503030303020204" pitchFamily="34" charset="0"/>
                        </a:rPr>
                        <a:t>-2147483648 đến 2147483647 bình thường.</a:t>
                      </a:r>
                    </a:p>
                    <a:p>
                      <a:r>
                        <a:rPr lang="vi-VN" altLang="ko-KR" sz="1300" dirty="0">
                          <a:solidFill>
                            <a:schemeClr val="tx1"/>
                          </a:solidFill>
                          <a:latin typeface="SamsungOne-400" panose="020B0503030303020204" pitchFamily="34" charset="0"/>
                          <a:ea typeface="SamsungOne-400" panose="020B0503030303020204" pitchFamily="34" charset="0"/>
                        </a:rPr>
                        <a:t>0 đến 4294967295 UNSIGNED.</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505051">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BIGINT()</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vi-VN" altLang="ko-KR" sz="1300" dirty="0">
                          <a:solidFill>
                            <a:schemeClr val="tx1"/>
                          </a:solidFill>
                          <a:latin typeface="SamsungOne-400" panose="020B0503030303020204" pitchFamily="34" charset="0"/>
                          <a:ea typeface="SamsungOne-400" panose="020B0503030303020204" pitchFamily="34" charset="0"/>
                        </a:rPr>
                        <a:t>-9223372036854775808 thành 92233720368547758077 bình thường.</a:t>
                      </a:r>
                    </a:p>
                    <a:p>
                      <a:r>
                        <a:rPr lang="vi-VN" altLang="ko-KR" sz="1300" dirty="0">
                          <a:solidFill>
                            <a:schemeClr val="tx1"/>
                          </a:solidFill>
                          <a:latin typeface="SamsungOne-400" panose="020B0503030303020204" pitchFamily="34" charset="0"/>
                          <a:ea typeface="SamsungOne-400" panose="020B0503030303020204" pitchFamily="34" charset="0"/>
                        </a:rPr>
                        <a:t>0 đến 18446744073709551615 UNSIGNED.</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r h="369270">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FLOAT</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gần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đúng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nhỏ</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với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thập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phân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động</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2376675"/>
                  </a:ext>
                </a:extLst>
              </a:tr>
              <a:tr h="369270">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DOUBLE(,)</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lớn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với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dấu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thập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phân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động</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4673852"/>
                  </a:ext>
                </a:extLst>
              </a:tr>
              <a:tr h="369270">
                <a:tc>
                  <a:txBody>
                    <a:bodyPr/>
                    <a:lstStyle/>
                    <a:p>
                      <a:pPr algn="l"/>
                      <a:r>
                        <a:rPr lang="en-US" altLang="ko-KR" sz="1300" dirty="0">
                          <a:solidFill>
                            <a:schemeClr val="tx1"/>
                          </a:solidFill>
                          <a:latin typeface="SamsungOne-400" panose="020B0503030303020204" pitchFamily="34" charset="0"/>
                          <a:ea typeface="SamsungOne-400" panose="020B0503030303020204" pitchFamily="34" charset="0"/>
                        </a:rPr>
                        <a:t>DECIMAL(,)</a:t>
                      </a:r>
                      <a:endParaRPr lang="ko-KR" altLang="en-US" sz="1300" dirty="0">
                        <a:solidFill>
                          <a:schemeClr val="tx1"/>
                        </a:solidFill>
                        <a:latin typeface="SamsungOne-400" panose="020B0503030303020204" pitchFamily="34"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vi-VN" altLang="ko-KR" sz="1300" dirty="0">
                          <a:solidFill>
                            <a:schemeClr val="tx1"/>
                          </a:solidFill>
                          <a:latin typeface="SamsungOne-400" panose="020B0503030303020204" pitchFamily="34" charset="0"/>
                          <a:ea typeface="SamsungOne-400" panose="020B0503030303020204" pitchFamily="34" charset="0"/>
                        </a:rPr>
                        <a:t>A DOUBLE được lưu dưới dạng chuỗi, cho phép dấu thập phân cố định. Lựa chọn để lưu trữ các giá trị tiền tệ.</a:t>
                      </a:r>
                      <a:endParaRPr lang="ko-KR" altLang="en-US" sz="1300" dirty="0">
                        <a:solidFill>
                          <a:schemeClr val="tx1"/>
                        </a:solidFill>
                        <a:latin typeface="SamsungOne-400" panose="020B0503030303020204" pitchFamily="34"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519909"/>
                  </a:ext>
                </a:extLst>
              </a:tr>
            </a:tbl>
          </a:graphicData>
        </a:graphic>
      </p:graphicFrame>
    </p:spTree>
    <p:extLst>
      <p:ext uri="{BB962C8B-B14F-4D97-AF65-F5344CB8AC3E}">
        <p14:creationId xmlns:p14="http://schemas.microsoft.com/office/powerpoint/2010/main" val="2989978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chuỗi</a:t>
            </a:r>
            <a:r>
              <a:rPr lang="en-US" altLang="ko-KR" dirty="0"/>
              <a:t> (String data)</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aphicFrame>
        <p:nvGraphicFramePr>
          <p:cNvPr id="6" name="표 5">
            <a:extLst>
              <a:ext uri="{FF2B5EF4-FFF2-40B4-BE49-F238E27FC236}">
                <a16:creationId xmlns:a16="http://schemas.microsoft.com/office/drawing/2014/main" id="{C69E551A-A078-4374-BFE9-762E2D50072A}"/>
              </a:ext>
            </a:extLst>
          </p:cNvPr>
          <p:cNvGraphicFramePr>
            <a:graphicFrameLocks noGrp="1"/>
          </p:cNvGraphicFramePr>
          <p:nvPr>
            <p:extLst>
              <p:ext uri="{D42A27DB-BD31-4B8C-83A1-F6EECF244321}">
                <p14:modId xmlns:p14="http://schemas.microsoft.com/office/powerpoint/2010/main" val="4245634605"/>
              </p:ext>
            </p:extLst>
          </p:nvPr>
        </p:nvGraphicFramePr>
        <p:xfrm>
          <a:off x="532895" y="2233613"/>
          <a:ext cx="8820000" cy="3993064"/>
        </p:xfrm>
        <a:graphic>
          <a:graphicData uri="http://schemas.openxmlformats.org/drawingml/2006/table">
            <a:tbl>
              <a:tblPr/>
              <a:tblGrid>
                <a:gridCol w="1440000">
                  <a:extLst>
                    <a:ext uri="{9D8B030D-6E8A-4147-A177-3AD203B41FA5}">
                      <a16:colId xmlns:a16="http://schemas.microsoft.com/office/drawing/2014/main" val="394888715"/>
                    </a:ext>
                  </a:extLst>
                </a:gridCol>
                <a:gridCol w="7380000">
                  <a:extLst>
                    <a:ext uri="{9D8B030D-6E8A-4147-A177-3AD203B41FA5}">
                      <a16:colId xmlns:a16="http://schemas.microsoft.com/office/drawing/2014/main" val="148328333"/>
                    </a:ext>
                  </a:extLst>
                </a:gridCol>
              </a:tblGrid>
              <a:tr h="360000">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cs typeface="Times New Roman" panose="02020603050405020304" pitchFamily="18" charset="0"/>
                        </a:rPr>
                        <a:t>Mô</a:t>
                      </a:r>
                      <a:r>
                        <a:rPr lang="en-US" altLang="ko-KR" sz="1400" b="0" kern="1200" baseline="0" dirty="0">
                          <a:solidFill>
                            <a:schemeClr val="tx1"/>
                          </a:solidFill>
                          <a:latin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cs typeface="Times New Roman" panose="02020603050405020304" pitchFamily="18" charset="0"/>
                        </a:rPr>
                        <a:t>tả</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CHAR()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phần</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cố</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định</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từ</a:t>
                      </a:r>
                      <a:r>
                        <a:rPr lang="en-US" sz="1300" u="none" strike="noStrike" dirty="0">
                          <a:solidFill>
                            <a:schemeClr val="tx1"/>
                          </a:solidFill>
                          <a:effectLst/>
                          <a:latin typeface="SamsungOne-400" panose="020B0503030303020204" pitchFamily="34" charset="0"/>
                          <a:ea typeface="SamsungOne-400" panose="020B0503030303020204" pitchFamily="34" charset="0"/>
                        </a:rPr>
                        <a:t> 0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đến</a:t>
                      </a:r>
                      <a:r>
                        <a:rPr lang="en-US" sz="1300" u="none" strike="noStrike" dirty="0">
                          <a:solidFill>
                            <a:schemeClr val="tx1"/>
                          </a:solidFill>
                          <a:effectLst/>
                          <a:latin typeface="SamsungOne-400" panose="020B0503030303020204" pitchFamily="34" charset="0"/>
                          <a:ea typeface="SamsungOne-400" panose="020B0503030303020204" pitchFamily="34" charset="0"/>
                        </a:rPr>
                        <a:t> 255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VARCHAR()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Phần</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biến</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từ</a:t>
                      </a:r>
                      <a:r>
                        <a:rPr lang="en-US" sz="1300" u="none" strike="noStrike" dirty="0">
                          <a:solidFill>
                            <a:schemeClr val="tx1"/>
                          </a:solidFill>
                          <a:effectLst/>
                          <a:latin typeface="SamsungOne-400" panose="020B0503030303020204" pitchFamily="34" charset="0"/>
                          <a:ea typeface="SamsungOne-400" panose="020B0503030303020204" pitchFamily="34" charset="0"/>
                        </a:rPr>
                        <a:t> 0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đến</a:t>
                      </a:r>
                      <a:r>
                        <a:rPr lang="en-US" sz="1300" u="none" strike="noStrike" dirty="0">
                          <a:solidFill>
                            <a:schemeClr val="tx1"/>
                          </a:solidFill>
                          <a:effectLst/>
                          <a:latin typeface="SamsungOne-400" panose="020B0503030303020204" pitchFamily="34" charset="0"/>
                          <a:ea typeface="SamsungOne-400" panose="020B0503030303020204" pitchFamily="34" charset="0"/>
                        </a:rPr>
                        <a:t> 255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TINYTEXT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tối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đa</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là</a:t>
                      </a:r>
                      <a:r>
                        <a:rPr lang="en-US" sz="1300" u="none" strike="noStrike" dirty="0">
                          <a:solidFill>
                            <a:schemeClr val="tx1"/>
                          </a:solidFill>
                          <a:effectLst/>
                          <a:latin typeface="SamsungOne-400" panose="020B0503030303020204" pitchFamily="34" charset="0"/>
                          <a:ea typeface="SamsungOne-400" panose="020B0503030303020204" pitchFamily="34" charset="0"/>
                        </a:rPr>
                        <a:t> 255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TEXT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tối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đa</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là</a:t>
                      </a:r>
                      <a:r>
                        <a:rPr lang="en-US" sz="1300" u="none" strike="noStrike" dirty="0">
                          <a:solidFill>
                            <a:schemeClr val="tx1"/>
                          </a:solidFill>
                          <a:effectLst/>
                          <a:latin typeface="SamsungOne-400" panose="020B0503030303020204" pitchFamily="34" charset="0"/>
                          <a:ea typeface="SamsungOne-400" panose="020B0503030303020204" pitchFamily="34" charset="0"/>
                        </a:rPr>
                        <a:t> 65535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BLOB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tối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đa</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là</a:t>
                      </a:r>
                      <a:r>
                        <a:rPr lang="en-US" sz="1300" u="none" strike="noStrike" dirty="0">
                          <a:solidFill>
                            <a:schemeClr val="tx1"/>
                          </a:solidFill>
                          <a:effectLst/>
                          <a:latin typeface="SamsungOne-400" panose="020B0503030303020204" pitchFamily="34" charset="0"/>
                          <a:ea typeface="SamsungOne-400" panose="020B0503030303020204" pitchFamily="34" charset="0"/>
                        </a:rPr>
                        <a:t> 65535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MEDIUMTEXT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tối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đa</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là</a:t>
                      </a:r>
                      <a:r>
                        <a:rPr lang="en-US" sz="1300" u="none" strike="noStrike" dirty="0">
                          <a:solidFill>
                            <a:schemeClr val="tx1"/>
                          </a:solidFill>
                          <a:effectLst/>
                          <a:latin typeface="SamsungOne-400" panose="020B0503030303020204" pitchFamily="34" charset="0"/>
                          <a:ea typeface="SamsungOne-400" panose="020B0503030303020204" pitchFamily="34" charset="0"/>
                        </a:rPr>
                        <a:t> 16777215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2376675"/>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MEDIUMBLOB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tối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đa</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là</a:t>
                      </a:r>
                      <a:r>
                        <a:rPr lang="en-US" sz="1300" u="none" strike="noStrike" dirty="0">
                          <a:solidFill>
                            <a:schemeClr val="tx1"/>
                          </a:solidFill>
                          <a:effectLst/>
                          <a:latin typeface="SamsungOne-400" panose="020B0503030303020204" pitchFamily="34" charset="0"/>
                          <a:ea typeface="SamsungOne-400" panose="020B0503030303020204" pitchFamily="34" charset="0"/>
                        </a:rPr>
                        <a:t> 16777215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4673852"/>
                  </a:ext>
                </a:extLst>
              </a:tr>
              <a:tr h="454133">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LONGTEXT  </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có</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dài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tối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đa</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là</a:t>
                      </a:r>
                      <a:r>
                        <a:rPr lang="en-US" sz="1300" u="none" strike="noStrike" dirty="0">
                          <a:solidFill>
                            <a:schemeClr val="tx1"/>
                          </a:solidFill>
                          <a:effectLst/>
                          <a:latin typeface="SamsungOne-400" panose="020B0503030303020204" pitchFamily="34" charset="0"/>
                          <a:ea typeface="SamsungOne-400" panose="020B0503030303020204" pitchFamily="34" charset="0"/>
                        </a:rPr>
                        <a:t> 4294967295 </a:t>
                      </a:r>
                      <a:r>
                        <a:rPr lang="en-US" sz="1300" u="none" strike="noStrike" dirty="0" err="1">
                          <a:solidFill>
                            <a:schemeClr val="tx1"/>
                          </a:solidFill>
                          <a:effectLst/>
                          <a:latin typeface="SamsungOne-400" panose="020B0503030303020204" pitchFamily="34" charset="0"/>
                          <a:ea typeface="SamsungOne-400" panose="020B0503030303020204" pitchFamily="34" charset="0"/>
                        </a:rPr>
                        <a:t>ký</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tự</a:t>
                      </a:r>
                      <a:r>
                        <a:rPr lang="en-US" sz="1300" u="none" strike="noStrike" dirty="0">
                          <a:solidFill>
                            <a:schemeClr val="tx1"/>
                          </a:solidFill>
                          <a:effectLst/>
                          <a:latin typeface="SamsungOne-400" panose="020B0503030303020204" pitchFamily="34" charset="0"/>
                          <a:ea typeface="SamsungOne-400" panose="020B0503030303020204" pitchFamily="34" charset="0"/>
                        </a:rPr>
                        <a:t>.</a:t>
                      </a:r>
                      <a:endParaRPr lang="en-US" sz="1300" b="0" i="0" u="none" strike="noStrike" dirty="0">
                        <a:solidFill>
                          <a:schemeClr val="tx1"/>
                        </a:solidFill>
                        <a:effectLst/>
                        <a:latin typeface="SamsungOne-400" panose="020B0503030303020204" pitchFamily="34" charset="0"/>
                        <a:ea typeface="SamsungOne-400" panose="020B0503030303020204" pitchFamily="34" charset="0"/>
                      </a:endParaRP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519909"/>
                  </a:ext>
                </a:extLst>
              </a:tr>
            </a:tbl>
          </a:graphicData>
        </a:graphic>
      </p:graphicFrame>
    </p:spTree>
    <p:extLst>
      <p:ext uri="{BB962C8B-B14F-4D97-AF65-F5344CB8AC3E}">
        <p14:creationId xmlns:p14="http://schemas.microsoft.com/office/powerpoint/2010/main" val="1745580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Ngày</a:t>
            </a:r>
            <a:r>
              <a:rPr lang="en-US" altLang="ko-KR" dirty="0"/>
              <a:t> &amp; </a:t>
            </a:r>
            <a:r>
              <a:rPr lang="en-US" altLang="ko-KR" dirty="0" err="1"/>
              <a:t>Giờ</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aphicFrame>
        <p:nvGraphicFramePr>
          <p:cNvPr id="6" name="표 5">
            <a:extLst>
              <a:ext uri="{FF2B5EF4-FFF2-40B4-BE49-F238E27FC236}">
                <a16:creationId xmlns:a16="http://schemas.microsoft.com/office/drawing/2014/main" id="{496484D2-429D-4E45-80D0-6BC99007B940}"/>
              </a:ext>
            </a:extLst>
          </p:cNvPr>
          <p:cNvGraphicFramePr>
            <a:graphicFrameLocks noGrp="1"/>
          </p:cNvGraphicFramePr>
          <p:nvPr>
            <p:extLst>
              <p:ext uri="{D42A27DB-BD31-4B8C-83A1-F6EECF244321}">
                <p14:modId xmlns:p14="http://schemas.microsoft.com/office/powerpoint/2010/main" val="329901836"/>
              </p:ext>
            </p:extLst>
          </p:nvPr>
        </p:nvGraphicFramePr>
        <p:xfrm>
          <a:off x="532895" y="2233613"/>
          <a:ext cx="8820000" cy="2664000"/>
        </p:xfrm>
        <a:graphic>
          <a:graphicData uri="http://schemas.openxmlformats.org/drawingml/2006/table">
            <a:tbl>
              <a:tblPr/>
              <a:tblGrid>
                <a:gridCol w="1440000">
                  <a:extLst>
                    <a:ext uri="{9D8B030D-6E8A-4147-A177-3AD203B41FA5}">
                      <a16:colId xmlns:a16="http://schemas.microsoft.com/office/drawing/2014/main" val="394888715"/>
                    </a:ext>
                  </a:extLst>
                </a:gridCol>
                <a:gridCol w="7380000">
                  <a:extLst>
                    <a:ext uri="{9D8B030D-6E8A-4147-A177-3AD203B41FA5}">
                      <a16:colId xmlns:a16="http://schemas.microsoft.com/office/drawing/2014/main" val="148328333"/>
                    </a:ext>
                  </a:extLst>
                </a:gridCol>
              </a:tblGrid>
              <a:tr h="360000">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cs typeface="Times New Roman" panose="02020603050405020304" pitchFamily="18" charset="0"/>
                        </a:rPr>
                        <a:t>Mô</a:t>
                      </a:r>
                      <a:r>
                        <a:rPr lang="en-US" altLang="ko-KR" sz="1400" b="0" kern="1200" baseline="0" dirty="0">
                          <a:solidFill>
                            <a:schemeClr val="tx1"/>
                          </a:solidFill>
                          <a:latin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cs typeface="Times New Roman" panose="02020603050405020304" pitchFamily="18" charset="0"/>
                        </a:rPr>
                        <a:t>tả</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576000">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DATE</a:t>
                      </a:r>
                    </a:p>
                  </a:txBody>
                  <a:tcPr marL="144000" marR="9525"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YYYY-MM-DD</a:t>
                      </a:r>
                    </a:p>
                  </a:txBody>
                  <a:tcPr marL="108000" marR="9525"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576000">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DATETIME</a:t>
                      </a:r>
                    </a:p>
                  </a:txBody>
                  <a:tcPr marL="144000" marR="9525"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YYYY-MM-DD HH:MM:SS</a:t>
                      </a:r>
                    </a:p>
                  </a:txBody>
                  <a:tcPr marL="108000" marR="9525"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576000">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TIMESTAMP</a:t>
                      </a:r>
                    </a:p>
                  </a:txBody>
                  <a:tcPr marL="144000" marR="9525"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YYYYMMDDHHMMSS</a:t>
                      </a:r>
                    </a:p>
                  </a:txBody>
                  <a:tcPr marL="108000" marR="9525"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576000">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TIME</a:t>
                      </a:r>
                    </a:p>
                  </a:txBody>
                  <a:tcPr marL="144000" marR="9525"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HH:MM:SS</a:t>
                      </a:r>
                    </a:p>
                  </a:txBody>
                  <a:tcPr marL="108000" marR="9525"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bl>
          </a:graphicData>
        </a:graphic>
      </p:graphicFrame>
    </p:spTree>
    <p:extLst>
      <p:ext uri="{BB962C8B-B14F-4D97-AF65-F5344CB8AC3E}">
        <p14:creationId xmlns:p14="http://schemas.microsoft.com/office/powerpoint/2010/main" val="15536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Các</a:t>
            </a:r>
            <a:r>
              <a:rPr lang="en-US" altLang="ko-KR" dirty="0"/>
              <a:t> </a:t>
            </a:r>
            <a:r>
              <a:rPr lang="en-US" altLang="ko-KR" dirty="0" err="1"/>
              <a:t>kiểu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chính</a:t>
            </a:r>
            <a:r>
              <a:rPr lang="en-US" altLang="ko-KR" dirty="0"/>
              <a:t> </a:t>
            </a:r>
            <a:r>
              <a:rPr lang="en-US" altLang="ko-KR" dirty="0" err="1"/>
              <a:t>của</a:t>
            </a:r>
            <a:r>
              <a:rPr lang="en-US" altLang="ko-KR" dirty="0"/>
              <a:t> </a:t>
            </a:r>
            <a:r>
              <a:rPr lang="en-US" altLang="ko-KR" dirty="0" err="1"/>
              <a:t>MariaDB</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aphicFrame>
        <p:nvGraphicFramePr>
          <p:cNvPr id="21" name="표 20">
            <a:extLst>
              <a:ext uri="{FF2B5EF4-FFF2-40B4-BE49-F238E27FC236}">
                <a16:creationId xmlns:a16="http://schemas.microsoft.com/office/drawing/2014/main" id="{F6BC291F-A35C-4BCC-B216-D8AB784A0D27}"/>
              </a:ext>
            </a:extLst>
          </p:cNvPr>
          <p:cNvGraphicFramePr>
            <a:graphicFrameLocks noGrp="1"/>
          </p:cNvGraphicFramePr>
          <p:nvPr>
            <p:extLst>
              <p:ext uri="{D42A27DB-BD31-4B8C-83A1-F6EECF244321}">
                <p14:modId xmlns:p14="http://schemas.microsoft.com/office/powerpoint/2010/main" val="206225439"/>
              </p:ext>
            </p:extLst>
          </p:nvPr>
        </p:nvGraphicFramePr>
        <p:xfrm>
          <a:off x="532895" y="2233613"/>
          <a:ext cx="8820000" cy="3581595"/>
        </p:xfrm>
        <a:graphic>
          <a:graphicData uri="http://schemas.openxmlformats.org/drawingml/2006/table">
            <a:tbl>
              <a:tblPr/>
              <a:tblGrid>
                <a:gridCol w="2049667">
                  <a:extLst>
                    <a:ext uri="{9D8B030D-6E8A-4147-A177-3AD203B41FA5}">
                      <a16:colId xmlns:a16="http://schemas.microsoft.com/office/drawing/2014/main" val="394888715"/>
                    </a:ext>
                  </a:extLst>
                </a:gridCol>
                <a:gridCol w="6770333">
                  <a:extLst>
                    <a:ext uri="{9D8B030D-6E8A-4147-A177-3AD203B41FA5}">
                      <a16:colId xmlns:a16="http://schemas.microsoft.com/office/drawing/2014/main" val="148328333"/>
                    </a:ext>
                  </a:extLst>
                </a:gridCol>
              </a:tblGrid>
              <a:tr h="360000">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400" b="0" kern="1200" dirty="0">
                          <a:solidFill>
                            <a:schemeClr val="tx1"/>
                          </a:solidFill>
                          <a:latin typeface="SamsungOne-700" panose="020B0803030303020204" pitchFamily="34" charset="0"/>
                          <a:cs typeface="Times New Roman" panose="02020603050405020304" pitchFamily="18" charset="0"/>
                        </a:rPr>
                        <a:t>List</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644319">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Các</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loại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chuỗi</a:t>
                      </a:r>
                      <a:endParaRPr lang="en-US" sz="130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varchar(n), char(n), text, string, binary(n)</a:t>
                      </a: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644319">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Các</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loại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số</a:t>
                      </a:r>
                      <a:endParaRPr lang="en-US" sz="130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tinyint, smallint, int, bigint</a:t>
                      </a: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644319">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Các</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kiểu</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dấu</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chấm</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động</a:t>
                      </a:r>
                      <a:endParaRPr lang="en-US" sz="130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float, double, decimal(m,n) </a:t>
                      </a: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644319">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Loại</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ngày</a:t>
                      </a:r>
                      <a:r>
                        <a:rPr lang="en-US" sz="1300" u="none" strike="noStrike" dirty="0">
                          <a:solidFill>
                            <a:schemeClr val="tx1"/>
                          </a:solidFill>
                          <a:effectLst/>
                          <a:latin typeface="SamsungOne-400" panose="020B0503030303020204" pitchFamily="34" charset="0"/>
                          <a:ea typeface="SamsungOne-400" panose="020B0503030303020204" pitchFamily="34" charset="0"/>
                        </a:rPr>
                        <a:t>/</a:t>
                      </a:r>
                      <a:r>
                        <a:rPr lang="en-US" sz="1300" u="none" strike="noStrike" dirty="0" err="1">
                          <a:solidFill>
                            <a:schemeClr val="tx1"/>
                          </a:solidFill>
                          <a:effectLst/>
                          <a:latin typeface="SamsungOne-400" panose="020B0503030303020204" pitchFamily="34" charset="0"/>
                          <a:ea typeface="SamsungOne-400" panose="020B0503030303020204" pitchFamily="34" charset="0"/>
                        </a:rPr>
                        <a:t>giờ</a:t>
                      </a:r>
                      <a:endParaRPr lang="en-US" sz="1300" u="none" strike="noStrike" dirty="0">
                        <a:solidFill>
                          <a:schemeClr val="tx1"/>
                        </a:solidFill>
                        <a:effectLst/>
                        <a:latin typeface="SamsungOne-400" panose="020B0503030303020204" pitchFamily="34" charset="0"/>
                        <a:ea typeface="SamsungOne-400" panose="020B0503030303020204" pitchFamily="34" charset="0"/>
                      </a:endParaRP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date, time, datetime, timestamp</a:t>
                      </a: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644319">
                <a:tc>
                  <a:txBody>
                    <a:bodyPr/>
                    <a:lstStyle/>
                    <a:p>
                      <a:pPr marL="0" lvl="1" algn="l" fontAlgn="ctr"/>
                      <a:r>
                        <a:rPr lang="en-US" sz="1300" u="none" strike="noStrike" dirty="0" err="1">
                          <a:solidFill>
                            <a:schemeClr val="tx1"/>
                          </a:solidFill>
                          <a:effectLst/>
                          <a:latin typeface="SamsungOne-400" panose="020B0503030303020204" pitchFamily="34" charset="0"/>
                          <a:ea typeface="SamsungOne-400" panose="020B0503030303020204" pitchFamily="34" charset="0"/>
                        </a:rPr>
                        <a:t>Các</a:t>
                      </a:r>
                      <a:r>
                        <a:rPr lang="en-US" sz="1300" u="none" strike="noStrike" dirty="0">
                          <a:solidFill>
                            <a:schemeClr val="tx1"/>
                          </a:solidFill>
                          <a:effectLst/>
                          <a:latin typeface="SamsungOne-400" panose="020B0503030303020204" pitchFamily="34" charset="0"/>
                          <a:ea typeface="SamsungOne-400" panose="020B0503030303020204" pitchFamily="34" charset="0"/>
                        </a:rPr>
                        <a:t> </a:t>
                      </a:r>
                      <a:r>
                        <a:rPr lang="en-US" sz="1300" u="none" strike="noStrike" dirty="0" err="1">
                          <a:solidFill>
                            <a:schemeClr val="tx1"/>
                          </a:solidFill>
                          <a:effectLst/>
                          <a:latin typeface="SamsungOne-400" panose="020B0503030303020204" pitchFamily="34" charset="0"/>
                          <a:ea typeface="SamsungOne-400" panose="020B0503030303020204" pitchFamily="34" charset="0"/>
                        </a:rPr>
                        <a:t>kiểu</a:t>
                      </a:r>
                      <a:r>
                        <a:rPr lang="en-US" sz="1300" u="none" strike="noStrike" dirty="0">
                          <a:solidFill>
                            <a:schemeClr val="tx1"/>
                          </a:solidFill>
                          <a:effectLst/>
                          <a:latin typeface="SamsungOne-400" panose="020B0503030303020204" pitchFamily="34" charset="0"/>
                          <a:ea typeface="SamsungOne-400" panose="020B0503030303020204" pitchFamily="34" charset="0"/>
                        </a:rPr>
                        <a:t> Boolean</a:t>
                      </a:r>
                    </a:p>
                  </a:txBody>
                  <a:tcPr marL="144000" marR="144000" marT="9525" marB="0"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1" algn="l" fontAlgn="ctr"/>
                      <a:r>
                        <a:rPr lang="en-US" sz="1300" u="none" strike="noStrike" dirty="0">
                          <a:solidFill>
                            <a:schemeClr val="tx1"/>
                          </a:solidFill>
                          <a:effectLst/>
                          <a:latin typeface="SamsungOne-400" panose="020B0503030303020204" pitchFamily="34" charset="0"/>
                          <a:ea typeface="SamsungOne-400" panose="020B0503030303020204" pitchFamily="34" charset="0"/>
                        </a:rPr>
                        <a:t>boolean</a:t>
                      </a:r>
                    </a:p>
                  </a:txBody>
                  <a:tcPr marL="108000" marR="144000" marT="9525"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bl>
          </a:graphicData>
        </a:graphic>
      </p:graphicFrame>
    </p:spTree>
    <p:extLst>
      <p:ext uri="{BB962C8B-B14F-4D97-AF65-F5344CB8AC3E}">
        <p14:creationId xmlns:p14="http://schemas.microsoft.com/office/powerpoint/2010/main" val="2206067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p:txBody>
          <a:bodyPr/>
          <a:lstStyle/>
          <a:p>
            <a:r>
              <a:rPr lang="en-US" altLang="ko-KR" dirty="0" err="1"/>
              <a:t>Giới</a:t>
            </a:r>
            <a:r>
              <a:rPr lang="en-US" altLang="ko-KR" dirty="0"/>
              <a:t> </a:t>
            </a:r>
            <a:r>
              <a:rPr lang="en-US" altLang="ko-KR" dirty="0" err="1"/>
              <a:t>thiệu</a:t>
            </a:r>
            <a:r>
              <a:rPr lang="en-US" altLang="ko-KR" dirty="0"/>
              <a:t> </a:t>
            </a:r>
            <a:r>
              <a:rPr lang="en-US" altLang="ko-KR" dirty="0" err="1"/>
              <a:t>về</a:t>
            </a:r>
            <a:r>
              <a:rPr lang="en-US" altLang="ko-KR" dirty="0"/>
              <a:t> SQL</a:t>
            </a:r>
            <a:endParaRPr lang="ko-KR" altLang="en-US"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1</a:t>
            </a:r>
            <a:endParaRPr lang="ko-KR" altLang="en-US" dirty="0"/>
          </a:p>
        </p:txBody>
      </p:sp>
      <p:sp>
        <p:nvSpPr>
          <p:cNvPr id="4" name="직사각형 3">
            <a:extLst>
              <a:ext uri="{FF2B5EF4-FFF2-40B4-BE49-F238E27FC236}">
                <a16:creationId xmlns:a16="http://schemas.microsoft.com/office/drawing/2014/main" id="{25227E1E-B4D7-4680-B321-86202A634A3D}"/>
              </a:ext>
            </a:extLst>
          </p:cNvPr>
          <p:cNvSpPr/>
          <p:nvPr/>
        </p:nvSpPr>
        <p:spPr>
          <a:xfrm>
            <a:off x="1234524" y="451278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1.2. </a:t>
            </a:r>
            <a:r>
              <a:rPr lang="en-US" altLang="ko-KR" dirty="0" err="1">
                <a:solidFill>
                  <a:schemeClr val="tx1">
                    <a:lumMod val="75000"/>
                    <a:lumOff val="25000"/>
                  </a:schemeClr>
                </a:solidFill>
                <a:latin typeface="SamsungOne-700" panose="020B0803030303020204" pitchFamily="34" charset="0"/>
              </a:rPr>
              <a:t>Quản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lý</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liệu</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bảng</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với</a:t>
            </a:r>
            <a:r>
              <a:rPr lang="en-US" altLang="ko-KR" dirty="0">
                <a:solidFill>
                  <a:schemeClr val="tx1">
                    <a:lumMod val="75000"/>
                    <a:lumOff val="25000"/>
                  </a:schemeClr>
                </a:solidFill>
                <a:latin typeface="SamsungOne-700" panose="020B0803030303020204" pitchFamily="34" charset="0"/>
              </a:rPr>
              <a:t> DML</a:t>
            </a:r>
          </a:p>
        </p:txBody>
      </p:sp>
      <p:sp>
        <p:nvSpPr>
          <p:cNvPr id="5" name="직사각형 4">
            <a:extLst>
              <a:ext uri="{FF2B5EF4-FFF2-40B4-BE49-F238E27FC236}">
                <a16:creationId xmlns:a16="http://schemas.microsoft.com/office/drawing/2014/main" id="{C76355B6-889B-4291-8C9C-FF04B5238963}"/>
              </a:ext>
            </a:extLst>
          </p:cNvPr>
          <p:cNvSpPr/>
          <p:nvPr/>
        </p:nvSpPr>
        <p:spPr>
          <a:xfrm>
            <a:off x="1051644" y="451161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6" name="직사각형 5">
            <a:extLst>
              <a:ext uri="{FF2B5EF4-FFF2-40B4-BE49-F238E27FC236}">
                <a16:creationId xmlns:a16="http://schemas.microsoft.com/office/drawing/2014/main" id="{FCDB4246-759E-4914-9BA0-4E672FCE0734}"/>
              </a:ext>
            </a:extLst>
          </p:cNvPr>
          <p:cNvSpPr/>
          <p:nvPr/>
        </p:nvSpPr>
        <p:spPr>
          <a:xfrm>
            <a:off x="1234524" y="4098317"/>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1.1. </a:t>
            </a:r>
            <a:r>
              <a:rPr lang="en-US" altLang="ko-KR" dirty="0" err="1">
                <a:solidFill>
                  <a:schemeClr val="bg1">
                    <a:lumMod val="65000"/>
                  </a:schemeClr>
                </a:solidFill>
                <a:latin typeface="SamsungOne-400" panose="020B0503030303020204" pitchFamily="34" charset="0"/>
              </a:rPr>
              <a:t>Tạo</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bảng</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bằng</a:t>
            </a:r>
            <a:r>
              <a:rPr lang="en-US" altLang="ko-KR" dirty="0">
                <a:solidFill>
                  <a:schemeClr val="bg1">
                    <a:lumMod val="65000"/>
                  </a:schemeClr>
                </a:solidFill>
                <a:latin typeface="SamsungOne-400" panose="020B0503030303020204" pitchFamily="34" charset="0"/>
              </a:rPr>
              <a:t> DDL</a:t>
            </a:r>
          </a:p>
        </p:txBody>
      </p:sp>
      <p:sp>
        <p:nvSpPr>
          <p:cNvPr id="7" name="직사각형 6">
            <a:extLst>
              <a:ext uri="{FF2B5EF4-FFF2-40B4-BE49-F238E27FC236}">
                <a16:creationId xmlns:a16="http://schemas.microsoft.com/office/drawing/2014/main" id="{A7386D16-A9E2-4BCB-96F4-F653044A616F}"/>
              </a:ext>
            </a:extLst>
          </p:cNvPr>
          <p:cNvSpPr/>
          <p:nvPr/>
        </p:nvSpPr>
        <p:spPr>
          <a:xfrm>
            <a:off x="1051644" y="4097144"/>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8" name="Group 2">
            <a:extLst>
              <a:ext uri="{FF2B5EF4-FFF2-40B4-BE49-F238E27FC236}">
                <a16:creationId xmlns:a16="http://schemas.microsoft.com/office/drawing/2014/main" id="{1391CD7E-0617-4B46-AADF-A6CD526328F3}"/>
              </a:ext>
            </a:extLst>
          </p:cNvPr>
          <p:cNvGrpSpPr/>
          <p:nvPr/>
        </p:nvGrpSpPr>
        <p:grpSpPr>
          <a:xfrm>
            <a:off x="1051644" y="4924905"/>
            <a:ext cx="5702300" cy="278172"/>
            <a:chOff x="571500" y="5165783"/>
            <a:chExt cx="5702300" cy="278172"/>
          </a:xfrm>
        </p:grpSpPr>
        <p:sp>
          <p:nvSpPr>
            <p:cNvPr id="9" name="직사각형 43">
              <a:extLst>
                <a:ext uri="{FF2B5EF4-FFF2-40B4-BE49-F238E27FC236}">
                  <a16:creationId xmlns:a16="http://schemas.microsoft.com/office/drawing/2014/main" id="{C3A80673-24AC-49F9-8582-81287A6BA03C}"/>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vấn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bằng</a:t>
              </a:r>
              <a:r>
                <a:rPr lang="en-US" altLang="ko-KR" dirty="0">
                  <a:solidFill>
                    <a:schemeClr val="bg1">
                      <a:lumMod val="65000"/>
                    </a:schemeClr>
                  </a:solidFill>
                  <a:latin typeface="SamsungOne-400" panose="020B0503030303020204" pitchFamily="34" charset="0"/>
                  <a:ea typeface="SamsungOne-400" panose="020B0503030303020204" pitchFamily="34" charset="0"/>
                </a:rPr>
                <a:t> SQL</a:t>
              </a:r>
            </a:p>
          </p:txBody>
        </p:sp>
        <p:sp>
          <p:nvSpPr>
            <p:cNvPr id="10" name="직사각형 44">
              <a:extLst>
                <a:ext uri="{FF2B5EF4-FFF2-40B4-BE49-F238E27FC236}">
                  <a16:creationId xmlns:a16="http://schemas.microsoft.com/office/drawing/2014/main" id="{24F59396-F183-462B-A9AE-3860AE6669BB}"/>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3982591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Ngôn</a:t>
            </a:r>
            <a:r>
              <a:rPr lang="en-US" altLang="ko-KR" dirty="0"/>
              <a:t> </a:t>
            </a:r>
            <a:r>
              <a:rPr lang="en-US" altLang="ko-KR" dirty="0" err="1"/>
              <a:t>ngữ</a:t>
            </a:r>
            <a:r>
              <a:rPr lang="en-US" altLang="ko-KR" dirty="0"/>
              <a:t> </a:t>
            </a:r>
            <a:r>
              <a:rPr lang="en-US" altLang="ko-KR" dirty="0" err="1"/>
              <a:t>thao</a:t>
            </a:r>
            <a:r>
              <a:rPr lang="en-US" altLang="ko-KR" dirty="0"/>
              <a:t> </a:t>
            </a:r>
            <a:r>
              <a:rPr lang="en-US" altLang="ko-KR" dirty="0" err="1"/>
              <a:t>tác</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DML là Ngôn ngữ thao tác dữ liệu được sử dụng để tự thao tác dữ liệu</a:t>
            </a:r>
            <a:endParaRPr lang="en" altLang="ko-KR" dirty="0"/>
          </a:p>
          <a:p>
            <a:pPr lvl="1"/>
            <a:r>
              <a:rPr lang="en-US" altLang="ko-KR" dirty="0" err="1"/>
              <a:t>Ví</a:t>
            </a:r>
            <a:r>
              <a:rPr lang="en-US" altLang="ko-KR" dirty="0"/>
              <a:t> </a:t>
            </a:r>
            <a:r>
              <a:rPr lang="en-US" altLang="ko-KR" dirty="0" err="1"/>
              <a:t>dụ</a:t>
            </a:r>
            <a:r>
              <a:rPr lang="en-US" altLang="ko-KR" dirty="0"/>
              <a:t>: </a:t>
            </a:r>
            <a:r>
              <a:rPr lang="en-US" altLang="ko-KR" dirty="0" err="1"/>
              <a:t>chèn</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xóa</a:t>
            </a:r>
            <a:r>
              <a:rPr lang="en-US" altLang="ko-KR" dirty="0"/>
              <a:t> </a:t>
            </a:r>
            <a:r>
              <a:rPr lang="en-US" altLang="ko-KR" dirty="0" err="1"/>
              <a:t>là</a:t>
            </a:r>
            <a:r>
              <a:rPr lang="en-US" altLang="ko-KR" dirty="0"/>
              <a:t> </a:t>
            </a:r>
            <a:r>
              <a:rPr lang="en-US" altLang="ko-KR" dirty="0" err="1"/>
              <a:t>các</a:t>
            </a:r>
            <a:r>
              <a:rPr lang="en-US" altLang="ko-KR" dirty="0"/>
              <a:t> </a:t>
            </a:r>
            <a:r>
              <a:rPr lang="en-US" altLang="ko-KR" dirty="0" err="1"/>
              <a:t>lệnh</a:t>
            </a:r>
            <a:r>
              <a:rPr lang="en-US" altLang="ko-KR" dirty="0"/>
              <a:t> </a:t>
            </a:r>
            <a:r>
              <a:rPr lang="en-US" altLang="ko-KR" dirty="0" err="1"/>
              <a:t>trong</a:t>
            </a:r>
            <a:r>
              <a:rPr lang="en-US" altLang="ko-KR" dirty="0"/>
              <a:t> SQL</a:t>
            </a:r>
            <a:endParaRPr lang="en" altLang="ko-KR" dirty="0"/>
          </a:p>
          <a:p>
            <a:r>
              <a:rPr lang="vi-VN" altLang="ko-KR" dirty="0"/>
              <a:t>Nó được sử dụng để thêm, truy xuất hoặc cập nhật dữ liệu</a:t>
            </a:r>
          </a:p>
          <a:p>
            <a:r>
              <a:rPr lang="vi-VN" altLang="ko-KR" dirty="0"/>
              <a:t>Nó thêm hoặc cập nhật hàng của bảng. Các hàng này được gọi là tuple</a:t>
            </a:r>
          </a:p>
          <a:p>
            <a:r>
              <a:rPr lang="vi-VN" altLang="ko-KR" dirty="0"/>
              <a:t>Lệnh CƠ BẢN hiện diện trong DML là </a:t>
            </a:r>
            <a:r>
              <a:rPr lang="vi-VN" altLang="ko-KR" b="1" dirty="0"/>
              <a:t>UPDATE, INSERT, SELECT, DELETE, </a:t>
            </a:r>
            <a:r>
              <a:rPr lang="vi-VN" altLang="ko-KR" dirty="0"/>
              <a:t>v.v.</a:t>
            </a:r>
            <a:endParaRPr lang="ko-KR" altLang="en-US" dirty="0"/>
          </a:p>
        </p:txBody>
      </p:sp>
    </p:spTree>
    <p:extLst>
      <p:ext uri="{BB962C8B-B14F-4D97-AF65-F5344CB8AC3E}">
        <p14:creationId xmlns:p14="http://schemas.microsoft.com/office/powerpoint/2010/main" val="3168929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2" y="1374768"/>
            <a:ext cx="8796528" cy="493776"/>
          </a:xfrm>
        </p:spPr>
        <p:txBody>
          <a:bodyPr/>
          <a:lstStyle/>
          <a:p>
            <a:r>
              <a:rPr lang="en-US" altLang="ko-KR" dirty="0"/>
              <a:t>CRUD (Create, Read, Update, Delete)</a:t>
            </a:r>
          </a:p>
          <a:p>
            <a:r>
              <a:rPr lang="en-US" altLang="ko-KR" dirty="0"/>
              <a:t>(</a:t>
            </a:r>
            <a:r>
              <a:rPr lang="en-US" altLang="ko-KR" dirty="0" err="1"/>
              <a:t>Tạo</a:t>
            </a:r>
            <a:r>
              <a:rPr lang="en-US" altLang="ko-KR" dirty="0"/>
              <a:t>, </a:t>
            </a:r>
            <a:r>
              <a:rPr lang="en-US" altLang="ko-KR" dirty="0" err="1"/>
              <a:t>Đọc</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Xóa</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thao</a:t>
            </a:r>
            <a:r>
              <a:rPr lang="en-US" altLang="ko-KR" dirty="0"/>
              <a:t> </a:t>
            </a:r>
            <a:r>
              <a:rPr lang="en-US" altLang="ko-KR" dirty="0" err="1"/>
              <a:t>tác</a:t>
            </a:r>
            <a:r>
              <a:rPr lang="en-US" altLang="ko-KR" dirty="0"/>
              <a:t> CRUD </a:t>
            </a:r>
            <a:r>
              <a:rPr lang="en-US" altLang="ko-KR" dirty="0" err="1"/>
              <a:t>có</a:t>
            </a:r>
            <a:r>
              <a:rPr lang="en-US" altLang="ko-KR" dirty="0"/>
              <a:t> </a:t>
            </a:r>
            <a:r>
              <a:rPr lang="en-US" altLang="ko-KR" dirty="0" err="1"/>
              <a:t>nghĩa</a:t>
            </a:r>
            <a:r>
              <a:rPr lang="en-US" altLang="ko-KR" dirty="0"/>
              <a:t> </a:t>
            </a:r>
            <a:r>
              <a:rPr lang="en-US" altLang="ko-KR" dirty="0" err="1"/>
              <a:t>là</a:t>
            </a:r>
            <a:endParaRPr lang="en" altLang="ko-KR" dirty="0"/>
          </a:p>
          <a:p>
            <a:pPr lvl="1"/>
            <a:r>
              <a:rPr lang="en-US" altLang="ko-KR" dirty="0"/>
              <a:t>C- Create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Chèn</a:t>
            </a:r>
            <a:r>
              <a:rPr lang="en-US" altLang="ko-KR" dirty="0"/>
              <a:t> </a:t>
            </a:r>
            <a:r>
              <a:rPr lang="en-US" altLang="ko-KR" dirty="0" err="1"/>
              <a:t>dữ</a:t>
            </a:r>
            <a:r>
              <a:rPr lang="en-US" altLang="ko-KR" dirty="0"/>
              <a:t> </a:t>
            </a:r>
            <a:r>
              <a:rPr lang="en-US" altLang="ko-KR" dirty="0" err="1"/>
              <a:t>liệu</a:t>
            </a:r>
            <a:r>
              <a:rPr lang="en-US" altLang="ko-KR" dirty="0"/>
              <a:t>"</a:t>
            </a:r>
          </a:p>
          <a:p>
            <a:pPr lvl="1"/>
            <a:r>
              <a:rPr lang="en-US" altLang="ko-KR" dirty="0"/>
              <a:t>R- Read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Chọn</a:t>
            </a:r>
            <a:r>
              <a:rPr lang="en-US" altLang="ko-KR" dirty="0"/>
              <a:t> </a:t>
            </a:r>
            <a:r>
              <a:rPr lang="en-US" altLang="ko-KR" dirty="0" err="1"/>
              <a:t>dữ</a:t>
            </a:r>
            <a:r>
              <a:rPr lang="en-US" altLang="ko-KR" dirty="0"/>
              <a:t> </a:t>
            </a:r>
            <a:r>
              <a:rPr lang="en-US" altLang="ko-KR" dirty="0" err="1"/>
              <a:t>liệu</a:t>
            </a:r>
            <a:r>
              <a:rPr lang="en-US" altLang="ko-KR" dirty="0"/>
              <a:t>"</a:t>
            </a:r>
          </a:p>
          <a:p>
            <a:pPr lvl="1"/>
            <a:r>
              <a:rPr lang="en-US" altLang="ko-KR" dirty="0"/>
              <a:t>U- Update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dữ</a:t>
            </a:r>
            <a:r>
              <a:rPr lang="en-US" altLang="ko-KR" dirty="0"/>
              <a:t> </a:t>
            </a:r>
            <a:r>
              <a:rPr lang="en-US" altLang="ko-KR" dirty="0" err="1"/>
              <a:t>liệu</a:t>
            </a:r>
            <a:r>
              <a:rPr lang="en-US" altLang="ko-KR" dirty="0"/>
              <a:t>"</a:t>
            </a:r>
          </a:p>
          <a:p>
            <a:pPr lvl="1"/>
            <a:r>
              <a:rPr lang="en-US" altLang="ko-KR" dirty="0"/>
              <a:t>D- Delete </a:t>
            </a:r>
            <a:r>
              <a:rPr lang="en-US" altLang="ko-KR" dirty="0" err="1"/>
              <a:t>có</a:t>
            </a:r>
            <a:r>
              <a:rPr lang="en-US" altLang="ko-KR" dirty="0"/>
              <a:t> </a:t>
            </a:r>
            <a:r>
              <a:rPr lang="en-US" altLang="ko-KR" dirty="0" err="1"/>
              <a:t>nghĩa</a:t>
            </a:r>
            <a:r>
              <a:rPr lang="en-US" altLang="ko-KR" dirty="0"/>
              <a:t> </a:t>
            </a:r>
            <a:r>
              <a:rPr lang="en-US" altLang="ko-KR" dirty="0" err="1"/>
              <a:t>là</a:t>
            </a:r>
            <a:r>
              <a:rPr lang="en-US" altLang="ko-KR" dirty="0"/>
              <a:t> "</a:t>
            </a:r>
            <a:r>
              <a:rPr lang="en-US" altLang="ko-KR" dirty="0" err="1"/>
              <a:t>Xóa</a:t>
            </a:r>
            <a:r>
              <a:rPr lang="en-US" altLang="ko-KR" dirty="0"/>
              <a:t> </a:t>
            </a:r>
            <a:r>
              <a:rPr lang="en-US" altLang="ko-KR" dirty="0" err="1"/>
              <a:t>dữ</a:t>
            </a:r>
            <a:r>
              <a:rPr lang="en-US" altLang="ko-KR" dirty="0"/>
              <a:t> </a:t>
            </a:r>
            <a:r>
              <a:rPr lang="en-US" altLang="ko-KR" dirty="0" err="1"/>
              <a:t>liệu</a:t>
            </a:r>
            <a:r>
              <a:rPr lang="en-US" altLang="ko-KR" dirty="0"/>
              <a:t>"</a:t>
            </a:r>
            <a:endParaRPr lang="en" altLang="ko-KR" dirty="0"/>
          </a:p>
          <a:p>
            <a:endParaRPr lang="en-US" altLang="ko-KR" dirty="0"/>
          </a:p>
          <a:p>
            <a:r>
              <a:rPr lang="en-US" altLang="ko-KR" dirty="0"/>
              <a:t>UPSERT - </a:t>
            </a:r>
            <a:r>
              <a:rPr lang="en-US" altLang="ko-KR" dirty="0" err="1"/>
              <a:t>cập</a:t>
            </a:r>
            <a:r>
              <a:rPr lang="en-US" altLang="ko-KR" dirty="0"/>
              <a:t> </a:t>
            </a:r>
            <a:r>
              <a:rPr lang="en-US" altLang="ko-KR" dirty="0" err="1"/>
              <a:t>nhật</a:t>
            </a:r>
            <a:r>
              <a:rPr lang="en-US" altLang="ko-KR" dirty="0"/>
              <a:t> </a:t>
            </a:r>
            <a:r>
              <a:rPr lang="en-US" altLang="ko-KR" dirty="0" err="1"/>
              <a:t>có</a:t>
            </a:r>
            <a:r>
              <a:rPr lang="en-US" altLang="ko-KR" dirty="0"/>
              <a:t> </a:t>
            </a:r>
            <a:r>
              <a:rPr lang="en-US" altLang="ko-KR" dirty="0" err="1"/>
              <a:t>điều</a:t>
            </a:r>
            <a:r>
              <a:rPr lang="en-US" altLang="ko-KR" dirty="0"/>
              <a:t> </a:t>
            </a:r>
            <a:r>
              <a:rPr lang="en-US" altLang="ko-KR" dirty="0" err="1"/>
              <a:t>kiện</a:t>
            </a:r>
            <a:r>
              <a:rPr lang="en-US" altLang="ko-KR" dirty="0"/>
              <a:t> </a:t>
            </a:r>
            <a:r>
              <a:rPr lang="en-US" altLang="ko-KR" dirty="0" err="1"/>
              <a:t>khi</a:t>
            </a:r>
            <a:r>
              <a:rPr lang="en-US" altLang="ko-KR" dirty="0"/>
              <a:t> </a:t>
            </a:r>
            <a:r>
              <a:rPr lang="en-US" altLang="ko-KR" dirty="0" err="1"/>
              <a:t>cố</a:t>
            </a:r>
            <a:r>
              <a:rPr lang="en-US" altLang="ko-KR" dirty="0"/>
              <a:t> </a:t>
            </a:r>
            <a:r>
              <a:rPr lang="en-US" altLang="ko-KR" dirty="0" err="1"/>
              <a:t>chèn</a:t>
            </a:r>
            <a:endParaRPr lang="en-US" altLang="ko-KR" dirty="0"/>
          </a:p>
          <a:p>
            <a:pPr lvl="1"/>
            <a:r>
              <a:rPr lang="en-US" altLang="ko-KR" dirty="0" err="1"/>
              <a:t>Nếu</a:t>
            </a:r>
            <a:r>
              <a:rPr lang="en-US" altLang="ko-KR" dirty="0"/>
              <a:t> </a:t>
            </a:r>
            <a:r>
              <a:rPr lang="en-US" altLang="ko-KR" dirty="0" err="1"/>
              <a:t>khóa</a:t>
            </a:r>
            <a:r>
              <a:rPr lang="en-US" altLang="ko-KR" dirty="0"/>
              <a:t> </a:t>
            </a:r>
            <a:r>
              <a:rPr lang="en-US" altLang="ko-KR" dirty="0" err="1"/>
              <a:t>tồn</a:t>
            </a:r>
            <a:r>
              <a:rPr lang="en-US" altLang="ko-KR" dirty="0"/>
              <a:t> </a:t>
            </a:r>
            <a:r>
              <a:rPr lang="en-US" altLang="ko-KR" dirty="0" err="1"/>
              <a:t>tại</a:t>
            </a:r>
            <a:r>
              <a:rPr lang="en-US" altLang="ko-KR" dirty="0"/>
              <a:t> </a:t>
            </a:r>
            <a:r>
              <a:rPr lang="en-US" altLang="ko-KR" dirty="0" err="1"/>
              <a:t>khi</a:t>
            </a:r>
            <a:r>
              <a:rPr lang="en-US" altLang="ko-KR" dirty="0"/>
              <a:t> </a:t>
            </a:r>
            <a:r>
              <a:rPr lang="en-US" altLang="ko-KR" dirty="0" err="1"/>
              <a:t>chèn</a:t>
            </a:r>
            <a:endParaRPr lang="en-US" altLang="ko-KR" dirty="0"/>
          </a:p>
          <a:p>
            <a:pPr lvl="1"/>
            <a:r>
              <a:rPr lang="en-US" altLang="ko-KR" dirty="0" err="1"/>
              <a:t>Ví</a:t>
            </a:r>
            <a:r>
              <a:rPr lang="en-US" altLang="ko-KR" dirty="0"/>
              <a:t> </a:t>
            </a:r>
            <a:r>
              <a:rPr lang="en-US" altLang="ko-KR" dirty="0" err="1"/>
              <a:t>dụ</a:t>
            </a:r>
            <a:endParaRPr lang="ko-KR" altLang="en-US" dirty="0"/>
          </a:p>
        </p:txBody>
      </p:sp>
      <p:sp>
        <p:nvSpPr>
          <p:cNvPr id="6" name="TextBox 5">
            <a:extLst>
              <a:ext uri="{FF2B5EF4-FFF2-40B4-BE49-F238E27FC236}">
                <a16:creationId xmlns:a16="http://schemas.microsoft.com/office/drawing/2014/main" id="{6954EEFA-55E4-4843-861E-444ED39A7E73}"/>
              </a:ext>
            </a:extLst>
          </p:cNvPr>
          <p:cNvSpPr txBox="1"/>
          <p:nvPr/>
        </p:nvSpPr>
        <p:spPr>
          <a:xfrm>
            <a:off x="711199" y="4732743"/>
            <a:ext cx="7812000" cy="4578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INSERT INTO </a:t>
            </a:r>
            <a:r>
              <a:rPr lang="en-US" altLang="ko-KR" dirty="0">
                <a:latin typeface="SamsungOne-400" panose="020B0503030303020204" pitchFamily="34" charset="0"/>
                <a:ea typeface="SamsungOne-400" panose="020B0503030303020204" pitchFamily="34" charset="0"/>
                <a:cs typeface="Samsung Sharp Sans Regular" pitchFamily="2" charset="0"/>
              </a:rPr>
              <a:t>table_name(column_1) values(value_1)</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ON CONFLICT </a:t>
            </a:r>
            <a:r>
              <a:rPr lang="en-US" altLang="ko-KR" dirty="0">
                <a:latin typeface="SamsungOne-400" panose="020B0503030303020204" pitchFamily="34" charset="0"/>
                <a:ea typeface="SamsungOne-400" panose="020B0503030303020204" pitchFamily="34" charset="0"/>
                <a:cs typeface="Samsung Sharp Sans Regular" pitchFamily="2" charset="0"/>
              </a:rPr>
              <a:t>target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a:t>
            </a:r>
            <a:r>
              <a:rPr lang="en-US" altLang="ko-KR" dirty="0">
                <a:latin typeface="SamsungOne-400" panose="020B0503030303020204" pitchFamily="34" charset="0"/>
                <a:ea typeface="SamsungOne-400" panose="020B0503030303020204" pitchFamily="34" charset="0"/>
                <a:cs typeface="Samsung Sharp Sans Regular" pitchFamily="2" charset="0"/>
              </a:rPr>
              <a:t>action;</a:t>
            </a:r>
          </a:p>
        </p:txBody>
      </p:sp>
    </p:spTree>
    <p:extLst>
      <p:ext uri="{BB962C8B-B14F-4D97-AF65-F5344CB8AC3E}">
        <p14:creationId xmlns:p14="http://schemas.microsoft.com/office/powerpoint/2010/main" val="437017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UPDATE (CẬP NHẬT)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Câu</a:t>
            </a:r>
            <a:r>
              <a:rPr lang="en-US" altLang="ko-KR" dirty="0"/>
              <a:t> </a:t>
            </a:r>
            <a:r>
              <a:rPr lang="en-US" altLang="ko-KR" dirty="0" err="1"/>
              <a:t>lệnh</a:t>
            </a:r>
            <a:r>
              <a:rPr lang="en-US" altLang="ko-KR" dirty="0"/>
              <a:t> </a:t>
            </a:r>
            <a:r>
              <a:rPr lang="en-US" altLang="ko-KR" b="1" dirty="0"/>
              <a:t>UPDATE</a:t>
            </a:r>
            <a:r>
              <a:rPr lang="en-US" altLang="ko-KR" dirty="0"/>
              <a:t> PostgreSQL </a:t>
            </a:r>
            <a:r>
              <a:rPr lang="en-US" altLang="ko-KR" dirty="0" err="1"/>
              <a:t>cho</a:t>
            </a:r>
            <a:r>
              <a:rPr lang="en-US" altLang="ko-KR" dirty="0"/>
              <a:t> </a:t>
            </a:r>
            <a:r>
              <a:rPr lang="en-US" altLang="ko-KR" dirty="0" err="1"/>
              <a:t>phép</a:t>
            </a:r>
            <a:r>
              <a:rPr lang="en-US" altLang="ko-KR" dirty="0"/>
              <a:t> </a:t>
            </a:r>
            <a:r>
              <a:rPr lang="en-US" altLang="ko-KR" dirty="0" err="1"/>
              <a:t>bạn</a:t>
            </a:r>
            <a:r>
              <a:rPr lang="en-US" altLang="ko-KR" dirty="0"/>
              <a:t> </a:t>
            </a:r>
            <a:r>
              <a:rPr lang="en-US" altLang="ko-KR" dirty="0" err="1"/>
              <a:t>sửa</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bảng</a:t>
            </a:r>
            <a:endParaRPr lang="en-US" altLang="ko-KR" dirty="0"/>
          </a:p>
          <a:p>
            <a:r>
              <a:rPr lang="en-US" altLang="ko-KR" dirty="0" err="1"/>
              <a:t>Khi</a:t>
            </a:r>
            <a:r>
              <a:rPr lang="en-US" altLang="ko-KR" dirty="0"/>
              <a:t> </a:t>
            </a:r>
            <a:r>
              <a:rPr lang="en-US" altLang="ko-KR" dirty="0" err="1"/>
              <a:t>tham</a:t>
            </a:r>
            <a:r>
              <a:rPr lang="en-US" altLang="ko-KR" dirty="0"/>
              <a:t> </a:t>
            </a:r>
            <a:r>
              <a:rPr lang="en-US" altLang="ko-KR" dirty="0" err="1"/>
              <a:t>chiếu</a:t>
            </a:r>
            <a:r>
              <a:rPr lang="en-US" altLang="ko-KR" dirty="0"/>
              <a:t> </a:t>
            </a:r>
            <a:r>
              <a:rPr lang="en-US" altLang="ko-KR" dirty="0" err="1"/>
              <a:t>nội</a:t>
            </a:r>
            <a:r>
              <a:rPr lang="en-US" altLang="ko-KR" dirty="0"/>
              <a:t> dung </a:t>
            </a:r>
            <a:r>
              <a:rPr lang="en-US" altLang="ko-KR" dirty="0" err="1"/>
              <a:t>của</a:t>
            </a:r>
            <a:r>
              <a:rPr lang="en-US" altLang="ko-KR" dirty="0"/>
              <a:t> </a:t>
            </a:r>
            <a:r>
              <a:rPr lang="en-US" altLang="ko-KR" dirty="0" err="1"/>
              <a:t>một</a:t>
            </a:r>
            <a:r>
              <a:rPr lang="en-US" altLang="ko-KR" dirty="0"/>
              <a:t> </a:t>
            </a:r>
            <a:r>
              <a:rPr lang="en-US" altLang="ko-KR" dirty="0" err="1"/>
              <a:t>bảng</a:t>
            </a:r>
            <a:r>
              <a:rPr lang="en-US" altLang="ko-KR" dirty="0"/>
              <a:t> </a:t>
            </a:r>
            <a:r>
              <a:rPr lang="en-US" altLang="ko-KR" dirty="0" err="1"/>
              <a:t>khác</a:t>
            </a:r>
            <a:r>
              <a:rPr lang="en-US" altLang="ko-KR" dirty="0"/>
              <a:t> </a:t>
            </a:r>
            <a:r>
              <a:rPr lang="en-US" altLang="ko-KR" dirty="0" err="1"/>
              <a:t>trong</a:t>
            </a:r>
            <a:r>
              <a:rPr lang="en-US" altLang="ko-KR" dirty="0"/>
              <a:t> </a:t>
            </a:r>
            <a:r>
              <a:rPr lang="en-US" altLang="ko-KR" dirty="0" err="1"/>
              <a:t>quá</a:t>
            </a:r>
            <a:r>
              <a:rPr lang="en-US" altLang="ko-KR" dirty="0"/>
              <a:t> </a:t>
            </a:r>
            <a:r>
              <a:rPr lang="en-US" altLang="ko-KR" dirty="0" err="1"/>
              <a:t>trình</a:t>
            </a:r>
            <a:r>
              <a:rPr lang="en-US" altLang="ko-KR" dirty="0"/>
              <a:t> </a:t>
            </a:r>
            <a:r>
              <a:rPr lang="en-US" altLang="ko-KR" b="1" dirty="0"/>
              <a:t>UPDATE</a:t>
            </a:r>
            <a:endParaRPr lang="en-US" altLang="ko-KR" b="1" dirty="0">
              <a:latin typeface="SamsungOne-700" panose="020B0803030303020204" pitchFamily="34" charset="0"/>
              <a:ea typeface="SamsungOne-700" panose="020B0803030303020204" pitchFamily="34" charset="0"/>
            </a:endParaRPr>
          </a:p>
          <a:p>
            <a:pPr lvl="1"/>
            <a:r>
              <a:rPr lang="en-US" altLang="ko-KR" dirty="0" err="1"/>
              <a:t>Ví</a:t>
            </a:r>
            <a:r>
              <a:rPr lang="en-US" altLang="ko-KR" dirty="0"/>
              <a:t> </a:t>
            </a:r>
            <a:r>
              <a:rPr lang="en-US" altLang="ko-KR" dirty="0" err="1"/>
              <a:t>dụ</a:t>
            </a:r>
            <a:endParaRPr lang="en-US" altLang="ko-KR" dirty="0"/>
          </a:p>
          <a:p>
            <a:pPr lvl="1"/>
            <a:r>
              <a:rPr lang="en-US" altLang="ko-KR" dirty="0"/>
              <a:t>UPDATE TARGET_TABLE A SET A.COLUMN_1 = expression FROM REF_TABLE B</a:t>
            </a:r>
          </a:p>
          <a:p>
            <a:pPr marL="0" indent="0">
              <a:buNone/>
            </a:pPr>
            <a:r>
              <a:rPr lang="en-US" altLang="ko-KR" dirty="0"/>
              <a:t>         WHERE A.COLUMN_1 = B.COLUMN_1;</a:t>
            </a:r>
          </a:p>
          <a:p>
            <a:endParaRPr lang="en-US" altLang="ko-KR" dirty="0"/>
          </a:p>
          <a:p>
            <a:r>
              <a:rPr lang="en-US" altLang="ko-KR" dirty="0" err="1"/>
              <a:t>Sửa</a:t>
            </a:r>
            <a:r>
              <a:rPr lang="en-US" altLang="ko-KR" dirty="0"/>
              <a:t> </a:t>
            </a:r>
            <a:r>
              <a:rPr lang="en-US" altLang="ko-KR" dirty="0" err="1"/>
              <a:t>đổi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hiện</a:t>
            </a:r>
            <a:r>
              <a:rPr lang="en-US" altLang="ko-KR" dirty="0"/>
              <a:t> </a:t>
            </a:r>
            <a:r>
              <a:rPr lang="en-US" altLang="ko-KR" dirty="0" err="1"/>
              <a:t>có</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bảng</a:t>
            </a:r>
            <a:endParaRPr lang="en-US" altLang="ko-KR" dirty="0"/>
          </a:p>
          <a:p>
            <a:pPr lvl="1"/>
            <a:r>
              <a:rPr lang="en-US" altLang="ko-KR" dirty="0" err="1"/>
              <a:t>Ví</a:t>
            </a:r>
            <a:r>
              <a:rPr lang="en-US" altLang="ko-KR" dirty="0"/>
              <a:t> </a:t>
            </a:r>
            <a:r>
              <a:rPr lang="en-US" altLang="ko-KR" dirty="0" err="1"/>
              <a:t>dụ</a:t>
            </a:r>
            <a:endParaRPr lang="en-US" altLang="ko-KR" dirty="0"/>
          </a:p>
          <a:p>
            <a:pPr lvl="1"/>
            <a:r>
              <a:rPr lang="en-US" altLang="ko-KR" dirty="0"/>
              <a:t>UPDATE TABLE_NAME SET COLUMN_1 = VALUE1, COLUMN_2 = VALUE2 WHERE condition;</a:t>
            </a:r>
            <a:endParaRPr lang="ko-KR" altLang="en-US" dirty="0"/>
          </a:p>
        </p:txBody>
      </p:sp>
      <p:sp>
        <p:nvSpPr>
          <p:cNvPr id="6" name="TextBox 5">
            <a:extLst>
              <a:ext uri="{FF2B5EF4-FFF2-40B4-BE49-F238E27FC236}">
                <a16:creationId xmlns:a16="http://schemas.microsoft.com/office/drawing/2014/main" id="{673B7AEC-48B7-4100-A60E-14B947148571}"/>
              </a:ext>
            </a:extLst>
          </p:cNvPr>
          <p:cNvSpPr txBox="1"/>
          <p:nvPr/>
        </p:nvSpPr>
        <p:spPr>
          <a:xfrm>
            <a:off x="711199" y="3092823"/>
            <a:ext cx="7812000" cy="80682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UPDATE </a:t>
            </a:r>
            <a:r>
              <a:rPr lang="en-US" altLang="ko-KR" dirty="0">
                <a:latin typeface="SamsungOne-400" panose="020B0503030303020204" pitchFamily="34" charset="0"/>
                <a:ea typeface="SamsungOne-400" panose="020B0503030303020204" pitchFamily="34" charset="0"/>
                <a:cs typeface="Samsung Sharp Sans Regular" pitchFamily="2" charset="0"/>
              </a:rPr>
              <a:t>target_table a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SET</a:t>
            </a:r>
            <a:r>
              <a:rPr lang="en-US" altLang="ko-KR" dirty="0">
                <a:latin typeface="SamsungOne-400" panose="020B0503030303020204" pitchFamily="34" charset="0"/>
                <a:ea typeface="SamsungOne-400" panose="020B0503030303020204" pitchFamily="34" charset="0"/>
                <a:cs typeface="Samsung Sharp Sans Regular" pitchFamily="2" charset="0"/>
              </a:rPr>
              <a:t> a.column_1 = expression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ref_table b</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a.column_1 = b.column_1;</a:t>
            </a:r>
          </a:p>
        </p:txBody>
      </p:sp>
      <p:sp>
        <p:nvSpPr>
          <p:cNvPr id="7" name="TextBox 6">
            <a:extLst>
              <a:ext uri="{FF2B5EF4-FFF2-40B4-BE49-F238E27FC236}">
                <a16:creationId xmlns:a16="http://schemas.microsoft.com/office/drawing/2014/main" id="{22A7B7B3-8472-4A2B-B892-CBEC9DFB2BFC}"/>
              </a:ext>
            </a:extLst>
          </p:cNvPr>
          <p:cNvSpPr txBox="1"/>
          <p:nvPr/>
        </p:nvSpPr>
        <p:spPr>
          <a:xfrm>
            <a:off x="711199" y="4666129"/>
            <a:ext cx="7812000" cy="56477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UPDATE </a:t>
            </a:r>
            <a:r>
              <a:rPr lang="en-US" altLang="ko-KR" dirty="0">
                <a:latin typeface="SamsungOne-400" panose="020B0503030303020204" pitchFamily="34" charset="0"/>
                <a:ea typeface="SamsungOne-400" panose="020B0503030303020204" pitchFamily="34" charset="0"/>
                <a:cs typeface="Samsung Sharp Sans Regular" pitchFamily="2" charset="0"/>
              </a:rPr>
              <a:t>table_name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SET </a:t>
            </a:r>
            <a:r>
              <a:rPr lang="en-US" altLang="ko-KR" dirty="0">
                <a:latin typeface="SamsungOne-400" panose="020B0503030303020204" pitchFamily="34" charset="0"/>
                <a:ea typeface="SamsungOne-400" panose="020B0503030303020204" pitchFamily="34" charset="0"/>
                <a:cs typeface="Samsung Sharp Sans Regular" pitchFamily="2" charset="0"/>
              </a:rPr>
              <a:t>column_1 = value1, column_2 = value2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condition;</a:t>
            </a:r>
          </a:p>
        </p:txBody>
      </p:sp>
    </p:spTree>
    <p:extLst>
      <p:ext uri="{BB962C8B-B14F-4D97-AF65-F5344CB8AC3E}">
        <p14:creationId xmlns:p14="http://schemas.microsoft.com/office/powerpoint/2010/main" val="1113782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DELETE (XÓA)</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Câu</a:t>
            </a:r>
            <a:r>
              <a:rPr lang="en-US" altLang="ko-KR" dirty="0"/>
              <a:t> </a:t>
            </a:r>
            <a:r>
              <a:rPr lang="en-US" altLang="ko-KR" dirty="0" err="1"/>
              <a:t>lệnh</a:t>
            </a:r>
            <a:r>
              <a:rPr lang="en-US" altLang="ko-KR" dirty="0"/>
              <a:t> DELETE </a:t>
            </a:r>
            <a:r>
              <a:rPr lang="en-US" altLang="ko-KR" dirty="0" err="1"/>
              <a:t>của</a:t>
            </a:r>
            <a:r>
              <a:rPr lang="en-US" altLang="ko-KR" dirty="0"/>
              <a:t> PostgreSQL </a:t>
            </a:r>
            <a:r>
              <a:rPr lang="en-US" altLang="ko-KR" dirty="0" err="1"/>
              <a:t>cho</a:t>
            </a:r>
            <a:r>
              <a:rPr lang="en-US" altLang="ko-KR" dirty="0"/>
              <a:t> </a:t>
            </a:r>
            <a:r>
              <a:rPr lang="en-US" altLang="ko-KR" dirty="0" err="1"/>
              <a:t>phép</a:t>
            </a:r>
            <a:r>
              <a:rPr lang="en-US" altLang="ko-KR" dirty="0"/>
              <a:t> </a:t>
            </a:r>
            <a:r>
              <a:rPr lang="en-US" altLang="ko-KR" dirty="0" err="1"/>
              <a:t>bạn</a:t>
            </a:r>
            <a:r>
              <a:rPr lang="en-US" altLang="ko-KR" dirty="0"/>
              <a:t> </a:t>
            </a:r>
            <a:r>
              <a:rPr lang="en-US" altLang="ko-KR" dirty="0" err="1"/>
              <a:t>xóa</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hàng</a:t>
            </a:r>
            <a:r>
              <a:rPr lang="en-US" altLang="ko-KR" dirty="0"/>
              <a:t> </a:t>
            </a:r>
            <a:r>
              <a:rPr lang="en-US" altLang="ko-KR" dirty="0" err="1"/>
              <a:t>khỏi</a:t>
            </a:r>
            <a:r>
              <a:rPr lang="en-US" altLang="ko-KR" dirty="0"/>
              <a:t> </a:t>
            </a:r>
            <a:r>
              <a:rPr lang="en-US" altLang="ko-KR" dirty="0" err="1"/>
              <a:t>một</a:t>
            </a:r>
            <a:r>
              <a:rPr lang="en-US" altLang="ko-KR" dirty="0"/>
              <a:t> </a:t>
            </a:r>
            <a:r>
              <a:rPr lang="en-US" altLang="ko-KR" dirty="0" err="1"/>
              <a:t>bảng</a:t>
            </a:r>
            <a:r>
              <a:rPr lang="en-US" altLang="ko-KR" dirty="0"/>
              <a:t>.</a:t>
            </a:r>
          </a:p>
          <a:p>
            <a:pPr lvl="1"/>
            <a:r>
              <a:rPr lang="en-US" altLang="ko-KR" dirty="0" err="1"/>
              <a:t>Khi</a:t>
            </a:r>
            <a:r>
              <a:rPr lang="en-US" altLang="ko-KR" dirty="0"/>
              <a:t> </a:t>
            </a:r>
            <a:r>
              <a:rPr lang="en-US" altLang="ko-KR" dirty="0" err="1"/>
              <a:t>xóa</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cụ</a:t>
            </a:r>
            <a:r>
              <a:rPr lang="en-US" altLang="ko-KR" dirty="0"/>
              <a:t> </a:t>
            </a:r>
            <a:r>
              <a:rPr lang="en-US" altLang="ko-KR" dirty="0" err="1"/>
              <a:t>thể</a:t>
            </a:r>
            <a:r>
              <a:rPr lang="en-US" altLang="ko-KR" dirty="0"/>
              <a:t> </a:t>
            </a:r>
            <a:r>
              <a:rPr lang="en-US" altLang="ko-KR" dirty="0" err="1"/>
              <a:t>khỏi</a:t>
            </a:r>
            <a:r>
              <a:rPr lang="en-US" altLang="ko-KR" dirty="0"/>
              <a:t> </a:t>
            </a:r>
            <a:r>
              <a:rPr lang="en-US" altLang="ko-KR" dirty="0" err="1"/>
              <a:t>bảng</a:t>
            </a:r>
            <a:endParaRPr lang="en-US" altLang="ko-KR" dirty="0"/>
          </a:p>
          <a:p>
            <a:pPr lvl="1"/>
            <a:r>
              <a:rPr lang="en-US" altLang="ko-KR" dirty="0" err="1"/>
              <a:t>Xóa</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thỏa</a:t>
            </a:r>
            <a:r>
              <a:rPr lang="en-US" altLang="ko-KR" dirty="0"/>
              <a:t> </a:t>
            </a:r>
            <a:r>
              <a:rPr lang="en-US" altLang="ko-KR" dirty="0" err="1"/>
              <a:t>mãn</a:t>
            </a:r>
            <a:r>
              <a:rPr lang="en-US" altLang="ko-KR" dirty="0"/>
              <a:t> </a:t>
            </a:r>
            <a:r>
              <a:rPr lang="en-US" altLang="ko-KR" dirty="0" err="1"/>
              <a:t>điều</a:t>
            </a:r>
            <a:r>
              <a:rPr lang="en-US" altLang="ko-KR" dirty="0"/>
              <a:t> </a:t>
            </a:r>
            <a:r>
              <a:rPr lang="en-US" altLang="ko-KR" dirty="0" err="1"/>
              <a:t>kiện</a:t>
            </a:r>
            <a:endParaRPr lang="en-US" altLang="ko-KR" dirty="0"/>
          </a:p>
          <a:p>
            <a:pPr lvl="1"/>
            <a:r>
              <a:rPr lang="en-US" altLang="ko-KR" dirty="0" err="1"/>
              <a:t>Ví</a:t>
            </a:r>
            <a:r>
              <a:rPr lang="en-US" altLang="ko-KR" dirty="0"/>
              <a:t> </a:t>
            </a:r>
            <a:r>
              <a:rPr lang="en-US" altLang="ko-KR" dirty="0" err="1"/>
              <a:t>dụ</a:t>
            </a:r>
            <a:endParaRPr lang="ko-KR" altLang="en-US" dirty="0"/>
          </a:p>
        </p:txBody>
      </p:sp>
      <p:sp>
        <p:nvSpPr>
          <p:cNvPr id="6" name="TextBox 5">
            <a:extLst>
              <a:ext uri="{FF2B5EF4-FFF2-40B4-BE49-F238E27FC236}">
                <a16:creationId xmlns:a16="http://schemas.microsoft.com/office/drawing/2014/main" id="{952C8ADA-424E-4D04-814F-399BF7953EC3}"/>
              </a:ext>
            </a:extLst>
          </p:cNvPr>
          <p:cNvSpPr txBox="1"/>
          <p:nvPr/>
        </p:nvSpPr>
        <p:spPr>
          <a:xfrm>
            <a:off x="711199" y="3265954"/>
            <a:ext cx="7812000" cy="56477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DELETE FROM </a:t>
            </a:r>
            <a:r>
              <a:rPr lang="en-US" altLang="ko-KR" dirty="0">
                <a:latin typeface="SamsungOne-400" panose="020B0503030303020204" pitchFamily="34" charset="0"/>
                <a:ea typeface="SamsungOne-400" panose="020B0503030303020204" pitchFamily="34" charset="0"/>
                <a:cs typeface="Samsung Sharp Sans Regular" pitchFamily="2" charset="0"/>
              </a:rPr>
              <a:t>target_table a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conditional expression;</a:t>
            </a:r>
          </a:p>
        </p:txBody>
      </p:sp>
    </p:spTree>
    <p:extLst>
      <p:ext uri="{BB962C8B-B14F-4D97-AF65-F5344CB8AC3E}">
        <p14:creationId xmlns:p14="http://schemas.microsoft.com/office/powerpoint/2010/main" val="242117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p:txBody>
          <a:bodyPr/>
          <a:lstStyle/>
          <a:p>
            <a:r>
              <a:rPr lang="en-US" altLang="ko-KR" dirty="0" err="1"/>
              <a:t>Giới</a:t>
            </a:r>
            <a:r>
              <a:rPr lang="en-US" altLang="ko-KR" dirty="0"/>
              <a:t> </a:t>
            </a:r>
            <a:r>
              <a:rPr lang="en-US" altLang="ko-KR" dirty="0" err="1"/>
              <a:t>thiệu</a:t>
            </a:r>
            <a:r>
              <a:rPr lang="en-US" altLang="ko-KR" dirty="0"/>
              <a:t> </a:t>
            </a:r>
            <a:r>
              <a:rPr lang="en-US" altLang="ko-KR" dirty="0" err="1"/>
              <a:t>về</a:t>
            </a:r>
            <a:r>
              <a:rPr lang="en-US" altLang="ko-KR" dirty="0"/>
              <a:t> SQL</a:t>
            </a:r>
            <a:endParaRPr lang="ko-KR" altLang="en-US"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1</a:t>
            </a:r>
            <a:endParaRPr lang="ko-KR" altLang="en-US" dirty="0"/>
          </a:p>
        </p:txBody>
      </p:sp>
      <p:sp>
        <p:nvSpPr>
          <p:cNvPr id="4" name="직사각형 3">
            <a:extLst>
              <a:ext uri="{FF2B5EF4-FFF2-40B4-BE49-F238E27FC236}">
                <a16:creationId xmlns:a16="http://schemas.microsoft.com/office/drawing/2014/main" id="{25227E1E-B4D7-4680-B321-86202A634A3D}"/>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1.1. </a:t>
            </a:r>
            <a:r>
              <a:rPr lang="en-US" altLang="ko-KR" dirty="0" err="1">
                <a:solidFill>
                  <a:schemeClr val="tx1">
                    <a:lumMod val="75000"/>
                    <a:lumOff val="25000"/>
                  </a:schemeClr>
                </a:solidFill>
                <a:latin typeface="SamsungOne-700" panose="020B0803030303020204" pitchFamily="34" charset="0"/>
              </a:rPr>
              <a:t>Tạo</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bảng</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bằng</a:t>
            </a:r>
            <a:r>
              <a:rPr lang="en-US" altLang="ko-KR" dirty="0">
                <a:solidFill>
                  <a:schemeClr val="tx1">
                    <a:lumMod val="75000"/>
                    <a:lumOff val="25000"/>
                  </a:schemeClr>
                </a:solidFill>
                <a:latin typeface="SamsungOne-700" panose="020B0803030303020204" pitchFamily="34" charset="0"/>
              </a:rPr>
              <a:t> DDL</a:t>
            </a:r>
          </a:p>
        </p:txBody>
      </p:sp>
      <p:sp>
        <p:nvSpPr>
          <p:cNvPr id="5" name="직사각형 4">
            <a:extLst>
              <a:ext uri="{FF2B5EF4-FFF2-40B4-BE49-F238E27FC236}">
                <a16:creationId xmlns:a16="http://schemas.microsoft.com/office/drawing/2014/main" id="{C76355B6-889B-4291-8C9C-FF04B5238963}"/>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6" name="직사각형 5">
            <a:extLst>
              <a:ext uri="{FF2B5EF4-FFF2-40B4-BE49-F238E27FC236}">
                <a16:creationId xmlns:a16="http://schemas.microsoft.com/office/drawing/2014/main" id="{FCDB4246-759E-4914-9BA0-4E672FCE0734}"/>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1.2. </a:t>
            </a:r>
            <a:r>
              <a:rPr lang="en-US" altLang="ko-KR" dirty="0" err="1">
                <a:solidFill>
                  <a:schemeClr val="bg1">
                    <a:lumMod val="65000"/>
                  </a:schemeClr>
                </a:solidFill>
                <a:latin typeface="SamsungOne-400" panose="020B0503030303020204" pitchFamily="34" charset="0"/>
              </a:rPr>
              <a:t>Quản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lý</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dữ</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liệu</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bảng</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với</a:t>
            </a:r>
            <a:r>
              <a:rPr lang="en-US" altLang="ko-KR" dirty="0">
                <a:solidFill>
                  <a:schemeClr val="bg1">
                    <a:lumMod val="65000"/>
                  </a:schemeClr>
                </a:solidFill>
                <a:latin typeface="SamsungOne-400" panose="020B0503030303020204" pitchFamily="34" charset="0"/>
              </a:rPr>
              <a:t> DML</a:t>
            </a:r>
          </a:p>
        </p:txBody>
      </p:sp>
      <p:sp>
        <p:nvSpPr>
          <p:cNvPr id="7" name="직사각형 6">
            <a:extLst>
              <a:ext uri="{FF2B5EF4-FFF2-40B4-BE49-F238E27FC236}">
                <a16:creationId xmlns:a16="http://schemas.microsoft.com/office/drawing/2014/main" id="{A7386D16-A9E2-4BCB-96F4-F653044A616F}"/>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8" name="Group 2">
            <a:extLst>
              <a:ext uri="{FF2B5EF4-FFF2-40B4-BE49-F238E27FC236}">
                <a16:creationId xmlns:a16="http://schemas.microsoft.com/office/drawing/2014/main" id="{1391CD7E-0617-4B46-AADF-A6CD526328F3}"/>
              </a:ext>
            </a:extLst>
          </p:cNvPr>
          <p:cNvGrpSpPr/>
          <p:nvPr/>
        </p:nvGrpSpPr>
        <p:grpSpPr>
          <a:xfrm>
            <a:off x="1051644" y="4924905"/>
            <a:ext cx="5702300" cy="278172"/>
            <a:chOff x="571500" y="5165783"/>
            <a:chExt cx="5702300" cy="278172"/>
          </a:xfrm>
        </p:grpSpPr>
        <p:sp>
          <p:nvSpPr>
            <p:cNvPr id="9" name="직사각형 43">
              <a:extLst>
                <a:ext uri="{FF2B5EF4-FFF2-40B4-BE49-F238E27FC236}">
                  <a16:creationId xmlns:a16="http://schemas.microsoft.com/office/drawing/2014/main" id="{C3A80673-24AC-49F9-8582-81287A6BA03C}"/>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Truy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vấn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bằng</a:t>
              </a:r>
              <a:r>
                <a:rPr lang="en-US" altLang="ko-KR" dirty="0">
                  <a:solidFill>
                    <a:schemeClr val="bg1">
                      <a:lumMod val="65000"/>
                    </a:schemeClr>
                  </a:solidFill>
                  <a:latin typeface="SamsungOne-400" panose="020B0503030303020204" pitchFamily="34" charset="0"/>
                  <a:ea typeface="SamsungOne-400" panose="020B0503030303020204" pitchFamily="34" charset="0"/>
                </a:rPr>
                <a:t> SQL</a:t>
              </a:r>
            </a:p>
          </p:txBody>
        </p:sp>
        <p:sp>
          <p:nvSpPr>
            <p:cNvPr id="10" name="직사각형 44">
              <a:extLst>
                <a:ext uri="{FF2B5EF4-FFF2-40B4-BE49-F238E27FC236}">
                  <a16:creationId xmlns:a16="http://schemas.microsoft.com/office/drawing/2014/main" id="{24F59396-F183-462B-A9AE-3860AE6669BB}"/>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Tree>
    <p:extLst>
      <p:ext uri="{BB962C8B-B14F-4D97-AF65-F5344CB8AC3E}">
        <p14:creationId xmlns:p14="http://schemas.microsoft.com/office/powerpoint/2010/main" val="2112420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INSERT (CHÈN)</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Chèn</a:t>
            </a:r>
            <a:r>
              <a:rPr lang="en-US" altLang="ko-KR" dirty="0"/>
              <a:t> - </a:t>
            </a:r>
            <a:r>
              <a:rPr lang="en-US" altLang="ko-KR" dirty="0" err="1"/>
              <a:t>chèn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vào</a:t>
            </a:r>
            <a:r>
              <a:rPr lang="en-US" altLang="ko-KR" dirty="0"/>
              <a:t> </a:t>
            </a:r>
            <a:r>
              <a:rPr lang="en-US" altLang="ko-KR" dirty="0" err="1"/>
              <a:t>bảng</a:t>
            </a:r>
            <a:endParaRPr lang="en-US" altLang="ko-KR" dirty="0"/>
          </a:p>
          <a:p>
            <a:pPr lvl="1"/>
            <a:r>
              <a:rPr lang="en-US" altLang="ko-KR" dirty="0" err="1"/>
              <a:t>Chỉ</a:t>
            </a:r>
            <a:r>
              <a:rPr lang="en-US" altLang="ko-KR" dirty="0"/>
              <a:t> </a:t>
            </a:r>
            <a:r>
              <a:rPr lang="en-US" altLang="ko-KR" dirty="0" err="1"/>
              <a:t>nhập</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cụ</a:t>
            </a:r>
            <a:r>
              <a:rPr lang="en-US" altLang="ko-KR" dirty="0"/>
              <a:t> </a:t>
            </a:r>
            <a:r>
              <a:rPr lang="en-US" altLang="ko-KR" dirty="0" err="1"/>
              <a:t>thể</a:t>
            </a:r>
            <a:endParaRPr lang="en-US" altLang="ko-KR" dirty="0"/>
          </a:p>
          <a:p>
            <a:pPr lvl="1"/>
            <a:r>
              <a:rPr lang="en-US" altLang="ko-KR" dirty="0" err="1"/>
              <a:t>Ví</a:t>
            </a:r>
            <a:r>
              <a:rPr lang="en-US" altLang="ko-KR" dirty="0"/>
              <a:t> </a:t>
            </a:r>
            <a:r>
              <a:rPr lang="en-US" altLang="ko-KR" dirty="0" err="1"/>
              <a:t>dụ</a:t>
            </a:r>
            <a:endParaRPr lang="en-US" altLang="ko-KR" dirty="0"/>
          </a:p>
          <a:p>
            <a:pPr lvl="1"/>
            <a:r>
              <a:rPr lang="en-US" altLang="ko-KR" dirty="0"/>
              <a:t>CHÈN VÀOTO TABLE_NAME ( COLUMN1, COLUMN2 ) VALUES ( VALUE1, VALUE2 );</a:t>
            </a:r>
          </a:p>
          <a:p>
            <a:pPr lvl="1"/>
            <a:endParaRPr lang="en-US" altLang="ko-KR" dirty="0"/>
          </a:p>
          <a:p>
            <a:pPr lvl="1"/>
            <a:endParaRPr lang="en-US" altLang="ko-KR" dirty="0"/>
          </a:p>
          <a:p>
            <a:r>
              <a:rPr lang="en-US" altLang="ko-KR" dirty="0" err="1"/>
              <a:t>Khi</a:t>
            </a:r>
            <a:r>
              <a:rPr lang="en-US" altLang="ko-KR" dirty="0"/>
              <a:t> </a:t>
            </a:r>
            <a:r>
              <a:rPr lang="en-US" altLang="ko-KR" dirty="0" err="1"/>
              <a:t>nhập</a:t>
            </a:r>
            <a:r>
              <a:rPr lang="en-US" altLang="ko-KR" dirty="0"/>
              <a:t> </a:t>
            </a:r>
            <a:r>
              <a:rPr lang="en-US" altLang="ko-KR" dirty="0" err="1"/>
              <a:t>theo</a:t>
            </a:r>
            <a:r>
              <a:rPr lang="en-US" altLang="ko-KR" dirty="0"/>
              <a:t> </a:t>
            </a:r>
            <a:r>
              <a:rPr lang="en-US" altLang="ko-KR" dirty="0" err="1"/>
              <a:t>thứ</a:t>
            </a:r>
            <a:r>
              <a:rPr lang="en-US" altLang="ko-KR" dirty="0"/>
              <a:t> </a:t>
            </a:r>
            <a:r>
              <a:rPr lang="en-US" altLang="ko-KR" dirty="0" err="1"/>
              <a:t>tự</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có</a:t>
            </a:r>
            <a:r>
              <a:rPr lang="en-US" altLang="ko-KR" dirty="0"/>
              <a:t> </a:t>
            </a:r>
            <a:r>
              <a:rPr lang="en-US" altLang="ko-KR" dirty="0" err="1"/>
              <a:t>trong</a:t>
            </a:r>
            <a:r>
              <a:rPr lang="en-US" altLang="ko-KR" dirty="0"/>
              <a:t> </a:t>
            </a:r>
            <a:r>
              <a:rPr lang="en-US" altLang="ko-KR" dirty="0" err="1"/>
              <a:t>bảng</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bỏ</a:t>
            </a:r>
            <a:r>
              <a:rPr lang="en-US" altLang="ko-KR" dirty="0"/>
              <a:t> </a:t>
            </a:r>
            <a:r>
              <a:rPr lang="en-US" altLang="ko-KR" dirty="0" err="1"/>
              <a:t>cột</a:t>
            </a:r>
            <a:endParaRPr lang="en-US" altLang="ko-KR" dirty="0"/>
          </a:p>
          <a:p>
            <a:pPr lvl="1"/>
            <a:r>
              <a:rPr lang="en-US" altLang="ko-KR" dirty="0" err="1"/>
              <a:t>Ví</a:t>
            </a:r>
            <a:r>
              <a:rPr lang="en-US" altLang="ko-KR" dirty="0"/>
              <a:t> </a:t>
            </a:r>
            <a:r>
              <a:rPr lang="en-US" altLang="ko-KR" dirty="0" err="1"/>
              <a:t>dụ</a:t>
            </a:r>
            <a:endParaRPr lang="en-US" altLang="ko-KR" dirty="0"/>
          </a:p>
          <a:p>
            <a:pPr lvl="1"/>
            <a:r>
              <a:rPr lang="en-US" altLang="ko-KR" dirty="0"/>
              <a:t>INSERT INTO TABLE_NAME VALUES ( VALUE1, VALUE2, VALUE3, ... );</a:t>
            </a:r>
          </a:p>
          <a:p>
            <a:pPr marL="177800" lvl="1" indent="0">
              <a:buNone/>
            </a:pPr>
            <a:endParaRPr lang="ko-KR" altLang="en-US" dirty="0"/>
          </a:p>
        </p:txBody>
      </p:sp>
      <p:sp>
        <p:nvSpPr>
          <p:cNvPr id="6" name="TextBox 5">
            <a:extLst>
              <a:ext uri="{FF2B5EF4-FFF2-40B4-BE49-F238E27FC236}">
                <a16:creationId xmlns:a16="http://schemas.microsoft.com/office/drawing/2014/main" id="{02206F69-FDC8-4DC7-BFD2-193A27D929BA}"/>
              </a:ext>
            </a:extLst>
          </p:cNvPr>
          <p:cNvSpPr txBox="1"/>
          <p:nvPr/>
        </p:nvSpPr>
        <p:spPr>
          <a:xfrm>
            <a:off x="711199" y="3013813"/>
            <a:ext cx="7812000" cy="54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INSERT INTO </a:t>
            </a:r>
            <a:r>
              <a:rPr lang="en-US" altLang="ko-KR" dirty="0">
                <a:latin typeface="SamsungOne-400" panose="020B0503030303020204" pitchFamily="34" charset="0"/>
                <a:ea typeface="SamsungOne-400" panose="020B0503030303020204" pitchFamily="34" charset="0"/>
                <a:cs typeface="Samsung Sharp Sans Regular" pitchFamily="2" charset="0"/>
              </a:rPr>
              <a:t>table_name ( column1, column2 ) values ( value1, value2 );</a:t>
            </a:r>
          </a:p>
        </p:txBody>
      </p:sp>
      <p:sp>
        <p:nvSpPr>
          <p:cNvPr id="7" name="TextBox 6">
            <a:extLst>
              <a:ext uri="{FF2B5EF4-FFF2-40B4-BE49-F238E27FC236}">
                <a16:creationId xmlns:a16="http://schemas.microsoft.com/office/drawing/2014/main" id="{87935FB8-0196-4C12-B21C-F75B06EE31A6}"/>
              </a:ext>
            </a:extLst>
          </p:cNvPr>
          <p:cNvSpPr txBox="1"/>
          <p:nvPr/>
        </p:nvSpPr>
        <p:spPr>
          <a:xfrm>
            <a:off x="711199" y="4375919"/>
            <a:ext cx="7812000" cy="540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INSERT INTO </a:t>
            </a:r>
            <a:r>
              <a:rPr lang="en-US" altLang="ko-KR" dirty="0">
                <a:latin typeface="SamsungOne-400" panose="020B0503030303020204" pitchFamily="34" charset="0"/>
                <a:ea typeface="SamsungOne-400" panose="020B0503030303020204" pitchFamily="34" charset="0"/>
                <a:cs typeface="Samsung Sharp Sans Regular" pitchFamily="2" charset="0"/>
              </a:rPr>
              <a:t>table_name values ( value1, value2, value3, ... );</a:t>
            </a:r>
          </a:p>
        </p:txBody>
      </p:sp>
    </p:spTree>
    <p:extLst>
      <p:ext uri="{BB962C8B-B14F-4D97-AF65-F5344CB8AC3E}">
        <p14:creationId xmlns:p14="http://schemas.microsoft.com/office/powerpoint/2010/main" val="2035330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SELECT (CHỌN) (1/2)</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SELECT</a:t>
            </a:r>
            <a:r>
              <a:rPr lang="vi-VN" altLang="ko-KR" dirty="0">
                <a:latin typeface="SamsungOne-700" panose="020B0803030303020204" pitchFamily="34" charset="0"/>
                <a:ea typeface="SamsungOne-700" panose="020B0803030303020204" pitchFamily="34" charset="0"/>
              </a:rPr>
              <a:t> </a:t>
            </a:r>
            <a:r>
              <a:rPr lang="vi-VN" altLang="ko-KR" dirty="0"/>
              <a:t>là một từ khóa SQL cho cơ sở dữ liệu biết bạn muốn truy xuất dữ liệu (bộ dữ liệu)</a:t>
            </a:r>
            <a:endParaRPr lang="en-US" altLang="ko-KR" dirty="0"/>
          </a:p>
          <a:p>
            <a:pPr lvl="1">
              <a:spcBef>
                <a:spcPts val="500"/>
              </a:spcBef>
            </a:pPr>
            <a:r>
              <a:rPr lang="en-US" altLang="ko-KR" dirty="0" err="1"/>
              <a:t>Ví</a:t>
            </a:r>
            <a:r>
              <a:rPr lang="en-US" altLang="ko-KR" dirty="0"/>
              <a:t> </a:t>
            </a:r>
            <a:r>
              <a:rPr lang="en-US" altLang="ko-KR" dirty="0" err="1"/>
              <a:t>dụ</a:t>
            </a:r>
            <a:endParaRPr lang="en-US" altLang="ko-KR" dirty="0"/>
          </a:p>
          <a:p>
            <a:pPr lvl="1">
              <a:spcBef>
                <a:spcPts val="500"/>
              </a:spcBef>
            </a:pPr>
            <a:endParaRPr lang="en-US" altLang="ko-KR" dirty="0"/>
          </a:p>
          <a:p>
            <a:pPr lvl="1">
              <a:spcBef>
                <a:spcPts val="500"/>
              </a:spcBef>
            </a:pPr>
            <a:endParaRPr lang="en-US" altLang="ko-KR" dirty="0"/>
          </a:p>
          <a:p>
            <a:pPr lvl="1">
              <a:spcBef>
                <a:spcPts val="300"/>
              </a:spcBef>
            </a:pPr>
            <a:r>
              <a:rPr lang="vi-VN" altLang="ko-KR" dirty="0"/>
              <a:t>PostgreSQL đánh giá mệnh đề </a:t>
            </a:r>
            <a:r>
              <a:rPr lang="en-US" altLang="ko-KR" dirty="0"/>
              <a:t>FROM</a:t>
            </a:r>
            <a:r>
              <a:rPr lang="vi-VN" altLang="ko-KR" dirty="0"/>
              <a:t> trước mệnh đề SELECT trong câu lệnh SELECT.</a:t>
            </a:r>
            <a:endParaRPr lang="en-US" altLang="ko-KR" dirty="0"/>
          </a:p>
          <a:p>
            <a:r>
              <a:rPr lang="en-US" altLang="ko-KR" dirty="0" err="1"/>
              <a:t>Câu</a:t>
            </a:r>
            <a:r>
              <a:rPr lang="en-US" altLang="ko-KR" dirty="0"/>
              <a:t> </a:t>
            </a:r>
            <a:r>
              <a:rPr lang="en-US" altLang="ko-KR" dirty="0" err="1"/>
              <a:t>lệnh</a:t>
            </a:r>
            <a:r>
              <a:rPr lang="en-US" altLang="ko-KR" dirty="0"/>
              <a:t> </a:t>
            </a:r>
            <a:r>
              <a:rPr lang="en-US" altLang="ko-KR" b="1" dirty="0"/>
              <a:t>SELECT</a:t>
            </a:r>
            <a:r>
              <a:rPr lang="en-US" altLang="ko-KR" dirty="0"/>
              <a:t> </a:t>
            </a:r>
            <a:r>
              <a:rPr lang="en-US" altLang="ko-KR" dirty="0" err="1"/>
              <a:t>có</a:t>
            </a:r>
            <a:r>
              <a:rPr lang="en-US" altLang="ko-KR" dirty="0"/>
              <a:t> </a:t>
            </a:r>
            <a:r>
              <a:rPr lang="en-US" altLang="ko-KR" dirty="0" err="1"/>
              <a:t>các</a:t>
            </a:r>
            <a:r>
              <a:rPr lang="en-US" altLang="ko-KR" dirty="0"/>
              <a:t> </a:t>
            </a:r>
            <a:r>
              <a:rPr lang="en-US" altLang="ko-KR" dirty="0" err="1"/>
              <a:t>mệnh</a:t>
            </a:r>
            <a:r>
              <a:rPr lang="en-US" altLang="ko-KR" dirty="0"/>
              <a:t> </a:t>
            </a:r>
            <a:r>
              <a:rPr lang="en-US" altLang="ko-KR" dirty="0" err="1"/>
              <a:t>đề</a:t>
            </a:r>
            <a:r>
              <a:rPr lang="en-US" altLang="ko-KR" dirty="0"/>
              <a:t> </a:t>
            </a:r>
            <a:r>
              <a:rPr lang="en-US" altLang="ko-KR" dirty="0" err="1"/>
              <a:t>sau</a:t>
            </a:r>
            <a:r>
              <a:rPr lang="en-US" altLang="ko-KR" dirty="0"/>
              <a:t>:</a:t>
            </a:r>
          </a:p>
          <a:p>
            <a:pPr lvl="1"/>
            <a:r>
              <a:rPr lang="en-US" altLang="ko-KR" dirty="0" err="1"/>
              <a:t>Chọn</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riêng</a:t>
            </a:r>
            <a:r>
              <a:rPr lang="en-US" altLang="ko-KR" dirty="0"/>
              <a:t> </a:t>
            </a:r>
            <a:r>
              <a:rPr lang="en-US" altLang="ko-KR" dirty="0" err="1"/>
              <a:t>biệt</a:t>
            </a:r>
            <a:r>
              <a:rPr lang="en-US" altLang="ko-KR" dirty="0"/>
              <a:t> </a:t>
            </a:r>
            <a:r>
              <a:rPr lang="en-US" altLang="ko-KR" dirty="0" err="1"/>
              <a:t>bằng</a:t>
            </a:r>
            <a:r>
              <a:rPr lang="en-US" altLang="ko-KR" dirty="0"/>
              <a:t> </a:t>
            </a:r>
            <a:r>
              <a:rPr lang="en-US" altLang="ko-KR" dirty="0" err="1"/>
              <a:t>toán</a:t>
            </a:r>
            <a:r>
              <a:rPr lang="en-US" altLang="ko-KR" dirty="0"/>
              <a:t> </a:t>
            </a:r>
            <a:r>
              <a:rPr lang="en-US" altLang="ko-KR" dirty="0" err="1"/>
              <a:t>tử</a:t>
            </a:r>
            <a:r>
              <a:rPr lang="en-US" altLang="ko-KR" dirty="0"/>
              <a:t> </a:t>
            </a:r>
            <a:r>
              <a:rPr lang="en-US" altLang="ko-KR" b="1" dirty="0"/>
              <a:t>DISTINCT</a:t>
            </a:r>
            <a:r>
              <a:rPr lang="en-US" altLang="ko-KR" dirty="0"/>
              <a:t>.</a:t>
            </a:r>
          </a:p>
          <a:p>
            <a:pPr lvl="1"/>
            <a:r>
              <a:rPr lang="en-US" altLang="ko-KR" dirty="0" err="1"/>
              <a:t>Sắp</a:t>
            </a:r>
            <a:r>
              <a:rPr lang="en-US" altLang="ko-KR" dirty="0"/>
              <a:t> </a:t>
            </a:r>
            <a:r>
              <a:rPr lang="en-US" altLang="ko-KR" dirty="0" err="1"/>
              <a:t>xếp</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bằng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ORDER</a:t>
            </a:r>
            <a:r>
              <a:rPr lang="en-US" altLang="ko-KR" dirty="0"/>
              <a:t> </a:t>
            </a:r>
            <a:r>
              <a:rPr lang="en-US" altLang="ko-KR" b="1" dirty="0"/>
              <a:t>BY</a:t>
            </a:r>
            <a:r>
              <a:rPr lang="en-US" altLang="ko-KR" dirty="0"/>
              <a:t>.</a:t>
            </a:r>
          </a:p>
          <a:p>
            <a:pPr lvl="1"/>
            <a:r>
              <a:rPr lang="en-US" altLang="ko-KR" dirty="0" err="1"/>
              <a:t>Lọc</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bằng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WHERE</a:t>
            </a:r>
            <a:r>
              <a:rPr lang="en-US" altLang="ko-KR" dirty="0"/>
              <a:t>.</a:t>
            </a:r>
          </a:p>
          <a:p>
            <a:pPr lvl="1"/>
            <a:r>
              <a:rPr lang="en-US" altLang="ko-KR" dirty="0" err="1"/>
              <a:t>Chọn</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con </a:t>
            </a:r>
            <a:r>
              <a:rPr lang="en-US" altLang="ko-KR" dirty="0" err="1"/>
              <a:t>các</a:t>
            </a:r>
            <a:r>
              <a:rPr lang="en-US" altLang="ko-KR" dirty="0"/>
              <a:t> </a:t>
            </a:r>
            <a:r>
              <a:rPr lang="en-US" altLang="ko-KR" dirty="0" err="1"/>
              <a:t>hàng</a:t>
            </a:r>
            <a:r>
              <a:rPr lang="en-US" altLang="ko-KR" dirty="0"/>
              <a:t> </a:t>
            </a:r>
            <a:r>
              <a:rPr lang="en-US" altLang="ko-KR" dirty="0" err="1"/>
              <a:t>từ</a:t>
            </a:r>
            <a:r>
              <a:rPr lang="en-US" altLang="ko-KR" dirty="0"/>
              <a:t> </a:t>
            </a:r>
            <a:r>
              <a:rPr lang="en-US" altLang="ko-KR" dirty="0" err="1"/>
              <a:t>một</a:t>
            </a:r>
            <a:r>
              <a:rPr lang="en-US" altLang="ko-KR" dirty="0"/>
              <a:t> </a:t>
            </a:r>
            <a:r>
              <a:rPr lang="en-US" altLang="ko-KR" dirty="0" err="1"/>
              <a:t>bảng</a:t>
            </a:r>
            <a:r>
              <a:rPr lang="en-US" altLang="ko-KR" dirty="0"/>
              <a:t> </a:t>
            </a:r>
            <a:r>
              <a:rPr lang="en-US" altLang="ko-KR" dirty="0" err="1"/>
              <a:t>bằng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LIMIT</a:t>
            </a:r>
            <a:r>
              <a:rPr lang="en-US" altLang="ko-KR" dirty="0"/>
              <a:t> </a:t>
            </a:r>
            <a:r>
              <a:rPr lang="en-US" altLang="ko-KR" dirty="0" err="1"/>
              <a:t>hoặc</a:t>
            </a:r>
            <a:r>
              <a:rPr lang="en-US" altLang="ko-KR" dirty="0"/>
              <a:t> </a:t>
            </a:r>
            <a:r>
              <a:rPr lang="en-US" altLang="ko-KR" b="1" dirty="0"/>
              <a:t>FETCH</a:t>
            </a:r>
            <a:r>
              <a:rPr lang="en-US" altLang="ko-KR" dirty="0"/>
              <a:t>.</a:t>
            </a:r>
          </a:p>
          <a:p>
            <a:pPr lvl="1"/>
            <a:r>
              <a:rPr lang="en-US" altLang="ko-KR" dirty="0" err="1"/>
              <a:t>Nhóm</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thành</a:t>
            </a:r>
            <a:r>
              <a:rPr lang="en-US" altLang="ko-KR" dirty="0"/>
              <a:t> </a:t>
            </a:r>
            <a:r>
              <a:rPr lang="en-US" altLang="ko-KR" dirty="0" err="1"/>
              <a:t>các</a:t>
            </a:r>
            <a:r>
              <a:rPr lang="en-US" altLang="ko-KR" dirty="0"/>
              <a:t> </a:t>
            </a:r>
            <a:r>
              <a:rPr lang="en-US" altLang="ko-KR" dirty="0" err="1"/>
              <a:t>nhóm</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GROUP</a:t>
            </a:r>
            <a:r>
              <a:rPr lang="en-US" altLang="ko-KR" dirty="0"/>
              <a:t> </a:t>
            </a:r>
            <a:r>
              <a:rPr lang="en-US" altLang="ko-KR" b="1" dirty="0"/>
              <a:t>BY</a:t>
            </a:r>
            <a:r>
              <a:rPr lang="en-US" altLang="ko-KR" dirty="0"/>
              <a:t>.</a:t>
            </a:r>
          </a:p>
          <a:p>
            <a:pPr lvl="1"/>
            <a:r>
              <a:rPr lang="en-US" altLang="ko-KR" dirty="0" err="1"/>
              <a:t>Lọc</a:t>
            </a:r>
            <a:r>
              <a:rPr lang="en-US" altLang="ko-KR" dirty="0"/>
              <a:t> </a:t>
            </a:r>
            <a:r>
              <a:rPr lang="en-US" altLang="ko-KR" dirty="0" err="1"/>
              <a:t>các</a:t>
            </a:r>
            <a:r>
              <a:rPr lang="en-US" altLang="ko-KR" dirty="0"/>
              <a:t> </a:t>
            </a:r>
            <a:r>
              <a:rPr lang="en-US" altLang="ko-KR" dirty="0" err="1"/>
              <a:t>nhóm</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HAVING</a:t>
            </a:r>
            <a:r>
              <a:rPr lang="en-US" altLang="ko-KR" dirty="0"/>
              <a:t>.</a:t>
            </a:r>
          </a:p>
          <a:p>
            <a:endParaRPr lang="en-US" altLang="ko-KR" dirty="0"/>
          </a:p>
          <a:p>
            <a:pPr lvl="1"/>
            <a:endParaRPr lang="ko-KR" altLang="en-US" dirty="0"/>
          </a:p>
        </p:txBody>
      </p:sp>
      <p:sp>
        <p:nvSpPr>
          <p:cNvPr id="6" name="TextBox 5">
            <a:extLst>
              <a:ext uri="{FF2B5EF4-FFF2-40B4-BE49-F238E27FC236}">
                <a16:creationId xmlns:a16="http://schemas.microsoft.com/office/drawing/2014/main" id="{64E3DC27-EB1F-4BDE-A69B-B88F1D047006}"/>
              </a:ext>
            </a:extLst>
          </p:cNvPr>
          <p:cNvSpPr txBox="1"/>
          <p:nvPr/>
        </p:nvSpPr>
        <p:spPr>
          <a:xfrm>
            <a:off x="711199" y="2754618"/>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columns_list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table_name;</a:t>
            </a:r>
          </a:p>
        </p:txBody>
      </p:sp>
    </p:spTree>
    <p:extLst>
      <p:ext uri="{BB962C8B-B14F-4D97-AF65-F5344CB8AC3E}">
        <p14:creationId xmlns:p14="http://schemas.microsoft.com/office/powerpoint/2010/main" val="4116288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SELECT (CHỌN) (2/2)</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 altLang="ko-KR" dirty="0"/>
              <a:t>Cú pháp</a:t>
            </a:r>
            <a:endParaRPr lang="ko-KR" altLang="en-US" dirty="0"/>
          </a:p>
        </p:txBody>
      </p:sp>
      <p:sp>
        <p:nvSpPr>
          <p:cNvPr id="6" name="TextBox 5">
            <a:extLst>
              <a:ext uri="{FF2B5EF4-FFF2-40B4-BE49-F238E27FC236}">
                <a16:creationId xmlns:a16="http://schemas.microsoft.com/office/drawing/2014/main" id="{505F3926-0270-429E-A84C-8FD19DFAD857}"/>
              </a:ext>
            </a:extLst>
          </p:cNvPr>
          <p:cNvSpPr txBox="1"/>
          <p:nvPr/>
        </p:nvSpPr>
        <p:spPr>
          <a:xfrm>
            <a:off x="711199" y="2528888"/>
            <a:ext cx="7812000" cy="16951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DISTINCT</a:t>
            </a:r>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ALL</a:t>
            </a:r>
            <a:r>
              <a:rPr lang="en-US" altLang="ko-KR" dirty="0">
                <a:latin typeface="SamsungOne-400" panose="020B0503030303020204" pitchFamily="34" charset="0"/>
                <a:ea typeface="SamsungOne-400" panose="020B0503030303020204" pitchFamily="34" charset="0"/>
                <a:cs typeface="Samsung Sharp Sans Regular" pitchFamily="2" charset="0"/>
              </a:rPr>
              <a:t>] { * | fieldExpression [AS newName]} </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tableName [alias] </a:t>
            </a:r>
          </a:p>
          <a:p>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condition]</a:t>
            </a:r>
          </a:p>
          <a:p>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GROUP BY </a:t>
            </a:r>
            <a:r>
              <a:rPr lang="en-US" altLang="ko-KR" dirty="0">
                <a:latin typeface="SamsungOne-400" panose="020B0503030303020204" pitchFamily="34" charset="0"/>
                <a:ea typeface="SamsungOne-400" panose="020B0503030303020204" pitchFamily="34" charset="0"/>
                <a:cs typeface="Samsung Sharp Sans Regular" pitchFamily="2" charset="0"/>
              </a:rPr>
              <a:t>fieldName(s)] </a:t>
            </a:r>
          </a:p>
          <a:p>
            <a:r>
              <a:rPr lang="en-US" altLang="ko-KR" dirty="0">
                <a:latin typeface="SamsungOne-400" panose="020B0503030303020204" pitchFamily="34" charset="0"/>
                <a:ea typeface="SamsungOne-400" panose="020B0503030303020204" pitchFamily="34" charset="0"/>
                <a:cs typeface="Samsung Sharp Sans Regular" pitchFamily="2" charset="0"/>
              </a:rPr>
              <a:t>[</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HAVING </a:t>
            </a:r>
            <a:r>
              <a:rPr lang="en-US" altLang="ko-KR" dirty="0">
                <a:latin typeface="SamsungOne-400" panose="020B0503030303020204" pitchFamily="34" charset="0"/>
                <a:ea typeface="SamsungOne-400" panose="020B0503030303020204" pitchFamily="34" charset="0"/>
                <a:cs typeface="Samsung Sharp Sans Regular" pitchFamily="2" charset="0"/>
              </a:rPr>
              <a:t>condition] </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ORDER BY </a:t>
            </a:r>
            <a:r>
              <a:rPr lang="en-US" altLang="ko-KR" dirty="0">
                <a:latin typeface="SamsungOne-400" panose="020B0503030303020204" pitchFamily="34" charset="0"/>
                <a:ea typeface="SamsungOne-400" panose="020B0503030303020204" pitchFamily="34" charset="0"/>
                <a:cs typeface="Samsung Sharp Sans Regular" pitchFamily="2" charset="0"/>
              </a:rPr>
              <a:t>fieldName(s)</a:t>
            </a:r>
          </a:p>
        </p:txBody>
      </p:sp>
    </p:spTree>
    <p:extLst>
      <p:ext uri="{BB962C8B-B14F-4D97-AF65-F5344CB8AC3E}">
        <p14:creationId xmlns:p14="http://schemas.microsoft.com/office/powerpoint/2010/main" val="3884884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Thứ</a:t>
            </a:r>
            <a:r>
              <a:rPr lang="en-US" altLang="ko-KR" dirty="0"/>
              <a:t> </a:t>
            </a:r>
            <a:r>
              <a:rPr lang="en-US" altLang="ko-KR" dirty="0" err="1"/>
              <a:t>tự</a:t>
            </a:r>
            <a:r>
              <a:rPr lang="en-US" altLang="ko-KR" dirty="0"/>
              <a:t> </a:t>
            </a:r>
            <a:r>
              <a:rPr lang="en-US" altLang="ko-KR" dirty="0" err="1"/>
              <a:t>thực</a:t>
            </a:r>
            <a:r>
              <a:rPr lang="en-US" altLang="ko-KR" dirty="0"/>
              <a:t> </a:t>
            </a:r>
            <a:r>
              <a:rPr lang="en-US" altLang="ko-KR" dirty="0" err="1"/>
              <a:t>hiện</a:t>
            </a:r>
            <a:r>
              <a:rPr lang="en-US" altLang="ko-KR" dirty="0"/>
              <a:t> SELECT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1. </a:t>
            </a:r>
            <a:r>
              <a:rPr lang="en-US" altLang="ko-KR" b="1" dirty="0"/>
              <a:t>FROM</a:t>
            </a:r>
            <a:r>
              <a:rPr lang="vi-VN" altLang="ko-KR" dirty="0"/>
              <a:t> và </a:t>
            </a:r>
            <a:r>
              <a:rPr lang="en-US" altLang="ko-KR" b="1" dirty="0"/>
              <a:t>JOIN</a:t>
            </a:r>
            <a:r>
              <a:rPr lang="en-US" altLang="ko-KR" dirty="0"/>
              <a:t> </a:t>
            </a:r>
            <a:r>
              <a:rPr lang="vi-VN" altLang="ko-KR" dirty="0"/>
              <a:t>- bảng</a:t>
            </a:r>
          </a:p>
          <a:p>
            <a:r>
              <a:rPr lang="vi-VN" altLang="ko-KR" dirty="0"/>
              <a:t>2. </a:t>
            </a:r>
            <a:r>
              <a:rPr lang="vi-VN" altLang="ko-KR" b="1" dirty="0"/>
              <a:t>WHERE</a:t>
            </a:r>
            <a:r>
              <a:rPr lang="vi-VN" altLang="ko-KR" dirty="0"/>
              <a:t> - điều kiện</a:t>
            </a:r>
          </a:p>
          <a:p>
            <a:r>
              <a:rPr lang="vi-VN" altLang="ko-KR" dirty="0"/>
              <a:t>3. </a:t>
            </a:r>
            <a:r>
              <a:rPr lang="vi-VN" altLang="ko-KR" b="1" dirty="0"/>
              <a:t>GROUP</a:t>
            </a:r>
            <a:r>
              <a:rPr lang="vi-VN" altLang="ko-KR" dirty="0"/>
              <a:t> </a:t>
            </a:r>
            <a:r>
              <a:rPr lang="vi-VN" altLang="ko-KR" b="1" dirty="0"/>
              <a:t>BY</a:t>
            </a:r>
            <a:r>
              <a:rPr lang="vi-VN" altLang="ko-KR" dirty="0"/>
              <a:t> – cột hoặc biểu thức (trong đó mệnh đề được trích xuất nhóm dữ liệu)</a:t>
            </a:r>
          </a:p>
          <a:p>
            <a:r>
              <a:rPr lang="vi-VN" altLang="ko-KR" dirty="0"/>
              <a:t>4. </a:t>
            </a:r>
            <a:r>
              <a:rPr lang="vi-VN" altLang="ko-KR" b="1" dirty="0"/>
              <a:t>HAVING</a:t>
            </a:r>
            <a:r>
              <a:rPr lang="vi-VN" altLang="ko-KR" dirty="0"/>
              <a:t> – nhóm điều kiện</a:t>
            </a:r>
          </a:p>
          <a:p>
            <a:r>
              <a:rPr lang="vi-VN" altLang="ko-KR" dirty="0"/>
              <a:t>5. </a:t>
            </a:r>
            <a:r>
              <a:rPr lang="en-US" altLang="ko-KR" b="1" dirty="0"/>
              <a:t>SELECT</a:t>
            </a:r>
            <a:r>
              <a:rPr lang="vi-VN" altLang="ko-KR" dirty="0"/>
              <a:t> - tên cột</a:t>
            </a:r>
          </a:p>
          <a:p>
            <a:r>
              <a:rPr lang="vi-VN" altLang="ko-KR" dirty="0"/>
              <a:t>6. </a:t>
            </a:r>
            <a:r>
              <a:rPr lang="en-US" altLang="ko-KR" b="1" dirty="0"/>
              <a:t>DISTINCT</a:t>
            </a:r>
            <a:endParaRPr lang="vi-VN" altLang="ko-KR" b="1" dirty="0"/>
          </a:p>
          <a:p>
            <a:r>
              <a:rPr lang="vi-VN" altLang="ko-KR" dirty="0"/>
              <a:t>7. </a:t>
            </a:r>
            <a:r>
              <a:rPr lang="vi-VN" altLang="ko-KR" b="1" dirty="0"/>
              <a:t>ORDER</a:t>
            </a:r>
            <a:r>
              <a:rPr lang="vi-VN" altLang="ko-KR" dirty="0"/>
              <a:t> </a:t>
            </a:r>
            <a:r>
              <a:rPr lang="vi-VN" altLang="ko-KR" b="1" dirty="0"/>
              <a:t>B</a:t>
            </a:r>
            <a:r>
              <a:rPr lang="en-US" altLang="ko-KR" b="1" dirty="0"/>
              <a:t>Y</a:t>
            </a:r>
            <a:r>
              <a:rPr lang="vi-VN" altLang="ko-KR" dirty="0"/>
              <a:t> – sắp xếp</a:t>
            </a:r>
          </a:p>
          <a:p>
            <a:r>
              <a:rPr lang="vi-VN" altLang="ko-KR" dirty="0"/>
              <a:t>8. </a:t>
            </a:r>
            <a:r>
              <a:rPr lang="en-US" altLang="ko-KR" b="1" dirty="0"/>
              <a:t>LIMIT</a:t>
            </a:r>
            <a:r>
              <a:rPr lang="en-US" altLang="ko-KR" dirty="0"/>
              <a:t> </a:t>
            </a:r>
            <a:r>
              <a:rPr lang="vi-VN" altLang="ko-KR" b="1" dirty="0"/>
              <a:t>/</a:t>
            </a:r>
            <a:r>
              <a:rPr lang="en-US" altLang="ko-KR" dirty="0"/>
              <a:t> </a:t>
            </a:r>
            <a:r>
              <a:rPr lang="en-US" altLang="ko-KR" b="1" dirty="0"/>
              <a:t>OFFSET</a:t>
            </a:r>
            <a:endParaRPr lang="ko-KR" altLang="en-US" b="1" dirty="0"/>
          </a:p>
        </p:txBody>
      </p:sp>
      <p:sp>
        <p:nvSpPr>
          <p:cNvPr id="13" name="모서리가 둥근 직사각형 38">
            <a:extLst>
              <a:ext uri="{FF2B5EF4-FFF2-40B4-BE49-F238E27FC236}">
                <a16:creationId xmlns:a16="http://schemas.microsoft.com/office/drawing/2014/main" id="{2E41C8EE-71F0-4234-AC74-46A1D20C1EDC}"/>
              </a:ext>
            </a:extLst>
          </p:cNvPr>
          <p:cNvSpPr/>
          <p:nvPr/>
        </p:nvSpPr>
        <p:spPr>
          <a:xfrm>
            <a:off x="7463215" y="1714499"/>
            <a:ext cx="1400672" cy="374571"/>
          </a:xfrm>
          <a:prstGeom prst="roundRect">
            <a:avLst/>
          </a:prstGeom>
          <a:solidFill>
            <a:srgbClr val="779FDB"/>
          </a:solidFill>
          <a:ln w="19050">
            <a:solidFill>
              <a:srgbClr val="1F45BC"/>
            </a:solidFill>
          </a:ln>
        </p:spPr>
        <p:txBody>
          <a:bodyPr wrap="none">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iCiel Samsung Sharp Sans Medium" pitchFamily="2" charset="0"/>
              </a:rPr>
              <a:t>FROM + JOIN</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14" name="모서리가 둥근 직사각형 39">
            <a:extLst>
              <a:ext uri="{FF2B5EF4-FFF2-40B4-BE49-F238E27FC236}">
                <a16:creationId xmlns:a16="http://schemas.microsoft.com/office/drawing/2014/main" id="{53D88FAA-2E75-4290-BF80-76D7BA18A341}"/>
              </a:ext>
            </a:extLst>
          </p:cNvPr>
          <p:cNvSpPr/>
          <p:nvPr/>
        </p:nvSpPr>
        <p:spPr>
          <a:xfrm>
            <a:off x="7505699" y="2355292"/>
            <a:ext cx="1315704" cy="379672"/>
          </a:xfrm>
          <a:prstGeom prst="roundRect">
            <a:avLst/>
          </a:prstGeom>
          <a:solidFill>
            <a:srgbClr val="7B97CF"/>
          </a:solidFill>
          <a:ln w="19050">
            <a:solidFill>
              <a:srgbClr val="1F45BC"/>
            </a:solidFill>
          </a:ln>
        </p:spPr>
        <p:txBody>
          <a:bodyPr wrap="square">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iCiel Samsung Sharp Sans Medium" pitchFamily="2" charset="0"/>
              </a:rPr>
              <a:t>WHERE</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15" name="모서리가 둥근 직사각형 40">
            <a:extLst>
              <a:ext uri="{FF2B5EF4-FFF2-40B4-BE49-F238E27FC236}">
                <a16:creationId xmlns:a16="http://schemas.microsoft.com/office/drawing/2014/main" id="{60A6DC7B-3A0D-4BD4-B9E3-5A1B5C0D349E}"/>
              </a:ext>
            </a:extLst>
          </p:cNvPr>
          <p:cNvSpPr/>
          <p:nvPr/>
        </p:nvSpPr>
        <p:spPr>
          <a:xfrm>
            <a:off x="7505698" y="3016629"/>
            <a:ext cx="1315703" cy="379672"/>
          </a:xfrm>
          <a:prstGeom prst="roundRect">
            <a:avLst/>
          </a:prstGeom>
          <a:solidFill>
            <a:srgbClr val="C3CCE7"/>
          </a:solidFill>
          <a:ln w="19050">
            <a:solidFill>
              <a:srgbClr val="1F45BC"/>
            </a:solidFill>
          </a:ln>
        </p:spPr>
        <p:txBody>
          <a:bodyPr wrap="square">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iCiel Samsung Sharp Sans Medium" pitchFamily="2" charset="0"/>
              </a:rPr>
              <a:t>GROUP BY</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16" name="모서리가 둥근 직사각형 41">
            <a:extLst>
              <a:ext uri="{FF2B5EF4-FFF2-40B4-BE49-F238E27FC236}">
                <a16:creationId xmlns:a16="http://schemas.microsoft.com/office/drawing/2014/main" id="{5FB84474-3846-4789-A8E9-3696FDCD85FE}"/>
              </a:ext>
            </a:extLst>
          </p:cNvPr>
          <p:cNvSpPr/>
          <p:nvPr/>
        </p:nvSpPr>
        <p:spPr>
          <a:xfrm>
            <a:off x="7505699" y="3677967"/>
            <a:ext cx="1315702" cy="379672"/>
          </a:xfrm>
          <a:prstGeom prst="roundRect">
            <a:avLst/>
          </a:prstGeom>
          <a:solidFill>
            <a:srgbClr val="94A1E0"/>
          </a:solidFill>
          <a:ln w="19050">
            <a:solidFill>
              <a:srgbClr val="1F45BC"/>
            </a:solidFill>
          </a:ln>
        </p:spPr>
        <p:txBody>
          <a:bodyPr wrap="square">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iCiel Samsung Sharp Sans Medium" pitchFamily="2" charset="0"/>
              </a:rPr>
              <a:t>HAVING</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17" name="모서리가 둥근 직사각형 42">
            <a:extLst>
              <a:ext uri="{FF2B5EF4-FFF2-40B4-BE49-F238E27FC236}">
                <a16:creationId xmlns:a16="http://schemas.microsoft.com/office/drawing/2014/main" id="{F4BE259A-8383-43AC-A2B4-BDC9B2D73B53}"/>
              </a:ext>
            </a:extLst>
          </p:cNvPr>
          <p:cNvSpPr/>
          <p:nvPr/>
        </p:nvSpPr>
        <p:spPr>
          <a:xfrm>
            <a:off x="7505699" y="4339304"/>
            <a:ext cx="1315702" cy="379672"/>
          </a:xfrm>
          <a:prstGeom prst="roundRect">
            <a:avLst/>
          </a:prstGeom>
          <a:solidFill>
            <a:srgbClr val="85A6E7"/>
          </a:solidFill>
          <a:ln w="19050">
            <a:solidFill>
              <a:srgbClr val="1F45BC"/>
            </a:solidFill>
          </a:ln>
        </p:spPr>
        <p:txBody>
          <a:bodyPr wrap="square">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iCiel Samsung Sharp Sans Medium" pitchFamily="2" charset="0"/>
              </a:rPr>
              <a:t>SELECT</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18" name="모서리가 둥근 직사각형 43">
            <a:extLst>
              <a:ext uri="{FF2B5EF4-FFF2-40B4-BE49-F238E27FC236}">
                <a16:creationId xmlns:a16="http://schemas.microsoft.com/office/drawing/2014/main" id="{A4AD6A5F-ADBC-4846-8432-A46E18817F00}"/>
              </a:ext>
            </a:extLst>
          </p:cNvPr>
          <p:cNvSpPr/>
          <p:nvPr/>
        </p:nvSpPr>
        <p:spPr>
          <a:xfrm>
            <a:off x="7505698" y="5000642"/>
            <a:ext cx="1315701" cy="379672"/>
          </a:xfrm>
          <a:prstGeom prst="roundRect">
            <a:avLst/>
          </a:prstGeom>
          <a:solidFill>
            <a:srgbClr val="E9F2FC"/>
          </a:solidFill>
          <a:ln w="19050">
            <a:solidFill>
              <a:srgbClr val="1F45BC"/>
            </a:solidFill>
          </a:ln>
        </p:spPr>
        <p:txBody>
          <a:bodyPr wrap="square">
            <a:spAutoFit/>
          </a:bodyPr>
          <a:lstStyle/>
          <a:p>
            <a:pPr algn="ctr"/>
            <a:r>
              <a:rPr lang="en-US" altLang="ko-KR" sz="1600" dirty="0">
                <a:solidFill>
                  <a:srgbClr val="0043B2"/>
                </a:solidFill>
                <a:latin typeface="SamsungOne-700" panose="020B0803030303020204" pitchFamily="34" charset="0"/>
                <a:ea typeface="SamsungOne-700" panose="020B0803030303020204" pitchFamily="34" charset="0"/>
                <a:cs typeface="iCiel Samsung Sharp Sans Medium" pitchFamily="2" charset="0"/>
              </a:rPr>
              <a:t>ORDER BY</a:t>
            </a:r>
            <a:endParaRPr lang="ko-KR" altLang="en-US" sz="1600" dirty="0">
              <a:latin typeface="SamsungOne-700" panose="020B0803030303020204" pitchFamily="34" charset="0"/>
              <a:ea typeface="SamsungOneKorean 400" panose="020B0503030303020204" pitchFamily="50" charset="-127"/>
            </a:endParaRPr>
          </a:p>
        </p:txBody>
      </p:sp>
      <p:sp>
        <p:nvSpPr>
          <p:cNvPr id="19" name="모서리가 둥근 직사각형 44">
            <a:extLst>
              <a:ext uri="{FF2B5EF4-FFF2-40B4-BE49-F238E27FC236}">
                <a16:creationId xmlns:a16="http://schemas.microsoft.com/office/drawing/2014/main" id="{604E661C-CC09-4A57-BD7F-C3487014C64B}"/>
              </a:ext>
            </a:extLst>
          </p:cNvPr>
          <p:cNvSpPr/>
          <p:nvPr/>
        </p:nvSpPr>
        <p:spPr>
          <a:xfrm>
            <a:off x="7505699" y="5661979"/>
            <a:ext cx="1315700" cy="379672"/>
          </a:xfrm>
          <a:prstGeom prst="roundRect">
            <a:avLst/>
          </a:prstGeom>
          <a:solidFill>
            <a:srgbClr val="E6E6E6"/>
          </a:solidFill>
          <a:ln w="19050">
            <a:solidFill>
              <a:srgbClr val="1F45BC"/>
            </a:solidFill>
          </a:ln>
        </p:spPr>
        <p:txBody>
          <a:bodyPr wrap="square">
            <a:spAutoFit/>
          </a:bodyPr>
          <a:lstStyle/>
          <a:p>
            <a:pPr algn="ctr"/>
            <a:r>
              <a:rPr lang="en-US" altLang="ko-KR" sz="1600" dirty="0">
                <a:solidFill>
                  <a:srgbClr val="0043B2"/>
                </a:solidFill>
                <a:latin typeface="SamsungOne-700" panose="020B0803030303020204" pitchFamily="34" charset="0"/>
                <a:ea typeface="SamsungOne-700" panose="020B0803030303020204" pitchFamily="34" charset="0"/>
                <a:cs typeface="iCiel Samsung Sharp Sans Medium" pitchFamily="2" charset="0"/>
              </a:rPr>
              <a:t>LIMIT</a:t>
            </a:r>
            <a:endParaRPr lang="ko-KR" altLang="en-US" sz="1600" dirty="0">
              <a:latin typeface="SamsungOne-700" panose="020B0803030303020204" pitchFamily="34" charset="0"/>
              <a:ea typeface="SamsungOneKorean 400" panose="020B0503030303020204" pitchFamily="50" charset="-127"/>
            </a:endParaRPr>
          </a:p>
        </p:txBody>
      </p:sp>
      <p:sp>
        <p:nvSpPr>
          <p:cNvPr id="20" name="오른쪽 화살표 45">
            <a:extLst>
              <a:ext uri="{FF2B5EF4-FFF2-40B4-BE49-F238E27FC236}">
                <a16:creationId xmlns:a16="http://schemas.microsoft.com/office/drawing/2014/main" id="{85BFE7BF-F7A7-4F73-8667-1DE1601ED417}"/>
              </a:ext>
            </a:extLst>
          </p:cNvPr>
          <p:cNvSpPr/>
          <p:nvPr/>
        </p:nvSpPr>
        <p:spPr>
          <a:xfrm rot="5400000">
            <a:off x="8073045" y="2139778"/>
            <a:ext cx="175606" cy="162157"/>
          </a:xfrm>
          <a:prstGeom prst="rightArrow">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700" panose="020B0803030303020204" pitchFamily="34" charset="0"/>
            </a:endParaRPr>
          </a:p>
        </p:txBody>
      </p:sp>
      <p:sp>
        <p:nvSpPr>
          <p:cNvPr id="21" name="오른쪽 화살표 46">
            <a:extLst>
              <a:ext uri="{FF2B5EF4-FFF2-40B4-BE49-F238E27FC236}">
                <a16:creationId xmlns:a16="http://schemas.microsoft.com/office/drawing/2014/main" id="{E43D8AFE-FE8E-4D5E-A3AC-D24F94CA6E33}"/>
              </a:ext>
            </a:extLst>
          </p:cNvPr>
          <p:cNvSpPr/>
          <p:nvPr/>
        </p:nvSpPr>
        <p:spPr>
          <a:xfrm rot="5400000">
            <a:off x="8073044" y="2794478"/>
            <a:ext cx="175606" cy="162157"/>
          </a:xfrm>
          <a:prstGeom prst="rightArrow">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700" panose="020B0803030303020204" pitchFamily="34" charset="0"/>
            </a:endParaRPr>
          </a:p>
        </p:txBody>
      </p:sp>
      <p:sp>
        <p:nvSpPr>
          <p:cNvPr id="22" name="오른쪽 화살표 47">
            <a:extLst>
              <a:ext uri="{FF2B5EF4-FFF2-40B4-BE49-F238E27FC236}">
                <a16:creationId xmlns:a16="http://schemas.microsoft.com/office/drawing/2014/main" id="{14E64B26-C1FF-4A30-9236-EA55F7124B79}"/>
              </a:ext>
            </a:extLst>
          </p:cNvPr>
          <p:cNvSpPr/>
          <p:nvPr/>
        </p:nvSpPr>
        <p:spPr>
          <a:xfrm rot="5400000">
            <a:off x="8073043" y="3456055"/>
            <a:ext cx="175606" cy="162157"/>
          </a:xfrm>
          <a:prstGeom prst="rightArrow">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700" panose="020B0803030303020204" pitchFamily="34" charset="0"/>
            </a:endParaRPr>
          </a:p>
        </p:txBody>
      </p:sp>
      <p:sp>
        <p:nvSpPr>
          <p:cNvPr id="23" name="오른쪽 화살표 48">
            <a:extLst>
              <a:ext uri="{FF2B5EF4-FFF2-40B4-BE49-F238E27FC236}">
                <a16:creationId xmlns:a16="http://schemas.microsoft.com/office/drawing/2014/main" id="{C139DE5F-E98F-436F-A38C-3DBFAAA6E647}"/>
              </a:ext>
            </a:extLst>
          </p:cNvPr>
          <p:cNvSpPr/>
          <p:nvPr/>
        </p:nvSpPr>
        <p:spPr>
          <a:xfrm rot="5400000">
            <a:off x="8055782" y="4117392"/>
            <a:ext cx="175606" cy="162157"/>
          </a:xfrm>
          <a:prstGeom prst="rightArrow">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700" panose="020B0803030303020204" pitchFamily="34" charset="0"/>
            </a:endParaRPr>
          </a:p>
        </p:txBody>
      </p:sp>
      <p:sp>
        <p:nvSpPr>
          <p:cNvPr id="24" name="오른쪽 화살표 49">
            <a:extLst>
              <a:ext uri="{FF2B5EF4-FFF2-40B4-BE49-F238E27FC236}">
                <a16:creationId xmlns:a16="http://schemas.microsoft.com/office/drawing/2014/main" id="{3D4E857C-3135-4F30-ACDC-B1F6E07C1322}"/>
              </a:ext>
            </a:extLst>
          </p:cNvPr>
          <p:cNvSpPr/>
          <p:nvPr/>
        </p:nvSpPr>
        <p:spPr>
          <a:xfrm rot="5400000">
            <a:off x="8073043" y="4778730"/>
            <a:ext cx="175606" cy="162157"/>
          </a:xfrm>
          <a:prstGeom prst="rightArrow">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700" panose="020B0803030303020204" pitchFamily="34" charset="0"/>
            </a:endParaRPr>
          </a:p>
        </p:txBody>
      </p:sp>
      <p:sp>
        <p:nvSpPr>
          <p:cNvPr id="25" name="오른쪽 화살표 50">
            <a:extLst>
              <a:ext uri="{FF2B5EF4-FFF2-40B4-BE49-F238E27FC236}">
                <a16:creationId xmlns:a16="http://schemas.microsoft.com/office/drawing/2014/main" id="{8682AF0F-085D-4237-BA17-3575E9A82413}"/>
              </a:ext>
            </a:extLst>
          </p:cNvPr>
          <p:cNvSpPr/>
          <p:nvPr/>
        </p:nvSpPr>
        <p:spPr>
          <a:xfrm rot="5400000">
            <a:off x="8073043" y="5440067"/>
            <a:ext cx="175606" cy="162157"/>
          </a:xfrm>
          <a:prstGeom prst="rightArrow">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700" panose="020B0803030303020204" pitchFamily="34" charset="0"/>
            </a:endParaRPr>
          </a:p>
        </p:txBody>
      </p:sp>
    </p:spTree>
    <p:extLst>
      <p:ext uri="{BB962C8B-B14F-4D97-AF65-F5344CB8AC3E}">
        <p14:creationId xmlns:p14="http://schemas.microsoft.com/office/powerpoint/2010/main" val="2499340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1.2. </a:t>
            </a:r>
            <a:r>
              <a:rPr lang="en-US" altLang="ko-KR" dirty="0" err="1"/>
              <a:t>Quản</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bảng</a:t>
            </a:r>
            <a:r>
              <a:rPr lang="en-US" altLang="ko-KR" dirty="0"/>
              <a:t> </a:t>
            </a:r>
            <a:r>
              <a:rPr lang="en-US" altLang="ko-KR" dirty="0" err="1"/>
              <a:t>với</a:t>
            </a:r>
            <a:r>
              <a:rPr lang="en-US" altLang="ko-KR" dirty="0"/>
              <a:t> DML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Mệnh</a:t>
            </a:r>
            <a:r>
              <a:rPr lang="en-US" altLang="ko-KR" dirty="0"/>
              <a:t> </a:t>
            </a:r>
            <a:r>
              <a:rPr lang="en-US" altLang="ko-KR" dirty="0" err="1"/>
              <a:t>đề</a:t>
            </a:r>
            <a:r>
              <a:rPr lang="en-US" altLang="ko-KR" dirty="0"/>
              <a:t> WHERE</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 altLang="ko-KR" dirty="0"/>
              <a:t>Ví dụ</a:t>
            </a:r>
            <a:endParaRPr lang="ko-KR" altLang="en-US" dirty="0"/>
          </a:p>
        </p:txBody>
      </p:sp>
      <p:sp>
        <p:nvSpPr>
          <p:cNvPr id="6" name="TextBox 5">
            <a:extLst>
              <a:ext uri="{FF2B5EF4-FFF2-40B4-BE49-F238E27FC236}">
                <a16:creationId xmlns:a16="http://schemas.microsoft.com/office/drawing/2014/main" id="{C2F95905-63E5-4B00-90CD-718BCA7E9598}"/>
              </a:ext>
            </a:extLst>
          </p:cNvPr>
          <p:cNvSpPr txBox="1"/>
          <p:nvPr/>
        </p:nvSpPr>
        <p:spPr>
          <a:xfrm>
            <a:off x="704850" y="2542254"/>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`category_id` = 2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AND </a:t>
            </a:r>
            <a:r>
              <a:rPr lang="en-US" altLang="ko-KR" dirty="0">
                <a:latin typeface="SamsungOne-400" panose="020B0503030303020204" pitchFamily="34" charset="0"/>
                <a:ea typeface="SamsungOne-400" panose="020B0503030303020204" pitchFamily="34" charset="0"/>
                <a:cs typeface="Samsung Sharp Sans Regular" pitchFamily="2" charset="0"/>
              </a:rPr>
              <a:t>`year_released` = 2008;</a:t>
            </a:r>
          </a:p>
        </p:txBody>
      </p:sp>
      <p:sp>
        <p:nvSpPr>
          <p:cNvPr id="7" name="TextBox 6">
            <a:extLst>
              <a:ext uri="{FF2B5EF4-FFF2-40B4-BE49-F238E27FC236}">
                <a16:creationId xmlns:a16="http://schemas.microsoft.com/office/drawing/2014/main" id="{30588920-B1E0-4581-82B5-AF40B67D3B13}"/>
              </a:ext>
            </a:extLst>
          </p:cNvPr>
          <p:cNvSpPr txBox="1"/>
          <p:nvPr/>
        </p:nvSpPr>
        <p:spPr>
          <a:xfrm>
            <a:off x="704850" y="3107031"/>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`category_id` = 1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OR</a:t>
            </a:r>
            <a:r>
              <a:rPr lang="en-US" altLang="ko-KR" dirty="0">
                <a:latin typeface="SamsungOne-400" panose="020B0503030303020204" pitchFamily="34" charset="0"/>
                <a:ea typeface="SamsungOne-400" panose="020B0503030303020204" pitchFamily="34" charset="0"/>
                <a:cs typeface="Samsung Sharp Sans Regular" pitchFamily="2" charset="0"/>
              </a:rPr>
              <a:t> `category_id` = 2;</a:t>
            </a:r>
          </a:p>
        </p:txBody>
      </p:sp>
      <p:sp>
        <p:nvSpPr>
          <p:cNvPr id="8" name="TextBox 7">
            <a:extLst>
              <a:ext uri="{FF2B5EF4-FFF2-40B4-BE49-F238E27FC236}">
                <a16:creationId xmlns:a16="http://schemas.microsoft.com/office/drawing/2014/main" id="{38448E7A-B303-4945-AFC7-DFF6A2C62F29}"/>
              </a:ext>
            </a:extLst>
          </p:cNvPr>
          <p:cNvSpPr txBox="1"/>
          <p:nvPr/>
        </p:nvSpPr>
        <p:spPr>
          <a:xfrm>
            <a:off x="704850" y="3671808"/>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`membership_number`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 </a:t>
            </a:r>
            <a:r>
              <a:rPr lang="en-US" altLang="ko-KR" dirty="0">
                <a:latin typeface="SamsungOne-400" panose="020B0503030303020204" pitchFamily="34" charset="0"/>
                <a:ea typeface="SamsungOne-400" panose="020B0503030303020204" pitchFamily="34" charset="0"/>
                <a:cs typeface="Samsung Sharp Sans Regular" pitchFamily="2" charset="0"/>
              </a:rPr>
              <a:t>(1,2,3);</a:t>
            </a:r>
          </a:p>
        </p:txBody>
      </p:sp>
      <p:sp>
        <p:nvSpPr>
          <p:cNvPr id="9" name="TextBox 8">
            <a:extLst>
              <a:ext uri="{FF2B5EF4-FFF2-40B4-BE49-F238E27FC236}">
                <a16:creationId xmlns:a16="http://schemas.microsoft.com/office/drawing/2014/main" id="{7DC3D5E1-2C44-4473-8A13-6BBB64066BF8}"/>
              </a:ext>
            </a:extLst>
          </p:cNvPr>
          <p:cNvSpPr txBox="1"/>
          <p:nvPr/>
        </p:nvSpPr>
        <p:spPr>
          <a:xfrm>
            <a:off x="704850" y="4236585"/>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`membership_number`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NOT IN </a:t>
            </a:r>
            <a:r>
              <a:rPr lang="en-US" altLang="ko-KR" dirty="0">
                <a:latin typeface="SamsungOne-400" panose="020B0503030303020204" pitchFamily="34" charset="0"/>
                <a:ea typeface="SamsungOne-400" panose="020B0503030303020204" pitchFamily="34" charset="0"/>
                <a:cs typeface="Samsung Sharp Sans Regular" pitchFamily="2" charset="0"/>
              </a:rPr>
              <a:t>(1,2,3);</a:t>
            </a:r>
          </a:p>
        </p:txBody>
      </p:sp>
      <p:sp>
        <p:nvSpPr>
          <p:cNvPr id="10" name="TextBox 9">
            <a:extLst>
              <a:ext uri="{FF2B5EF4-FFF2-40B4-BE49-F238E27FC236}">
                <a16:creationId xmlns:a16="http://schemas.microsoft.com/office/drawing/2014/main" id="{4C9F5F83-3F84-40B8-B8DC-0AEA75779402}"/>
              </a:ext>
            </a:extLst>
          </p:cNvPr>
          <p:cNvSpPr txBox="1"/>
          <p:nvPr/>
        </p:nvSpPr>
        <p:spPr>
          <a:xfrm>
            <a:off x="704850" y="4801362"/>
            <a:ext cx="7812000" cy="468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`category_id`&lt;&gt; 1;</a:t>
            </a:r>
          </a:p>
        </p:txBody>
      </p:sp>
    </p:spTree>
    <p:extLst>
      <p:ext uri="{BB962C8B-B14F-4D97-AF65-F5344CB8AC3E}">
        <p14:creationId xmlns:p14="http://schemas.microsoft.com/office/powerpoint/2010/main" val="375553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p:txBody>
          <a:bodyPr/>
          <a:lstStyle/>
          <a:p>
            <a:r>
              <a:rPr lang="en-US" altLang="ko-KR" dirty="0" err="1"/>
              <a:t>Giới</a:t>
            </a:r>
            <a:r>
              <a:rPr lang="en-US" altLang="ko-KR" dirty="0"/>
              <a:t> </a:t>
            </a:r>
            <a:r>
              <a:rPr lang="en-US" altLang="ko-KR" dirty="0" err="1"/>
              <a:t>thiệu</a:t>
            </a:r>
            <a:r>
              <a:rPr lang="en-US" altLang="ko-KR" dirty="0"/>
              <a:t> </a:t>
            </a:r>
            <a:r>
              <a:rPr lang="en-US" altLang="ko-KR" dirty="0" err="1"/>
              <a:t>về</a:t>
            </a:r>
            <a:r>
              <a:rPr lang="en-US" altLang="ko-KR" dirty="0"/>
              <a:t> SQL</a:t>
            </a:r>
            <a:endParaRPr lang="ko-KR" altLang="en-US"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1</a:t>
            </a:r>
            <a:endParaRPr lang="ko-KR" altLang="en-US" dirty="0"/>
          </a:p>
        </p:txBody>
      </p:sp>
      <p:sp>
        <p:nvSpPr>
          <p:cNvPr id="6" name="직사각형 5">
            <a:extLst>
              <a:ext uri="{FF2B5EF4-FFF2-40B4-BE49-F238E27FC236}">
                <a16:creationId xmlns:a16="http://schemas.microsoft.com/office/drawing/2014/main" id="{FCDB4246-759E-4914-9BA0-4E672FCE0734}"/>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rPr>
              <a:t>1.2. </a:t>
            </a:r>
            <a:r>
              <a:rPr lang="en-US" altLang="ko-KR" dirty="0" err="1">
                <a:solidFill>
                  <a:schemeClr val="bg1">
                    <a:lumMod val="65000"/>
                  </a:schemeClr>
                </a:solidFill>
                <a:latin typeface="SamsungOne-400" panose="020B0503030303020204" pitchFamily="34" charset="0"/>
              </a:rPr>
              <a:t>Quản</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lý</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dữ</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liệu</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bảng</a:t>
            </a:r>
            <a:r>
              <a:rPr lang="en-US" altLang="ko-KR" dirty="0">
                <a:solidFill>
                  <a:schemeClr val="bg1">
                    <a:lumMod val="65000"/>
                  </a:schemeClr>
                </a:solidFill>
                <a:latin typeface="SamsungOne-400" panose="020B0503030303020204" pitchFamily="34" charset="0"/>
              </a:rPr>
              <a:t> </a:t>
            </a:r>
            <a:r>
              <a:rPr lang="en-US" altLang="ko-KR" dirty="0" err="1">
                <a:solidFill>
                  <a:schemeClr val="bg1">
                    <a:lumMod val="65000"/>
                  </a:schemeClr>
                </a:solidFill>
                <a:latin typeface="SamsungOne-400" panose="020B0503030303020204" pitchFamily="34" charset="0"/>
              </a:rPr>
              <a:t>với</a:t>
            </a:r>
            <a:r>
              <a:rPr lang="en-US" altLang="ko-KR" dirty="0">
                <a:solidFill>
                  <a:schemeClr val="bg1">
                    <a:lumMod val="65000"/>
                  </a:schemeClr>
                </a:solidFill>
                <a:latin typeface="SamsungOne-400" panose="020B0503030303020204" pitchFamily="34" charset="0"/>
              </a:rPr>
              <a:t> DML</a:t>
            </a:r>
          </a:p>
        </p:txBody>
      </p:sp>
      <p:sp>
        <p:nvSpPr>
          <p:cNvPr id="7" name="직사각형 6">
            <a:extLst>
              <a:ext uri="{FF2B5EF4-FFF2-40B4-BE49-F238E27FC236}">
                <a16:creationId xmlns:a16="http://schemas.microsoft.com/office/drawing/2014/main" id="{A7386D16-A9E2-4BCB-96F4-F653044A616F}"/>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nvGrpSpPr>
          <p:cNvPr id="8" name="Group 2">
            <a:extLst>
              <a:ext uri="{FF2B5EF4-FFF2-40B4-BE49-F238E27FC236}">
                <a16:creationId xmlns:a16="http://schemas.microsoft.com/office/drawing/2014/main" id="{1391CD7E-0617-4B46-AADF-A6CD526328F3}"/>
              </a:ext>
            </a:extLst>
          </p:cNvPr>
          <p:cNvGrpSpPr/>
          <p:nvPr/>
        </p:nvGrpSpPr>
        <p:grpSpPr>
          <a:xfrm>
            <a:off x="1051644" y="4088526"/>
            <a:ext cx="5702300" cy="278172"/>
            <a:chOff x="571500" y="5165783"/>
            <a:chExt cx="5702300" cy="278172"/>
          </a:xfrm>
        </p:grpSpPr>
        <p:sp>
          <p:nvSpPr>
            <p:cNvPr id="9" name="직사각형 43">
              <a:extLst>
                <a:ext uri="{FF2B5EF4-FFF2-40B4-BE49-F238E27FC236}">
                  <a16:creationId xmlns:a16="http://schemas.microsoft.com/office/drawing/2014/main" id="{C3A80673-24AC-49F9-8582-81287A6BA03C}"/>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bảng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bằng</a:t>
              </a:r>
              <a:r>
                <a:rPr lang="en-US" altLang="ko-KR" dirty="0">
                  <a:solidFill>
                    <a:schemeClr val="bg1">
                      <a:lumMod val="65000"/>
                    </a:schemeClr>
                  </a:solidFill>
                  <a:latin typeface="SamsungOne-400" panose="020B0503030303020204" pitchFamily="34" charset="0"/>
                  <a:ea typeface="SamsungOne-400" panose="020B0503030303020204" pitchFamily="34" charset="0"/>
                </a:rPr>
                <a:t> DDL</a:t>
              </a:r>
            </a:p>
          </p:txBody>
        </p:sp>
        <p:sp>
          <p:nvSpPr>
            <p:cNvPr id="10" name="직사각형 44">
              <a:extLst>
                <a:ext uri="{FF2B5EF4-FFF2-40B4-BE49-F238E27FC236}">
                  <a16:creationId xmlns:a16="http://schemas.microsoft.com/office/drawing/2014/main" id="{24F59396-F183-462B-A9AE-3860AE6669BB}"/>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11" name="직사각형 10">
            <a:extLst>
              <a:ext uri="{FF2B5EF4-FFF2-40B4-BE49-F238E27FC236}">
                <a16:creationId xmlns:a16="http://schemas.microsoft.com/office/drawing/2014/main" id="{F0DA0A11-E5C9-B94A-8330-07A48FD2D3F8}"/>
              </a:ext>
            </a:extLst>
          </p:cNvPr>
          <p:cNvSpPr/>
          <p:nvPr/>
        </p:nvSpPr>
        <p:spPr>
          <a:xfrm>
            <a:off x="1234524" y="4902789"/>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rPr>
              <a:t>1.3. </a:t>
            </a:r>
            <a:r>
              <a:rPr lang="en-US" altLang="ko-KR" dirty="0" err="1">
                <a:solidFill>
                  <a:schemeClr val="tx1">
                    <a:lumMod val="75000"/>
                    <a:lumOff val="25000"/>
                  </a:schemeClr>
                </a:solidFill>
                <a:latin typeface="SamsungOne-700" panose="020B0803030303020204" pitchFamily="34" charset="0"/>
              </a:rPr>
              <a:t>Truy</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vấn</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liệu</a:t>
            </a:r>
            <a:r>
              <a:rPr lang="en-US" altLang="ko-KR" dirty="0">
                <a:solidFill>
                  <a:schemeClr val="tx1">
                    <a:lumMod val="75000"/>
                    <a:lumOff val="25000"/>
                  </a:schemeClr>
                </a:solidFill>
                <a:latin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rPr>
              <a:t>bằng</a:t>
            </a:r>
            <a:r>
              <a:rPr lang="en-US" altLang="ko-KR" dirty="0">
                <a:solidFill>
                  <a:schemeClr val="tx1">
                    <a:lumMod val="75000"/>
                    <a:lumOff val="25000"/>
                  </a:schemeClr>
                </a:solidFill>
                <a:latin typeface="SamsungOne-700" panose="020B0803030303020204" pitchFamily="34" charset="0"/>
              </a:rPr>
              <a:t> SQL</a:t>
            </a:r>
          </a:p>
        </p:txBody>
      </p:sp>
      <p:sp>
        <p:nvSpPr>
          <p:cNvPr id="12" name="직사각형 11">
            <a:extLst>
              <a:ext uri="{FF2B5EF4-FFF2-40B4-BE49-F238E27FC236}">
                <a16:creationId xmlns:a16="http://schemas.microsoft.com/office/drawing/2014/main" id="{9EA61680-9A27-C84F-B433-F8AC5B55D773}"/>
              </a:ext>
            </a:extLst>
          </p:cNvPr>
          <p:cNvSpPr/>
          <p:nvPr/>
        </p:nvSpPr>
        <p:spPr>
          <a:xfrm>
            <a:off x="1051644" y="4901616"/>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Tree>
    <p:extLst>
      <p:ext uri="{BB962C8B-B14F-4D97-AF65-F5344CB8AC3E}">
        <p14:creationId xmlns:p14="http://schemas.microsoft.com/office/powerpoint/2010/main" val="1517562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JOIN</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Join </a:t>
            </a:r>
            <a:r>
              <a:rPr lang="vi-VN" altLang="ko-KR" dirty="0"/>
              <a:t>được sử dụng để kết hợp các cột từ một (tự tham gia) hoặc nhiều bảng dựa trên giá trị của các cột chung giữa các bảng có liên quan.</a:t>
            </a:r>
            <a:endParaRPr lang="en-US" altLang="ko-KR" dirty="0"/>
          </a:p>
          <a:p>
            <a:pPr lvl="1"/>
            <a:r>
              <a:rPr lang="vi-VN" altLang="ko-KR" dirty="0"/>
              <a:t>Các cột phổ biến thường là các cột khóa chính của bảng đầu tiên và các cột khóa ngoại của bảng thứ hai.</a:t>
            </a:r>
            <a:endParaRPr lang="en-US" altLang="ko-KR" dirty="0"/>
          </a:p>
          <a:p>
            <a:r>
              <a:rPr lang="en-US" altLang="ko-KR" dirty="0" err="1"/>
              <a:t>Nó</a:t>
            </a:r>
            <a:r>
              <a:rPr lang="en-US" altLang="ko-KR" dirty="0"/>
              <a:t> </a:t>
            </a:r>
            <a:r>
              <a:rPr lang="en-US" altLang="ko-KR" dirty="0" err="1"/>
              <a:t>đề</a:t>
            </a:r>
            <a:r>
              <a:rPr lang="en-US" altLang="ko-KR" dirty="0"/>
              <a:t> </a:t>
            </a:r>
            <a:r>
              <a:rPr lang="en-US" altLang="ko-KR" dirty="0" err="1"/>
              <a:t>cập</a:t>
            </a:r>
            <a:r>
              <a:rPr lang="en-US" altLang="ko-KR" dirty="0"/>
              <a:t> </a:t>
            </a:r>
            <a:r>
              <a:rPr lang="en-US" altLang="ko-KR" dirty="0" err="1"/>
              <a:t>đến</a:t>
            </a:r>
            <a:r>
              <a:rPr lang="en-US" altLang="ko-KR" dirty="0"/>
              <a:t> </a:t>
            </a:r>
            <a:r>
              <a:rPr lang="en-US" altLang="ko-KR" dirty="0" err="1"/>
              <a:t>việc</a:t>
            </a:r>
            <a:r>
              <a:rPr lang="en-US" altLang="ko-KR" dirty="0"/>
              <a:t> </a:t>
            </a:r>
            <a:r>
              <a:rPr lang="en-US" altLang="ko-KR" dirty="0" err="1"/>
              <a:t>xuất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liên</a:t>
            </a:r>
            <a:r>
              <a:rPr lang="en-US" altLang="ko-KR" dirty="0"/>
              <a:t> </a:t>
            </a:r>
            <a:r>
              <a:rPr lang="en-US" altLang="ko-KR" dirty="0" err="1"/>
              <a:t>kết</a:t>
            </a:r>
            <a:r>
              <a:rPr lang="en-US" altLang="ko-KR" dirty="0"/>
              <a:t> </a:t>
            </a:r>
            <a:r>
              <a:rPr lang="en-US" altLang="ko-KR" dirty="0" err="1"/>
              <a:t>hoặc</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hai</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bảng</a:t>
            </a:r>
            <a:r>
              <a:rPr lang="en-US" altLang="ko-KR" dirty="0"/>
              <a:t>.</a:t>
            </a:r>
          </a:p>
          <a:p>
            <a:r>
              <a:rPr lang="en-US" altLang="ko-KR" dirty="0"/>
              <a:t>PostgreSQL </a:t>
            </a:r>
            <a:r>
              <a:rPr lang="en-US" altLang="ko-KR" dirty="0" err="1"/>
              <a:t>hỗ</a:t>
            </a:r>
            <a:r>
              <a:rPr lang="en-US" altLang="ko-KR" dirty="0"/>
              <a:t> </a:t>
            </a:r>
            <a:r>
              <a:rPr lang="en-US" altLang="ko-KR" dirty="0" err="1"/>
              <a:t>trợ</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bên</a:t>
            </a:r>
            <a:r>
              <a:rPr lang="en-US" altLang="ko-KR" dirty="0"/>
              <a:t> </a:t>
            </a:r>
            <a:r>
              <a:rPr lang="en-US" altLang="ko-KR" dirty="0" err="1"/>
              <a:t>trong</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trái</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phải</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ngoài</a:t>
            </a:r>
            <a:r>
              <a:rPr lang="en-US" altLang="ko-KR" dirty="0"/>
              <a:t> </a:t>
            </a:r>
            <a:r>
              <a:rPr lang="en-US" altLang="ko-KR" dirty="0" err="1"/>
              <a:t>đầy</a:t>
            </a:r>
            <a:r>
              <a:rPr lang="en-US" altLang="ko-KR" dirty="0"/>
              <a:t> </a:t>
            </a:r>
            <a:r>
              <a:rPr lang="en-US" altLang="ko-KR" dirty="0" err="1"/>
              <a:t>đủ</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chéo</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tự</a:t>
            </a:r>
            <a:r>
              <a:rPr lang="en-US" altLang="ko-KR" dirty="0"/>
              <a:t> </a:t>
            </a:r>
            <a:r>
              <a:rPr lang="en-US" altLang="ko-KR" dirty="0" err="1"/>
              <a:t>nhiên</a:t>
            </a:r>
            <a:r>
              <a:rPr lang="en-US" altLang="ko-KR" dirty="0"/>
              <a:t> </a:t>
            </a:r>
            <a:r>
              <a:rPr lang="en-US" altLang="ko-KR" dirty="0" err="1"/>
              <a:t>và</a:t>
            </a:r>
            <a:r>
              <a:rPr lang="en-US" altLang="ko-KR" dirty="0"/>
              <a:t> </a:t>
            </a:r>
            <a:r>
              <a:rPr lang="en-US" altLang="ko-KR" dirty="0" err="1"/>
              <a:t>một</a:t>
            </a:r>
            <a:r>
              <a:rPr lang="en-US" altLang="ko-KR" dirty="0"/>
              <a:t> </a:t>
            </a:r>
            <a:r>
              <a:rPr lang="en-US" altLang="ko-KR" dirty="0" err="1"/>
              <a:t>loại</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đặc</a:t>
            </a:r>
            <a:r>
              <a:rPr lang="en-US" altLang="ko-KR" dirty="0"/>
              <a:t> </a:t>
            </a:r>
            <a:r>
              <a:rPr lang="en-US" altLang="ko-KR" dirty="0" err="1"/>
              <a:t>biệt</a:t>
            </a:r>
            <a:r>
              <a:rPr lang="en-US" altLang="ko-KR" dirty="0"/>
              <a:t> </a:t>
            </a:r>
            <a:r>
              <a:rPr lang="en-US" altLang="ko-KR" dirty="0" err="1"/>
              <a:t>gọi</a:t>
            </a:r>
            <a:r>
              <a:rPr lang="en-US" altLang="ko-KR" dirty="0"/>
              <a:t> </a:t>
            </a:r>
            <a:r>
              <a:rPr lang="en-US" altLang="ko-KR" dirty="0" err="1"/>
              <a:t>là</a:t>
            </a:r>
            <a:r>
              <a:rPr lang="en-US" altLang="ko-KR" dirty="0"/>
              <a:t> </a:t>
            </a:r>
            <a:r>
              <a:rPr lang="en-US" altLang="ko-KR" dirty="0" err="1"/>
              <a:t>tự</a:t>
            </a:r>
            <a:r>
              <a:rPr lang="en-US" altLang="ko-KR" dirty="0"/>
              <a:t> </a:t>
            </a:r>
            <a:r>
              <a:rPr lang="en-US" altLang="ko-KR" dirty="0" err="1"/>
              <a:t>nối</a:t>
            </a:r>
            <a:r>
              <a:rPr lang="en-US" altLang="ko-KR" dirty="0"/>
              <a:t>.</a:t>
            </a:r>
          </a:p>
        </p:txBody>
      </p:sp>
      <p:graphicFrame>
        <p:nvGraphicFramePr>
          <p:cNvPr id="13" name="표 12">
            <a:extLst>
              <a:ext uri="{FF2B5EF4-FFF2-40B4-BE49-F238E27FC236}">
                <a16:creationId xmlns:a16="http://schemas.microsoft.com/office/drawing/2014/main" id="{497F3882-8092-4C4A-B9AD-4867A1ED5C47}"/>
              </a:ext>
            </a:extLst>
          </p:cNvPr>
          <p:cNvGraphicFramePr>
            <a:graphicFrameLocks noGrp="1"/>
          </p:cNvGraphicFramePr>
          <p:nvPr>
            <p:extLst>
              <p:ext uri="{D42A27DB-BD31-4B8C-83A1-F6EECF244321}">
                <p14:modId xmlns:p14="http://schemas.microsoft.com/office/powerpoint/2010/main" val="899853"/>
              </p:ext>
            </p:extLst>
          </p:nvPr>
        </p:nvGraphicFramePr>
        <p:xfrm>
          <a:off x="704849" y="4437063"/>
          <a:ext cx="2409053" cy="1101512"/>
        </p:xfrm>
        <a:graphic>
          <a:graphicData uri="http://schemas.openxmlformats.org/drawingml/2006/table">
            <a:tbl>
              <a:tblPr/>
              <a:tblGrid>
                <a:gridCol w="861463">
                  <a:extLst>
                    <a:ext uri="{9D8B030D-6E8A-4147-A177-3AD203B41FA5}">
                      <a16:colId xmlns:a16="http://schemas.microsoft.com/office/drawing/2014/main" val="394888715"/>
                    </a:ext>
                  </a:extLst>
                </a:gridCol>
                <a:gridCol w="1547590">
                  <a:extLst>
                    <a:ext uri="{9D8B030D-6E8A-4147-A177-3AD203B41FA5}">
                      <a16:colId xmlns:a16="http://schemas.microsoft.com/office/drawing/2014/main" val="148328333"/>
                    </a:ext>
                  </a:extLst>
                </a:gridCol>
              </a:tblGrid>
              <a:tr h="388316">
                <a:tc>
                  <a:txBody>
                    <a:bodyPr/>
                    <a:lstStyle/>
                    <a:p>
                      <a:pPr algn="ctr" fontAlgn="ctr"/>
                      <a:r>
                        <a:rPr lang="en-US" sz="1000" u="none" strike="noStrike" dirty="0">
                          <a:solidFill>
                            <a:srgbClr val="1F45BC"/>
                          </a:solidFill>
                          <a:effectLst/>
                          <a:latin typeface="SamsungOne-700" panose="020B0803030303020204" pitchFamily="34" charset="0"/>
                          <a:ea typeface="SamsungOne-700" panose="020B0803030303020204" pitchFamily="34" charset="0"/>
                        </a:rPr>
                        <a:t>a_id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a:solidFill>
                            <a:srgbClr val="1F45BC"/>
                          </a:solidFill>
                          <a:effectLst/>
                          <a:latin typeface="SamsungOne-400" panose="020B0503030303020204" pitchFamily="34" charset="0"/>
                          <a:ea typeface="SamsungOne-400" panose="020B0503030303020204" pitchFamily="34" charset="0"/>
                        </a:rPr>
                        <a:t>[PK] </a:t>
                      </a: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khác</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nhau</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2446136850"/>
                  </a:ext>
                </a:extLst>
              </a:tr>
              <a:tr h="178299">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78299">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20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78299">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30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Hổ</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178299">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40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bl>
          </a:graphicData>
        </a:graphic>
      </p:graphicFrame>
      <p:graphicFrame>
        <p:nvGraphicFramePr>
          <p:cNvPr id="15" name="표 14">
            <a:extLst>
              <a:ext uri="{FF2B5EF4-FFF2-40B4-BE49-F238E27FC236}">
                <a16:creationId xmlns:a16="http://schemas.microsoft.com/office/drawing/2014/main" id="{EE53DE21-AEB6-4377-822B-F82FC476E3F4}"/>
              </a:ext>
            </a:extLst>
          </p:cNvPr>
          <p:cNvGraphicFramePr>
            <a:graphicFrameLocks noGrp="1"/>
          </p:cNvGraphicFramePr>
          <p:nvPr>
            <p:extLst>
              <p:ext uri="{D42A27DB-BD31-4B8C-83A1-F6EECF244321}">
                <p14:modId xmlns:p14="http://schemas.microsoft.com/office/powerpoint/2010/main" val="1739447140"/>
              </p:ext>
            </p:extLst>
          </p:nvPr>
        </p:nvGraphicFramePr>
        <p:xfrm>
          <a:off x="3354720" y="4441075"/>
          <a:ext cx="2387348" cy="1097502"/>
        </p:xfrm>
        <a:graphic>
          <a:graphicData uri="http://schemas.openxmlformats.org/drawingml/2006/table">
            <a:tbl>
              <a:tblPr/>
              <a:tblGrid>
                <a:gridCol w="996332">
                  <a:extLst>
                    <a:ext uri="{9D8B030D-6E8A-4147-A177-3AD203B41FA5}">
                      <a16:colId xmlns:a16="http://schemas.microsoft.com/office/drawing/2014/main" val="394888715"/>
                    </a:ext>
                  </a:extLst>
                </a:gridCol>
                <a:gridCol w="1391016">
                  <a:extLst>
                    <a:ext uri="{9D8B030D-6E8A-4147-A177-3AD203B41FA5}">
                      <a16:colId xmlns:a16="http://schemas.microsoft.com/office/drawing/2014/main" val="148328333"/>
                    </a:ext>
                  </a:extLst>
                </a:gridCol>
              </a:tblGrid>
              <a:tr h="384282">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a:solidFill>
                            <a:srgbClr val="1F45BC"/>
                          </a:solidFill>
                          <a:effectLst/>
                          <a:latin typeface="SamsungOne-400" panose="020B0503030303020204" pitchFamily="34" charset="0"/>
                          <a:ea typeface="SamsungOne-400" panose="020B0503030303020204" pitchFamily="34" charset="0"/>
                        </a:rPr>
                        <a:t>[PK] </a:t>
                      </a: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ap="flat" cmpd="sng" algn="ctr">
                      <a:no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khác</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nhau</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2446136850"/>
                  </a:ext>
                </a:extLst>
              </a:tr>
              <a:tr h="178305">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ap="flat" cmpd="sng" algn="ctr">
                      <a:no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78305">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20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ap="flat" cmpd="sng" algn="ctr">
                      <a:no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Khỉ</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78305">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30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ap="flat" cmpd="sng" algn="ctr">
                      <a:no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178305">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50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ap="flat" cmpd="sng" algn="ctr">
                      <a:no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bl>
          </a:graphicData>
        </a:graphic>
      </p:graphicFrame>
    </p:spTree>
    <p:extLst>
      <p:ext uri="{BB962C8B-B14F-4D97-AF65-F5344CB8AC3E}">
        <p14:creationId xmlns:p14="http://schemas.microsoft.com/office/powerpoint/2010/main" val="349846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Inner JOIN (</a:t>
            </a:r>
            <a:r>
              <a:rPr lang="en-US" altLang="ko-KR" dirty="0" err="1"/>
              <a:t>phép</a:t>
            </a:r>
            <a:r>
              <a:rPr lang="en-US" altLang="ko-KR" dirty="0"/>
              <a:t> </a:t>
            </a:r>
            <a:r>
              <a:rPr lang="en-US" altLang="ko-KR" dirty="0" err="1"/>
              <a:t>nối</a:t>
            </a:r>
            <a:r>
              <a:rPr lang="en-US" altLang="ko-KR" dirty="0"/>
              <a:t> </a:t>
            </a:r>
            <a:r>
              <a:rPr lang="en-US" altLang="ko-KR" dirty="0" err="1"/>
              <a:t>trong</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Inner JOIN</a:t>
            </a:r>
          </a:p>
          <a:p>
            <a:pPr lvl="1"/>
            <a:r>
              <a:rPr lang="vi-VN" altLang="ko-KR" dirty="0"/>
              <a:t>Phương pháp này được sử dụng khi các giá trị cột giữa hai bảng khớp chính xác với nhau.</a:t>
            </a:r>
          </a:p>
          <a:p>
            <a:pPr lvl="1"/>
            <a:r>
              <a:rPr lang="vi-VN" altLang="ko-KR" dirty="0"/>
              <a:t>Điều kiện của JOIN được mô tả trong mệnh đề WHERE và toán tử = được sử dụng.</a:t>
            </a:r>
          </a:p>
          <a:p>
            <a:pPr lvl="1"/>
            <a:r>
              <a:rPr lang="vi-VN" altLang="ko-KR" dirty="0"/>
              <a:t>Ví dụ</a:t>
            </a:r>
            <a:endParaRPr lang="ko-KR" altLang="en-US" dirty="0"/>
          </a:p>
        </p:txBody>
      </p:sp>
      <p:graphicFrame>
        <p:nvGraphicFramePr>
          <p:cNvPr id="12" name="표 11">
            <a:extLst>
              <a:ext uri="{FF2B5EF4-FFF2-40B4-BE49-F238E27FC236}">
                <a16:creationId xmlns:a16="http://schemas.microsoft.com/office/drawing/2014/main" id="{B80CFA2D-96D8-4FD2-93F8-6EB21076ADA8}"/>
              </a:ext>
            </a:extLst>
          </p:cNvPr>
          <p:cNvGraphicFramePr>
            <a:graphicFrameLocks noGrp="1"/>
          </p:cNvGraphicFramePr>
          <p:nvPr>
            <p:extLst>
              <p:ext uri="{D42A27DB-BD31-4B8C-83A1-F6EECF244321}">
                <p14:modId xmlns:p14="http://schemas.microsoft.com/office/powerpoint/2010/main" val="2040895815"/>
              </p:ext>
            </p:extLst>
          </p:nvPr>
        </p:nvGraphicFramePr>
        <p:xfrm>
          <a:off x="711199" y="4489561"/>
          <a:ext cx="4621914" cy="938995"/>
        </p:xfrm>
        <a:graphic>
          <a:graphicData uri="http://schemas.openxmlformats.org/drawingml/2006/table">
            <a:tbl>
              <a:tblPr/>
              <a:tblGrid>
                <a:gridCol w="809692">
                  <a:extLst>
                    <a:ext uri="{9D8B030D-6E8A-4147-A177-3AD203B41FA5}">
                      <a16:colId xmlns:a16="http://schemas.microsoft.com/office/drawing/2014/main" val="394888715"/>
                    </a:ext>
                  </a:extLst>
                </a:gridCol>
                <a:gridCol w="1481667">
                  <a:extLst>
                    <a:ext uri="{9D8B030D-6E8A-4147-A177-3AD203B41FA5}">
                      <a16:colId xmlns:a16="http://schemas.microsoft.com/office/drawing/2014/main" val="148328333"/>
                    </a:ext>
                  </a:extLst>
                </a:gridCol>
                <a:gridCol w="914400">
                  <a:extLst>
                    <a:ext uri="{9D8B030D-6E8A-4147-A177-3AD203B41FA5}">
                      <a16:colId xmlns:a16="http://schemas.microsoft.com/office/drawing/2014/main" val="3167957283"/>
                    </a:ext>
                  </a:extLst>
                </a:gridCol>
                <a:gridCol w="1416155">
                  <a:extLst>
                    <a:ext uri="{9D8B030D-6E8A-4147-A177-3AD203B41FA5}">
                      <a16:colId xmlns:a16="http://schemas.microsoft.com/office/drawing/2014/main" val="1363143286"/>
                    </a:ext>
                  </a:extLst>
                </a:gridCol>
              </a:tblGrid>
              <a:tr h="388774">
                <a:tc>
                  <a:txBody>
                    <a:bodyPr/>
                    <a:lstStyle/>
                    <a:p>
                      <a:pPr algn="ctr" fontAlgn="ctr"/>
                      <a:r>
                        <a:rPr lang="en-US" sz="1000" u="none" strike="noStrike" dirty="0">
                          <a:solidFill>
                            <a:srgbClr val="1F45BC"/>
                          </a:solidFill>
                          <a:effectLst/>
                          <a:latin typeface="SamsungOne-700" panose="020B0803030303020204" pitchFamily="34" charset="0"/>
                          <a:ea typeface="SamsungOne-700" panose="020B0803030303020204" pitchFamily="34" charset="0"/>
                        </a:rPr>
                        <a:t>a_id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a_animal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ksy</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thay</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đổi</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thay</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đổi</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2446136850"/>
                  </a:ext>
                </a:extLst>
              </a:tr>
              <a:tr h="183407">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83407">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2</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50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83407">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7</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30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bl>
          </a:graphicData>
        </a:graphic>
      </p:graphicFrame>
      <p:pic>
        <p:nvPicPr>
          <p:cNvPr id="14" name="그림 13">
            <a:extLst>
              <a:ext uri="{FF2B5EF4-FFF2-40B4-BE49-F238E27FC236}">
                <a16:creationId xmlns:a16="http://schemas.microsoft.com/office/drawing/2014/main" id="{A04EAD10-037C-4A65-AFBF-9411D3CAD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6249" y="1339989"/>
            <a:ext cx="1229364" cy="720000"/>
          </a:xfrm>
          <a:prstGeom prst="rect">
            <a:avLst/>
          </a:prstGeom>
        </p:spPr>
      </p:pic>
      <p:sp>
        <p:nvSpPr>
          <p:cNvPr id="15" name="직사각형 14">
            <a:extLst>
              <a:ext uri="{FF2B5EF4-FFF2-40B4-BE49-F238E27FC236}">
                <a16:creationId xmlns:a16="http://schemas.microsoft.com/office/drawing/2014/main" id="{6C5D8DAC-B1C0-42A8-8885-6397023F0000}"/>
              </a:ext>
            </a:extLst>
          </p:cNvPr>
          <p:cNvSpPr/>
          <p:nvPr/>
        </p:nvSpPr>
        <p:spPr>
          <a:xfrm>
            <a:off x="8297960" y="2058790"/>
            <a:ext cx="917239" cy="261610"/>
          </a:xfrm>
          <a:prstGeom prst="rect">
            <a:avLst/>
          </a:prstGeom>
        </p:spPr>
        <p:txBody>
          <a:bodyPr wrap="none">
            <a:spAutoFit/>
          </a:bodyPr>
          <a:lstStyle/>
          <a:p>
            <a:r>
              <a:rPr lang="en-US" altLang="ko-KR" sz="1100" dirty="0">
                <a:solidFill>
                  <a:srgbClr val="1F45BC"/>
                </a:solidFill>
                <a:latin typeface="SamsungOne-400" panose="020B0503030303020204" pitchFamily="34" charset="0"/>
                <a:ea typeface="SamsungOne-400" panose="020B0503030303020204" pitchFamily="34" charset="0"/>
              </a:rPr>
              <a:t>INNER JOIN</a:t>
            </a:r>
            <a:endParaRPr lang="ko-KR" altLang="en-US" sz="1100" dirty="0">
              <a:latin typeface="SamsungOneKorean 400" panose="020B0503030303020204" pitchFamily="50" charset="-127"/>
              <a:ea typeface="SamsungOneKorean 400" panose="020B0503030303020204" pitchFamily="50" charset="-127"/>
            </a:endParaRPr>
          </a:p>
        </p:txBody>
      </p:sp>
      <p:sp>
        <p:nvSpPr>
          <p:cNvPr id="11" name="TextBox 10">
            <a:extLst>
              <a:ext uri="{FF2B5EF4-FFF2-40B4-BE49-F238E27FC236}">
                <a16:creationId xmlns:a16="http://schemas.microsoft.com/office/drawing/2014/main" id="{58AA9F74-D5A1-47FF-B475-7DFDD6D5A8B9}"/>
              </a:ext>
            </a:extLst>
          </p:cNvPr>
          <p:cNvSpPr txBox="1"/>
          <p:nvPr/>
        </p:nvSpPr>
        <p:spPr>
          <a:xfrm>
            <a:off x="711199" y="3256469"/>
            <a:ext cx="7812000" cy="10920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a_id, a_animal, b_id, b_animal</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set_a</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INNER JOIN </a:t>
            </a:r>
            <a:r>
              <a:rPr lang="en-US" altLang="ko-KR" dirty="0">
                <a:latin typeface="SamsungOne-400" panose="020B0503030303020204" pitchFamily="34" charset="0"/>
                <a:ea typeface="SamsungOne-400" panose="020B0503030303020204" pitchFamily="34" charset="0"/>
                <a:cs typeface="Samsung Sharp Sans Regular" pitchFamily="2" charset="0"/>
              </a:rPr>
              <a:t>set_b</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ON </a:t>
            </a:r>
            <a:r>
              <a:rPr lang="en-US" altLang="ko-KR" dirty="0">
                <a:latin typeface="SamsungOne-400" panose="020B0503030303020204" pitchFamily="34" charset="0"/>
                <a:ea typeface="SamsungOne-400" panose="020B0503030303020204" pitchFamily="34" charset="0"/>
                <a:cs typeface="Samsung Sharp Sans Regular" pitchFamily="2" charset="0"/>
              </a:rPr>
              <a:t>a_animal = b_animal;</a:t>
            </a:r>
          </a:p>
        </p:txBody>
      </p:sp>
    </p:spTree>
    <p:extLst>
      <p:ext uri="{BB962C8B-B14F-4D97-AF65-F5344CB8AC3E}">
        <p14:creationId xmlns:p14="http://schemas.microsoft.com/office/powerpoint/2010/main" val="2930080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F27227-1707-46D4-8807-05FD3F6CB311}"/>
              </a:ext>
            </a:extLst>
          </p:cNvPr>
          <p:cNvSpPr txBox="1"/>
          <p:nvPr/>
        </p:nvSpPr>
        <p:spPr>
          <a:xfrm>
            <a:off x="711199" y="4068671"/>
            <a:ext cx="7812000" cy="97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a_id, a_animal, b_id, b_animal</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set_a</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LEFT JOIN </a:t>
            </a:r>
            <a:r>
              <a:rPr lang="en-US" altLang="ko-KR" dirty="0">
                <a:latin typeface="SamsungOne-400" panose="020B0503030303020204" pitchFamily="34" charset="0"/>
                <a:ea typeface="SamsungOne-400" panose="020B0503030303020204" pitchFamily="34" charset="0"/>
                <a:cs typeface="Samsung Sharp Sans Regular" pitchFamily="2" charset="0"/>
              </a:rPr>
              <a:t>set_b</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ON </a:t>
            </a:r>
            <a:r>
              <a:rPr lang="en-US" altLang="ko-KR" dirty="0">
                <a:latin typeface="SamsungOne-400" panose="020B0503030303020204" pitchFamily="34" charset="0"/>
                <a:ea typeface="SamsungOne-400" panose="020B0503030303020204" pitchFamily="34" charset="0"/>
                <a:cs typeface="Samsung Sharp Sans Regular" pitchFamily="2" charset="0"/>
              </a:rPr>
              <a:t>a_animal = b_animal;</a:t>
            </a:r>
          </a:p>
        </p:txBody>
      </p:sp>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1" y="1311474"/>
            <a:ext cx="6544550" cy="493776"/>
          </a:xfrm>
        </p:spPr>
        <p:txBody>
          <a:bodyPr/>
          <a:lstStyle/>
          <a:p>
            <a:r>
              <a:rPr lang="en-US" altLang="ko-KR" dirty="0"/>
              <a:t>Outer JOIN – </a:t>
            </a:r>
            <a:r>
              <a:rPr lang="en-US" altLang="ko-KR" sz="2800" dirty="0"/>
              <a:t>LEFT Outer Join (</a:t>
            </a:r>
            <a:r>
              <a:rPr lang="en-US" altLang="ko-KR" sz="2800" dirty="0" err="1"/>
              <a:t>Phép</a:t>
            </a:r>
            <a:r>
              <a:rPr lang="en-US" altLang="ko-KR" sz="2800" dirty="0"/>
              <a:t> </a:t>
            </a:r>
            <a:r>
              <a:rPr lang="en-US" altLang="ko-KR" sz="2800" dirty="0" err="1"/>
              <a:t>nối</a:t>
            </a:r>
            <a:r>
              <a:rPr lang="en-US" altLang="ko-KR" sz="2800" dirty="0"/>
              <a:t> </a:t>
            </a:r>
            <a:r>
              <a:rPr lang="en-US" altLang="ko-KR" sz="2800" dirty="0" err="1"/>
              <a:t>ngoài</a:t>
            </a:r>
            <a:r>
              <a:rPr lang="en-US" altLang="ko-KR" sz="2800" dirty="0"/>
              <a:t> </a:t>
            </a:r>
            <a:r>
              <a:rPr lang="en-US" altLang="ko-KR" sz="2800" dirty="0" err="1"/>
              <a:t>trái</a:t>
            </a:r>
            <a:r>
              <a:rPr lang="en-US" altLang="ko-KR" sz="2800"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1" y="2226568"/>
            <a:ext cx="8796527" cy="914400"/>
          </a:xfrm>
        </p:spPr>
        <p:txBody>
          <a:bodyPr/>
          <a:lstStyle/>
          <a:p>
            <a:pPr>
              <a:spcBef>
                <a:spcPts val="600"/>
              </a:spcBef>
            </a:pPr>
            <a:r>
              <a:rPr lang="vi-VN" altLang="ko-KR" dirty="0"/>
              <a:t>Nối ngoài được sử dụng để trả về kết quả bằng cách kết hợp các hàng từ hai hoặc nhiều bảng</a:t>
            </a:r>
            <a:endParaRPr lang="en-US" altLang="ko-KR" dirty="0"/>
          </a:p>
          <a:p>
            <a:pPr>
              <a:spcBef>
                <a:spcPts val="600"/>
              </a:spcBef>
            </a:pPr>
            <a:r>
              <a:rPr lang="vi-VN" altLang="ko-KR" dirty="0"/>
              <a:t>Trả về mọi hàng từ một bảng đã chỉ định, ngay cả khi điều kiện nối</a:t>
            </a:r>
            <a:endParaRPr lang="en-US" altLang="ko-KR" dirty="0"/>
          </a:p>
          <a:p>
            <a:pPr>
              <a:spcBef>
                <a:spcPts val="600"/>
              </a:spcBef>
            </a:pPr>
            <a:r>
              <a:rPr lang="en-US" altLang="ko-KR" dirty="0">
                <a:latin typeface="SamsungOne-700" panose="020B0803030303020204" pitchFamily="34" charset="0"/>
                <a:ea typeface="SamsungOne-700" panose="020B0803030303020204" pitchFamily="34" charset="0"/>
              </a:rPr>
              <a:t>LEFT</a:t>
            </a:r>
            <a:r>
              <a:rPr lang="en-US" altLang="ko-KR" dirty="0"/>
              <a:t> Outer Join</a:t>
            </a:r>
          </a:p>
          <a:p>
            <a:pPr lvl="1"/>
            <a:r>
              <a:rPr lang="vi-VN" altLang="ko-KR" dirty="0"/>
              <a:t>Dữ liệu tương ứng với bảng bên trái được đánh dấu được đọc trước, sau đó dữ liệu mục tiêu</a:t>
            </a:r>
            <a:r>
              <a:rPr lang="en-US" altLang="ko-KR" dirty="0"/>
              <a:t> JOIN</a:t>
            </a:r>
            <a:r>
              <a:rPr lang="vi-VN" altLang="ko-KR" dirty="0"/>
              <a:t> được đọc từ bảng bên phải</a:t>
            </a:r>
          </a:p>
          <a:p>
            <a:pPr lvl="1"/>
            <a:r>
              <a:rPr lang="vi-VN" altLang="ko-KR" dirty="0"/>
              <a:t>NULL nếu không có dữ liệu thỏa mãn trong bảng bên phải</a:t>
            </a:r>
          </a:p>
          <a:p>
            <a:pPr lvl="1"/>
            <a:r>
              <a:rPr lang="vi-VN" altLang="ko-KR" dirty="0"/>
              <a:t>Ví dụ</a:t>
            </a:r>
            <a:endParaRPr lang="ko-KR" altLang="en-US" dirty="0"/>
          </a:p>
        </p:txBody>
      </p:sp>
      <p:graphicFrame>
        <p:nvGraphicFramePr>
          <p:cNvPr id="10" name="표 9">
            <a:extLst>
              <a:ext uri="{FF2B5EF4-FFF2-40B4-BE49-F238E27FC236}">
                <a16:creationId xmlns:a16="http://schemas.microsoft.com/office/drawing/2014/main" id="{6D8B936B-2E37-4DD6-849B-40BAA8BFDDBA}"/>
              </a:ext>
            </a:extLst>
          </p:cNvPr>
          <p:cNvGraphicFramePr>
            <a:graphicFrameLocks noGrp="1"/>
          </p:cNvGraphicFramePr>
          <p:nvPr>
            <p:extLst>
              <p:ext uri="{D42A27DB-BD31-4B8C-83A1-F6EECF244321}">
                <p14:modId xmlns:p14="http://schemas.microsoft.com/office/powerpoint/2010/main" val="863768754"/>
              </p:ext>
            </p:extLst>
          </p:nvPr>
        </p:nvGraphicFramePr>
        <p:xfrm>
          <a:off x="711199" y="5183499"/>
          <a:ext cx="4699982" cy="1102814"/>
        </p:xfrm>
        <a:graphic>
          <a:graphicData uri="http://schemas.openxmlformats.org/drawingml/2006/table">
            <a:tbl>
              <a:tblPr/>
              <a:tblGrid>
                <a:gridCol w="802632">
                  <a:extLst>
                    <a:ext uri="{9D8B030D-6E8A-4147-A177-3AD203B41FA5}">
                      <a16:colId xmlns:a16="http://schemas.microsoft.com/office/drawing/2014/main" val="394888715"/>
                    </a:ext>
                  </a:extLst>
                </a:gridCol>
                <a:gridCol w="1454377">
                  <a:extLst>
                    <a:ext uri="{9D8B030D-6E8A-4147-A177-3AD203B41FA5}">
                      <a16:colId xmlns:a16="http://schemas.microsoft.com/office/drawing/2014/main" val="148328333"/>
                    </a:ext>
                  </a:extLst>
                </a:gridCol>
                <a:gridCol w="995173">
                  <a:extLst>
                    <a:ext uri="{9D8B030D-6E8A-4147-A177-3AD203B41FA5}">
                      <a16:colId xmlns:a16="http://schemas.microsoft.com/office/drawing/2014/main" val="189558404"/>
                    </a:ext>
                  </a:extLst>
                </a:gridCol>
                <a:gridCol w="1447800">
                  <a:extLst>
                    <a:ext uri="{9D8B030D-6E8A-4147-A177-3AD203B41FA5}">
                      <a16:colId xmlns:a16="http://schemas.microsoft.com/office/drawing/2014/main" val="2295384498"/>
                    </a:ext>
                  </a:extLst>
                </a:gridCol>
              </a:tblGrid>
              <a:tr h="388774">
                <a:tc>
                  <a:txBody>
                    <a:bodyPr/>
                    <a:lstStyle/>
                    <a:p>
                      <a:pPr algn="ctr" fontAlgn="ctr"/>
                      <a:r>
                        <a:rPr lang="en-US" sz="1000" u="none" strike="noStrike" dirty="0">
                          <a:solidFill>
                            <a:srgbClr val="1F45BC"/>
                          </a:solidFill>
                          <a:effectLst/>
                          <a:latin typeface="SamsungOne-700" panose="020B0803030303020204" pitchFamily="34" charset="0"/>
                          <a:ea typeface="SamsungOne-700" panose="020B0803030303020204" pitchFamily="34" charset="0"/>
                        </a:rPr>
                        <a:t>a_id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a_animal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thay</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đổi</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thay</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đổi</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2446136850"/>
                  </a:ext>
                </a:extLst>
              </a:tr>
              <a:tr h="178510">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78510">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2</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50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78510">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3</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Hổ</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178510">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7</a:t>
                      </a: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30</a:t>
                      </a: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107427"/>
                  </a:ext>
                </a:extLst>
              </a:tr>
            </a:tbl>
          </a:graphicData>
        </a:graphic>
      </p:graphicFrame>
      <p:pic>
        <p:nvPicPr>
          <p:cNvPr id="20" name="그림 19">
            <a:extLst>
              <a:ext uri="{FF2B5EF4-FFF2-40B4-BE49-F238E27FC236}">
                <a16:creationId xmlns:a16="http://schemas.microsoft.com/office/drawing/2014/main" id="{42E32E8E-63B7-4C74-BC09-D50FC8C74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8116251" y="1339989"/>
            <a:ext cx="1229362" cy="720000"/>
          </a:xfrm>
          <a:prstGeom prst="rect">
            <a:avLst/>
          </a:prstGeom>
        </p:spPr>
      </p:pic>
      <p:sp>
        <p:nvSpPr>
          <p:cNvPr id="22" name="직사각형 21">
            <a:extLst>
              <a:ext uri="{FF2B5EF4-FFF2-40B4-BE49-F238E27FC236}">
                <a16:creationId xmlns:a16="http://schemas.microsoft.com/office/drawing/2014/main" id="{5F0EEB6C-9D93-4AB1-BE26-220075BF43F5}"/>
              </a:ext>
            </a:extLst>
          </p:cNvPr>
          <p:cNvSpPr/>
          <p:nvPr/>
        </p:nvSpPr>
        <p:spPr>
          <a:xfrm>
            <a:off x="8187354" y="2058790"/>
            <a:ext cx="1159292" cy="261610"/>
          </a:xfrm>
          <a:prstGeom prst="rect">
            <a:avLst/>
          </a:prstGeom>
        </p:spPr>
        <p:txBody>
          <a:bodyPr wrap="none">
            <a:spAutoFit/>
          </a:bodyPr>
          <a:lstStyle/>
          <a:p>
            <a:r>
              <a:rPr lang="en-US" altLang="ko-KR" sz="1100" dirty="0">
                <a:solidFill>
                  <a:srgbClr val="1F45BC"/>
                </a:solidFill>
                <a:latin typeface="SamsungOne-400" panose="020B0503030303020204" pitchFamily="34" charset="0"/>
                <a:ea typeface="SamsungOne-400" panose="020B0503030303020204" pitchFamily="34" charset="0"/>
              </a:rPr>
              <a:t>LEFT Outer Join</a:t>
            </a:r>
            <a:endParaRPr lang="ko-KR" altLang="en-US" sz="1100"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3677480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2" y="1337697"/>
            <a:ext cx="8796528" cy="493776"/>
          </a:xfrm>
        </p:spPr>
        <p:txBody>
          <a:bodyPr/>
          <a:lstStyle/>
          <a:p>
            <a:r>
              <a:rPr lang="en-US" altLang="ko-KR" dirty="0"/>
              <a:t>Outer JOIN – </a:t>
            </a:r>
            <a:r>
              <a:rPr lang="en-US" altLang="ko-KR" sz="2800" dirty="0"/>
              <a:t>RIGHT Outer Join</a:t>
            </a:r>
          </a:p>
          <a:p>
            <a:r>
              <a:rPr lang="en-US" altLang="ko-KR" sz="2800" dirty="0"/>
              <a:t>(</a:t>
            </a:r>
            <a:r>
              <a:rPr lang="en-US" altLang="ko-KR" sz="2800" dirty="0" err="1"/>
              <a:t>Phép</a:t>
            </a:r>
            <a:r>
              <a:rPr lang="en-US" altLang="ko-KR" sz="2800" dirty="0"/>
              <a:t> </a:t>
            </a:r>
            <a:r>
              <a:rPr lang="en-US" altLang="ko-KR" sz="2800" dirty="0" err="1"/>
              <a:t>nối</a:t>
            </a:r>
            <a:r>
              <a:rPr lang="en-US" altLang="ko-KR" sz="2800" dirty="0"/>
              <a:t> </a:t>
            </a:r>
            <a:r>
              <a:rPr lang="en-US" altLang="ko-KR" sz="2800" dirty="0" err="1"/>
              <a:t>ngoài</a:t>
            </a:r>
            <a:r>
              <a:rPr lang="en-US" altLang="ko-KR" sz="2800" dirty="0"/>
              <a:t> </a:t>
            </a:r>
            <a:r>
              <a:rPr lang="en-US" altLang="ko-KR" sz="2800" dirty="0" err="1"/>
              <a:t>phải</a:t>
            </a:r>
            <a:r>
              <a:rPr lang="en-US" altLang="ko-KR" sz="2800"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RIGHT</a:t>
            </a:r>
            <a:r>
              <a:rPr lang="en-US" altLang="ko-KR" dirty="0"/>
              <a:t> Outer Join</a:t>
            </a:r>
          </a:p>
          <a:p>
            <a:pPr lvl="1"/>
            <a:r>
              <a:rPr lang="vi-VN" altLang="ko-KR" dirty="0"/>
              <a:t>Khi thực hiện phép nối, dữ liệu tương ứng trước tiên được đọc từ bảng bên phải được đánh dấu trước, sau đó dữ liệu đích </a:t>
            </a:r>
            <a:r>
              <a:rPr lang="en-US" altLang="ko-KR" dirty="0"/>
              <a:t>JOIN </a:t>
            </a:r>
            <a:r>
              <a:rPr lang="vi-VN" altLang="ko-KR" dirty="0"/>
              <a:t>được đọc từ bảng bên trái</a:t>
            </a:r>
          </a:p>
          <a:p>
            <a:pPr lvl="1"/>
            <a:r>
              <a:rPr lang="vi-VN" altLang="ko-KR" dirty="0"/>
              <a:t>NULL nếu không có dữ liệu thỏa mãn trong bảng bên trái</a:t>
            </a:r>
          </a:p>
          <a:p>
            <a:pPr lvl="1"/>
            <a:r>
              <a:rPr lang="vi-VN" altLang="ko-KR" dirty="0"/>
              <a:t>Ví dụ</a:t>
            </a:r>
            <a:endParaRPr lang="ko-KR" altLang="en-US" dirty="0"/>
          </a:p>
        </p:txBody>
      </p:sp>
      <p:graphicFrame>
        <p:nvGraphicFramePr>
          <p:cNvPr id="11" name="표 10">
            <a:extLst>
              <a:ext uri="{FF2B5EF4-FFF2-40B4-BE49-F238E27FC236}">
                <a16:creationId xmlns:a16="http://schemas.microsoft.com/office/drawing/2014/main" id="{6F37B8A7-6FDA-461F-9E77-8005271B839E}"/>
              </a:ext>
            </a:extLst>
          </p:cNvPr>
          <p:cNvGraphicFramePr>
            <a:graphicFrameLocks noGrp="1"/>
          </p:cNvGraphicFramePr>
          <p:nvPr>
            <p:extLst>
              <p:ext uri="{D42A27DB-BD31-4B8C-83A1-F6EECF244321}">
                <p14:modId xmlns:p14="http://schemas.microsoft.com/office/powerpoint/2010/main" val="1673245390"/>
              </p:ext>
            </p:extLst>
          </p:nvPr>
        </p:nvGraphicFramePr>
        <p:xfrm>
          <a:off x="711199" y="4737242"/>
          <a:ext cx="4687282" cy="1102812"/>
        </p:xfrm>
        <a:graphic>
          <a:graphicData uri="http://schemas.openxmlformats.org/drawingml/2006/table">
            <a:tbl>
              <a:tblPr/>
              <a:tblGrid>
                <a:gridCol w="820132">
                  <a:extLst>
                    <a:ext uri="{9D8B030D-6E8A-4147-A177-3AD203B41FA5}">
                      <a16:colId xmlns:a16="http://schemas.microsoft.com/office/drawing/2014/main" val="394888715"/>
                    </a:ext>
                  </a:extLst>
                </a:gridCol>
                <a:gridCol w="1485900">
                  <a:extLst>
                    <a:ext uri="{9D8B030D-6E8A-4147-A177-3AD203B41FA5}">
                      <a16:colId xmlns:a16="http://schemas.microsoft.com/office/drawing/2014/main" val="148328333"/>
                    </a:ext>
                  </a:extLst>
                </a:gridCol>
                <a:gridCol w="914400">
                  <a:extLst>
                    <a:ext uri="{9D8B030D-6E8A-4147-A177-3AD203B41FA5}">
                      <a16:colId xmlns:a16="http://schemas.microsoft.com/office/drawing/2014/main" val="3210434670"/>
                    </a:ext>
                  </a:extLst>
                </a:gridCol>
                <a:gridCol w="1466850">
                  <a:extLst>
                    <a:ext uri="{9D8B030D-6E8A-4147-A177-3AD203B41FA5}">
                      <a16:colId xmlns:a16="http://schemas.microsoft.com/office/drawing/2014/main" val="597132312"/>
                    </a:ext>
                  </a:extLst>
                </a:gridCol>
              </a:tblGrid>
              <a:tr h="388774">
                <a:tc>
                  <a:txBody>
                    <a:bodyPr/>
                    <a:lstStyle/>
                    <a:p>
                      <a:pPr algn="ctr" fontAlgn="ctr"/>
                      <a:r>
                        <a:rPr lang="en-US" sz="1000" u="none" strike="noStrike" dirty="0">
                          <a:solidFill>
                            <a:srgbClr val="1F45BC"/>
                          </a:solidFill>
                          <a:effectLst/>
                          <a:latin typeface="SamsungOne-700" panose="020B0803030303020204" pitchFamily="34" charset="0"/>
                          <a:ea typeface="SamsungOne-700" panose="020B0803030303020204" pitchFamily="34" charset="0"/>
                        </a:rPr>
                        <a:t>a_id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a:solidFill>
                            <a:srgbClr val="1F45BC"/>
                          </a:solidFill>
                          <a:effectLst/>
                          <a:latin typeface="SamsungOne-400" panose="020B0503030303020204" pitchFamily="34" charset="0"/>
                          <a:ea typeface="SamsungOne-400" panose="020B0503030303020204" pitchFamily="34" charset="0"/>
                        </a:rPr>
                        <a:t>integer</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a_animal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a:solidFill>
                            <a:srgbClr val="1F45BC"/>
                          </a:solidFill>
                          <a:effectLst/>
                          <a:latin typeface="SamsungOne-400" panose="020B0503030303020204" pitchFamily="34" charset="0"/>
                          <a:ea typeface="SamsungOne-400" panose="020B0503030303020204" pitchFamily="34" charset="0"/>
                        </a:rPr>
                        <a:t>character varying (50)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a:solidFill>
                            <a:srgbClr val="1F45BC"/>
                          </a:solidFill>
                          <a:effectLst/>
                          <a:latin typeface="SamsungOne-400" panose="020B0503030303020204" pitchFamily="34" charset="0"/>
                          <a:ea typeface="SamsungOne-400" panose="020B0503030303020204" pitchFamily="34" charset="0"/>
                        </a:rPr>
                        <a:t>integer</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a:solidFill>
                            <a:srgbClr val="1F45BC"/>
                          </a:solidFill>
                          <a:effectLst/>
                          <a:latin typeface="SamsungOne-400" panose="020B0503030303020204" pitchFamily="34" charset="0"/>
                          <a:ea typeface="SamsungOne-400" panose="020B0503030303020204" pitchFamily="34" charset="0"/>
                        </a:rPr>
                        <a:t>character varying (50)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2446136850"/>
                  </a:ext>
                </a:extLst>
              </a:tr>
              <a:tr h="222584">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b="0" i="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b="0" i="0" u="none" strike="noStrike" baseline="0"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63818">
                <a:tc>
                  <a:txBody>
                    <a:bodyPr/>
                    <a:lstStyle/>
                    <a:p>
                      <a:pPr algn="ctr" fontAlgn="ct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20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Khỉ</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63818">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7</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30</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163818">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2</a:t>
                      </a: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50</a:t>
                      </a: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107427"/>
                  </a:ext>
                </a:extLst>
              </a:tr>
            </a:tbl>
          </a:graphicData>
        </a:graphic>
      </p:graphicFrame>
      <p:pic>
        <p:nvPicPr>
          <p:cNvPr id="13" name="그림 12">
            <a:extLst>
              <a:ext uri="{FF2B5EF4-FFF2-40B4-BE49-F238E27FC236}">
                <a16:creationId xmlns:a16="http://schemas.microsoft.com/office/drawing/2014/main" id="{B8979627-D827-4361-AF8C-A51B952DB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6251" y="1339989"/>
            <a:ext cx="1229362" cy="720000"/>
          </a:xfrm>
          <a:prstGeom prst="rect">
            <a:avLst/>
          </a:prstGeom>
        </p:spPr>
      </p:pic>
      <p:sp>
        <p:nvSpPr>
          <p:cNvPr id="16" name="TextBox 15">
            <a:extLst>
              <a:ext uri="{FF2B5EF4-FFF2-40B4-BE49-F238E27FC236}">
                <a16:creationId xmlns:a16="http://schemas.microsoft.com/office/drawing/2014/main" id="{F2DE8AE7-A01C-46B0-89A6-550158B0E960}"/>
              </a:ext>
            </a:extLst>
          </p:cNvPr>
          <p:cNvSpPr txBox="1"/>
          <p:nvPr/>
        </p:nvSpPr>
        <p:spPr>
          <a:xfrm>
            <a:off x="711199" y="3496102"/>
            <a:ext cx="7812000" cy="10920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a_id, a_animal, b_id, b_animal</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set_a</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RIGHT JOIN </a:t>
            </a:r>
            <a:r>
              <a:rPr lang="en-US" altLang="ko-KR" dirty="0">
                <a:latin typeface="SamsungOne-400" panose="020B0503030303020204" pitchFamily="34" charset="0"/>
                <a:ea typeface="SamsungOne-400" panose="020B0503030303020204" pitchFamily="34" charset="0"/>
                <a:cs typeface="Samsung Sharp Sans Regular" pitchFamily="2" charset="0"/>
              </a:rPr>
              <a:t>set_b</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ON </a:t>
            </a:r>
            <a:r>
              <a:rPr lang="en-US" altLang="ko-KR" dirty="0">
                <a:latin typeface="SamsungOne-400" panose="020B0503030303020204" pitchFamily="34" charset="0"/>
                <a:ea typeface="SamsungOne-400" panose="020B0503030303020204" pitchFamily="34" charset="0"/>
                <a:cs typeface="Samsung Sharp Sans Regular" pitchFamily="2" charset="0"/>
              </a:rPr>
              <a:t>a_animal = b_animal;</a:t>
            </a:r>
          </a:p>
        </p:txBody>
      </p:sp>
      <p:sp>
        <p:nvSpPr>
          <p:cNvPr id="23" name="직사각형 22">
            <a:extLst>
              <a:ext uri="{FF2B5EF4-FFF2-40B4-BE49-F238E27FC236}">
                <a16:creationId xmlns:a16="http://schemas.microsoft.com/office/drawing/2014/main" id="{5BB0A1AD-56B1-460E-B953-C10980059115}"/>
              </a:ext>
            </a:extLst>
          </p:cNvPr>
          <p:cNvSpPr/>
          <p:nvPr/>
        </p:nvSpPr>
        <p:spPr>
          <a:xfrm>
            <a:off x="8187354" y="2058790"/>
            <a:ext cx="1247457" cy="261610"/>
          </a:xfrm>
          <a:prstGeom prst="rect">
            <a:avLst/>
          </a:prstGeom>
        </p:spPr>
        <p:txBody>
          <a:bodyPr wrap="none">
            <a:spAutoFit/>
          </a:bodyPr>
          <a:lstStyle/>
          <a:p>
            <a:r>
              <a:rPr lang="en-US" altLang="ko-KR" sz="1100" dirty="0">
                <a:solidFill>
                  <a:srgbClr val="1F45BC"/>
                </a:solidFill>
                <a:latin typeface="SamsungOne-400" panose="020B0503030303020204" pitchFamily="34" charset="0"/>
                <a:ea typeface="SamsungOne-400" panose="020B0503030303020204" pitchFamily="34" charset="0"/>
              </a:rPr>
              <a:t>RIGHT Outer Join</a:t>
            </a:r>
            <a:endParaRPr lang="ko-KR" altLang="en-US" sz="1100"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306451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DB (CSDL) </a:t>
            </a:r>
            <a:r>
              <a:rPr kumimoji="1" lang="en-US" altLang="ko-KR" dirty="0" err="1"/>
              <a:t>là</a:t>
            </a:r>
            <a:r>
              <a:rPr kumimoji="1" lang="en-US" altLang="ko-KR" dirty="0"/>
              <a:t> </a:t>
            </a:r>
            <a:r>
              <a:rPr kumimoji="1" lang="en-US" altLang="ko-KR" dirty="0" err="1"/>
              <a:t>gì</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Một bộ dữ liệu</a:t>
            </a:r>
          </a:p>
          <a:p>
            <a:r>
              <a:rPr lang="vi-VN" altLang="ko-KR" dirty="0"/>
              <a:t>Một tập hợp dữ liệu liên quan đến logic được tổ chức hữu cơ</a:t>
            </a:r>
          </a:p>
          <a:p>
            <a:r>
              <a:rPr lang="vi-VN" altLang="ko-KR" dirty="0"/>
              <a:t>Một tập hợp dữ liệu chung mà nhiều ứng dụng có thể lưu trữ và vận hành thông tin tích hợp</a:t>
            </a:r>
          </a:p>
          <a:p>
            <a:r>
              <a:rPr lang="vi-VN" altLang="ko-KR" dirty="0"/>
              <a:t>Một tập hợp thông tin được tích hợp và quản lý để sử dụng chung</a:t>
            </a:r>
          </a:p>
          <a:p>
            <a:r>
              <a:rPr lang="en-US" altLang="ko-KR" dirty="0"/>
              <a:t>Đ</a:t>
            </a:r>
            <a:r>
              <a:rPr lang="vi-VN" altLang="ko-KR" dirty="0"/>
              <a:t>ặc trưng</a:t>
            </a:r>
            <a:endParaRPr lang="en-US" altLang="ko-KR" dirty="0"/>
          </a:p>
          <a:p>
            <a:pPr lvl="1"/>
            <a:r>
              <a:rPr lang="vi-VN" altLang="ko-KR" dirty="0"/>
              <a:t>Khả năng truy cập thời gian thực – xử lý thời gian thực</a:t>
            </a:r>
          </a:p>
          <a:p>
            <a:pPr lvl="1"/>
            <a:r>
              <a:rPr lang="en-US" altLang="ko-KR" dirty="0"/>
              <a:t>T</a:t>
            </a:r>
            <a:r>
              <a:rPr lang="vi-VN" altLang="ko-KR" dirty="0"/>
              <a:t>iến hóa liên tục</a:t>
            </a:r>
          </a:p>
          <a:p>
            <a:pPr lvl="1"/>
            <a:r>
              <a:rPr lang="en-US" altLang="ko-KR" dirty="0"/>
              <a:t>C</a:t>
            </a:r>
            <a:r>
              <a:rPr lang="vi-VN" altLang="ko-KR" dirty="0"/>
              <a:t>hia sẻ đồng thời</a:t>
            </a:r>
          </a:p>
          <a:p>
            <a:pPr lvl="1"/>
            <a:r>
              <a:rPr lang="vi-VN" altLang="ko-KR" dirty="0"/>
              <a:t>Tham chiếu nội dung – được tham chiếu theo giá trị dữ liệu</a:t>
            </a:r>
            <a:endParaRPr lang="ko-KR" altLang="en-US" dirty="0"/>
          </a:p>
        </p:txBody>
      </p:sp>
    </p:spTree>
    <p:extLst>
      <p:ext uri="{BB962C8B-B14F-4D97-AF65-F5344CB8AC3E}">
        <p14:creationId xmlns:p14="http://schemas.microsoft.com/office/powerpoint/2010/main" val="569682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Outer JOIN – </a:t>
            </a:r>
            <a:r>
              <a:rPr lang="en-US" altLang="ko-KR" sz="2800" dirty="0"/>
              <a:t>FULL Outer Join</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FULL</a:t>
            </a:r>
            <a:r>
              <a:rPr lang="en-US" altLang="ko-KR" dirty="0"/>
              <a:t> Outer Join</a:t>
            </a:r>
          </a:p>
          <a:p>
            <a:pPr lvl="1"/>
            <a:r>
              <a:rPr lang="vi-VN" altLang="ko-KR" dirty="0"/>
              <a:t>Khi thực hiện nối, tất cả dữ liệu trong bảng bên trái và bên phải được đọc và kết quả được tạo bằng cách nối</a:t>
            </a:r>
          </a:p>
          <a:p>
            <a:pPr lvl="1"/>
            <a:r>
              <a:rPr lang="vi-VN" altLang="ko-KR" dirty="0"/>
              <a:t>Ví dụ</a:t>
            </a:r>
            <a:endParaRPr lang="ko-KR" altLang="en-US" dirty="0"/>
          </a:p>
        </p:txBody>
      </p:sp>
      <p:pic>
        <p:nvPicPr>
          <p:cNvPr id="12" name="그림 11">
            <a:extLst>
              <a:ext uri="{FF2B5EF4-FFF2-40B4-BE49-F238E27FC236}">
                <a16:creationId xmlns:a16="http://schemas.microsoft.com/office/drawing/2014/main" id="{211A823C-D266-484B-B563-24A39D66BB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6251" y="1339989"/>
            <a:ext cx="1229362" cy="720000"/>
          </a:xfrm>
          <a:prstGeom prst="rect">
            <a:avLst/>
          </a:prstGeom>
        </p:spPr>
      </p:pic>
      <p:graphicFrame>
        <p:nvGraphicFramePr>
          <p:cNvPr id="14" name="표 13">
            <a:extLst>
              <a:ext uri="{FF2B5EF4-FFF2-40B4-BE49-F238E27FC236}">
                <a16:creationId xmlns:a16="http://schemas.microsoft.com/office/drawing/2014/main" id="{59150482-22A9-40ED-ACAF-4976993C4602}"/>
              </a:ext>
            </a:extLst>
          </p:cNvPr>
          <p:cNvGraphicFramePr>
            <a:graphicFrameLocks noGrp="1"/>
          </p:cNvGraphicFramePr>
          <p:nvPr>
            <p:extLst>
              <p:ext uri="{D42A27DB-BD31-4B8C-83A1-F6EECF244321}">
                <p14:modId xmlns:p14="http://schemas.microsoft.com/office/powerpoint/2010/main" val="3682834492"/>
              </p:ext>
            </p:extLst>
          </p:nvPr>
        </p:nvGraphicFramePr>
        <p:xfrm>
          <a:off x="711199" y="4249799"/>
          <a:ext cx="4677757" cy="1266629"/>
        </p:xfrm>
        <a:graphic>
          <a:graphicData uri="http://schemas.openxmlformats.org/drawingml/2006/table">
            <a:tbl>
              <a:tblPr/>
              <a:tblGrid>
                <a:gridCol w="820133">
                  <a:extLst>
                    <a:ext uri="{9D8B030D-6E8A-4147-A177-3AD203B41FA5}">
                      <a16:colId xmlns:a16="http://schemas.microsoft.com/office/drawing/2014/main" val="394888715"/>
                    </a:ext>
                  </a:extLst>
                </a:gridCol>
                <a:gridCol w="1476375">
                  <a:extLst>
                    <a:ext uri="{9D8B030D-6E8A-4147-A177-3AD203B41FA5}">
                      <a16:colId xmlns:a16="http://schemas.microsoft.com/office/drawing/2014/main" val="148328333"/>
                    </a:ext>
                  </a:extLst>
                </a:gridCol>
                <a:gridCol w="971550">
                  <a:extLst>
                    <a:ext uri="{9D8B030D-6E8A-4147-A177-3AD203B41FA5}">
                      <a16:colId xmlns:a16="http://schemas.microsoft.com/office/drawing/2014/main" val="2819524765"/>
                    </a:ext>
                  </a:extLst>
                </a:gridCol>
                <a:gridCol w="1409699">
                  <a:extLst>
                    <a:ext uri="{9D8B030D-6E8A-4147-A177-3AD203B41FA5}">
                      <a16:colId xmlns:a16="http://schemas.microsoft.com/office/drawing/2014/main" val="59225295"/>
                    </a:ext>
                  </a:extLst>
                </a:gridCol>
              </a:tblGrid>
              <a:tr h="388774">
                <a:tc>
                  <a:txBody>
                    <a:bodyPr/>
                    <a:lstStyle/>
                    <a:p>
                      <a:pPr algn="ctr" fontAlgn="ctr"/>
                      <a:r>
                        <a:rPr lang="en-US" sz="1000" u="none" strike="noStrike" dirty="0">
                          <a:solidFill>
                            <a:srgbClr val="1F45BC"/>
                          </a:solidFill>
                          <a:effectLst/>
                          <a:latin typeface="SamsungOne-700" panose="020B0803030303020204" pitchFamily="34" charset="0"/>
                          <a:ea typeface="SamsungOne-700" panose="020B0803030303020204" pitchFamily="34" charset="0"/>
                        </a:rPr>
                        <a:t>a_id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a_animal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thay</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đổi</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b_id</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số</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nguyên</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fontAlgn="ctr"/>
                      <a:r>
                        <a:rPr lang="en-US" sz="1000" u="none" strike="noStrike" kern="1200" dirty="0">
                          <a:solidFill>
                            <a:srgbClr val="1F45BC"/>
                          </a:solidFill>
                          <a:effectLst/>
                          <a:latin typeface="SamsungOne-700" panose="020B0803030303020204" pitchFamily="34" charset="0"/>
                          <a:ea typeface="SamsungOne-700" panose="020B0803030303020204" pitchFamily="34" charset="0"/>
                          <a:cs typeface="+mn-cs"/>
                        </a:rPr>
                        <a:t>b_animal</a:t>
                      </a:r>
                      <a:br>
                        <a:rPr lang="en-US" sz="1000" u="none" strike="noStrike" dirty="0">
                          <a:solidFill>
                            <a:srgbClr val="1F45BC"/>
                          </a:solidFill>
                          <a:effectLst/>
                          <a:latin typeface="SamsungOne-400" panose="020B0503030303020204" pitchFamily="34" charset="0"/>
                          <a:ea typeface="SamsungOne-400" panose="020B0503030303020204" pitchFamily="34" charset="0"/>
                        </a:rPr>
                      </a:br>
                      <a:r>
                        <a:rPr lang="en-US" sz="1000" u="none" strike="noStrike" dirty="0" err="1">
                          <a:solidFill>
                            <a:srgbClr val="1F45BC"/>
                          </a:solidFill>
                          <a:effectLst/>
                          <a:latin typeface="SamsungOne-400" panose="020B0503030303020204" pitchFamily="34" charset="0"/>
                          <a:ea typeface="SamsungOne-400" panose="020B0503030303020204" pitchFamily="34" charset="0"/>
                        </a:rPr>
                        <a:t>ký</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tự</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thay</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baseline="0" dirty="0" err="1">
                          <a:solidFill>
                            <a:srgbClr val="1F45BC"/>
                          </a:solidFill>
                          <a:effectLst/>
                          <a:latin typeface="SamsungOne-400" panose="020B0503030303020204" pitchFamily="34" charset="0"/>
                          <a:ea typeface="SamsungOne-400" panose="020B0503030303020204" pitchFamily="34" charset="0"/>
                        </a:rPr>
                        <a:t>đổi</a:t>
                      </a:r>
                      <a:r>
                        <a:rPr lang="en-US" sz="1000" u="none" strike="noStrike" baseline="0"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a:solidFill>
                            <a:srgbClr val="1F45BC"/>
                          </a:solidFill>
                          <a:effectLst/>
                          <a:latin typeface="SamsungOne-400" panose="020B0503030303020204" pitchFamily="34" charset="0"/>
                          <a:ea typeface="SamsungOne-400" panose="020B0503030303020204" pitchFamily="34" charset="0"/>
                        </a:rPr>
                        <a:t>(50)</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2446136850"/>
                  </a:ext>
                </a:extLst>
              </a:tr>
              <a:tr h="175571">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10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sz="1000" u="none" strike="noStrike" dirty="0" err="1">
                          <a:solidFill>
                            <a:srgbClr val="1F45BC"/>
                          </a:solidFill>
                          <a:effectLst/>
                          <a:latin typeface="SamsungOne-400" panose="020B0503030303020204" pitchFamily="34" charset="0"/>
                          <a:ea typeface="SamsungOne-400" panose="020B0503030303020204" pitchFamily="34" charset="0"/>
                        </a:rPr>
                        <a:t>Sư</a:t>
                      </a:r>
                      <a:r>
                        <a:rPr lang="en-US" sz="1000" u="none" strike="noStrike" dirty="0">
                          <a:solidFill>
                            <a:srgbClr val="1F45BC"/>
                          </a:solidFill>
                          <a:effectLst/>
                          <a:latin typeface="SamsungOne-400" panose="020B0503030303020204" pitchFamily="34" charset="0"/>
                          <a:ea typeface="SamsungOne-400" panose="020B0503030303020204" pitchFamily="34" charset="0"/>
                        </a:rPr>
                        <a:t> </a:t>
                      </a:r>
                      <a:r>
                        <a:rPr lang="en-US" sz="1000" u="none" strike="noStrike" dirty="0" err="1">
                          <a:solidFill>
                            <a:srgbClr val="1F45BC"/>
                          </a:solidFill>
                          <a:effectLst/>
                          <a:latin typeface="SamsungOne-400" panose="020B0503030303020204" pitchFamily="34" charset="0"/>
                          <a:ea typeface="SamsungOne-400" panose="020B0503030303020204" pitchFamily="34" charset="0"/>
                        </a:rPr>
                        <a:t>tử</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175571">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2</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rgbClr val="1F45BC"/>
                          </a:solidFill>
                          <a:effectLst/>
                          <a:latin typeface="SamsungOne-400" panose="020B0503030303020204" pitchFamily="34" charset="0"/>
                          <a:ea typeface="SamsungOne-400" panose="020B0503030303020204" pitchFamily="34" charset="0"/>
                        </a:rPr>
                        <a:t>50</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Voi</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175571">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3</a:t>
                      </a: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Hổ</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175571">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7</a:t>
                      </a: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ctr" latinLnBrk="1" hangingPunct="1">
                        <a:lnSpc>
                          <a:spcPct val="100000"/>
                        </a:lnSpc>
                        <a:spcBef>
                          <a:spcPts val="0"/>
                        </a:spcBef>
                        <a:spcAft>
                          <a:spcPts val="0"/>
                        </a:spcAft>
                        <a:buClrTx/>
                        <a:buSzTx/>
                        <a:buFontTx/>
                        <a:buNone/>
                        <a:tabLst/>
                        <a:defRPr/>
                      </a:pP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altLang="ko-KR"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30</a:t>
                      </a: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err="1">
                          <a:solidFill>
                            <a:srgbClr val="1F45BC"/>
                          </a:solidFill>
                          <a:effectLst/>
                          <a:latin typeface="SamsungOne-400" panose="020B0503030303020204" pitchFamily="34" charset="0"/>
                          <a:ea typeface="SamsungOne-400" panose="020B0503030303020204" pitchFamily="34" charset="0"/>
                        </a:rPr>
                        <a:t>Ngựa</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4665193"/>
                  </a:ext>
                </a:extLst>
              </a:tr>
              <a:tr h="175571">
                <a:tc>
                  <a:txBody>
                    <a:bodyPr/>
                    <a:lstStyle/>
                    <a:p>
                      <a:pPr algn="ctr" fontAlgn="ct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u="none" strike="noStrike" dirty="0">
                          <a:solidFill>
                            <a:schemeClr val="bg1">
                              <a:lumMod val="50000"/>
                            </a:schemeClr>
                          </a:solidFill>
                          <a:effectLst/>
                          <a:latin typeface="SamsungOne-400" panose="020B0503030303020204" pitchFamily="34" charset="0"/>
                          <a:ea typeface="SamsungOne-400" panose="020B0503030303020204" pitchFamily="34" charset="0"/>
                        </a:rPr>
                        <a:t>[null]</a:t>
                      </a:r>
                      <a:endParaRPr lang="en-US" altLang="ko-KR" sz="1000" b="0" i="0" u="none" strike="noStrike" dirty="0">
                        <a:solidFill>
                          <a:schemeClr val="bg1">
                            <a:lumMod val="50000"/>
                          </a:schemeClr>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1000" b="0" i="0" u="none" strike="noStrike" dirty="0">
                          <a:solidFill>
                            <a:srgbClr val="1F45BC"/>
                          </a:solidFill>
                          <a:effectLst/>
                          <a:latin typeface="SamsungOne-400" panose="020B0503030303020204" pitchFamily="34" charset="0"/>
                          <a:ea typeface="SamsungOne-400" panose="020B0503030303020204" pitchFamily="34" charset="0"/>
                        </a:rPr>
                        <a:t>20</a:t>
                      </a:r>
                    </a:p>
                  </a:txBody>
                  <a:tcPr marL="9525" marR="9525" marT="9525" marB="0"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0" i="0" u="none" strike="noStrike" dirty="0" err="1">
                          <a:solidFill>
                            <a:srgbClr val="1F45BC"/>
                          </a:solidFill>
                          <a:effectLst/>
                          <a:latin typeface="SamsungOne-400" panose="020B0503030303020204" pitchFamily="34" charset="0"/>
                          <a:ea typeface="SamsungOne-400" panose="020B0503030303020204" pitchFamily="34" charset="0"/>
                        </a:rPr>
                        <a:t>Khỉ</a:t>
                      </a:r>
                      <a:endParaRPr lang="en-US" sz="1000" b="0" i="0" u="none" strike="noStrike" dirty="0">
                        <a:solidFill>
                          <a:srgbClr val="1F45BC"/>
                        </a:solidFill>
                        <a:effectLst/>
                        <a:latin typeface="SamsungOne-400" panose="020B0503030303020204" pitchFamily="34" charset="0"/>
                        <a:ea typeface="SamsungOne-400" panose="020B0503030303020204" pitchFamily="34" charset="0"/>
                      </a:endParaRPr>
                    </a:p>
                  </a:txBody>
                  <a:tcPr marL="9525" marR="9525" marT="9525" marB="0"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107427"/>
                  </a:ext>
                </a:extLst>
              </a:tr>
            </a:tbl>
          </a:graphicData>
        </a:graphic>
      </p:graphicFrame>
      <p:sp>
        <p:nvSpPr>
          <p:cNvPr id="19" name="TextBox 18">
            <a:extLst>
              <a:ext uri="{FF2B5EF4-FFF2-40B4-BE49-F238E27FC236}">
                <a16:creationId xmlns:a16="http://schemas.microsoft.com/office/drawing/2014/main" id="{E8C2C825-EDD9-48F5-BC85-DB151708A7C6}"/>
              </a:ext>
            </a:extLst>
          </p:cNvPr>
          <p:cNvSpPr txBox="1"/>
          <p:nvPr/>
        </p:nvSpPr>
        <p:spPr>
          <a:xfrm>
            <a:off x="711199" y="3008806"/>
            <a:ext cx="7812000" cy="10920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a_id, a_animal, b_id, b_animal</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set_a</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FULL JOIN </a:t>
            </a:r>
            <a:r>
              <a:rPr lang="en-US" altLang="ko-KR" dirty="0">
                <a:latin typeface="SamsungOne-400" panose="020B0503030303020204" pitchFamily="34" charset="0"/>
                <a:ea typeface="SamsungOne-400" panose="020B0503030303020204" pitchFamily="34" charset="0"/>
                <a:cs typeface="Samsung Sharp Sans Regular" pitchFamily="2" charset="0"/>
              </a:rPr>
              <a:t>set_b</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ON </a:t>
            </a:r>
            <a:r>
              <a:rPr lang="en-US" altLang="ko-KR" dirty="0">
                <a:latin typeface="SamsungOne-400" panose="020B0503030303020204" pitchFamily="34" charset="0"/>
                <a:ea typeface="SamsungOne-400" panose="020B0503030303020204" pitchFamily="34" charset="0"/>
                <a:cs typeface="Samsung Sharp Sans Regular" pitchFamily="2" charset="0"/>
              </a:rPr>
              <a:t>a_animal = b_animal;</a:t>
            </a:r>
          </a:p>
        </p:txBody>
      </p:sp>
      <p:sp>
        <p:nvSpPr>
          <p:cNvPr id="28" name="직사각형 27">
            <a:extLst>
              <a:ext uri="{FF2B5EF4-FFF2-40B4-BE49-F238E27FC236}">
                <a16:creationId xmlns:a16="http://schemas.microsoft.com/office/drawing/2014/main" id="{0BFDD28C-75BC-4CD6-8F89-DA6BF06DE051}"/>
              </a:ext>
            </a:extLst>
          </p:cNvPr>
          <p:cNvSpPr/>
          <p:nvPr/>
        </p:nvSpPr>
        <p:spPr>
          <a:xfrm>
            <a:off x="8187354" y="2058790"/>
            <a:ext cx="1175322" cy="261610"/>
          </a:xfrm>
          <a:prstGeom prst="rect">
            <a:avLst/>
          </a:prstGeom>
        </p:spPr>
        <p:txBody>
          <a:bodyPr wrap="none">
            <a:spAutoFit/>
          </a:bodyPr>
          <a:lstStyle/>
          <a:p>
            <a:r>
              <a:rPr lang="en-US" altLang="ko-KR" sz="1100" dirty="0">
                <a:solidFill>
                  <a:srgbClr val="1F45BC"/>
                </a:solidFill>
                <a:latin typeface="SamsungOne-400" panose="020B0503030303020204" pitchFamily="34" charset="0"/>
                <a:ea typeface="SamsungOne-400" panose="020B0503030303020204" pitchFamily="34" charset="0"/>
              </a:rPr>
              <a:t>FULL Outer Join</a:t>
            </a:r>
            <a:endParaRPr lang="ko-KR" altLang="en-US" sz="1100" dirty="0">
              <a:latin typeface="SamsungOneKorean 400" panose="020B0503030303020204" pitchFamily="50" charset="-127"/>
              <a:ea typeface="SamsungOneKorean 400" panose="020B0503030303020204" pitchFamily="50" charset="-127"/>
            </a:endParaRPr>
          </a:p>
        </p:txBody>
      </p:sp>
    </p:spTree>
    <p:extLst>
      <p:ext uri="{BB962C8B-B14F-4D97-AF65-F5344CB8AC3E}">
        <p14:creationId xmlns:p14="http://schemas.microsoft.com/office/powerpoint/2010/main" val="228530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Cross JOIN (THAM GIA </a:t>
            </a:r>
            <a:r>
              <a:rPr lang="en-US" altLang="ko-KR" dirty="0" err="1"/>
              <a:t>chéo</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Phép</a:t>
            </a:r>
            <a:r>
              <a:rPr lang="en-US" altLang="ko-KR" dirty="0"/>
              <a:t> </a:t>
            </a:r>
            <a:r>
              <a:rPr lang="en-US" altLang="ko-KR" dirty="0" err="1"/>
              <a:t>nối</a:t>
            </a:r>
            <a:r>
              <a:rPr lang="en-US" altLang="ko-KR" dirty="0"/>
              <a:t> </a:t>
            </a:r>
            <a:r>
              <a:rPr lang="en-US" altLang="ko-KR" dirty="0" err="1"/>
              <a:t>chéo</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kiểu</a:t>
            </a:r>
            <a:r>
              <a:rPr lang="en-US" altLang="ko-KR" dirty="0"/>
              <a:t> </a:t>
            </a:r>
            <a:r>
              <a:rPr lang="en-US" altLang="ko-KR" dirty="0" err="1"/>
              <a:t>phép</a:t>
            </a:r>
            <a:r>
              <a:rPr lang="en-US" altLang="ko-KR" dirty="0"/>
              <a:t> </a:t>
            </a:r>
            <a:r>
              <a:rPr lang="en-US" altLang="ko-KR" dirty="0" err="1"/>
              <a:t>nối</a:t>
            </a:r>
            <a:r>
              <a:rPr lang="en-US" altLang="ko-KR" dirty="0"/>
              <a:t> </a:t>
            </a:r>
            <a:r>
              <a:rPr lang="en-US" altLang="ko-KR" dirty="0" err="1"/>
              <a:t>trả</a:t>
            </a:r>
            <a:r>
              <a:rPr lang="en-US" altLang="ko-KR" dirty="0"/>
              <a:t> </a:t>
            </a:r>
            <a:r>
              <a:rPr lang="en-US" altLang="ko-KR" dirty="0" err="1"/>
              <a:t>về</a:t>
            </a:r>
            <a:r>
              <a:rPr lang="en-US" altLang="ko-KR" dirty="0"/>
              <a:t> </a:t>
            </a:r>
            <a:r>
              <a:rPr lang="en-US" altLang="ko-KR" dirty="0" err="1"/>
              <a:t>tích</a:t>
            </a:r>
            <a:r>
              <a:rPr lang="en-US" altLang="ko-KR" dirty="0"/>
              <a:t> Descartes </a:t>
            </a:r>
            <a:r>
              <a:rPr lang="en-US" altLang="ko-KR" dirty="0" err="1"/>
              <a:t>của</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từ</a:t>
            </a:r>
            <a:r>
              <a:rPr lang="en-US" altLang="ko-KR" dirty="0"/>
              <a:t> </a:t>
            </a:r>
            <a:r>
              <a:rPr lang="en-US" altLang="ko-KR" dirty="0" err="1"/>
              <a:t>các</a:t>
            </a:r>
            <a:r>
              <a:rPr lang="en-US" altLang="ko-KR" dirty="0"/>
              <a:t> </a:t>
            </a:r>
            <a:r>
              <a:rPr lang="en-US" altLang="ko-KR" dirty="0" err="1"/>
              <a:t>bảng</a:t>
            </a:r>
            <a:r>
              <a:rPr lang="en-US" altLang="ko-KR" dirty="0"/>
              <a:t> </a:t>
            </a:r>
            <a:r>
              <a:rPr lang="en-US" altLang="ko-KR" dirty="0" err="1"/>
              <a:t>trong</a:t>
            </a:r>
            <a:r>
              <a:rPr lang="en-US" altLang="ko-KR" dirty="0"/>
              <a:t> </a:t>
            </a:r>
            <a:r>
              <a:rPr lang="en-US" altLang="ko-KR" dirty="0" err="1"/>
              <a:t>phép</a:t>
            </a:r>
            <a:r>
              <a:rPr lang="en-US" altLang="ko-KR" dirty="0"/>
              <a:t> </a:t>
            </a:r>
            <a:r>
              <a:rPr lang="en-US" altLang="ko-KR" dirty="0" err="1"/>
              <a:t>nối</a:t>
            </a:r>
            <a:r>
              <a:rPr lang="en-US" altLang="ko-KR" dirty="0"/>
              <a:t>.</a:t>
            </a:r>
          </a:p>
          <a:p>
            <a:r>
              <a:rPr lang="en-US" altLang="ko-KR" dirty="0" err="1"/>
              <a:t>Nói</a:t>
            </a:r>
            <a:r>
              <a:rPr lang="en-US" altLang="ko-KR" dirty="0"/>
              <a:t> </a:t>
            </a:r>
            <a:r>
              <a:rPr lang="en-US" altLang="ko-KR" dirty="0" err="1"/>
              <a:t>cách</a:t>
            </a:r>
            <a:r>
              <a:rPr lang="en-US" altLang="ko-KR" dirty="0"/>
              <a:t> </a:t>
            </a:r>
            <a:r>
              <a:rPr lang="en-US" altLang="ko-KR" dirty="0" err="1"/>
              <a:t>khác</a:t>
            </a:r>
            <a:r>
              <a:rPr lang="en-US" altLang="ko-KR" dirty="0"/>
              <a:t>, </a:t>
            </a:r>
            <a:r>
              <a:rPr lang="en-US" altLang="ko-KR" dirty="0" err="1"/>
              <a:t>nó</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từng</a:t>
            </a:r>
            <a:r>
              <a:rPr lang="en-US" altLang="ko-KR" dirty="0"/>
              <a:t> </a:t>
            </a:r>
            <a:r>
              <a:rPr lang="en-US" altLang="ko-KR" dirty="0" err="1"/>
              <a:t>hàng</a:t>
            </a:r>
            <a:r>
              <a:rPr lang="en-US" altLang="ko-KR" dirty="0"/>
              <a:t> </a:t>
            </a:r>
            <a:r>
              <a:rPr lang="en-US" altLang="ko-KR" dirty="0" err="1"/>
              <a:t>từ</a:t>
            </a:r>
            <a:r>
              <a:rPr lang="en-US" altLang="ko-KR" dirty="0"/>
              <a:t> </a:t>
            </a:r>
            <a:r>
              <a:rPr lang="en-US" altLang="ko-KR" dirty="0" err="1"/>
              <a:t>bảng</a:t>
            </a:r>
            <a:r>
              <a:rPr lang="en-US" altLang="ko-KR" dirty="0"/>
              <a:t> </a:t>
            </a:r>
            <a:r>
              <a:rPr lang="en-US" altLang="ko-KR" dirty="0" err="1"/>
              <a:t>đầu</a:t>
            </a:r>
            <a:r>
              <a:rPr lang="en-US" altLang="ko-KR" dirty="0"/>
              <a:t> </a:t>
            </a:r>
            <a:r>
              <a:rPr lang="en-US" altLang="ko-KR" dirty="0" err="1"/>
              <a:t>tiên</a:t>
            </a:r>
            <a:r>
              <a:rPr lang="en-US" altLang="ko-KR" dirty="0"/>
              <a:t> </a:t>
            </a:r>
            <a:r>
              <a:rPr lang="en-US" altLang="ko-KR" dirty="0" err="1"/>
              <a:t>với</a:t>
            </a:r>
            <a:r>
              <a:rPr lang="en-US" altLang="ko-KR" dirty="0"/>
              <a:t> </a:t>
            </a:r>
            <a:r>
              <a:rPr lang="en-US" altLang="ko-KR" dirty="0" err="1"/>
              <a:t>từng</a:t>
            </a:r>
            <a:r>
              <a:rPr lang="en-US" altLang="ko-KR" dirty="0"/>
              <a:t> </a:t>
            </a:r>
            <a:r>
              <a:rPr lang="en-US" altLang="ko-KR" dirty="0" err="1"/>
              <a:t>hàng</a:t>
            </a:r>
            <a:r>
              <a:rPr lang="en-US" altLang="ko-KR" dirty="0"/>
              <a:t> </a:t>
            </a:r>
            <a:r>
              <a:rPr lang="en-US" altLang="ko-KR" dirty="0" err="1"/>
              <a:t>từ</a:t>
            </a:r>
            <a:r>
              <a:rPr lang="en-US" altLang="ko-KR" dirty="0"/>
              <a:t> </a:t>
            </a:r>
            <a:r>
              <a:rPr lang="en-US" altLang="ko-KR" dirty="0" err="1"/>
              <a:t>bảng</a:t>
            </a:r>
            <a:r>
              <a:rPr lang="en-US" altLang="ko-KR" dirty="0"/>
              <a:t> </a:t>
            </a:r>
            <a:r>
              <a:rPr lang="en-US" altLang="ko-KR" dirty="0" err="1"/>
              <a:t>thứ</a:t>
            </a:r>
            <a:r>
              <a:rPr lang="en-US" altLang="ko-KR" dirty="0"/>
              <a:t> </a:t>
            </a:r>
            <a:r>
              <a:rPr lang="en-US" altLang="ko-KR" dirty="0" err="1"/>
              <a:t>hai</a:t>
            </a:r>
            <a:r>
              <a:rPr lang="en-US" altLang="ko-KR" dirty="0"/>
              <a:t>.</a:t>
            </a:r>
          </a:p>
          <a:p>
            <a:r>
              <a:rPr lang="en-US" altLang="ko-KR" dirty="0" err="1"/>
              <a:t>Để</a:t>
            </a:r>
            <a:r>
              <a:rPr lang="en-US" altLang="ko-KR" dirty="0"/>
              <a:t> </a:t>
            </a:r>
            <a:r>
              <a:rPr lang="en-US" altLang="ko-KR" dirty="0" err="1"/>
              <a:t>có</a:t>
            </a:r>
            <a:r>
              <a:rPr lang="en-US" altLang="ko-KR" dirty="0"/>
              <a:t> </a:t>
            </a:r>
            <a:r>
              <a:rPr lang="en-US" altLang="ko-KR" dirty="0" err="1"/>
              <a:t>kết</a:t>
            </a:r>
            <a:r>
              <a:rPr lang="en-US" altLang="ko-KR" dirty="0"/>
              <a:t> </a:t>
            </a:r>
            <a:r>
              <a:rPr lang="en-US" altLang="ko-KR" dirty="0" err="1"/>
              <a:t>quả</a:t>
            </a:r>
            <a:r>
              <a:rPr lang="en-US" altLang="ko-KR" dirty="0"/>
              <a:t> CROSS JOIN </a:t>
            </a:r>
            <a:r>
              <a:rPr lang="en-US" altLang="ko-KR" dirty="0" err="1"/>
              <a:t>cho</a:t>
            </a:r>
            <a:r>
              <a:rPr lang="en-US" altLang="ko-KR" dirty="0"/>
              <a:t> </a:t>
            </a:r>
            <a:r>
              <a:rPr lang="en-US" altLang="ko-KR" dirty="0" err="1"/>
              <a:t>hai</a:t>
            </a:r>
            <a:r>
              <a:rPr lang="en-US" altLang="ko-KR" dirty="0"/>
              <a:t> </a:t>
            </a:r>
            <a:r>
              <a:rPr lang="en-US" altLang="ko-KR" dirty="0" err="1"/>
              <a:t>bảng</a:t>
            </a:r>
            <a:r>
              <a:rPr lang="en-US" altLang="ko-KR" dirty="0"/>
              <a:t>, M * N </a:t>
            </a:r>
            <a:r>
              <a:rPr lang="en-US" altLang="ko-KR" dirty="0" err="1"/>
              <a:t>dữ</a:t>
            </a:r>
            <a:r>
              <a:rPr lang="en-US" altLang="ko-KR" dirty="0"/>
              <a:t> </a:t>
            </a:r>
            <a:r>
              <a:rPr lang="en-US" altLang="ko-KR" dirty="0" err="1"/>
              <a:t>liệu</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của</a:t>
            </a:r>
            <a:r>
              <a:rPr lang="en-US" altLang="ko-KR" dirty="0"/>
              <a:t> </a:t>
            </a:r>
            <a:r>
              <a:rPr lang="en-US" altLang="ko-KR" dirty="0" err="1"/>
              <a:t>cả</a:t>
            </a:r>
            <a:r>
              <a:rPr lang="en-US" altLang="ko-KR" dirty="0"/>
              <a:t> </a:t>
            </a:r>
            <a:r>
              <a:rPr lang="en-US" altLang="ko-KR" dirty="0" err="1"/>
              <a:t>hai</a:t>
            </a:r>
            <a:r>
              <a:rPr lang="en-US" altLang="ko-KR" dirty="0"/>
              <a:t> </a:t>
            </a:r>
            <a:r>
              <a:rPr lang="en-US" altLang="ko-KR" dirty="0" err="1"/>
              <a:t>bộ</a:t>
            </a:r>
            <a:r>
              <a:rPr lang="en-US" altLang="ko-KR" dirty="0"/>
              <a:t>.</a:t>
            </a:r>
          </a:p>
          <a:p>
            <a:r>
              <a:rPr lang="en-US" altLang="ko-KR" dirty="0" err="1"/>
              <a:t>Tải</a:t>
            </a:r>
            <a:r>
              <a:rPr lang="en-US" altLang="ko-KR" dirty="0"/>
              <a:t> </a:t>
            </a:r>
            <a:r>
              <a:rPr lang="en-US" altLang="ko-KR" dirty="0" err="1"/>
              <a:t>trọng</a:t>
            </a:r>
            <a:r>
              <a:rPr lang="en-US" altLang="ko-KR" dirty="0"/>
              <a:t> </a:t>
            </a:r>
            <a:r>
              <a:rPr lang="en-US" altLang="ko-KR" dirty="0" err="1"/>
              <a:t>lớn</a:t>
            </a:r>
            <a:r>
              <a:rPr lang="en-US" altLang="ko-KR" dirty="0"/>
              <a:t> (</a:t>
            </a:r>
            <a:r>
              <a:rPr lang="en-US" altLang="ko-KR" dirty="0" err="1"/>
              <a:t>Thận</a:t>
            </a:r>
            <a:r>
              <a:rPr lang="en-US" altLang="ko-KR" dirty="0"/>
              <a:t> </a:t>
            </a:r>
            <a:r>
              <a:rPr lang="en-US" altLang="ko-KR" dirty="0" err="1"/>
              <a:t>trọng</a:t>
            </a:r>
            <a:r>
              <a:rPr lang="en-US" altLang="ko-KR" dirty="0"/>
              <a:t>)</a:t>
            </a:r>
          </a:p>
          <a:p>
            <a:pPr lvl="1"/>
            <a:r>
              <a:rPr lang="en-US" altLang="ko-KR" dirty="0" err="1"/>
              <a:t>Ví</a:t>
            </a:r>
            <a:r>
              <a:rPr lang="en-US" altLang="ko-KR" dirty="0"/>
              <a:t> </a:t>
            </a:r>
            <a:r>
              <a:rPr lang="en-US" altLang="ko-KR" dirty="0" err="1"/>
              <a:t>dụ</a:t>
            </a:r>
            <a:endParaRPr lang="ko-KR" altLang="en-US" dirty="0"/>
          </a:p>
        </p:txBody>
      </p:sp>
      <p:sp>
        <p:nvSpPr>
          <p:cNvPr id="44" name="TextBox 43">
            <a:extLst>
              <a:ext uri="{FF2B5EF4-FFF2-40B4-BE49-F238E27FC236}">
                <a16:creationId xmlns:a16="http://schemas.microsoft.com/office/drawing/2014/main" id="{377FFFCA-F2A4-40FD-AE2C-CD7648015E33}"/>
              </a:ext>
            </a:extLst>
          </p:cNvPr>
          <p:cNvSpPr txBox="1"/>
          <p:nvPr/>
        </p:nvSpPr>
        <p:spPr>
          <a:xfrm>
            <a:off x="711198" y="3784119"/>
            <a:ext cx="5348532" cy="95600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a_id, a_animal, b_id, b_animal</a:t>
            </a:r>
            <a:b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b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set_a</a:t>
            </a:r>
            <a:b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b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CROSS JOIN </a:t>
            </a:r>
            <a:r>
              <a:rPr lang="en-US" altLang="ko-KR" dirty="0">
                <a:latin typeface="SamsungOne-400" panose="020B0503030303020204" pitchFamily="34" charset="0"/>
                <a:ea typeface="SamsungOne-400" panose="020B0503030303020204" pitchFamily="34" charset="0"/>
                <a:cs typeface="Samsung Sharp Sans Regular" pitchFamily="2" charset="0"/>
              </a:rPr>
              <a:t>set_b</a:t>
            </a:r>
          </a:p>
        </p:txBody>
      </p:sp>
      <p:grpSp>
        <p:nvGrpSpPr>
          <p:cNvPr id="49" name="그룹 48">
            <a:extLst>
              <a:ext uri="{FF2B5EF4-FFF2-40B4-BE49-F238E27FC236}">
                <a16:creationId xmlns:a16="http://schemas.microsoft.com/office/drawing/2014/main" id="{0C28F0B0-8818-4481-A3DC-89096DCE7B0D}"/>
              </a:ext>
            </a:extLst>
          </p:cNvPr>
          <p:cNvGrpSpPr/>
          <p:nvPr/>
        </p:nvGrpSpPr>
        <p:grpSpPr>
          <a:xfrm>
            <a:off x="6223315" y="3809093"/>
            <a:ext cx="2971487" cy="2527592"/>
            <a:chOff x="4713171" y="3328198"/>
            <a:chExt cx="3649230" cy="3104087"/>
          </a:xfrm>
        </p:grpSpPr>
        <p:grpSp>
          <p:nvGrpSpPr>
            <p:cNvPr id="50" name="그룹 49">
              <a:extLst>
                <a:ext uri="{FF2B5EF4-FFF2-40B4-BE49-F238E27FC236}">
                  <a16:creationId xmlns:a16="http://schemas.microsoft.com/office/drawing/2014/main" id="{38220A36-E4B2-49C3-A93A-7036416B30AA}"/>
                </a:ext>
              </a:extLst>
            </p:cNvPr>
            <p:cNvGrpSpPr/>
            <p:nvPr/>
          </p:nvGrpSpPr>
          <p:grpSpPr>
            <a:xfrm>
              <a:off x="4713171" y="4042996"/>
              <a:ext cx="3649230" cy="2389289"/>
              <a:chOff x="4713171" y="4042996"/>
              <a:chExt cx="3649230" cy="2389289"/>
            </a:xfrm>
          </p:grpSpPr>
          <p:grpSp>
            <p:nvGrpSpPr>
              <p:cNvPr id="69" name="그룹 68">
                <a:extLst>
                  <a:ext uri="{FF2B5EF4-FFF2-40B4-BE49-F238E27FC236}">
                    <a16:creationId xmlns:a16="http://schemas.microsoft.com/office/drawing/2014/main" id="{71C9FC4A-802B-443F-A485-0CF5F4B5B2B4}"/>
                  </a:ext>
                </a:extLst>
              </p:cNvPr>
              <p:cNvGrpSpPr/>
              <p:nvPr/>
            </p:nvGrpSpPr>
            <p:grpSpPr>
              <a:xfrm>
                <a:off x="4713171" y="4042996"/>
                <a:ext cx="1259417" cy="2380721"/>
                <a:chOff x="4713171" y="4042996"/>
                <a:chExt cx="1259417" cy="2380721"/>
              </a:xfrm>
            </p:grpSpPr>
            <p:grpSp>
              <p:nvGrpSpPr>
                <p:cNvPr id="79" name="그룹 78">
                  <a:extLst>
                    <a:ext uri="{FF2B5EF4-FFF2-40B4-BE49-F238E27FC236}">
                      <a16:creationId xmlns:a16="http://schemas.microsoft.com/office/drawing/2014/main" id="{1EBB6CE6-1188-4FED-B49D-9A4A6B8941F3}"/>
                    </a:ext>
                  </a:extLst>
                </p:cNvPr>
                <p:cNvGrpSpPr/>
                <p:nvPr/>
              </p:nvGrpSpPr>
              <p:grpSpPr>
                <a:xfrm>
                  <a:off x="4713171" y="4042996"/>
                  <a:ext cx="1259417" cy="1959028"/>
                  <a:chOff x="3817408" y="4770587"/>
                  <a:chExt cx="1259417" cy="1959028"/>
                </a:xfrm>
              </p:grpSpPr>
              <p:sp>
                <p:nvSpPr>
                  <p:cNvPr id="81" name="모서리가 둥근 직사각형 11">
                    <a:extLst>
                      <a:ext uri="{FF2B5EF4-FFF2-40B4-BE49-F238E27FC236}">
                        <a16:creationId xmlns:a16="http://schemas.microsoft.com/office/drawing/2014/main" id="{8A8612A9-FC5D-48FC-B1A5-0E1CC1BC1F60}"/>
                      </a:ext>
                    </a:extLst>
                  </p:cNvPr>
                  <p:cNvSpPr/>
                  <p:nvPr/>
                </p:nvSpPr>
                <p:spPr>
                  <a:xfrm>
                    <a:off x="3817408" y="4770587"/>
                    <a:ext cx="1259417" cy="1959028"/>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82" name="그룹 81">
                    <a:extLst>
                      <a:ext uri="{FF2B5EF4-FFF2-40B4-BE49-F238E27FC236}">
                        <a16:creationId xmlns:a16="http://schemas.microsoft.com/office/drawing/2014/main" id="{2387EC39-9627-40E5-9B82-0F91C7664968}"/>
                      </a:ext>
                    </a:extLst>
                  </p:cNvPr>
                  <p:cNvGrpSpPr/>
                  <p:nvPr/>
                </p:nvGrpSpPr>
                <p:grpSpPr>
                  <a:xfrm>
                    <a:off x="4346669" y="5049579"/>
                    <a:ext cx="200895" cy="1401045"/>
                    <a:chOff x="4352056" y="5218442"/>
                    <a:chExt cx="200895" cy="1401045"/>
                  </a:xfrm>
                </p:grpSpPr>
                <p:sp>
                  <p:nvSpPr>
                    <p:cNvPr id="83" name="타원 82">
                      <a:extLst>
                        <a:ext uri="{FF2B5EF4-FFF2-40B4-BE49-F238E27FC236}">
                          <a16:creationId xmlns:a16="http://schemas.microsoft.com/office/drawing/2014/main" id="{23F4A73D-2FBA-4BD4-92DB-41481399CA90}"/>
                        </a:ext>
                      </a:extLst>
                    </p:cNvPr>
                    <p:cNvSpPr/>
                    <p:nvPr/>
                  </p:nvSpPr>
                  <p:spPr>
                    <a:xfrm>
                      <a:off x="4352056" y="521844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타원 83">
                      <a:extLst>
                        <a:ext uri="{FF2B5EF4-FFF2-40B4-BE49-F238E27FC236}">
                          <a16:creationId xmlns:a16="http://schemas.microsoft.com/office/drawing/2014/main" id="{34C19B6B-86BF-4291-90C7-5070F2F962C7}"/>
                        </a:ext>
                      </a:extLst>
                    </p:cNvPr>
                    <p:cNvSpPr/>
                    <p:nvPr/>
                  </p:nvSpPr>
                  <p:spPr>
                    <a:xfrm>
                      <a:off x="4352056" y="561849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5" name="타원 84">
                      <a:extLst>
                        <a:ext uri="{FF2B5EF4-FFF2-40B4-BE49-F238E27FC236}">
                          <a16:creationId xmlns:a16="http://schemas.microsoft.com/office/drawing/2014/main" id="{BF757F58-ADD6-4237-9D4A-749E61A89147}"/>
                        </a:ext>
                      </a:extLst>
                    </p:cNvPr>
                    <p:cNvSpPr/>
                    <p:nvPr/>
                  </p:nvSpPr>
                  <p:spPr>
                    <a:xfrm>
                      <a:off x="4352056" y="601854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타원 85">
                      <a:extLst>
                        <a:ext uri="{FF2B5EF4-FFF2-40B4-BE49-F238E27FC236}">
                          <a16:creationId xmlns:a16="http://schemas.microsoft.com/office/drawing/2014/main" id="{FBD4DEA3-049D-4074-8084-FD2B4BD4395A}"/>
                        </a:ext>
                      </a:extLst>
                    </p:cNvPr>
                    <p:cNvSpPr/>
                    <p:nvPr/>
                  </p:nvSpPr>
                  <p:spPr>
                    <a:xfrm>
                      <a:off x="4352056" y="641859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80" name="TextBox 79">
                  <a:extLst>
                    <a:ext uri="{FF2B5EF4-FFF2-40B4-BE49-F238E27FC236}">
                      <a16:creationId xmlns:a16="http://schemas.microsoft.com/office/drawing/2014/main" id="{9763D938-7D80-4FF1-87AF-ACA471F9CD2B}"/>
                    </a:ext>
                  </a:extLst>
                </p:cNvPr>
                <p:cNvSpPr txBox="1"/>
                <p:nvPr/>
              </p:nvSpPr>
              <p:spPr>
                <a:xfrm>
                  <a:off x="4874528" y="6007945"/>
                  <a:ext cx="936701" cy="415772"/>
                </a:xfrm>
                <a:prstGeom prst="rect">
                  <a:avLst/>
                </a:prstGeom>
                <a:noFill/>
              </p:spPr>
              <p:txBody>
                <a:bodyPr wrap="square" rtlCol="0">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rPr>
                    <a:t>Set_a</a:t>
                  </a:r>
                  <a:endParaRPr kumimoji="1" lang="ko-KR" altLang="en-US" sz="1600" dirty="0">
                    <a:solidFill>
                      <a:srgbClr val="1F45BC"/>
                    </a:solidFill>
                    <a:latin typeface="SamsungOne-700" panose="020B0803030303020204" pitchFamily="34" charset="0"/>
                    <a:ea typeface="SamsungOneKorean 400" panose="020B0503030303020204" pitchFamily="50" charset="-127"/>
                  </a:endParaRPr>
                </a:p>
              </p:txBody>
            </p:sp>
          </p:grpSp>
          <p:grpSp>
            <p:nvGrpSpPr>
              <p:cNvPr id="70" name="그룹 69">
                <a:extLst>
                  <a:ext uri="{FF2B5EF4-FFF2-40B4-BE49-F238E27FC236}">
                    <a16:creationId xmlns:a16="http://schemas.microsoft.com/office/drawing/2014/main" id="{FFBE55E2-CAC1-446E-9AD4-D262D51EB8C6}"/>
                  </a:ext>
                </a:extLst>
              </p:cNvPr>
              <p:cNvGrpSpPr/>
              <p:nvPr/>
            </p:nvGrpSpPr>
            <p:grpSpPr>
              <a:xfrm>
                <a:off x="7102984" y="4042996"/>
                <a:ext cx="1259417" cy="2389289"/>
                <a:chOff x="7102984" y="4042996"/>
                <a:chExt cx="1259417" cy="2389289"/>
              </a:xfrm>
            </p:grpSpPr>
            <p:grpSp>
              <p:nvGrpSpPr>
                <p:cNvPr id="71" name="그룹 70">
                  <a:extLst>
                    <a:ext uri="{FF2B5EF4-FFF2-40B4-BE49-F238E27FC236}">
                      <a16:creationId xmlns:a16="http://schemas.microsoft.com/office/drawing/2014/main" id="{F41618E5-FE3B-4531-B34C-2CEC35F994E1}"/>
                    </a:ext>
                  </a:extLst>
                </p:cNvPr>
                <p:cNvGrpSpPr/>
                <p:nvPr/>
              </p:nvGrpSpPr>
              <p:grpSpPr>
                <a:xfrm>
                  <a:off x="7102984" y="4042996"/>
                  <a:ext cx="1259417" cy="1959028"/>
                  <a:chOff x="3817408" y="4770587"/>
                  <a:chExt cx="1259417" cy="1959028"/>
                </a:xfrm>
              </p:grpSpPr>
              <p:sp>
                <p:nvSpPr>
                  <p:cNvPr id="73" name="모서리가 둥근 직사각형 22">
                    <a:extLst>
                      <a:ext uri="{FF2B5EF4-FFF2-40B4-BE49-F238E27FC236}">
                        <a16:creationId xmlns:a16="http://schemas.microsoft.com/office/drawing/2014/main" id="{580568E5-4C45-432E-BB6A-3672B9951AAD}"/>
                      </a:ext>
                    </a:extLst>
                  </p:cNvPr>
                  <p:cNvSpPr/>
                  <p:nvPr/>
                </p:nvSpPr>
                <p:spPr>
                  <a:xfrm>
                    <a:off x="3817408" y="4770587"/>
                    <a:ext cx="1259417" cy="1959028"/>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4" name="그룹 73">
                    <a:extLst>
                      <a:ext uri="{FF2B5EF4-FFF2-40B4-BE49-F238E27FC236}">
                        <a16:creationId xmlns:a16="http://schemas.microsoft.com/office/drawing/2014/main" id="{12010407-9EB3-47EB-A2D5-0105195354E6}"/>
                      </a:ext>
                    </a:extLst>
                  </p:cNvPr>
                  <p:cNvGrpSpPr/>
                  <p:nvPr/>
                </p:nvGrpSpPr>
                <p:grpSpPr>
                  <a:xfrm>
                    <a:off x="4346669" y="5049579"/>
                    <a:ext cx="200895" cy="1401045"/>
                    <a:chOff x="4352056" y="5218442"/>
                    <a:chExt cx="200895" cy="1401045"/>
                  </a:xfrm>
                </p:grpSpPr>
                <p:sp>
                  <p:nvSpPr>
                    <p:cNvPr id="75" name="타원 74">
                      <a:extLst>
                        <a:ext uri="{FF2B5EF4-FFF2-40B4-BE49-F238E27FC236}">
                          <a16:creationId xmlns:a16="http://schemas.microsoft.com/office/drawing/2014/main" id="{7D9EFEE9-7509-4823-BE77-0B60DAA247A7}"/>
                        </a:ext>
                      </a:extLst>
                    </p:cNvPr>
                    <p:cNvSpPr/>
                    <p:nvPr/>
                  </p:nvSpPr>
                  <p:spPr>
                    <a:xfrm>
                      <a:off x="4352056" y="521844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a:extLst>
                        <a:ext uri="{FF2B5EF4-FFF2-40B4-BE49-F238E27FC236}">
                          <a16:creationId xmlns:a16="http://schemas.microsoft.com/office/drawing/2014/main" id="{7E4A05D7-F803-4276-A7F5-78252B1B3126}"/>
                        </a:ext>
                      </a:extLst>
                    </p:cNvPr>
                    <p:cNvSpPr/>
                    <p:nvPr/>
                  </p:nvSpPr>
                  <p:spPr>
                    <a:xfrm>
                      <a:off x="4352056" y="561849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타원 76">
                      <a:extLst>
                        <a:ext uri="{FF2B5EF4-FFF2-40B4-BE49-F238E27FC236}">
                          <a16:creationId xmlns:a16="http://schemas.microsoft.com/office/drawing/2014/main" id="{5D963180-3864-477F-A8C9-8CD42B6C2BCA}"/>
                        </a:ext>
                      </a:extLst>
                    </p:cNvPr>
                    <p:cNvSpPr/>
                    <p:nvPr/>
                  </p:nvSpPr>
                  <p:spPr>
                    <a:xfrm>
                      <a:off x="4352056" y="601854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타원 77">
                      <a:extLst>
                        <a:ext uri="{FF2B5EF4-FFF2-40B4-BE49-F238E27FC236}">
                          <a16:creationId xmlns:a16="http://schemas.microsoft.com/office/drawing/2014/main" id="{6A78F453-2A1F-4FF9-921E-5D826AA92BB6}"/>
                        </a:ext>
                      </a:extLst>
                    </p:cNvPr>
                    <p:cNvSpPr/>
                    <p:nvPr/>
                  </p:nvSpPr>
                  <p:spPr>
                    <a:xfrm>
                      <a:off x="4352056" y="6418592"/>
                      <a:ext cx="200895" cy="200895"/>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72" name="TextBox 71">
                  <a:extLst>
                    <a:ext uri="{FF2B5EF4-FFF2-40B4-BE49-F238E27FC236}">
                      <a16:creationId xmlns:a16="http://schemas.microsoft.com/office/drawing/2014/main" id="{FFF35C67-0BB1-46BC-8830-35C5E9D91C02}"/>
                    </a:ext>
                  </a:extLst>
                </p:cNvPr>
                <p:cNvSpPr txBox="1"/>
                <p:nvPr/>
              </p:nvSpPr>
              <p:spPr>
                <a:xfrm>
                  <a:off x="7264341" y="6016513"/>
                  <a:ext cx="936701" cy="415772"/>
                </a:xfrm>
                <a:prstGeom prst="rect">
                  <a:avLst/>
                </a:prstGeom>
                <a:noFill/>
              </p:spPr>
              <p:txBody>
                <a:bodyPr wrap="square" rtlCol="0">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rPr>
                    <a:t>Set_b</a:t>
                  </a:r>
                  <a:endParaRPr kumimoji="1" lang="ko-KR" altLang="en-US" sz="1600" dirty="0">
                    <a:solidFill>
                      <a:srgbClr val="1F45BC"/>
                    </a:solidFill>
                    <a:latin typeface="SamsungOne-700" panose="020B0803030303020204" pitchFamily="34" charset="0"/>
                    <a:ea typeface="SamsungOneKorean 400" panose="020B0503030303020204" pitchFamily="50" charset="-127"/>
                  </a:endParaRPr>
                </a:p>
              </p:txBody>
            </p:sp>
          </p:grpSp>
        </p:grpSp>
        <p:sp>
          <p:nvSpPr>
            <p:cNvPr id="51" name="TextBox 50">
              <a:extLst>
                <a:ext uri="{FF2B5EF4-FFF2-40B4-BE49-F238E27FC236}">
                  <a16:creationId xmlns:a16="http://schemas.microsoft.com/office/drawing/2014/main" id="{4BB56047-6511-45A6-8A8D-6A6519E5E6C9}"/>
                </a:ext>
              </a:extLst>
            </p:cNvPr>
            <p:cNvSpPr txBox="1"/>
            <p:nvPr/>
          </p:nvSpPr>
          <p:spPr>
            <a:xfrm>
              <a:off x="5314170" y="3328198"/>
              <a:ext cx="2447232" cy="793747"/>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THAM GIA CHÉO</a:t>
              </a:r>
            </a:p>
            <a:p>
              <a:pPr algn="ctr"/>
              <a:r>
                <a:rPr lang="en-US" altLang="ko-KR" sz="1200" dirty="0" err="1">
                  <a:solidFill>
                    <a:srgbClr val="1F45BC"/>
                  </a:solidFill>
                  <a:latin typeface="SamsungOne-700" panose="020B0803030303020204" pitchFamily="34" charset="0"/>
                  <a:ea typeface="SamsungOne-700" panose="020B0803030303020204" pitchFamily="34" charset="0"/>
                </a:rPr>
                <a:t>hoặc</a:t>
              </a:r>
              <a:endParaRPr lang="en-US" altLang="ko-KR" sz="1200" dirty="0">
                <a:solidFill>
                  <a:srgbClr val="1F45BC"/>
                </a:solidFill>
                <a:latin typeface="SamsungOne-700" panose="020B0803030303020204" pitchFamily="34" charset="0"/>
                <a:ea typeface="SamsungOne-700" panose="020B0803030303020204" pitchFamily="34" charset="0"/>
              </a:endParaRPr>
            </a:p>
            <a:p>
              <a:pPr algn="ctr"/>
              <a:r>
                <a:rPr lang="en-US" altLang="ko-KR" sz="1200" dirty="0">
                  <a:solidFill>
                    <a:srgbClr val="1F45BC"/>
                  </a:solidFill>
                  <a:latin typeface="SamsungOne-700" panose="020B0803030303020204" pitchFamily="34" charset="0"/>
                  <a:ea typeface="SamsungOne-700" panose="020B0803030303020204" pitchFamily="34" charset="0"/>
                </a:rPr>
                <a:t>SẢN PHẨM CARTESIAN</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grpSp>
          <p:nvGrpSpPr>
            <p:cNvPr id="52" name="그룹 51">
              <a:extLst>
                <a:ext uri="{FF2B5EF4-FFF2-40B4-BE49-F238E27FC236}">
                  <a16:creationId xmlns:a16="http://schemas.microsoft.com/office/drawing/2014/main" id="{D9EE7195-827C-4A81-AFE8-BD57277396AE}"/>
                </a:ext>
              </a:extLst>
            </p:cNvPr>
            <p:cNvGrpSpPr/>
            <p:nvPr/>
          </p:nvGrpSpPr>
          <p:grpSpPr>
            <a:xfrm>
              <a:off x="5443327" y="4407078"/>
              <a:ext cx="2188918" cy="1215508"/>
              <a:chOff x="5443327" y="4407078"/>
              <a:chExt cx="2188918" cy="1215508"/>
            </a:xfrm>
          </p:grpSpPr>
          <p:cxnSp>
            <p:nvCxnSpPr>
              <p:cNvPr id="53" name="직선 연결선 52">
                <a:extLst>
                  <a:ext uri="{FF2B5EF4-FFF2-40B4-BE49-F238E27FC236}">
                    <a16:creationId xmlns:a16="http://schemas.microsoft.com/office/drawing/2014/main" id="{F3DD3F26-DA9C-4A41-A85C-5429A07730EC}"/>
                  </a:ext>
                </a:extLst>
              </p:cNvPr>
              <p:cNvCxnSpPr>
                <a:stCxn id="86" idx="6"/>
                <a:endCxn id="78" idx="2"/>
              </p:cNvCxnSpPr>
              <p:nvPr/>
            </p:nvCxnSpPr>
            <p:spPr>
              <a:xfrm>
                <a:off x="5443327" y="5622586"/>
                <a:ext cx="2188918" cy="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06BBE052-1901-457E-B425-D8B6513A49FA}"/>
                  </a:ext>
                </a:extLst>
              </p:cNvPr>
              <p:cNvCxnSpPr>
                <a:stCxn id="78" idx="2"/>
                <a:endCxn id="83" idx="6"/>
              </p:cNvCxnSpPr>
              <p:nvPr/>
            </p:nvCxnSpPr>
            <p:spPr>
              <a:xfrm flipH="1" flipV="1">
                <a:off x="5443327" y="4422436"/>
                <a:ext cx="2188918" cy="120015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84638B0-F7AC-49BB-B474-26AC5760379D}"/>
                  </a:ext>
                </a:extLst>
              </p:cNvPr>
              <p:cNvCxnSpPr>
                <a:stCxn id="78" idx="2"/>
                <a:endCxn id="85" idx="6"/>
              </p:cNvCxnSpPr>
              <p:nvPr/>
            </p:nvCxnSpPr>
            <p:spPr>
              <a:xfrm flipH="1" flipV="1">
                <a:off x="5443327" y="5222536"/>
                <a:ext cx="2188918" cy="40005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19B0AEB-A9FD-4B52-A7D5-49A950F0A243}"/>
                  </a:ext>
                </a:extLst>
              </p:cNvPr>
              <p:cNvCxnSpPr>
                <a:stCxn id="78" idx="2"/>
                <a:endCxn id="84" idx="6"/>
              </p:cNvCxnSpPr>
              <p:nvPr/>
            </p:nvCxnSpPr>
            <p:spPr>
              <a:xfrm flipH="1" flipV="1">
                <a:off x="5443327" y="4822486"/>
                <a:ext cx="2188918" cy="80010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63BF106F-0B09-45EF-BE3D-37933FEA1B76}"/>
                  </a:ext>
                </a:extLst>
              </p:cNvPr>
              <p:cNvCxnSpPr>
                <a:stCxn id="77" idx="2"/>
                <a:endCxn id="85" idx="6"/>
              </p:cNvCxnSpPr>
              <p:nvPr/>
            </p:nvCxnSpPr>
            <p:spPr>
              <a:xfrm flipH="1">
                <a:off x="5443327" y="5222536"/>
                <a:ext cx="2188918" cy="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677F6821-4A87-4F9C-BEA5-4A6D32CEE2DA}"/>
                  </a:ext>
                </a:extLst>
              </p:cNvPr>
              <p:cNvCxnSpPr>
                <a:stCxn id="77" idx="2"/>
                <a:endCxn id="86" idx="6"/>
              </p:cNvCxnSpPr>
              <p:nvPr/>
            </p:nvCxnSpPr>
            <p:spPr>
              <a:xfrm flipH="1">
                <a:off x="5443327" y="5222536"/>
                <a:ext cx="2188918" cy="40005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8D922D66-39DD-46CE-A0F5-CBA675FD1E7A}"/>
                  </a:ext>
                </a:extLst>
              </p:cNvPr>
              <p:cNvCxnSpPr>
                <a:stCxn id="77" idx="2"/>
                <a:endCxn id="84" idx="6"/>
              </p:cNvCxnSpPr>
              <p:nvPr/>
            </p:nvCxnSpPr>
            <p:spPr>
              <a:xfrm flipH="1" flipV="1">
                <a:off x="5443327" y="4822486"/>
                <a:ext cx="2188918" cy="40005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A8F1E1FF-FC7E-4155-BF79-BBDBE49D4234}"/>
                  </a:ext>
                </a:extLst>
              </p:cNvPr>
              <p:cNvCxnSpPr>
                <a:stCxn id="83" idx="6"/>
                <a:endCxn id="77" idx="2"/>
              </p:cNvCxnSpPr>
              <p:nvPr/>
            </p:nvCxnSpPr>
            <p:spPr>
              <a:xfrm>
                <a:off x="5443327" y="4422436"/>
                <a:ext cx="2188918" cy="80010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38DB6FF5-2221-429C-8477-3BB0D00AD126}"/>
                  </a:ext>
                </a:extLst>
              </p:cNvPr>
              <p:cNvCxnSpPr>
                <a:stCxn id="76" idx="2"/>
                <a:endCxn id="86" idx="6"/>
              </p:cNvCxnSpPr>
              <p:nvPr/>
            </p:nvCxnSpPr>
            <p:spPr>
              <a:xfrm flipH="1">
                <a:off x="5443327" y="4822486"/>
                <a:ext cx="2188918" cy="80010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98CDEEB9-220A-4DBF-8CC4-BB8D3C9122E2}"/>
                  </a:ext>
                </a:extLst>
              </p:cNvPr>
              <p:cNvCxnSpPr>
                <a:stCxn id="76" idx="2"/>
                <a:endCxn id="85" idx="6"/>
              </p:cNvCxnSpPr>
              <p:nvPr/>
            </p:nvCxnSpPr>
            <p:spPr>
              <a:xfrm flipH="1">
                <a:off x="5443327" y="4822486"/>
                <a:ext cx="2188918" cy="40005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64160203-34DB-4620-BC45-ECB926AE19B5}"/>
                  </a:ext>
                </a:extLst>
              </p:cNvPr>
              <p:cNvCxnSpPr>
                <a:endCxn id="84" idx="6"/>
              </p:cNvCxnSpPr>
              <p:nvPr/>
            </p:nvCxnSpPr>
            <p:spPr>
              <a:xfrm flipH="1">
                <a:off x="5443327" y="4816565"/>
                <a:ext cx="2188918" cy="5921"/>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CE09B0DD-CEA9-4FBA-9483-E3841A13F081}"/>
                  </a:ext>
                </a:extLst>
              </p:cNvPr>
              <p:cNvCxnSpPr>
                <a:endCxn id="83" idx="6"/>
              </p:cNvCxnSpPr>
              <p:nvPr/>
            </p:nvCxnSpPr>
            <p:spPr>
              <a:xfrm flipH="1" flipV="1">
                <a:off x="5443327" y="4422436"/>
                <a:ext cx="2188918" cy="379439"/>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A26CAEEB-0B7B-474E-B593-A61E3F61BF69}"/>
                  </a:ext>
                </a:extLst>
              </p:cNvPr>
              <p:cNvCxnSpPr>
                <a:stCxn id="75" idx="2"/>
                <a:endCxn id="83" idx="6"/>
              </p:cNvCxnSpPr>
              <p:nvPr/>
            </p:nvCxnSpPr>
            <p:spPr>
              <a:xfrm flipH="1">
                <a:off x="5443327" y="4422436"/>
                <a:ext cx="2188918" cy="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8A14AE23-2F51-448F-A163-FC20BE178508}"/>
                  </a:ext>
                </a:extLst>
              </p:cNvPr>
              <p:cNvCxnSpPr>
                <a:endCxn id="84" idx="6"/>
              </p:cNvCxnSpPr>
              <p:nvPr/>
            </p:nvCxnSpPr>
            <p:spPr>
              <a:xfrm flipH="1">
                <a:off x="5443327" y="4422435"/>
                <a:ext cx="2188918" cy="400051"/>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7DF4F730-C708-4A7F-BDDD-5F52836C97F1}"/>
                  </a:ext>
                </a:extLst>
              </p:cNvPr>
              <p:cNvCxnSpPr>
                <a:endCxn id="85" idx="6"/>
              </p:cNvCxnSpPr>
              <p:nvPr/>
            </p:nvCxnSpPr>
            <p:spPr>
              <a:xfrm flipH="1">
                <a:off x="5443327" y="4407078"/>
                <a:ext cx="2188918" cy="815458"/>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32A4C996-1002-4561-B043-841FE42B4ABB}"/>
                  </a:ext>
                </a:extLst>
              </p:cNvPr>
              <p:cNvCxnSpPr>
                <a:stCxn id="75" idx="2"/>
                <a:endCxn id="86" idx="6"/>
              </p:cNvCxnSpPr>
              <p:nvPr/>
            </p:nvCxnSpPr>
            <p:spPr>
              <a:xfrm flipH="1">
                <a:off x="5443327" y="4422436"/>
                <a:ext cx="2188918" cy="1200150"/>
              </a:xfrm>
              <a:prstGeom prst="line">
                <a:avLst/>
              </a:prstGeom>
              <a:ln w="9525">
                <a:solidFill>
                  <a:srgbClr val="1F45BC"/>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18505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JOIN Operations (</a:t>
            </a:r>
            <a:r>
              <a:rPr lang="en-US" altLang="ko-KR" dirty="0" err="1"/>
              <a:t>Phép</a:t>
            </a:r>
            <a:r>
              <a:rPr lang="en-US" altLang="ko-KR" dirty="0"/>
              <a:t> </a:t>
            </a:r>
            <a:r>
              <a:rPr lang="en-US" altLang="ko-KR" dirty="0" err="1"/>
              <a:t>nối</a:t>
            </a:r>
            <a:r>
              <a:rPr lang="en-US" altLang="ko-KR" dirty="0"/>
              <a:t>)</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grpSp>
        <p:nvGrpSpPr>
          <p:cNvPr id="9" name="그룹 8">
            <a:extLst>
              <a:ext uri="{FF2B5EF4-FFF2-40B4-BE49-F238E27FC236}">
                <a16:creationId xmlns:a16="http://schemas.microsoft.com/office/drawing/2014/main" id="{7CBC8858-E486-41EB-B855-37CBEB315C5E}"/>
              </a:ext>
            </a:extLst>
          </p:cNvPr>
          <p:cNvGrpSpPr/>
          <p:nvPr/>
        </p:nvGrpSpPr>
        <p:grpSpPr>
          <a:xfrm>
            <a:off x="535872" y="2599826"/>
            <a:ext cx="8828612" cy="3271246"/>
            <a:chOff x="535872" y="2396626"/>
            <a:chExt cx="8828612" cy="3271246"/>
          </a:xfrm>
        </p:grpSpPr>
        <p:grpSp>
          <p:nvGrpSpPr>
            <p:cNvPr id="10" name="그룹 9">
              <a:extLst>
                <a:ext uri="{FF2B5EF4-FFF2-40B4-BE49-F238E27FC236}">
                  <a16:creationId xmlns:a16="http://schemas.microsoft.com/office/drawing/2014/main" id="{2A3AE61F-1CD6-4242-BDA7-2D79CE5E9C8E}"/>
                </a:ext>
              </a:extLst>
            </p:cNvPr>
            <p:cNvGrpSpPr/>
            <p:nvPr/>
          </p:nvGrpSpPr>
          <p:grpSpPr>
            <a:xfrm>
              <a:off x="1022620" y="2891328"/>
              <a:ext cx="7970023" cy="2776544"/>
              <a:chOff x="490288" y="2635603"/>
              <a:chExt cx="9220585" cy="3212207"/>
            </a:xfrm>
          </p:grpSpPr>
          <p:pic>
            <p:nvPicPr>
              <p:cNvPr id="19" name="그림 18">
                <a:extLst>
                  <a:ext uri="{FF2B5EF4-FFF2-40B4-BE49-F238E27FC236}">
                    <a16:creationId xmlns:a16="http://schemas.microsoft.com/office/drawing/2014/main" id="{7BB2074B-F205-41D7-8762-85F057AEC5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571" y="2646287"/>
                <a:ext cx="1997665" cy="1169971"/>
              </a:xfrm>
              <a:prstGeom prst="rect">
                <a:avLst/>
              </a:prstGeom>
            </p:spPr>
          </p:pic>
          <p:pic>
            <p:nvPicPr>
              <p:cNvPr id="20" name="그림 19">
                <a:extLst>
                  <a:ext uri="{FF2B5EF4-FFF2-40B4-BE49-F238E27FC236}">
                    <a16:creationId xmlns:a16="http://schemas.microsoft.com/office/drawing/2014/main" id="{08118C59-19AB-41F6-8692-8090F1E60F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6157" y="2635603"/>
                <a:ext cx="1997665" cy="1169971"/>
              </a:xfrm>
              <a:prstGeom prst="rect">
                <a:avLst/>
              </a:prstGeom>
            </p:spPr>
          </p:pic>
          <p:pic>
            <p:nvPicPr>
              <p:cNvPr id="21" name="그림 20">
                <a:extLst>
                  <a:ext uri="{FF2B5EF4-FFF2-40B4-BE49-F238E27FC236}">
                    <a16:creationId xmlns:a16="http://schemas.microsoft.com/office/drawing/2014/main" id="{E580F794-F470-41CE-8656-179E1823AE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1900" y="4674039"/>
                <a:ext cx="1997663" cy="1169970"/>
              </a:xfrm>
              <a:prstGeom prst="rect">
                <a:avLst/>
              </a:prstGeom>
            </p:spPr>
          </p:pic>
          <p:pic>
            <p:nvPicPr>
              <p:cNvPr id="22" name="그림 21">
                <a:extLst>
                  <a:ext uri="{FF2B5EF4-FFF2-40B4-BE49-F238E27FC236}">
                    <a16:creationId xmlns:a16="http://schemas.microsoft.com/office/drawing/2014/main" id="{1273AB79-C549-4937-A091-D39CF1A9A5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90288" y="2638753"/>
                <a:ext cx="1997662" cy="1169970"/>
              </a:xfrm>
              <a:prstGeom prst="rect">
                <a:avLst/>
              </a:prstGeom>
            </p:spPr>
          </p:pic>
          <p:pic>
            <p:nvPicPr>
              <p:cNvPr id="23" name="그림 22">
                <a:extLst>
                  <a:ext uri="{FF2B5EF4-FFF2-40B4-BE49-F238E27FC236}">
                    <a16:creationId xmlns:a16="http://schemas.microsoft.com/office/drawing/2014/main" id="{6A7712B2-2351-414F-994E-359C847C73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3210" y="2644264"/>
                <a:ext cx="1997663" cy="1169970"/>
              </a:xfrm>
              <a:prstGeom prst="rect">
                <a:avLst/>
              </a:prstGeom>
            </p:spPr>
          </p:pic>
          <p:pic>
            <p:nvPicPr>
              <p:cNvPr id="24" name="그림 23">
                <a:extLst>
                  <a:ext uri="{FF2B5EF4-FFF2-40B4-BE49-F238E27FC236}">
                    <a16:creationId xmlns:a16="http://schemas.microsoft.com/office/drawing/2014/main" id="{1BA93065-F306-48B5-9D6E-61CA2B1CB4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7824" y="4677840"/>
                <a:ext cx="1997663" cy="1169970"/>
              </a:xfrm>
              <a:prstGeom prst="rect">
                <a:avLst/>
              </a:prstGeom>
            </p:spPr>
          </p:pic>
          <p:pic>
            <p:nvPicPr>
              <p:cNvPr id="25" name="그림 24">
                <a:extLst>
                  <a:ext uri="{FF2B5EF4-FFF2-40B4-BE49-F238E27FC236}">
                    <a16:creationId xmlns:a16="http://schemas.microsoft.com/office/drawing/2014/main" id="{FA46F35E-E535-402E-8E2E-E26D8E9A63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428731" y="4674039"/>
                <a:ext cx="1997662" cy="1169970"/>
              </a:xfrm>
              <a:prstGeom prst="rect">
                <a:avLst/>
              </a:prstGeom>
            </p:spPr>
          </p:pic>
        </p:grpSp>
        <p:sp>
          <p:nvSpPr>
            <p:cNvPr id="11" name="TextBox 10">
              <a:extLst>
                <a:ext uri="{FF2B5EF4-FFF2-40B4-BE49-F238E27FC236}">
                  <a16:creationId xmlns:a16="http://schemas.microsoft.com/office/drawing/2014/main" id="{C9065875-D178-4B8A-ACCC-77AD917FFD0F}"/>
                </a:ext>
              </a:extLst>
            </p:cNvPr>
            <p:cNvSpPr txBox="1"/>
            <p:nvPr/>
          </p:nvSpPr>
          <p:spPr>
            <a:xfrm>
              <a:off x="3056735" y="2477417"/>
              <a:ext cx="2149424" cy="253916"/>
            </a:xfrm>
            <a:prstGeom prst="rect">
              <a:avLst/>
            </a:prstGeom>
            <a:noFill/>
          </p:spPr>
          <p:txBody>
            <a:bodyPr wrap="square" rtlCol="0">
              <a:spAutoFit/>
            </a:bodyPr>
            <a:lstStyle/>
            <a:p>
              <a:r>
                <a:rPr lang="en-US" altLang="ko-KR" sz="1050" dirty="0">
                  <a:solidFill>
                    <a:srgbClr val="66A1FE"/>
                  </a:solidFill>
                  <a:latin typeface="SamsungOne-400" panose="020B0503030303020204" pitchFamily="34" charset="0"/>
                  <a:ea typeface="SamsungOne-400" panose="020B0503030303020204" pitchFamily="34" charset="0"/>
                </a:rPr>
                <a:t>INNER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endParaRPr kumimoji="1" lang="ko-KR" altLang="en-US" sz="1050" dirty="0">
                <a:solidFill>
                  <a:srgbClr val="1F45BC"/>
                </a:solidFill>
                <a:latin typeface="SamsungOne-400" panose="020B0503030303020204" pitchFamily="34" charset="0"/>
                <a:ea typeface="SamsungOneKorean 400" panose="020B0503030303020204" pitchFamily="50" charset="-127"/>
              </a:endParaRPr>
            </a:p>
          </p:txBody>
        </p:sp>
        <p:sp>
          <p:nvSpPr>
            <p:cNvPr id="12" name="TextBox 11">
              <a:extLst>
                <a:ext uri="{FF2B5EF4-FFF2-40B4-BE49-F238E27FC236}">
                  <a16:creationId xmlns:a16="http://schemas.microsoft.com/office/drawing/2014/main" id="{557A3746-3DC7-4DBC-91D0-3D312DB6731F}"/>
                </a:ext>
              </a:extLst>
            </p:cNvPr>
            <p:cNvSpPr txBox="1"/>
            <p:nvPr/>
          </p:nvSpPr>
          <p:spPr>
            <a:xfrm>
              <a:off x="5116494" y="2482723"/>
              <a:ext cx="2098566" cy="253916"/>
            </a:xfrm>
            <a:prstGeom prst="rect">
              <a:avLst/>
            </a:prstGeom>
            <a:noFill/>
          </p:spPr>
          <p:txBody>
            <a:bodyPr wrap="square" rtlCol="0">
              <a:spAutoFit/>
            </a:bodyPr>
            <a:lstStyle/>
            <a:p>
              <a:r>
                <a:rPr lang="en-US" altLang="ko-KR" sz="1050" dirty="0">
                  <a:solidFill>
                    <a:srgbClr val="66A1FE"/>
                  </a:solidFill>
                  <a:latin typeface="SamsungOne-400" panose="020B0503030303020204" pitchFamily="34" charset="0"/>
                  <a:ea typeface="SamsungOne-400" panose="020B0503030303020204" pitchFamily="34" charset="0"/>
                </a:rPr>
                <a:t>RIGHT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endParaRPr kumimoji="1" lang="ko-KR" altLang="en-US" sz="1050" dirty="0">
                <a:solidFill>
                  <a:srgbClr val="1F45BC"/>
                </a:solidFill>
                <a:latin typeface="SamsungOne-400" panose="020B0503030303020204" pitchFamily="34" charset="0"/>
                <a:ea typeface="SamsungOneKorean 400" panose="020B0503030303020204" pitchFamily="50" charset="-127"/>
              </a:endParaRPr>
            </a:p>
          </p:txBody>
        </p:sp>
        <p:sp>
          <p:nvSpPr>
            <p:cNvPr id="13" name="TextBox 12">
              <a:extLst>
                <a:ext uri="{FF2B5EF4-FFF2-40B4-BE49-F238E27FC236}">
                  <a16:creationId xmlns:a16="http://schemas.microsoft.com/office/drawing/2014/main" id="{6A31B6F1-48DC-4D9E-A6DA-D695397C6551}"/>
                </a:ext>
              </a:extLst>
            </p:cNvPr>
            <p:cNvSpPr txBox="1"/>
            <p:nvPr/>
          </p:nvSpPr>
          <p:spPr>
            <a:xfrm>
              <a:off x="7265918" y="2396626"/>
              <a:ext cx="2098566" cy="415498"/>
            </a:xfrm>
            <a:prstGeom prst="rect">
              <a:avLst/>
            </a:prstGeom>
            <a:noFill/>
          </p:spPr>
          <p:txBody>
            <a:bodyPr wrap="square" rtlCol="0">
              <a:spAutoFit/>
            </a:bodyPr>
            <a:lstStyle/>
            <a:p>
              <a:r>
                <a:rPr lang="en-US" altLang="ko-KR" sz="1050" dirty="0">
                  <a:solidFill>
                    <a:srgbClr val="66A1FE"/>
                  </a:solidFill>
                  <a:latin typeface="SamsungOne-400" panose="020B0503030303020204" pitchFamily="34" charset="0"/>
                  <a:ea typeface="SamsungOne-400" panose="020B0503030303020204" pitchFamily="34" charset="0"/>
                </a:rPr>
                <a:t>RIGHT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p>
            <a:p>
              <a:r>
                <a:rPr kumimoji="1" lang="en-US" altLang="ko-KR" sz="1050" dirty="0">
                  <a:solidFill>
                    <a:srgbClr val="66A1FE"/>
                  </a:solidFill>
                  <a:latin typeface="SamsungOne-400" panose="020B0503030303020204" pitchFamily="34" charset="0"/>
                  <a:ea typeface="SamsungOne-400" panose="020B0503030303020204" pitchFamily="34" charset="0"/>
                </a:rPr>
                <a:t>WHERE</a:t>
              </a:r>
              <a:r>
                <a:rPr kumimoji="1" lang="en-US" altLang="ko-KR" sz="1050" dirty="0">
                  <a:solidFill>
                    <a:srgbClr val="1F45BC"/>
                  </a:solidFill>
                  <a:latin typeface="SamsungOne-400" panose="020B0503030303020204" pitchFamily="34" charset="0"/>
                  <a:ea typeface="SamsungOne-400" panose="020B0503030303020204" pitchFamily="34" charset="0"/>
                </a:rPr>
                <a:t> </a:t>
              </a:r>
              <a:r>
                <a:rPr lang="en-US" altLang="ko-KR" sz="1050" dirty="0">
                  <a:solidFill>
                    <a:srgbClr val="1F45BC"/>
                  </a:solidFill>
                  <a:latin typeface="SamsungOne-400" panose="020B0503030303020204" pitchFamily="34" charset="0"/>
                  <a:ea typeface="SamsungOne-400" panose="020B0503030303020204" pitchFamily="34" charset="0"/>
                </a:rPr>
                <a:t>a.key </a:t>
              </a:r>
              <a:r>
                <a:rPr lang="en-US" altLang="ko-KR" sz="1050" dirty="0">
                  <a:solidFill>
                    <a:srgbClr val="66A1FE"/>
                  </a:solidFill>
                  <a:latin typeface="SamsungOne-400" panose="020B0503030303020204" pitchFamily="34" charset="0"/>
                  <a:ea typeface="SamsungOne-400" panose="020B0503030303020204" pitchFamily="34" charset="0"/>
                </a:rPr>
                <a:t>IS NULL</a:t>
              </a:r>
              <a:endParaRPr kumimoji="1" lang="ko-KR" altLang="en-US" sz="1050" dirty="0">
                <a:solidFill>
                  <a:srgbClr val="66A1FE"/>
                </a:solidFill>
                <a:latin typeface="SamsungOne-400" panose="020B0503030303020204" pitchFamily="34" charset="0"/>
                <a:ea typeface="SamsungOneKorean 400" panose="020B0503030303020204" pitchFamily="50" charset="-127"/>
              </a:endParaRPr>
            </a:p>
          </p:txBody>
        </p:sp>
        <p:sp>
          <p:nvSpPr>
            <p:cNvPr id="14" name="TextBox 13">
              <a:extLst>
                <a:ext uri="{FF2B5EF4-FFF2-40B4-BE49-F238E27FC236}">
                  <a16:creationId xmlns:a16="http://schemas.microsoft.com/office/drawing/2014/main" id="{168B7EA1-645A-4912-9FB2-7A2F830955C4}"/>
                </a:ext>
              </a:extLst>
            </p:cNvPr>
            <p:cNvSpPr txBox="1"/>
            <p:nvPr/>
          </p:nvSpPr>
          <p:spPr>
            <a:xfrm>
              <a:off x="6197591" y="4180594"/>
              <a:ext cx="2679642" cy="415498"/>
            </a:xfrm>
            <a:prstGeom prst="rect">
              <a:avLst/>
            </a:prstGeom>
            <a:noFill/>
          </p:spPr>
          <p:txBody>
            <a:bodyPr wrap="square" rtlCol="0">
              <a:spAutoFit/>
            </a:bodyPr>
            <a:lstStyle/>
            <a:p>
              <a:r>
                <a:rPr lang="en-US" altLang="ko-KR" sz="1050" dirty="0">
                  <a:solidFill>
                    <a:srgbClr val="66A1FE"/>
                  </a:solidFill>
                  <a:latin typeface="SamsungOne-400" panose="020B0503030303020204" pitchFamily="34" charset="0"/>
                  <a:ea typeface="SamsungOne-400" panose="020B0503030303020204" pitchFamily="34" charset="0"/>
                </a:rPr>
                <a:t>FULL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p>
            <a:p>
              <a:r>
                <a:rPr kumimoji="1" lang="en-US" altLang="ko-KR" sz="1050" dirty="0">
                  <a:solidFill>
                    <a:srgbClr val="66A1FE"/>
                  </a:solidFill>
                  <a:latin typeface="SamsungOne-400" panose="020B0503030303020204" pitchFamily="34" charset="0"/>
                  <a:ea typeface="SamsungOne-400" panose="020B0503030303020204" pitchFamily="34" charset="0"/>
                </a:rPr>
                <a:t>WHERE</a:t>
              </a:r>
              <a:r>
                <a:rPr kumimoji="1" lang="en-US" altLang="ko-KR" sz="1050" dirty="0">
                  <a:solidFill>
                    <a:srgbClr val="1F45BC"/>
                  </a:solidFill>
                  <a:latin typeface="SamsungOne-400" panose="020B0503030303020204" pitchFamily="34" charset="0"/>
                  <a:ea typeface="SamsungOne-400" panose="020B0503030303020204" pitchFamily="34" charset="0"/>
                </a:rPr>
                <a:t> </a:t>
              </a:r>
              <a:r>
                <a:rPr lang="en-US" altLang="ko-KR" sz="1050" dirty="0">
                  <a:solidFill>
                    <a:srgbClr val="1F45BC"/>
                  </a:solidFill>
                  <a:latin typeface="SamsungOne-400" panose="020B0503030303020204" pitchFamily="34" charset="0"/>
                  <a:ea typeface="SamsungOne-400" panose="020B0503030303020204" pitchFamily="34" charset="0"/>
                </a:rPr>
                <a:t>a.key </a:t>
              </a:r>
              <a:r>
                <a:rPr lang="en-US" altLang="ko-KR" sz="1050" dirty="0">
                  <a:solidFill>
                    <a:srgbClr val="66A1FE"/>
                  </a:solidFill>
                  <a:latin typeface="SamsungOne-400" panose="020B0503030303020204" pitchFamily="34" charset="0"/>
                  <a:ea typeface="SamsungOne-400" panose="020B0503030303020204" pitchFamily="34" charset="0"/>
                </a:rPr>
                <a:t>IS NULL </a:t>
              </a:r>
              <a:r>
                <a:rPr lang="en-US" altLang="ko-KR" sz="1050" dirty="0">
                  <a:solidFill>
                    <a:srgbClr val="1F45BC"/>
                  </a:solidFill>
                  <a:latin typeface="SamsungOne-400" panose="020B0503030303020204" pitchFamily="34" charset="0"/>
                  <a:ea typeface="SamsungOne-400" panose="020B0503030303020204" pitchFamily="34" charset="0"/>
                </a:rPr>
                <a:t>OR</a:t>
              </a:r>
              <a:r>
                <a:rPr lang="en-US" altLang="ko-KR" sz="1050" dirty="0">
                  <a:solidFill>
                    <a:srgbClr val="66A1FE"/>
                  </a:solidFill>
                  <a:latin typeface="SamsungOne-400" panose="020B0503030303020204" pitchFamily="34" charset="0"/>
                  <a:ea typeface="SamsungOne-400" panose="020B0503030303020204" pitchFamily="34" charset="0"/>
                </a:rPr>
                <a:t> </a:t>
              </a:r>
              <a:r>
                <a:rPr lang="en-US" altLang="ko-KR" sz="1050" dirty="0">
                  <a:solidFill>
                    <a:srgbClr val="1F45BC"/>
                  </a:solidFill>
                  <a:latin typeface="SamsungOne-400" panose="020B0503030303020204" pitchFamily="34" charset="0"/>
                  <a:ea typeface="SamsungOne-400" panose="020B0503030303020204" pitchFamily="34" charset="0"/>
                </a:rPr>
                <a:t>b.key </a:t>
              </a:r>
              <a:r>
                <a:rPr lang="en-US" altLang="ko-KR" sz="1050" dirty="0">
                  <a:solidFill>
                    <a:srgbClr val="66A1FE"/>
                  </a:solidFill>
                  <a:latin typeface="SamsungOne-400" panose="020B0503030303020204" pitchFamily="34" charset="0"/>
                  <a:ea typeface="SamsungOne-400" panose="020B0503030303020204" pitchFamily="34" charset="0"/>
                </a:rPr>
                <a:t>IS NULL</a:t>
              </a:r>
              <a:endParaRPr kumimoji="1" lang="ko-KR" altLang="en-US" sz="1050" dirty="0">
                <a:solidFill>
                  <a:srgbClr val="66A1FE"/>
                </a:solidFill>
                <a:latin typeface="SamsungOne-400" panose="020B0503030303020204" pitchFamily="34" charset="0"/>
                <a:ea typeface="SamsungOneKorean 400" panose="020B0503030303020204" pitchFamily="50" charset="-127"/>
              </a:endParaRPr>
            </a:p>
          </p:txBody>
        </p:sp>
        <p:sp>
          <p:nvSpPr>
            <p:cNvPr id="15" name="TextBox 14">
              <a:extLst>
                <a:ext uri="{FF2B5EF4-FFF2-40B4-BE49-F238E27FC236}">
                  <a16:creationId xmlns:a16="http://schemas.microsoft.com/office/drawing/2014/main" id="{4D6A8FA1-D49D-4AD2-81F7-19985A1C8F96}"/>
                </a:ext>
              </a:extLst>
            </p:cNvPr>
            <p:cNvSpPr txBox="1"/>
            <p:nvPr/>
          </p:nvSpPr>
          <p:spPr>
            <a:xfrm>
              <a:off x="535872" y="2482723"/>
              <a:ext cx="2149424" cy="253916"/>
            </a:xfrm>
            <a:prstGeom prst="rect">
              <a:avLst/>
            </a:prstGeom>
            <a:noFill/>
          </p:spPr>
          <p:txBody>
            <a:bodyPr wrap="square" rtlCol="0">
              <a:spAutoFit/>
            </a:bodyPr>
            <a:lstStyle/>
            <a:p>
              <a:pPr algn="r"/>
              <a:r>
                <a:rPr lang="en-US" altLang="ko-KR" sz="1050" dirty="0">
                  <a:solidFill>
                    <a:srgbClr val="66A1FE"/>
                  </a:solidFill>
                  <a:latin typeface="SamsungOne-400" panose="020B0503030303020204" pitchFamily="34" charset="0"/>
                  <a:ea typeface="SamsungOne-400" panose="020B0503030303020204" pitchFamily="34" charset="0"/>
                </a:rPr>
                <a:t>LEFT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endParaRPr kumimoji="1" lang="ko-KR" altLang="en-US" sz="1050" dirty="0">
                <a:solidFill>
                  <a:srgbClr val="1F45BC"/>
                </a:solidFill>
                <a:latin typeface="SamsungOne-400" panose="020B0503030303020204" pitchFamily="34" charset="0"/>
                <a:ea typeface="SamsungOneKorean 400" panose="020B0503030303020204" pitchFamily="50" charset="-127"/>
              </a:endParaRPr>
            </a:p>
          </p:txBody>
        </p:sp>
        <p:sp>
          <p:nvSpPr>
            <p:cNvPr id="16" name="TextBox 15">
              <a:extLst>
                <a:ext uri="{FF2B5EF4-FFF2-40B4-BE49-F238E27FC236}">
                  <a16:creationId xmlns:a16="http://schemas.microsoft.com/office/drawing/2014/main" id="{0774AB14-0929-4921-9289-ECCB663AB808}"/>
                </a:ext>
              </a:extLst>
            </p:cNvPr>
            <p:cNvSpPr txBox="1"/>
            <p:nvPr/>
          </p:nvSpPr>
          <p:spPr>
            <a:xfrm>
              <a:off x="1324825" y="4222475"/>
              <a:ext cx="2176315" cy="415498"/>
            </a:xfrm>
            <a:prstGeom prst="rect">
              <a:avLst/>
            </a:prstGeom>
            <a:noFill/>
          </p:spPr>
          <p:txBody>
            <a:bodyPr wrap="square" rtlCol="0">
              <a:spAutoFit/>
            </a:bodyPr>
            <a:lstStyle/>
            <a:p>
              <a:pPr algn="r"/>
              <a:r>
                <a:rPr lang="en-US" altLang="ko-KR" sz="1050" dirty="0">
                  <a:solidFill>
                    <a:srgbClr val="66A1FE"/>
                  </a:solidFill>
                  <a:latin typeface="SamsungOne-400" panose="020B0503030303020204" pitchFamily="34" charset="0"/>
                  <a:ea typeface="SamsungOne-400" panose="020B0503030303020204" pitchFamily="34" charset="0"/>
                </a:rPr>
                <a:t>LEFT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p>
            <a:p>
              <a:pPr algn="r"/>
              <a:r>
                <a:rPr lang="en-US" altLang="ko-KR" sz="1050" dirty="0">
                  <a:solidFill>
                    <a:srgbClr val="66A1FE"/>
                  </a:solidFill>
                  <a:latin typeface="SamsungOne-400" panose="020B0503030303020204" pitchFamily="34" charset="0"/>
                  <a:ea typeface="SamsungOne-400" panose="020B0503030303020204" pitchFamily="34" charset="0"/>
                </a:rPr>
                <a:t>WHERE</a:t>
              </a:r>
              <a:r>
                <a:rPr lang="en-US" altLang="ko-KR" sz="1050" dirty="0">
                  <a:solidFill>
                    <a:srgbClr val="1F45BC"/>
                  </a:solidFill>
                  <a:latin typeface="SamsungOne-400" panose="020B0503030303020204" pitchFamily="34" charset="0"/>
                  <a:ea typeface="SamsungOne-400" panose="020B0503030303020204" pitchFamily="34" charset="0"/>
                </a:rPr>
                <a:t> b.key </a:t>
              </a:r>
              <a:r>
                <a:rPr lang="en-US" altLang="ko-KR" sz="1050" dirty="0">
                  <a:solidFill>
                    <a:srgbClr val="66A1FE"/>
                  </a:solidFill>
                  <a:latin typeface="SamsungOne-400" panose="020B0503030303020204" pitchFamily="34" charset="0"/>
                  <a:ea typeface="SamsungOne-400" panose="020B0503030303020204" pitchFamily="34" charset="0"/>
                </a:rPr>
                <a:t>IS NULL</a:t>
              </a:r>
              <a:endParaRPr lang="ko-KR" altLang="en-US" sz="1050" dirty="0">
                <a:solidFill>
                  <a:srgbClr val="66A1FE"/>
                </a:solidFill>
                <a:latin typeface="SamsungOne-400" panose="020B0503030303020204" pitchFamily="34" charset="0"/>
                <a:ea typeface="SamsungOneKorean 400" panose="020B0503030303020204" pitchFamily="50" charset="-127"/>
              </a:endParaRPr>
            </a:p>
          </p:txBody>
        </p:sp>
        <p:sp>
          <p:nvSpPr>
            <p:cNvPr id="17" name="TextBox 16">
              <a:extLst>
                <a:ext uri="{FF2B5EF4-FFF2-40B4-BE49-F238E27FC236}">
                  <a16:creationId xmlns:a16="http://schemas.microsoft.com/office/drawing/2014/main" id="{BC44F7AA-0A58-4656-9EBA-846D01DC8887}"/>
                </a:ext>
              </a:extLst>
            </p:cNvPr>
            <p:cNvSpPr txBox="1"/>
            <p:nvPr/>
          </p:nvSpPr>
          <p:spPr>
            <a:xfrm>
              <a:off x="3139334" y="4261385"/>
              <a:ext cx="2679642" cy="253916"/>
            </a:xfrm>
            <a:prstGeom prst="rect">
              <a:avLst/>
            </a:prstGeom>
            <a:noFill/>
          </p:spPr>
          <p:txBody>
            <a:bodyPr wrap="square" rtlCol="0">
              <a:spAutoFit/>
            </a:bodyPr>
            <a:lstStyle/>
            <a:p>
              <a:pPr algn="r"/>
              <a:r>
                <a:rPr lang="en-US" altLang="ko-KR" sz="1050" dirty="0">
                  <a:solidFill>
                    <a:srgbClr val="66A1FE"/>
                  </a:solidFill>
                  <a:latin typeface="SamsungOne-400" panose="020B0503030303020204" pitchFamily="34" charset="0"/>
                  <a:ea typeface="SamsungOne-400" panose="020B0503030303020204" pitchFamily="34" charset="0"/>
                </a:rPr>
                <a:t>FULL JOIN </a:t>
              </a:r>
              <a:r>
                <a:rPr lang="en-US" altLang="ko-KR" sz="1050" dirty="0">
                  <a:solidFill>
                    <a:srgbClr val="1F45BC"/>
                  </a:solidFill>
                  <a:latin typeface="SamsungOne-400" panose="020B0503030303020204" pitchFamily="34" charset="0"/>
                  <a:ea typeface="SamsungOne-400" panose="020B0503030303020204" pitchFamily="34" charset="0"/>
                </a:rPr>
                <a:t>b </a:t>
              </a:r>
              <a:r>
                <a:rPr lang="en-US" altLang="ko-KR" sz="1050" dirty="0">
                  <a:solidFill>
                    <a:srgbClr val="66A1FE"/>
                  </a:solidFill>
                  <a:latin typeface="SamsungOne-400" panose="020B0503030303020204" pitchFamily="34" charset="0"/>
                  <a:ea typeface="SamsungOne-400" panose="020B0503030303020204" pitchFamily="34" charset="0"/>
                </a:rPr>
                <a:t>ON</a:t>
              </a:r>
              <a:r>
                <a:rPr lang="en-US" altLang="ko-KR" sz="1050" dirty="0">
                  <a:solidFill>
                    <a:srgbClr val="1F45BC"/>
                  </a:solidFill>
                  <a:latin typeface="SamsungOne-400" panose="020B0503030303020204" pitchFamily="34" charset="0"/>
                  <a:ea typeface="SamsungOne-400" panose="020B0503030303020204" pitchFamily="34" charset="0"/>
                </a:rPr>
                <a:t> a.key = b.key</a:t>
              </a:r>
            </a:p>
          </p:txBody>
        </p:sp>
      </p:grpSp>
    </p:spTree>
    <p:extLst>
      <p:ext uri="{BB962C8B-B14F-4D97-AF65-F5344CB8AC3E}">
        <p14:creationId xmlns:p14="http://schemas.microsoft.com/office/powerpoint/2010/main" val="3694131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Toán</a:t>
            </a:r>
            <a:r>
              <a:rPr lang="en-US" altLang="ko-KR" dirty="0"/>
              <a:t> </a:t>
            </a:r>
            <a:r>
              <a:rPr lang="en-US" altLang="ko-KR" dirty="0" err="1"/>
              <a:t>tử</a:t>
            </a:r>
            <a:r>
              <a:rPr lang="en-US" altLang="ko-KR" dirty="0"/>
              <a:t> so </a:t>
            </a:r>
            <a:r>
              <a:rPr lang="en-US" altLang="ko-KR" dirty="0" err="1"/>
              <a:t>sánh</a:t>
            </a:r>
            <a:r>
              <a:rPr lang="en-US" altLang="ko-KR" dirty="0"/>
              <a:t> </a:t>
            </a:r>
            <a:r>
              <a:rPr lang="en-US" altLang="ko-KR" dirty="0" err="1"/>
              <a:t>và</a:t>
            </a:r>
            <a:r>
              <a:rPr lang="en-US" altLang="ko-KR" dirty="0"/>
              <a:t> logic</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Để</a:t>
            </a:r>
            <a:r>
              <a:rPr lang="en-US" altLang="ko-KR" dirty="0"/>
              <a:t> </a:t>
            </a:r>
            <a:r>
              <a:rPr lang="en-US" altLang="ko-KR" dirty="0" err="1"/>
              <a:t>hình</a:t>
            </a:r>
            <a:r>
              <a:rPr lang="en-US" altLang="ko-KR" dirty="0"/>
              <a:t> </a:t>
            </a:r>
            <a:r>
              <a:rPr lang="en-US" altLang="ko-KR" dirty="0" err="1"/>
              <a:t>thành</a:t>
            </a:r>
            <a:r>
              <a:rPr lang="en-US" altLang="ko-KR" dirty="0"/>
              <a:t> </a:t>
            </a:r>
            <a:r>
              <a:rPr lang="en-US" altLang="ko-KR" dirty="0" err="1"/>
              <a:t>điều</a:t>
            </a:r>
            <a:r>
              <a:rPr lang="en-US" altLang="ko-KR" dirty="0"/>
              <a:t> </a:t>
            </a:r>
            <a:r>
              <a:rPr lang="en-US" altLang="ko-KR" dirty="0" err="1"/>
              <a:t>kiện</a:t>
            </a:r>
            <a:r>
              <a:rPr lang="en-US" altLang="ko-KR" dirty="0"/>
              <a:t> </a:t>
            </a:r>
            <a:r>
              <a:rPr lang="en-US" altLang="ko-KR" dirty="0" err="1"/>
              <a:t>trong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WHERE</a:t>
            </a:r>
            <a:r>
              <a:rPr lang="en-US" altLang="ko-KR" dirty="0"/>
              <a:t>, </a:t>
            </a:r>
            <a:r>
              <a:rPr lang="en-US" altLang="ko-KR" dirty="0" err="1"/>
              <a:t>bạn</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các</a:t>
            </a:r>
            <a:r>
              <a:rPr lang="en-US" altLang="ko-KR" dirty="0"/>
              <a:t> </a:t>
            </a:r>
            <a:r>
              <a:rPr lang="en-US" altLang="ko-KR" dirty="0" err="1"/>
              <a:t>toán</a:t>
            </a:r>
            <a:r>
              <a:rPr lang="en-US" altLang="ko-KR" dirty="0"/>
              <a:t> </a:t>
            </a:r>
            <a:r>
              <a:rPr lang="en-US" altLang="ko-KR" dirty="0" err="1"/>
              <a:t>tử</a:t>
            </a:r>
            <a:r>
              <a:rPr lang="en-US" altLang="ko-KR" dirty="0"/>
              <a:t> so </a:t>
            </a:r>
            <a:r>
              <a:rPr lang="en-US" altLang="ko-KR" dirty="0" err="1"/>
              <a:t>sánh</a:t>
            </a:r>
            <a:r>
              <a:rPr lang="en-US" altLang="ko-KR" dirty="0"/>
              <a:t> </a:t>
            </a:r>
            <a:r>
              <a:rPr lang="en-US" altLang="ko-KR" dirty="0" err="1"/>
              <a:t>và</a:t>
            </a:r>
            <a:r>
              <a:rPr lang="en-US" altLang="ko-KR" dirty="0"/>
              <a:t> logic</a:t>
            </a:r>
          </a:p>
          <a:p>
            <a:pPr marL="0" indent="0">
              <a:buNone/>
            </a:pPr>
            <a:endParaRPr lang="en-US" altLang="ko-KR" dirty="0"/>
          </a:p>
          <a:p>
            <a:endParaRPr lang="en-US" altLang="ko-KR" dirty="0"/>
          </a:p>
          <a:p>
            <a:endParaRPr lang="en-US" altLang="ko-KR" dirty="0"/>
          </a:p>
          <a:p>
            <a:endParaRPr lang="en-US" altLang="ko-KR" dirty="0"/>
          </a:p>
          <a:p>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r>
              <a:rPr lang="vi-VN" altLang="ko-KR" dirty="0"/>
              <a:t>Sự ưu tiên</a:t>
            </a:r>
            <a:endParaRPr lang="en" altLang="ko-KR" dirty="0"/>
          </a:p>
          <a:p>
            <a:pPr lvl="1"/>
            <a:r>
              <a:rPr lang="en" altLang="ko-KR" dirty="0"/>
              <a:t>NOT &gt; AND &gt; OR</a:t>
            </a:r>
          </a:p>
          <a:p>
            <a:pPr lvl="1"/>
            <a:r>
              <a:rPr lang="vi-VN" altLang="ko-KR" dirty="0"/>
              <a:t>dấu ngoặc đơn nếu cần thiết</a:t>
            </a:r>
            <a:endParaRPr lang="ko-KR" altLang="en-US" dirty="0"/>
          </a:p>
        </p:txBody>
      </p:sp>
      <p:graphicFrame>
        <p:nvGraphicFramePr>
          <p:cNvPr id="7" name="표 6">
            <a:extLst>
              <a:ext uri="{FF2B5EF4-FFF2-40B4-BE49-F238E27FC236}">
                <a16:creationId xmlns:a16="http://schemas.microsoft.com/office/drawing/2014/main" id="{B89CA8DA-C134-4AA9-8656-773D655787D7}"/>
              </a:ext>
            </a:extLst>
          </p:cNvPr>
          <p:cNvGraphicFramePr>
            <a:graphicFrameLocks noGrp="1"/>
          </p:cNvGraphicFramePr>
          <p:nvPr>
            <p:extLst>
              <p:ext uri="{D42A27DB-BD31-4B8C-83A1-F6EECF244321}">
                <p14:modId xmlns:p14="http://schemas.microsoft.com/office/powerpoint/2010/main" val="1755374951"/>
              </p:ext>
            </p:extLst>
          </p:nvPr>
        </p:nvGraphicFramePr>
        <p:xfrm>
          <a:off x="704850" y="2528888"/>
          <a:ext cx="8763150" cy="2697568"/>
        </p:xfrm>
        <a:graphic>
          <a:graphicData uri="http://schemas.openxmlformats.org/drawingml/2006/table">
            <a:tbl>
              <a:tblPr firstRow="1" bandRow="1">
                <a:tableStyleId>{5940675A-B579-460E-94D1-54222C63F5DA}</a:tableStyleId>
              </a:tblPr>
              <a:tblGrid>
                <a:gridCol w="2026403">
                  <a:extLst>
                    <a:ext uri="{9D8B030D-6E8A-4147-A177-3AD203B41FA5}">
                      <a16:colId xmlns:a16="http://schemas.microsoft.com/office/drawing/2014/main" val="3750369147"/>
                    </a:ext>
                  </a:extLst>
                </a:gridCol>
                <a:gridCol w="6736747">
                  <a:extLst>
                    <a:ext uri="{9D8B030D-6E8A-4147-A177-3AD203B41FA5}">
                      <a16:colId xmlns:a16="http://schemas.microsoft.com/office/drawing/2014/main" val="278222135"/>
                    </a:ext>
                  </a:extLst>
                </a:gridCol>
              </a:tblGrid>
              <a:tr h="278414">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Toán</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tử</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marL="288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en-US" altLang="ko-KR" sz="1200" dirty="0" err="1">
                          <a:solidFill>
                            <a:schemeClr val="tx1"/>
                          </a:solidFill>
                          <a:latin typeface="SamsungOne-400" panose="020B0503030303020204" pitchFamily="34" charset="0"/>
                          <a:ea typeface="SamsungOne-400" panose="020B0503030303020204" pitchFamily="34" charset="0"/>
                        </a:rPr>
                        <a:t>Bằng</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&gt;</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vi-VN" altLang="ko-KR" sz="1200" dirty="0">
                          <a:solidFill>
                            <a:schemeClr val="tx1"/>
                          </a:solidFill>
                          <a:latin typeface="SamsungOne-400" panose="020B0503030303020204" pitchFamily="34" charset="0"/>
                          <a:ea typeface="SamsungOne-400" panose="020B0503030303020204" pitchFamily="34" charset="0"/>
                        </a:rPr>
                        <a:t>Lớn hơn</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&lt;</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en-US" altLang="ko-KR" sz="1200" dirty="0" err="1">
                          <a:solidFill>
                            <a:schemeClr val="tx1"/>
                          </a:solidFill>
                          <a:latin typeface="SamsungOne-400" panose="020B0503030303020204" pitchFamily="34" charset="0"/>
                          <a:ea typeface="SamsungOne-400" panose="020B0503030303020204" pitchFamily="34" charset="0"/>
                        </a:rPr>
                        <a:t>Nhỏ</a:t>
                      </a:r>
                      <a:r>
                        <a:rPr lang="vi-VN" altLang="ko-KR" sz="1200" dirty="0">
                          <a:solidFill>
                            <a:schemeClr val="tx1"/>
                          </a:solidFill>
                          <a:latin typeface="SamsungOne-400" panose="020B0503030303020204" pitchFamily="34" charset="0"/>
                          <a:ea typeface="SamsungOne-400" panose="020B0503030303020204" pitchFamily="34" charset="0"/>
                        </a:rPr>
                        <a:t> hơn</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&gt;=</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vi-VN" altLang="ko-KR" sz="1200" dirty="0">
                          <a:solidFill>
                            <a:schemeClr val="tx1"/>
                          </a:solidFill>
                          <a:latin typeface="SamsungOne-400" panose="020B0503030303020204" pitchFamily="34" charset="0"/>
                          <a:ea typeface="SamsungOne-400" panose="020B0503030303020204" pitchFamily="34" charset="0"/>
                        </a:rPr>
                        <a:t>Lớn hơn hoặc bằng</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&lt;=</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vi-VN" altLang="ko-KR" sz="1200" dirty="0">
                          <a:solidFill>
                            <a:schemeClr val="tx1"/>
                          </a:solidFill>
                          <a:latin typeface="SamsungOne-400" panose="020B0503030303020204" pitchFamily="34" charset="0"/>
                          <a:ea typeface="SamsungOne-400" panose="020B0503030303020204" pitchFamily="34" charset="0"/>
                        </a:rPr>
                        <a:t>Nhỏ hơn hoặc bằng</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&lt;&gt;or!=</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en-US" altLang="ko-KR" sz="1200" dirty="0" err="1">
                          <a:solidFill>
                            <a:schemeClr val="tx1"/>
                          </a:solidFill>
                          <a:latin typeface="SamsungOne-400" panose="020B0503030303020204" pitchFamily="34" charset="0"/>
                          <a:ea typeface="SamsungOne-400" panose="020B0503030303020204" pitchFamily="34" charset="0"/>
                        </a:rPr>
                        <a:t>không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bằng</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80660338"/>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AND</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en-US" altLang="ko-KR" sz="1200" dirty="0" err="1">
                          <a:solidFill>
                            <a:schemeClr val="tx1"/>
                          </a:solidFill>
                          <a:latin typeface="SamsungOne-400" panose="020B0503030303020204" pitchFamily="34" charset="0"/>
                          <a:ea typeface="SamsungOne-400" panose="020B0503030303020204" pitchFamily="34" charset="0"/>
                        </a:rPr>
                        <a:t>Toán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tử</a:t>
                      </a:r>
                      <a:r>
                        <a:rPr lang="en-US" altLang="ko-KR" sz="1200" dirty="0">
                          <a:solidFill>
                            <a:schemeClr val="tx1"/>
                          </a:solidFill>
                          <a:latin typeface="SamsungOne-400" panose="020B0503030303020204" pitchFamily="34" charset="0"/>
                          <a:ea typeface="SamsungOne-400" panose="020B0503030303020204" pitchFamily="34" charset="0"/>
                        </a:rPr>
                        <a:t> logic AND</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818475"/>
                  </a:ext>
                </a:extLst>
              </a:tr>
              <a:tr h="299096">
                <a:tc>
                  <a:txBody>
                    <a:bodyPr/>
                    <a:lstStyle/>
                    <a:p>
                      <a:pPr marL="0" lvl="1" algn="ctr"/>
                      <a:r>
                        <a:rPr lang="en-US" altLang="ko-KR" sz="1200" dirty="0">
                          <a:solidFill>
                            <a:schemeClr val="tx1"/>
                          </a:solidFill>
                          <a:latin typeface="SamsungOne-700" panose="020B0803030303020204" pitchFamily="34" charset="0"/>
                          <a:ea typeface="SamsungOne-700" panose="020B0803030303020204" pitchFamily="34" charset="0"/>
                        </a:rPr>
                        <a:t>OR</a:t>
                      </a:r>
                      <a:endParaRPr lang="ko-KR" altLang="en-US" sz="1200" dirty="0">
                        <a:solidFill>
                          <a:schemeClr val="tx1"/>
                        </a:solidFill>
                        <a:latin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r>
                        <a:rPr lang="en-US" altLang="ko-KR" sz="1200" dirty="0" err="1">
                          <a:solidFill>
                            <a:schemeClr val="tx1"/>
                          </a:solidFill>
                          <a:latin typeface="SamsungOne-400" panose="020B0503030303020204" pitchFamily="34" charset="0"/>
                          <a:ea typeface="SamsungOne-400" panose="020B0503030303020204" pitchFamily="34" charset="0"/>
                        </a:rPr>
                        <a:t>Toán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tử</a:t>
                      </a:r>
                      <a:r>
                        <a:rPr lang="en-US" altLang="ko-KR" sz="1200" dirty="0">
                          <a:solidFill>
                            <a:schemeClr val="tx1"/>
                          </a:solidFill>
                          <a:latin typeface="SamsungOne-400" panose="020B0503030303020204" pitchFamily="34" charset="0"/>
                          <a:ea typeface="SamsungOne-400" panose="020B0503030303020204" pitchFamily="34" charset="0"/>
                        </a:rPr>
                        <a:t> logic OR</a:t>
                      </a:r>
                      <a:endParaRPr lang="ko-KR" altLang="en-US" sz="1200" dirty="0">
                        <a:solidFill>
                          <a:schemeClr val="tx1"/>
                        </a:solidFill>
                        <a:latin typeface="SamsungOne-400" panose="020B0503030303020204" pitchFamily="34" charset="0"/>
                      </a:endParaRPr>
                    </a:p>
                  </a:txBody>
                  <a:tcPr marL="28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62861140"/>
                  </a:ext>
                </a:extLst>
              </a:tr>
            </a:tbl>
          </a:graphicData>
        </a:graphic>
      </p:graphicFrame>
    </p:spTree>
    <p:extLst>
      <p:ext uri="{BB962C8B-B14F-4D97-AF65-F5344CB8AC3E}">
        <p14:creationId xmlns:p14="http://schemas.microsoft.com/office/powerpoint/2010/main" val="1298048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LIKE  &amp; Wildcards</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Like </a:t>
            </a:r>
            <a:r>
              <a:rPr lang="en-US" altLang="ko-KR" dirty="0" err="1"/>
              <a:t>và</a:t>
            </a:r>
            <a:r>
              <a:rPr lang="en-US" altLang="ko-KR" dirty="0"/>
              <a:t> Wildcards </a:t>
            </a:r>
            <a:r>
              <a:rPr lang="en-US" altLang="ko-KR" dirty="0" err="1"/>
              <a:t>các</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mạnh</a:t>
            </a:r>
            <a:r>
              <a:rPr lang="en-US" altLang="ko-KR" dirty="0"/>
              <a:t> </a:t>
            </a:r>
            <a:r>
              <a:rPr lang="en-US" altLang="ko-KR" dirty="0" err="1"/>
              <a:t>mẽ</a:t>
            </a:r>
            <a:r>
              <a:rPr lang="en-US" altLang="ko-KR" dirty="0"/>
              <a:t> </a:t>
            </a:r>
            <a:r>
              <a:rPr lang="en-US" altLang="ko-KR" dirty="0" err="1"/>
              <a:t>giúp</a:t>
            </a:r>
            <a:r>
              <a:rPr lang="en-US" altLang="ko-KR" dirty="0"/>
              <a:t> </a:t>
            </a:r>
            <a:r>
              <a:rPr lang="en-US" altLang="ko-KR" dirty="0" err="1"/>
              <a:t>tìm</a:t>
            </a:r>
            <a:r>
              <a:rPr lang="en-US" altLang="ko-KR" dirty="0"/>
              <a:t> </a:t>
            </a:r>
            <a:r>
              <a:rPr lang="en-US" altLang="ko-KR" dirty="0" err="1"/>
              <a:t>kiếm</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khớp</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mẫu</a:t>
            </a:r>
            <a:r>
              <a:rPr lang="en-US" altLang="ko-KR" dirty="0"/>
              <a:t> </a:t>
            </a:r>
            <a:r>
              <a:rPr lang="en-US" altLang="ko-KR" dirty="0" err="1"/>
              <a:t>phức</a:t>
            </a:r>
            <a:r>
              <a:rPr lang="en-US" altLang="ko-KR" dirty="0"/>
              <a:t> </a:t>
            </a:r>
            <a:r>
              <a:rPr lang="en-US" altLang="ko-KR" dirty="0" err="1"/>
              <a:t>tạp</a:t>
            </a:r>
            <a:r>
              <a:rPr lang="en-US" altLang="ko-KR" dirty="0"/>
              <a:t>.</a:t>
            </a:r>
            <a:endParaRPr lang="en" altLang="ko-KR" dirty="0"/>
          </a:p>
          <a:p>
            <a:r>
              <a:rPr lang="vi-VN" altLang="ko-KR" dirty="0"/>
              <a:t>Có một </a:t>
            </a:r>
            <a:r>
              <a:rPr lang="en-US" altLang="ko-KR" dirty="0"/>
              <a:t>wildcard </a:t>
            </a:r>
            <a:r>
              <a:rPr lang="vi-VN" altLang="ko-KR" dirty="0"/>
              <a:t>bao gồm tỷ lệ phần trăm, dấu gạch dưới và danh sách xếp hạng (không được MySQL hỗ trợ) trong số những ký tự khác</a:t>
            </a:r>
          </a:p>
          <a:p>
            <a:r>
              <a:rPr lang="en-US" altLang="ko-KR" dirty="0"/>
              <a:t>Wildcard </a:t>
            </a:r>
            <a:r>
              <a:rPr lang="vi-VN" altLang="ko-KR" dirty="0"/>
              <a:t>phần trăm được sử dụng để khớp với bất kỳ số lượng ký tự nào bắt đầu từ số không (0) trở lên.</a:t>
            </a:r>
          </a:p>
          <a:p>
            <a:r>
              <a:rPr lang="en-US" altLang="ko-KR" dirty="0"/>
              <a:t>Wildcard </a:t>
            </a:r>
            <a:r>
              <a:rPr lang="vi-VN" altLang="ko-KR" dirty="0"/>
              <a:t>gạch dưới được sử dụng để khớp với chính xác một ký tự.</a:t>
            </a:r>
          </a:p>
          <a:p>
            <a:r>
              <a:rPr lang="vi-VN" altLang="ko-KR" dirty="0"/>
              <a:t>Từ khóa </a:t>
            </a:r>
            <a:r>
              <a:rPr lang="en-US" altLang="ko-KR" dirty="0"/>
              <a:t>Escape</a:t>
            </a:r>
            <a:endParaRPr lang="en" altLang="ko-KR" dirty="0"/>
          </a:p>
          <a:p>
            <a:pPr lvl="1"/>
            <a:r>
              <a:rPr lang="vi-VN" altLang="ko-KR" dirty="0"/>
              <a:t>Từ khóa ESCAPE được sử dụng để loại trừ các ký tự khớp mẫu khi các ký tự như tỷ lệ phần trăm (%) và dấu gạch dưới (_) tạo thành một phần của dữ liệu.</a:t>
            </a:r>
          </a:p>
          <a:p>
            <a:pPr lvl="1"/>
            <a:r>
              <a:rPr lang="vi-VN" altLang="ko-KR" dirty="0"/>
              <a:t>Ví dụ Để tìm kiếm "67% Guilty"</a:t>
            </a:r>
            <a:endParaRPr lang="en" altLang="ko-KR" dirty="0"/>
          </a:p>
        </p:txBody>
      </p:sp>
      <p:sp>
        <p:nvSpPr>
          <p:cNvPr id="6" name="TextBox 5">
            <a:extLst>
              <a:ext uri="{FF2B5EF4-FFF2-40B4-BE49-F238E27FC236}">
                <a16:creationId xmlns:a16="http://schemas.microsoft.com/office/drawing/2014/main" id="{536C8ACC-13BC-4C09-811C-C0822B95FA89}"/>
              </a:ext>
            </a:extLst>
          </p:cNvPr>
          <p:cNvSpPr txBox="1"/>
          <p:nvPr/>
        </p:nvSpPr>
        <p:spPr>
          <a:xfrm>
            <a:off x="704850" y="4866948"/>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title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LIKE </a:t>
            </a:r>
            <a:r>
              <a:rPr lang="en-US" altLang="ko-KR" dirty="0">
                <a:latin typeface="SamsungOne-400" panose="020B0503030303020204" pitchFamily="34" charset="0"/>
                <a:ea typeface="SamsungOne-400" panose="020B0503030303020204" pitchFamily="34" charset="0"/>
                <a:cs typeface="Samsung Sharp Sans Regular" pitchFamily="2" charset="0"/>
              </a:rPr>
              <a:t>'67#%%'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ESCAPE </a:t>
            </a:r>
            <a:r>
              <a:rPr lang="en-US" altLang="ko-KR" dirty="0">
                <a:latin typeface="SamsungOne-400" panose="020B0503030303020204" pitchFamily="34" charset="0"/>
                <a:ea typeface="SamsungOne-400" panose="020B0503030303020204" pitchFamily="34" charset="0"/>
                <a:cs typeface="Samsung Sharp Sans Regular" pitchFamily="2" charset="0"/>
              </a:rPr>
              <a:t>'#’;</a:t>
            </a:r>
          </a:p>
        </p:txBody>
      </p:sp>
      <p:sp>
        <p:nvSpPr>
          <p:cNvPr id="7" name="TextBox 6">
            <a:extLst>
              <a:ext uri="{FF2B5EF4-FFF2-40B4-BE49-F238E27FC236}">
                <a16:creationId xmlns:a16="http://schemas.microsoft.com/office/drawing/2014/main" id="{CF8D3A39-C864-4D28-ABCA-E9AF5CECACF8}"/>
              </a:ext>
            </a:extLst>
          </p:cNvPr>
          <p:cNvSpPr txBox="1"/>
          <p:nvPr/>
        </p:nvSpPr>
        <p:spPr>
          <a:xfrm>
            <a:off x="704850" y="5375832"/>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title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LIKE </a:t>
            </a:r>
            <a:r>
              <a:rPr lang="en-US" altLang="ko-KR" dirty="0">
                <a:latin typeface="SamsungOne-400" panose="020B0503030303020204" pitchFamily="34" charset="0"/>
                <a:ea typeface="SamsungOne-400" panose="020B0503030303020204" pitchFamily="34" charset="0"/>
                <a:cs typeface="Samsung Sharp Sans Regular" pitchFamily="2" charset="0"/>
              </a:rPr>
              <a:t>‘67=%%'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ESCAPE </a:t>
            </a:r>
            <a:r>
              <a:rPr lang="en-US" altLang="ko-KR" dirty="0">
                <a:latin typeface="SamsungOne-400" panose="020B0503030303020204" pitchFamily="34" charset="0"/>
                <a:ea typeface="SamsungOne-400" panose="020B0503030303020204" pitchFamily="34" charset="0"/>
                <a:cs typeface="Samsung Sharp Sans Regular" pitchFamily="2" charset="0"/>
              </a:rPr>
              <a:t>‘=’;</a:t>
            </a:r>
          </a:p>
        </p:txBody>
      </p:sp>
    </p:spTree>
    <p:extLst>
      <p:ext uri="{BB962C8B-B14F-4D97-AF65-F5344CB8AC3E}">
        <p14:creationId xmlns:p14="http://schemas.microsoft.com/office/powerpoint/2010/main" val="3384431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2" y="1374768"/>
            <a:ext cx="8796528" cy="493776"/>
          </a:xfrm>
        </p:spPr>
        <p:txBody>
          <a:bodyPr/>
          <a:lstStyle/>
          <a:p>
            <a:r>
              <a:rPr lang="en" altLang="ko-KR" dirty="0"/>
              <a:t>Regular Expressions (REGEXP): </a:t>
            </a:r>
          </a:p>
          <a:p>
            <a:r>
              <a:rPr lang="en" altLang="ko-KR" dirty="0"/>
              <a:t>Biểu thức chính quy</a:t>
            </a:r>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Biểu thức chính quy tìm kiếm dữ liệu phù hợp với tiêu chí phức tạp</a:t>
            </a:r>
          </a:p>
          <a:p>
            <a:r>
              <a:rPr lang="vi-VN" altLang="ko-KR" dirty="0"/>
              <a:t>So với ký tự đại diện, biểu thức chính quy truy xuất dữ liệu phù hợp với tiêu chí phức tạp hơn nhiều</a:t>
            </a:r>
            <a:endParaRPr lang="en-US" altLang="ko-KR" dirty="0"/>
          </a:p>
          <a:p>
            <a:pPr lvl="1"/>
            <a:r>
              <a:rPr lang="en-US" altLang="ko-KR" dirty="0" err="1"/>
              <a:t>Cú</a:t>
            </a:r>
            <a:r>
              <a:rPr lang="en-US" altLang="ko-KR" dirty="0"/>
              <a:t> </a:t>
            </a:r>
            <a:r>
              <a:rPr lang="en-US" altLang="ko-KR" dirty="0" err="1"/>
              <a:t>pháp</a:t>
            </a:r>
            <a:endParaRPr lang="en-US" altLang="ko-KR" dirty="0"/>
          </a:p>
          <a:p>
            <a:pPr lvl="1"/>
            <a:endParaRPr lang="en-US" altLang="ko-KR" dirty="0"/>
          </a:p>
          <a:p>
            <a:pPr lvl="1"/>
            <a:endParaRPr lang="en-US" altLang="ko-KR" dirty="0"/>
          </a:p>
          <a:p>
            <a:pPr lvl="1"/>
            <a:r>
              <a:rPr lang="en-US" altLang="ko-KR" dirty="0" err="1"/>
              <a:t>Ví</a:t>
            </a:r>
            <a:r>
              <a:rPr lang="en-US" altLang="ko-KR" dirty="0"/>
              <a:t> </a:t>
            </a:r>
            <a:r>
              <a:rPr lang="en-US" altLang="ko-KR" dirty="0" err="1"/>
              <a:t>dụ</a:t>
            </a:r>
            <a:endParaRPr lang="ko-KR" altLang="en-US" dirty="0"/>
          </a:p>
        </p:txBody>
      </p:sp>
      <p:sp>
        <p:nvSpPr>
          <p:cNvPr id="6" name="TextBox 5">
            <a:extLst>
              <a:ext uri="{FF2B5EF4-FFF2-40B4-BE49-F238E27FC236}">
                <a16:creationId xmlns:a16="http://schemas.microsoft.com/office/drawing/2014/main" id="{D4007D8A-516C-49E2-94D7-DE03B0B2BABE}"/>
              </a:ext>
            </a:extLst>
          </p:cNvPr>
          <p:cNvSpPr txBox="1"/>
          <p:nvPr/>
        </p:nvSpPr>
        <p:spPr>
          <a:xfrm>
            <a:off x="704850" y="3110644"/>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statement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fieldname</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REGEXP </a:t>
            </a:r>
            <a:r>
              <a:rPr lang="en-US" altLang="ko-KR" dirty="0">
                <a:latin typeface="SamsungOne-400" panose="020B0503030303020204" pitchFamily="34" charset="0"/>
                <a:ea typeface="SamsungOne-400" panose="020B0503030303020204" pitchFamily="34" charset="0"/>
                <a:cs typeface="Samsung Sharp Sans Regular" pitchFamily="2" charset="0"/>
              </a:rPr>
              <a:t>'pattern’;</a:t>
            </a:r>
          </a:p>
        </p:txBody>
      </p:sp>
      <p:sp>
        <p:nvSpPr>
          <p:cNvPr id="7" name="TextBox 6">
            <a:extLst>
              <a:ext uri="{FF2B5EF4-FFF2-40B4-BE49-F238E27FC236}">
                <a16:creationId xmlns:a16="http://schemas.microsoft.com/office/drawing/2014/main" id="{1ECFDB49-76DE-46C0-BAEC-222149458D47}"/>
              </a:ext>
            </a:extLst>
          </p:cNvPr>
          <p:cNvSpPr txBox="1"/>
          <p:nvPr/>
        </p:nvSpPr>
        <p:spPr>
          <a:xfrm>
            <a:off x="704850" y="3886499"/>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`movies`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`title`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REGEXP </a:t>
            </a:r>
            <a:r>
              <a:rPr lang="en-US" altLang="ko-KR" dirty="0">
                <a:latin typeface="SamsungOne-400" panose="020B0503030303020204" pitchFamily="34" charset="0"/>
                <a:ea typeface="SamsungOne-400" panose="020B0503030303020204" pitchFamily="34" charset="0"/>
                <a:cs typeface="Samsung Sharp Sans Regular" pitchFamily="2" charset="0"/>
              </a:rPr>
              <a:t>'^ [abcd]’;</a:t>
            </a:r>
          </a:p>
        </p:txBody>
      </p:sp>
    </p:spTree>
    <p:extLst>
      <p:ext uri="{BB962C8B-B14F-4D97-AF65-F5344CB8AC3E}">
        <p14:creationId xmlns:p14="http://schemas.microsoft.com/office/powerpoint/2010/main" val="1171619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BETWEEN</a:t>
            </a:r>
            <a:r>
              <a:rPr lang="ko-KR" altLang="en-US" dirty="0"/>
              <a:t> </a:t>
            </a:r>
            <a:r>
              <a:rPr lang="en-US" altLang="ko-KR" dirty="0"/>
              <a:t>&amp;</a:t>
            </a:r>
            <a:r>
              <a:rPr lang="ko-KR" altLang="en-US" dirty="0"/>
              <a:t> </a:t>
            </a:r>
            <a:r>
              <a:rPr lang="en-US" altLang="ko-KR" dirty="0"/>
              <a:t>IN</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latin typeface="SamsungOne-700" panose="020B0803030303020204" pitchFamily="34" charset="0"/>
                <a:ea typeface="SamsungOne-700" panose="020B0803030303020204" pitchFamily="34" charset="0"/>
              </a:rPr>
              <a:t>BETWEEN</a:t>
            </a:r>
            <a:r>
              <a:rPr lang="en-US" altLang="ko-KR" dirty="0"/>
              <a:t> - </a:t>
            </a:r>
            <a:r>
              <a:rPr lang="en-US" altLang="ko-KR" dirty="0" err="1"/>
              <a:t>toán</a:t>
            </a:r>
            <a:r>
              <a:rPr lang="en-US" altLang="ko-KR" dirty="0"/>
              <a:t> </a:t>
            </a:r>
            <a:r>
              <a:rPr lang="en-US" altLang="ko-KR" dirty="0" err="1"/>
              <a:t>tử</a:t>
            </a:r>
            <a:r>
              <a:rPr lang="en-US" altLang="ko-KR" dirty="0"/>
              <a:t> </a:t>
            </a:r>
            <a:r>
              <a:rPr lang="en-US" altLang="ko-KR" dirty="0" err="1"/>
              <a:t>xuất</a:t>
            </a:r>
            <a:r>
              <a:rPr lang="en-US" altLang="ko-KR" dirty="0"/>
              <a:t> </a:t>
            </a:r>
            <a:r>
              <a:rPr lang="en-US" altLang="ko-KR" dirty="0" err="1"/>
              <a:t>ra</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nằm</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phạm</a:t>
            </a:r>
            <a:r>
              <a:rPr lang="en-US" altLang="ko-KR" dirty="0"/>
              <a:t> vi </a:t>
            </a:r>
            <a:r>
              <a:rPr lang="en-US" altLang="ko-KR" dirty="0" err="1"/>
              <a:t>cụ</a:t>
            </a:r>
            <a:r>
              <a:rPr lang="en-US" altLang="ko-KR" dirty="0"/>
              <a:t> </a:t>
            </a:r>
            <a:r>
              <a:rPr lang="en-US" altLang="ko-KR" dirty="0" err="1"/>
              <a:t>thể</a:t>
            </a:r>
            <a:endParaRPr lang="en-US" altLang="ko-KR" dirty="0"/>
          </a:p>
          <a:p>
            <a:pPr lvl="1"/>
            <a:r>
              <a:rPr lang="en-US" altLang="ko-KR" dirty="0" err="1"/>
              <a:t>Biểu</a:t>
            </a:r>
            <a:r>
              <a:rPr lang="en-US" altLang="ko-KR" dirty="0"/>
              <a:t> </a:t>
            </a:r>
            <a:r>
              <a:rPr lang="en-US" altLang="ko-KR" dirty="0" err="1"/>
              <a:t>thức</a:t>
            </a:r>
            <a:r>
              <a:rPr lang="en-US" altLang="ko-KR" dirty="0"/>
              <a:t> BETWEEN </a:t>
            </a:r>
            <a:r>
              <a:rPr lang="en-US" altLang="ko-KR" dirty="0" err="1"/>
              <a:t>giá</a:t>
            </a:r>
            <a:r>
              <a:rPr lang="en-US" altLang="ko-KR" dirty="0"/>
              <a:t> </a:t>
            </a:r>
            <a:r>
              <a:rPr lang="en-US" altLang="ko-KR" dirty="0" err="1"/>
              <a:t>trị</a:t>
            </a:r>
            <a:r>
              <a:rPr lang="en-US" altLang="ko-KR" dirty="0"/>
              <a:t> 1 AND </a:t>
            </a:r>
            <a:r>
              <a:rPr lang="en-US" altLang="ko-KR" dirty="0" err="1"/>
              <a:t>giá</a:t>
            </a:r>
            <a:r>
              <a:rPr lang="en-US" altLang="ko-KR" dirty="0"/>
              <a:t> </a:t>
            </a:r>
            <a:r>
              <a:rPr lang="en-US" altLang="ko-KR" dirty="0" err="1"/>
              <a:t>trị</a:t>
            </a:r>
            <a:r>
              <a:rPr lang="en-US" altLang="ko-KR" dirty="0"/>
              <a:t> 2</a:t>
            </a:r>
          </a:p>
          <a:p>
            <a:pPr lvl="1"/>
            <a:endParaRPr lang="en-US" altLang="ko-KR" dirty="0"/>
          </a:p>
          <a:p>
            <a:pPr lvl="1"/>
            <a:endParaRPr lang="en-US" altLang="ko-KR" dirty="0"/>
          </a:p>
          <a:p>
            <a:pPr lvl="1"/>
            <a:endParaRPr lang="en-US" altLang="ko-KR" dirty="0"/>
          </a:p>
          <a:p>
            <a:pPr lvl="1"/>
            <a:endParaRPr lang="en-US" altLang="ko-KR" dirty="0"/>
          </a:p>
          <a:p>
            <a:r>
              <a:rPr lang="en-US" altLang="ko-KR" dirty="0">
                <a:latin typeface="SamsungOne-700" panose="020B0803030303020204" pitchFamily="34" charset="0"/>
                <a:ea typeface="SamsungOne-700" panose="020B0803030303020204" pitchFamily="34" charset="0"/>
              </a:rPr>
              <a:t>IN</a:t>
            </a:r>
            <a:r>
              <a:rPr lang="en-US" altLang="ko-KR" dirty="0"/>
              <a:t> - </a:t>
            </a:r>
            <a:r>
              <a:rPr lang="en-US" altLang="ko-KR" dirty="0" err="1"/>
              <a:t>một</a:t>
            </a:r>
            <a:r>
              <a:rPr lang="en-US" altLang="ko-KR" dirty="0"/>
              <a:t> </a:t>
            </a:r>
            <a:r>
              <a:rPr lang="en-US" altLang="ko-KR" dirty="0" err="1"/>
              <a:t>toán</a:t>
            </a:r>
            <a:r>
              <a:rPr lang="en-US" altLang="ko-KR" dirty="0"/>
              <a:t> </a:t>
            </a:r>
            <a:r>
              <a:rPr lang="en-US" altLang="ko-KR" dirty="0" err="1"/>
              <a:t>tử</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xem</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hoặc</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cụ</a:t>
            </a:r>
            <a:r>
              <a:rPr lang="en-US" altLang="ko-KR" dirty="0"/>
              <a:t> </a:t>
            </a:r>
            <a:r>
              <a:rPr lang="en-US" altLang="ko-KR" dirty="0" err="1"/>
              <a:t>thể</a:t>
            </a:r>
            <a:r>
              <a:rPr lang="en-US" altLang="ko-KR" dirty="0"/>
              <a:t> </a:t>
            </a:r>
            <a:r>
              <a:rPr lang="en-US" altLang="ko-KR" dirty="0" err="1"/>
              <a:t>có</a:t>
            </a:r>
            <a:r>
              <a:rPr lang="en-US" altLang="ko-KR" dirty="0"/>
              <a:t> </a:t>
            </a:r>
            <a:r>
              <a:rPr lang="en-US" altLang="ko-KR" dirty="0" err="1"/>
              <a:t>tồn</a:t>
            </a:r>
            <a:r>
              <a:rPr lang="en-US" altLang="ko-KR" dirty="0"/>
              <a:t> </a:t>
            </a:r>
            <a:r>
              <a:rPr lang="en-US" altLang="ko-KR" dirty="0" err="1"/>
              <a:t>tại</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cụ</a:t>
            </a:r>
            <a:r>
              <a:rPr lang="en-US" altLang="ko-KR" dirty="0"/>
              <a:t> </a:t>
            </a:r>
            <a:r>
              <a:rPr lang="en-US" altLang="ko-KR" dirty="0" err="1"/>
              <a:t>thể</a:t>
            </a:r>
            <a:r>
              <a:rPr lang="en-US" altLang="ko-KR" dirty="0"/>
              <a:t> (</a:t>
            </a:r>
            <a:r>
              <a:rPr lang="en-US" altLang="ko-KR" dirty="0" err="1"/>
              <a:t>cột</a:t>
            </a:r>
            <a:r>
              <a:rPr lang="en-US" altLang="ko-KR" dirty="0"/>
              <a:t> </a:t>
            </a:r>
            <a:r>
              <a:rPr lang="en-US" altLang="ko-KR" dirty="0" err="1"/>
              <a:t>hoặc</a:t>
            </a:r>
            <a:r>
              <a:rPr lang="en-US" altLang="ko-KR" dirty="0"/>
              <a:t> </a:t>
            </a:r>
            <a:r>
              <a:rPr lang="en-US" altLang="ko-KR" dirty="0" err="1"/>
              <a:t>danh</a:t>
            </a:r>
            <a:r>
              <a:rPr lang="en-US" altLang="ko-KR" dirty="0"/>
              <a:t> </a:t>
            </a:r>
            <a:r>
              <a:rPr lang="en-US" altLang="ko-KR" dirty="0" err="1"/>
              <a:t>sách</a:t>
            </a:r>
            <a:r>
              <a:rPr lang="en-US" altLang="ko-KR" dirty="0"/>
              <a:t>) hay </a:t>
            </a:r>
            <a:r>
              <a:rPr lang="en-US" altLang="ko-KR" dirty="0" err="1"/>
              <a:t>không</a:t>
            </a:r>
            <a:r>
              <a:rPr lang="en-US" altLang="ko-KR" dirty="0"/>
              <a:t>.</a:t>
            </a:r>
          </a:p>
          <a:p>
            <a:pPr lvl="1"/>
            <a:r>
              <a:rPr lang="en-US" altLang="ko-KR" dirty="0" err="1"/>
              <a:t>Sử</a:t>
            </a:r>
            <a:r>
              <a:rPr lang="en-US" altLang="ko-KR" dirty="0"/>
              <a:t> </a:t>
            </a:r>
            <a:r>
              <a:rPr lang="en-US" altLang="ko-KR" dirty="0" err="1"/>
              <a:t>dụng</a:t>
            </a:r>
            <a:r>
              <a:rPr lang="en-US" altLang="ko-KR" dirty="0"/>
              <a:t> </a:t>
            </a:r>
            <a:r>
              <a:rPr lang="en-US" altLang="ko-KR" dirty="0" err="1"/>
              <a:t>toán</a:t>
            </a:r>
            <a:r>
              <a:rPr lang="en-US" altLang="ko-KR" dirty="0"/>
              <a:t> </a:t>
            </a:r>
            <a:r>
              <a:rPr lang="en-US" altLang="ko-KR" dirty="0" err="1"/>
              <a:t>tử</a:t>
            </a:r>
            <a:r>
              <a:rPr lang="en-US" altLang="ko-KR" dirty="0"/>
              <a:t> IN </a:t>
            </a:r>
            <a:r>
              <a:rPr lang="en-US" altLang="ko-KR" dirty="0" err="1"/>
              <a:t>trong</a:t>
            </a:r>
            <a:r>
              <a:rPr lang="en-US" altLang="ko-KR" dirty="0"/>
              <a:t> </a:t>
            </a:r>
            <a:r>
              <a:rPr lang="en-US" altLang="ko-KR" dirty="0" err="1"/>
              <a:t>mệnh</a:t>
            </a:r>
            <a:r>
              <a:rPr lang="en-US" altLang="ko-KR" dirty="0"/>
              <a:t> </a:t>
            </a:r>
            <a:r>
              <a:rPr lang="en-US" altLang="ko-KR" dirty="0" err="1"/>
              <a:t>đề</a:t>
            </a:r>
            <a:r>
              <a:rPr lang="en-US" altLang="ko-KR" dirty="0"/>
              <a:t> </a:t>
            </a:r>
            <a:r>
              <a:rPr lang="en-US" altLang="ko-KR" b="1" dirty="0"/>
              <a:t>WHERE</a:t>
            </a:r>
            <a:r>
              <a:rPr lang="en-US" altLang="ko-KR" dirty="0"/>
              <a:t> </a:t>
            </a:r>
            <a:r>
              <a:rPr lang="en-US" altLang="ko-KR" dirty="0" err="1"/>
              <a:t>để</a:t>
            </a:r>
            <a:r>
              <a:rPr lang="en-US" altLang="ko-KR" dirty="0"/>
              <a:t> </a:t>
            </a:r>
            <a:r>
              <a:rPr lang="en-US" altLang="ko-KR" dirty="0" err="1"/>
              <a:t>kiểm</a:t>
            </a:r>
            <a:r>
              <a:rPr lang="en-US" altLang="ko-KR" dirty="0"/>
              <a:t> </a:t>
            </a:r>
            <a:r>
              <a:rPr lang="en-US" altLang="ko-KR" dirty="0" err="1"/>
              <a:t>tra</a:t>
            </a:r>
            <a:r>
              <a:rPr lang="en-US" altLang="ko-KR" dirty="0"/>
              <a:t> </a:t>
            </a:r>
            <a:r>
              <a:rPr lang="en-US" altLang="ko-KR" dirty="0" err="1"/>
              <a:t>xem</a:t>
            </a:r>
            <a:r>
              <a:rPr lang="en-US" altLang="ko-KR" dirty="0"/>
              <a:t> </a:t>
            </a:r>
            <a:r>
              <a:rPr lang="en-US" altLang="ko-KR" dirty="0" err="1"/>
              <a:t>một</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có</a:t>
            </a:r>
            <a:r>
              <a:rPr lang="en-US" altLang="ko-KR" dirty="0"/>
              <a:t> </a:t>
            </a:r>
            <a:r>
              <a:rPr lang="en-US" altLang="ko-KR" dirty="0" err="1"/>
              <a:t>khớp</a:t>
            </a:r>
            <a:r>
              <a:rPr lang="en-US" altLang="ko-KR" dirty="0"/>
              <a:t> </a:t>
            </a:r>
            <a:r>
              <a:rPr lang="en-US" altLang="ko-KR" dirty="0" err="1"/>
              <a:t>với</a:t>
            </a:r>
            <a:r>
              <a:rPr lang="en-US" altLang="ko-KR" dirty="0"/>
              <a:t> </a:t>
            </a:r>
            <a:r>
              <a:rPr lang="en-US" altLang="ko-KR" dirty="0" err="1"/>
              <a:t>bất</a:t>
            </a:r>
            <a:r>
              <a:rPr lang="en-US" altLang="ko-KR" dirty="0"/>
              <a:t> </a:t>
            </a:r>
            <a:r>
              <a:rPr lang="en-US" altLang="ko-KR" dirty="0" err="1"/>
              <a:t>kỳ</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nào</a:t>
            </a:r>
            <a:r>
              <a:rPr lang="en-US" altLang="ko-KR" dirty="0"/>
              <a:t> </a:t>
            </a:r>
            <a:r>
              <a:rPr lang="en-US" altLang="ko-KR" dirty="0" err="1"/>
              <a:t>trong</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giá</a:t>
            </a:r>
            <a:r>
              <a:rPr lang="en-US" altLang="ko-KR" dirty="0"/>
              <a:t> </a:t>
            </a:r>
            <a:r>
              <a:rPr lang="en-US" altLang="ko-KR" dirty="0" err="1"/>
              <a:t>trị</a:t>
            </a:r>
            <a:r>
              <a:rPr lang="en-US" altLang="ko-KR" dirty="0"/>
              <a:t> hay </a:t>
            </a:r>
            <a:r>
              <a:rPr lang="en-US" altLang="ko-KR" dirty="0" err="1"/>
              <a:t>không</a:t>
            </a:r>
            <a:r>
              <a:rPr lang="en-US" altLang="ko-KR" dirty="0"/>
              <a:t>.</a:t>
            </a:r>
          </a:p>
          <a:p>
            <a:r>
              <a:rPr lang="en-US" altLang="ko-KR" dirty="0"/>
              <a:t>Value </a:t>
            </a:r>
            <a:r>
              <a:rPr lang="en-US" altLang="ko-KR" dirty="0">
                <a:latin typeface="SamsungOne-700" panose="020B0803030303020204" pitchFamily="34" charset="0"/>
                <a:ea typeface="SamsungOne-700" panose="020B0803030303020204" pitchFamily="34" charset="0"/>
              </a:rPr>
              <a:t>IN</a:t>
            </a:r>
            <a:r>
              <a:rPr lang="en-US" altLang="ko-KR" dirty="0"/>
              <a:t> (value1, value2, ...)</a:t>
            </a:r>
          </a:p>
          <a:p>
            <a:pPr lvl="1"/>
            <a:r>
              <a:rPr lang="en-US" altLang="ko-KR" dirty="0" err="1"/>
              <a:t>Toán</a:t>
            </a:r>
            <a:r>
              <a:rPr lang="en-US" altLang="ko-KR" dirty="0"/>
              <a:t> </a:t>
            </a:r>
            <a:r>
              <a:rPr lang="en-US" altLang="ko-KR" dirty="0" err="1"/>
              <a:t>tử</a:t>
            </a:r>
            <a:r>
              <a:rPr lang="en-US" altLang="ko-KR" dirty="0"/>
              <a:t> </a:t>
            </a:r>
            <a:r>
              <a:rPr lang="en-US" altLang="ko-KR" dirty="0" err="1"/>
              <a:t>để</a:t>
            </a:r>
            <a:r>
              <a:rPr lang="en-US" altLang="ko-KR" dirty="0"/>
              <a:t> </a:t>
            </a:r>
            <a:r>
              <a:rPr lang="en-US" altLang="ko-KR" dirty="0" err="1"/>
              <a:t>kiểm</a:t>
            </a:r>
            <a:r>
              <a:rPr lang="en-US" altLang="ko-KR" dirty="0"/>
              <a:t> </a:t>
            </a:r>
            <a:r>
              <a:rPr lang="en-US" altLang="ko-KR" dirty="0" err="1"/>
              <a:t>tra</a:t>
            </a:r>
            <a:r>
              <a:rPr lang="en-US" altLang="ko-KR" dirty="0"/>
              <a:t> </a:t>
            </a:r>
            <a:r>
              <a:rPr lang="en-US" altLang="ko-KR" dirty="0" err="1"/>
              <a:t>xem</a:t>
            </a:r>
            <a:r>
              <a:rPr lang="en-US" altLang="ko-KR" dirty="0"/>
              <a:t> </a:t>
            </a:r>
            <a:r>
              <a:rPr lang="en-US" altLang="ko-KR" dirty="0" err="1"/>
              <a:t>giá</a:t>
            </a:r>
            <a:r>
              <a:rPr lang="en-US" altLang="ko-KR" dirty="0"/>
              <a:t> </a:t>
            </a:r>
            <a:r>
              <a:rPr lang="en-US" altLang="ko-KR" dirty="0" err="1"/>
              <a:t>trị</a:t>
            </a:r>
            <a:r>
              <a:rPr lang="en-US" altLang="ko-KR" dirty="0"/>
              <a:t> value1 </a:t>
            </a:r>
            <a:r>
              <a:rPr lang="en-US" altLang="ko-KR" dirty="0" err="1"/>
              <a:t>và</a:t>
            </a:r>
            <a:r>
              <a:rPr lang="en-US" altLang="ko-KR" dirty="0"/>
              <a:t> value2 </a:t>
            </a:r>
            <a:r>
              <a:rPr lang="en-US" altLang="ko-KR" dirty="0" err="1"/>
              <a:t>có</a:t>
            </a:r>
            <a:r>
              <a:rPr lang="en-US" altLang="ko-KR" dirty="0"/>
              <a:t> </a:t>
            </a:r>
            <a:r>
              <a:rPr lang="en-US" altLang="ko-KR" dirty="0" err="1"/>
              <a:t>tồn</a:t>
            </a:r>
            <a:r>
              <a:rPr lang="en-US" altLang="ko-KR" dirty="0"/>
              <a:t> </a:t>
            </a:r>
            <a:r>
              <a:rPr lang="en-US" altLang="ko-KR" dirty="0" err="1"/>
              <a:t>tại</a:t>
            </a:r>
            <a:r>
              <a:rPr lang="en-US" altLang="ko-KR" dirty="0"/>
              <a:t> </a:t>
            </a:r>
            <a:r>
              <a:rPr lang="en-US" altLang="ko-KR" dirty="0" err="1"/>
              <a:t>trong</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cột</a:t>
            </a:r>
            <a:r>
              <a:rPr lang="en-US" altLang="ko-KR" dirty="0"/>
              <a:t> </a:t>
            </a:r>
            <a:r>
              <a:rPr lang="en-US" altLang="ko-KR" dirty="0" err="1"/>
              <a:t>không</a:t>
            </a:r>
            <a:endParaRPr lang="ko-KR" altLang="en-US" dirty="0"/>
          </a:p>
        </p:txBody>
      </p:sp>
      <p:sp>
        <p:nvSpPr>
          <p:cNvPr id="6" name="TextBox 5">
            <a:extLst>
              <a:ext uri="{FF2B5EF4-FFF2-40B4-BE49-F238E27FC236}">
                <a16:creationId xmlns:a16="http://schemas.microsoft.com/office/drawing/2014/main" id="{E45120F1-E555-4E83-BC86-0494DA976502}"/>
              </a:ext>
            </a:extLst>
          </p:cNvPr>
          <p:cNvSpPr txBox="1"/>
          <p:nvPr/>
        </p:nvSpPr>
        <p:spPr>
          <a:xfrm>
            <a:off x="704850" y="2719818"/>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price_table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price</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BETWEEN </a:t>
            </a:r>
            <a:r>
              <a:rPr lang="en-US" altLang="ko-KR" dirty="0">
                <a:latin typeface="SamsungOne-400" panose="020B0503030303020204" pitchFamily="34" charset="0"/>
                <a:ea typeface="SamsungOne-400" panose="020B0503030303020204" pitchFamily="34" charset="0"/>
                <a:cs typeface="Samsung Sharp Sans Regular" pitchFamily="2" charset="0"/>
              </a:rPr>
              <a:t>200</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AND </a:t>
            </a:r>
            <a:r>
              <a:rPr lang="en-US" altLang="ko-KR" dirty="0">
                <a:latin typeface="SamsungOne-400" panose="020B0503030303020204" pitchFamily="34" charset="0"/>
                <a:ea typeface="SamsungOne-400" panose="020B0503030303020204" pitchFamily="34" charset="0"/>
                <a:cs typeface="Samsung Sharp Sans Regular" pitchFamily="2" charset="0"/>
              </a:rPr>
              <a:t>280;</a:t>
            </a:r>
          </a:p>
        </p:txBody>
      </p:sp>
      <p:sp>
        <p:nvSpPr>
          <p:cNvPr id="7" name="TextBox 6">
            <a:extLst>
              <a:ext uri="{FF2B5EF4-FFF2-40B4-BE49-F238E27FC236}">
                <a16:creationId xmlns:a16="http://schemas.microsoft.com/office/drawing/2014/main" id="{15EFFC54-0381-4DF6-AD97-8FACB102BBB4}"/>
              </a:ext>
            </a:extLst>
          </p:cNvPr>
          <p:cNvSpPr txBox="1"/>
          <p:nvPr/>
        </p:nvSpPr>
        <p:spPr>
          <a:xfrm>
            <a:off x="704850" y="3202218"/>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 FROM </a:t>
            </a:r>
            <a:r>
              <a:rPr lang="en-US" altLang="ko-KR" dirty="0">
                <a:latin typeface="SamsungOne-400" panose="020B0503030303020204" pitchFamily="34" charset="0"/>
                <a:ea typeface="SamsungOne-400" panose="020B0503030303020204" pitchFamily="34" charset="0"/>
                <a:cs typeface="Samsung Sharp Sans Regular" pitchFamily="2" charset="0"/>
              </a:rPr>
              <a:t>price_table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price</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a:t>
            </a:r>
            <a:r>
              <a:rPr lang="en-US" altLang="ko-KR" dirty="0">
                <a:latin typeface="SamsungOne-400" panose="020B0503030303020204" pitchFamily="34" charset="0"/>
                <a:ea typeface="SamsungOne-400" panose="020B0503030303020204" pitchFamily="34" charset="0"/>
                <a:cs typeface="Samsung Sharp Sans Regular" pitchFamily="2" charset="0"/>
              </a:rPr>
              <a:t>&gt;= 200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AND </a:t>
            </a:r>
            <a:r>
              <a:rPr lang="en-US" altLang="ko-KR" dirty="0">
                <a:latin typeface="SamsungOne-400" panose="020B0503030303020204" pitchFamily="34" charset="0"/>
                <a:ea typeface="SamsungOne-400" panose="020B0503030303020204" pitchFamily="34" charset="0"/>
                <a:cs typeface="Samsung Sharp Sans Regular" pitchFamily="2" charset="0"/>
              </a:rPr>
              <a:t>price  &lt;= 280;</a:t>
            </a:r>
          </a:p>
        </p:txBody>
      </p:sp>
    </p:spTree>
    <p:extLst>
      <p:ext uri="{BB962C8B-B14F-4D97-AF65-F5344CB8AC3E}">
        <p14:creationId xmlns:p14="http://schemas.microsoft.com/office/powerpoint/2010/main" val="3105640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a:xfrm>
            <a:off x="535872" y="1325340"/>
            <a:ext cx="8796528" cy="493776"/>
          </a:xfrm>
        </p:spPr>
        <p:txBody>
          <a:bodyPr/>
          <a:lstStyle/>
          <a:p>
            <a:r>
              <a:rPr lang="en-US" altLang="ko-KR" dirty="0"/>
              <a:t>GROUP BY</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1991785"/>
            <a:ext cx="8796528" cy="914400"/>
          </a:xfrm>
        </p:spPr>
        <p:txBody>
          <a:bodyPr/>
          <a:lstStyle/>
          <a:p>
            <a:r>
              <a:rPr lang="en-US" altLang="ko-KR" dirty="0"/>
              <a:t>f</a:t>
            </a:r>
            <a:r>
              <a:rPr lang="vi-VN" altLang="ko-KR" dirty="0"/>
              <a:t>Mệnh đề </a:t>
            </a:r>
            <a:r>
              <a:rPr lang="vi-VN" altLang="ko-KR" b="1" dirty="0"/>
              <a:t>GROUP</a:t>
            </a:r>
            <a:r>
              <a:rPr lang="vi-VN" altLang="ko-KR" dirty="0"/>
              <a:t> </a:t>
            </a:r>
            <a:r>
              <a:rPr lang="vi-VN" altLang="ko-KR" b="1" dirty="0"/>
              <a:t>BY</a:t>
            </a:r>
            <a:r>
              <a:rPr lang="vi-VN" altLang="ko-KR" dirty="0"/>
              <a:t> của PostgreSQL được sử dụng để phân chia các hàng được trả về bởi câu lệnh </a:t>
            </a:r>
            <a:r>
              <a:rPr lang="vi-VN" altLang="ko-KR" b="1" dirty="0"/>
              <a:t>SELECT</a:t>
            </a:r>
            <a:r>
              <a:rPr lang="vi-VN" altLang="ko-KR" dirty="0"/>
              <a:t> thành các nhóm khác nhau.</a:t>
            </a:r>
          </a:p>
          <a:p>
            <a:r>
              <a:rPr lang="vi-VN" altLang="ko-KR" dirty="0"/>
              <a:t>Thực hiện chức năng tổng hợp cho từng nhóm</a:t>
            </a:r>
          </a:p>
          <a:p>
            <a:r>
              <a:rPr lang="vi-VN" altLang="ko-KR" dirty="0"/>
              <a:t>Nếu bạn tạo một nhóm có nhiều cột, hãy liệt kê chúng với dấu “,”</a:t>
            </a:r>
          </a:p>
          <a:p>
            <a:r>
              <a:rPr lang="vi-VN" altLang="ko-KR" dirty="0"/>
              <a:t>Viết ngay sau mệnh đề </a:t>
            </a:r>
            <a:r>
              <a:rPr lang="vi-VN" altLang="ko-KR" b="1" dirty="0"/>
              <a:t>FROM</a:t>
            </a:r>
            <a:r>
              <a:rPr lang="vi-VN" altLang="ko-KR" dirty="0"/>
              <a:t> và </a:t>
            </a:r>
            <a:r>
              <a:rPr lang="vi-VN" altLang="ko-KR" b="1" dirty="0"/>
              <a:t>WHERE</a:t>
            </a:r>
            <a:endParaRPr lang="en-US" altLang="ko-KR" b="1" dirty="0"/>
          </a:p>
          <a:p>
            <a:pPr lvl="1"/>
            <a:r>
              <a:rPr lang="en-US" altLang="ko-KR" dirty="0" err="1"/>
              <a:t>Cú</a:t>
            </a:r>
            <a:r>
              <a:rPr lang="en-US" altLang="ko-KR" dirty="0"/>
              <a:t> </a:t>
            </a:r>
            <a:r>
              <a:rPr lang="en-US" altLang="ko-KR" dirty="0" err="1"/>
              <a:t>pháp</a:t>
            </a:r>
            <a:endParaRPr lang="en-US" altLang="ko-KR" dirty="0"/>
          </a:p>
          <a:p>
            <a:pPr lvl="1"/>
            <a:endParaRPr lang="en-US" altLang="ko-KR" dirty="0"/>
          </a:p>
          <a:p>
            <a:pPr lvl="1"/>
            <a:endParaRPr lang="en-US" altLang="ko-KR" dirty="0"/>
          </a:p>
          <a:p>
            <a:pPr lvl="1"/>
            <a:r>
              <a:rPr lang="en-US" altLang="ko-KR" dirty="0" err="1"/>
              <a:t>Ví</a:t>
            </a:r>
            <a:r>
              <a:rPr lang="en-US" altLang="ko-KR" dirty="0"/>
              <a:t> </a:t>
            </a:r>
            <a:r>
              <a:rPr lang="en-US" altLang="ko-KR" dirty="0" err="1"/>
              <a:t>dụ</a:t>
            </a:r>
            <a:endParaRPr lang="en-US" altLang="ko-KR" dirty="0"/>
          </a:p>
          <a:p>
            <a:pPr lvl="1"/>
            <a:endParaRPr lang="en-US" altLang="ko-KR" dirty="0"/>
          </a:p>
          <a:p>
            <a:pPr lvl="1"/>
            <a:endParaRPr lang="en-US" altLang="ko-KR" dirty="0"/>
          </a:p>
          <a:p>
            <a:r>
              <a:rPr lang="vi-VN" altLang="ko-KR" dirty="0"/>
              <a:t>Câu lệnh </a:t>
            </a:r>
            <a:r>
              <a:rPr lang="vi-VN" altLang="ko-KR" b="1" dirty="0"/>
              <a:t>SELECT</a:t>
            </a:r>
            <a:r>
              <a:rPr lang="vi-VN" altLang="ko-KR" dirty="0"/>
              <a:t> được sử dụng trong mệnh đề </a:t>
            </a:r>
            <a:r>
              <a:rPr lang="vi-VN" altLang="ko-KR" b="1" dirty="0"/>
              <a:t>GROUP</a:t>
            </a:r>
            <a:r>
              <a:rPr lang="vi-VN" altLang="ko-KR" dirty="0"/>
              <a:t> </a:t>
            </a:r>
            <a:r>
              <a:rPr lang="vi-VN" altLang="ko-KR" b="1" dirty="0"/>
              <a:t>BY</a:t>
            </a:r>
            <a:r>
              <a:rPr lang="vi-VN" altLang="ko-KR" dirty="0"/>
              <a:t> chỉ có thể chứa tên cột, hàm tổng hợp, hằng số và biểu thức.</a:t>
            </a:r>
          </a:p>
          <a:p>
            <a:r>
              <a:rPr lang="vi-VN" altLang="ko-KR" dirty="0"/>
              <a:t>Mệnh đề có SQL được sử dụng để giới hạn kết quả trả về bởi mệnh đề </a:t>
            </a:r>
            <a:r>
              <a:rPr lang="vi-VN" altLang="ko-KR" b="1" dirty="0"/>
              <a:t>GROUP</a:t>
            </a:r>
            <a:r>
              <a:rPr lang="vi-VN" altLang="ko-KR" dirty="0"/>
              <a:t> </a:t>
            </a:r>
            <a:r>
              <a:rPr lang="vi-VN" altLang="ko-KR" b="1" dirty="0"/>
              <a:t>BY</a:t>
            </a:r>
            <a:r>
              <a:rPr lang="vi-VN" altLang="ko-KR" dirty="0"/>
              <a:t>.</a:t>
            </a:r>
            <a:endParaRPr lang="en" altLang="ko-KR" dirty="0"/>
          </a:p>
        </p:txBody>
      </p:sp>
      <p:sp>
        <p:nvSpPr>
          <p:cNvPr id="6" name="TextBox 5">
            <a:extLst>
              <a:ext uri="{FF2B5EF4-FFF2-40B4-BE49-F238E27FC236}">
                <a16:creationId xmlns:a16="http://schemas.microsoft.com/office/drawing/2014/main" id="{AF315363-46CE-413B-A3D2-CBDE4D20DEDF}"/>
              </a:ext>
            </a:extLst>
          </p:cNvPr>
          <p:cNvSpPr txBox="1"/>
          <p:nvPr/>
        </p:nvSpPr>
        <p:spPr>
          <a:xfrm>
            <a:off x="704850" y="3793346"/>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statements...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GROUP BY </a:t>
            </a:r>
            <a:r>
              <a:rPr lang="en-US" altLang="ko-KR" dirty="0">
                <a:latin typeface="SamsungOne-400" panose="020B0503030303020204" pitchFamily="34" charset="0"/>
                <a:ea typeface="SamsungOne-400" panose="020B0503030303020204" pitchFamily="34" charset="0"/>
                <a:cs typeface="Samsung Sharp Sans Regular" pitchFamily="2" charset="0"/>
              </a:rPr>
              <a:t>column_name1[,column_name2,...]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HAVING </a:t>
            </a:r>
            <a:r>
              <a:rPr lang="en-US" altLang="ko-KR" dirty="0">
                <a:latin typeface="SamsungOne-400" panose="020B0503030303020204" pitchFamily="34" charset="0"/>
                <a:ea typeface="SamsungOne-400" panose="020B0503030303020204" pitchFamily="34" charset="0"/>
                <a:cs typeface="Samsung Sharp Sans Regular" pitchFamily="2" charset="0"/>
              </a:rPr>
              <a:t>condition];</a:t>
            </a:r>
          </a:p>
        </p:txBody>
      </p:sp>
      <p:sp>
        <p:nvSpPr>
          <p:cNvPr id="7" name="TextBox 6">
            <a:extLst>
              <a:ext uri="{FF2B5EF4-FFF2-40B4-BE49-F238E27FC236}">
                <a16:creationId xmlns:a16="http://schemas.microsoft.com/office/drawing/2014/main" id="{592374F5-BF97-4044-8912-34B62432E3AC}"/>
              </a:ext>
            </a:extLst>
          </p:cNvPr>
          <p:cNvSpPr txBox="1"/>
          <p:nvPr/>
        </p:nvSpPr>
        <p:spPr>
          <a:xfrm>
            <a:off x="704850" y="4559965"/>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col_1, sum(col_2)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table</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GROUP BY </a:t>
            </a:r>
            <a:r>
              <a:rPr lang="en-US" altLang="ko-KR" dirty="0">
                <a:latin typeface="SamsungOne-400" panose="020B0503030303020204" pitchFamily="34" charset="0"/>
                <a:ea typeface="SamsungOne-400" panose="020B0503030303020204" pitchFamily="34" charset="0"/>
                <a:cs typeface="Samsung Sharp Sans Regular" pitchFamily="2" charset="0"/>
              </a:rPr>
              <a:t>col_1</a:t>
            </a:r>
          </a:p>
        </p:txBody>
      </p:sp>
    </p:spTree>
    <p:extLst>
      <p:ext uri="{BB962C8B-B14F-4D97-AF65-F5344CB8AC3E}">
        <p14:creationId xmlns:p14="http://schemas.microsoft.com/office/powerpoint/2010/main" val="4233698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Aggregate functions</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hàm</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phép</a:t>
            </a:r>
            <a:r>
              <a:rPr lang="en-US" altLang="ko-KR" dirty="0"/>
              <a:t> </a:t>
            </a:r>
            <a:r>
              <a:rPr lang="en-US" altLang="ko-KR" dirty="0" err="1"/>
              <a:t>tính</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hàng</a:t>
            </a:r>
            <a:r>
              <a:rPr lang="en-US" altLang="ko-KR" dirty="0"/>
              <a:t> </a:t>
            </a:r>
            <a:r>
              <a:rPr lang="en-US" altLang="ko-KR" dirty="0" err="1"/>
              <a:t>và</a:t>
            </a:r>
            <a:r>
              <a:rPr lang="en-US" altLang="ko-KR" dirty="0"/>
              <a:t> </a:t>
            </a:r>
            <a:r>
              <a:rPr lang="en-US" altLang="ko-KR" dirty="0" err="1"/>
              <a:t>trả</a:t>
            </a:r>
            <a:r>
              <a:rPr lang="en-US" altLang="ko-KR" dirty="0"/>
              <a:t> </a:t>
            </a:r>
            <a:r>
              <a:rPr lang="en-US" altLang="ko-KR" dirty="0" err="1"/>
              <a:t>về</a:t>
            </a:r>
            <a:r>
              <a:rPr lang="en-US" altLang="ko-KR" dirty="0"/>
              <a:t> </a:t>
            </a:r>
            <a:r>
              <a:rPr lang="en-US" altLang="ko-KR" dirty="0" err="1"/>
              <a:t>một</a:t>
            </a:r>
            <a:r>
              <a:rPr lang="en-US" altLang="ko-KR" dirty="0"/>
              <a:t> </a:t>
            </a:r>
            <a:r>
              <a:rPr lang="en-US" altLang="ko-KR" dirty="0" err="1"/>
              <a:t>hàng</a:t>
            </a:r>
            <a:r>
              <a:rPr lang="en-US" altLang="ko-KR" dirty="0"/>
              <a:t>.</a:t>
            </a:r>
            <a:endParaRPr lang="en" altLang="ko-KR" dirty="0"/>
          </a:p>
          <a:p>
            <a:pPr lvl="1"/>
            <a:r>
              <a:rPr lang="en" altLang="ko-KR" dirty="0">
                <a:latin typeface="SamsungOne-700" panose="020B0803030303020204" pitchFamily="34" charset="0"/>
                <a:ea typeface="SamsungOne-700" panose="020B0803030303020204" pitchFamily="34" charset="0"/>
              </a:rPr>
              <a:t>AVG() </a:t>
            </a:r>
            <a:r>
              <a:rPr lang="en" altLang="ko-KR" dirty="0"/>
              <a:t>– </a:t>
            </a:r>
            <a:r>
              <a:rPr lang="en-US" altLang="ko-KR" dirty="0" err="1"/>
              <a:t>trả</a:t>
            </a:r>
            <a:r>
              <a:rPr lang="en-US" altLang="ko-KR" dirty="0"/>
              <a:t> </a:t>
            </a:r>
            <a:r>
              <a:rPr lang="en-US" altLang="ko-KR" dirty="0" err="1"/>
              <a:t>về</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trung</a:t>
            </a:r>
            <a:r>
              <a:rPr lang="en-US" altLang="ko-KR" dirty="0"/>
              <a:t> </a:t>
            </a:r>
            <a:r>
              <a:rPr lang="en-US" altLang="ko-KR" dirty="0" err="1"/>
              <a:t>bình</a:t>
            </a:r>
            <a:r>
              <a:rPr lang="en-US" altLang="ko-KR" dirty="0"/>
              <a:t>.</a:t>
            </a:r>
            <a:endParaRPr lang="en" altLang="ko-KR" dirty="0"/>
          </a:p>
          <a:p>
            <a:pPr lvl="1"/>
            <a:r>
              <a:rPr lang="en" altLang="ko-KR" dirty="0">
                <a:latin typeface="SamsungOne-700" panose="020B0803030303020204" pitchFamily="34" charset="0"/>
                <a:ea typeface="SamsungOne-700" panose="020B0803030303020204" pitchFamily="34" charset="0"/>
              </a:rPr>
              <a:t>COUNT() </a:t>
            </a:r>
            <a:r>
              <a:rPr lang="en" altLang="ko-KR" dirty="0"/>
              <a:t>–</a:t>
            </a:r>
            <a:r>
              <a:rPr lang="vi-VN" altLang="ko-KR" dirty="0"/>
              <a:t> trả về số lượng giá trị.</a:t>
            </a:r>
            <a:endParaRPr lang="en" altLang="ko-KR" dirty="0"/>
          </a:p>
          <a:p>
            <a:pPr lvl="1"/>
            <a:r>
              <a:rPr lang="en" altLang="ko-KR" dirty="0">
                <a:latin typeface="SamsungOne-700" panose="020B0803030303020204" pitchFamily="34" charset="0"/>
                <a:ea typeface="SamsungOne-700" panose="020B0803030303020204" pitchFamily="34" charset="0"/>
              </a:rPr>
              <a:t>MAX() </a:t>
            </a:r>
            <a:r>
              <a:rPr lang="en" altLang="ko-KR" dirty="0"/>
              <a:t>– </a:t>
            </a:r>
            <a:r>
              <a:rPr lang="en-US" altLang="ko-KR" dirty="0" err="1"/>
              <a:t>trả</a:t>
            </a:r>
            <a:r>
              <a:rPr lang="en-US" altLang="ko-KR" dirty="0"/>
              <a:t> </a:t>
            </a:r>
            <a:r>
              <a:rPr lang="en-US" altLang="ko-KR" dirty="0" err="1"/>
              <a:t>về</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lớn</a:t>
            </a:r>
            <a:r>
              <a:rPr lang="en-US" altLang="ko-KR" dirty="0"/>
              <a:t> </a:t>
            </a:r>
            <a:r>
              <a:rPr lang="en-US" altLang="ko-KR" dirty="0" err="1"/>
              <a:t>nhất</a:t>
            </a:r>
            <a:r>
              <a:rPr lang="en-US" altLang="ko-KR" dirty="0"/>
              <a:t>.</a:t>
            </a:r>
            <a:endParaRPr lang="en" altLang="ko-KR" dirty="0"/>
          </a:p>
          <a:p>
            <a:pPr lvl="1"/>
            <a:r>
              <a:rPr lang="en" altLang="ko-KR" dirty="0">
                <a:latin typeface="SamsungOne-700" panose="020B0803030303020204" pitchFamily="34" charset="0"/>
                <a:ea typeface="SamsungOne-700" panose="020B0803030303020204" pitchFamily="34" charset="0"/>
              </a:rPr>
              <a:t>MIN() </a:t>
            </a:r>
            <a:r>
              <a:rPr lang="en" altLang="ko-KR" dirty="0"/>
              <a:t>– </a:t>
            </a:r>
            <a:r>
              <a:rPr lang="en-US" altLang="ko-KR" dirty="0" err="1"/>
              <a:t>trả</a:t>
            </a:r>
            <a:r>
              <a:rPr lang="en-US" altLang="ko-KR" dirty="0"/>
              <a:t> </a:t>
            </a:r>
            <a:r>
              <a:rPr lang="en-US" altLang="ko-KR" dirty="0" err="1"/>
              <a:t>về</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nhỏ</a:t>
            </a:r>
            <a:r>
              <a:rPr lang="en-US" altLang="ko-KR" dirty="0"/>
              <a:t> </a:t>
            </a:r>
            <a:r>
              <a:rPr lang="en-US" altLang="ko-KR" dirty="0" err="1"/>
              <a:t>nhất</a:t>
            </a:r>
            <a:r>
              <a:rPr lang="en-US" altLang="ko-KR" dirty="0"/>
              <a:t>.</a:t>
            </a:r>
            <a:endParaRPr lang="en" altLang="ko-KR" dirty="0"/>
          </a:p>
          <a:p>
            <a:pPr lvl="1"/>
            <a:r>
              <a:rPr lang="en" altLang="ko-KR" dirty="0">
                <a:latin typeface="SamsungOne-700" panose="020B0803030303020204" pitchFamily="34" charset="0"/>
                <a:ea typeface="SamsungOne-700" panose="020B0803030303020204" pitchFamily="34" charset="0"/>
              </a:rPr>
              <a:t>SUM() </a:t>
            </a:r>
            <a:r>
              <a:rPr lang="en" altLang="ko-KR" dirty="0"/>
              <a:t>– </a:t>
            </a:r>
            <a:r>
              <a:rPr lang="en-US" altLang="ko-KR" dirty="0" err="1"/>
              <a:t>trả</a:t>
            </a:r>
            <a:r>
              <a:rPr lang="en-US" altLang="ko-KR" dirty="0"/>
              <a:t> </a:t>
            </a:r>
            <a:r>
              <a:rPr lang="en-US" altLang="ko-KR" dirty="0" err="1"/>
              <a:t>về</a:t>
            </a:r>
            <a:r>
              <a:rPr lang="en-US" altLang="ko-KR" dirty="0"/>
              <a:t> </a:t>
            </a:r>
            <a:r>
              <a:rPr lang="en-US" altLang="ko-KR" dirty="0" err="1"/>
              <a:t>tổng</a:t>
            </a:r>
            <a:r>
              <a:rPr lang="en-US" altLang="ko-KR" dirty="0"/>
              <a:t> </a:t>
            </a:r>
            <a:r>
              <a:rPr lang="en-US" altLang="ko-KR" dirty="0" err="1"/>
              <a:t>của</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hoặc</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riêng</a:t>
            </a:r>
            <a:r>
              <a:rPr lang="en-US" altLang="ko-KR" dirty="0"/>
              <a:t> </a:t>
            </a:r>
            <a:r>
              <a:rPr lang="en-US" altLang="ko-KR" dirty="0" err="1"/>
              <a:t>biệt</a:t>
            </a:r>
            <a:r>
              <a:rPr lang="en-US" altLang="ko-KR" dirty="0"/>
              <a:t>.</a:t>
            </a:r>
            <a:endParaRPr lang="en" altLang="ko-KR" dirty="0"/>
          </a:p>
        </p:txBody>
      </p:sp>
    </p:spTree>
    <p:extLst>
      <p:ext uri="{BB962C8B-B14F-4D97-AF65-F5344CB8AC3E}">
        <p14:creationId xmlns:p14="http://schemas.microsoft.com/office/powerpoint/2010/main" val="3507410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Hàm</a:t>
            </a:r>
            <a:r>
              <a:rPr lang="en-US" altLang="ko-KR" dirty="0"/>
              <a:t> Single-row</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Nó có thể được sử dụng trong các mệnh đề </a:t>
            </a:r>
            <a:r>
              <a:rPr lang="vi-VN" altLang="ko-KR" b="1" dirty="0"/>
              <a:t>SELECT</a:t>
            </a:r>
            <a:r>
              <a:rPr lang="vi-VN" altLang="ko-KR" dirty="0"/>
              <a:t>, </a:t>
            </a:r>
            <a:r>
              <a:rPr lang="vi-VN" altLang="ko-KR" b="1" dirty="0"/>
              <a:t>WHERE</a:t>
            </a:r>
            <a:r>
              <a:rPr lang="vi-VN" altLang="ko-KR" dirty="0"/>
              <a:t>, </a:t>
            </a:r>
            <a:r>
              <a:rPr lang="vi-VN" altLang="ko-KR" b="1" dirty="0"/>
              <a:t>ORDER</a:t>
            </a:r>
            <a:r>
              <a:rPr lang="vi-VN" altLang="ko-KR" dirty="0"/>
              <a:t> </a:t>
            </a:r>
            <a:r>
              <a:rPr lang="vi-VN" altLang="ko-KR" b="1" dirty="0"/>
              <a:t>BY</a:t>
            </a:r>
            <a:r>
              <a:rPr lang="vi-VN" altLang="ko-KR" dirty="0"/>
              <a:t>.</a:t>
            </a:r>
          </a:p>
          <a:p>
            <a:r>
              <a:rPr lang="vi-VN" altLang="ko-KR" dirty="0"/>
              <a:t>Nó hoạt động trên từng hàng riêng lẻ để thao tác các giá trị dữ liệu và trả về kết quả hoạt động cho từng hàng.</a:t>
            </a:r>
          </a:p>
          <a:p>
            <a:r>
              <a:rPr lang="vi-VN" altLang="ko-KR" dirty="0"/>
              <a:t>Ngay cả khi nhiều đối số được nhập vào, chỉ có một kết quả được trả về.</a:t>
            </a:r>
          </a:p>
          <a:p>
            <a:r>
              <a:rPr lang="vi-VN" altLang="ko-KR" dirty="0"/>
              <a:t>Hàm </a:t>
            </a:r>
            <a:r>
              <a:rPr lang="en-US" altLang="ko-KR" dirty="0"/>
              <a:t>single row</a:t>
            </a:r>
            <a:r>
              <a:rPr lang="vi-VN" altLang="ko-KR" dirty="0"/>
              <a:t> có thể là hàm ký tự, hàm số, hàm ngày tháng và hàm chuyển đổi.</a:t>
            </a:r>
          </a:p>
          <a:p>
            <a:r>
              <a:rPr lang="vi-VN" altLang="ko-KR" dirty="0"/>
              <a:t>Lưu ý rằng các chức năng này được sử dụng để thao tác các mục dữ liệu.</a:t>
            </a:r>
            <a:endParaRPr lang="en" altLang="ko-KR" dirty="0"/>
          </a:p>
        </p:txBody>
      </p:sp>
    </p:spTree>
    <p:extLst>
      <p:ext uri="{BB962C8B-B14F-4D97-AF65-F5344CB8AC3E}">
        <p14:creationId xmlns:p14="http://schemas.microsoft.com/office/powerpoint/2010/main" val="187708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DBMS (</a:t>
            </a:r>
            <a:r>
              <a:rPr kumimoji="1" lang="en-US" altLang="ko-KR" dirty="0" err="1"/>
              <a:t>Hệ</a:t>
            </a:r>
            <a:r>
              <a:rPr kumimoji="1" lang="en-US" altLang="ko-KR" dirty="0"/>
              <a:t> </a:t>
            </a:r>
            <a:r>
              <a:rPr kumimoji="1" lang="en-US" altLang="ko-KR" dirty="0" err="1"/>
              <a:t>thống</a:t>
            </a:r>
            <a:r>
              <a:rPr kumimoji="1" lang="en-US" altLang="ko-KR" dirty="0"/>
              <a:t> </a:t>
            </a:r>
            <a:r>
              <a:rPr kumimoji="1" lang="en-US" altLang="ko-KR" dirty="0" err="1"/>
              <a:t>quản</a:t>
            </a:r>
            <a:r>
              <a:rPr kumimoji="1" lang="en-US" altLang="ko-KR" dirty="0"/>
              <a:t> </a:t>
            </a:r>
            <a:r>
              <a:rPr kumimoji="1" lang="en-US" altLang="ko-KR" dirty="0" err="1"/>
              <a:t>lý</a:t>
            </a:r>
            <a:r>
              <a:rPr kumimoji="1" lang="en-US" altLang="ko-KR" dirty="0"/>
              <a:t> CSDL) </a:t>
            </a:r>
            <a:r>
              <a:rPr kumimoji="1" lang="en-US" altLang="ko-KR" dirty="0" err="1"/>
              <a:t>là</a:t>
            </a:r>
            <a:r>
              <a:rPr kumimoji="1" lang="en-US" altLang="ko-KR" dirty="0"/>
              <a:t> </a:t>
            </a:r>
            <a:r>
              <a:rPr kumimoji="1" lang="en-US" altLang="ko-KR" dirty="0" err="1"/>
              <a:t>gì</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DBMS, một hệ thống quản lý cơ sở dữ liệu, là một chương trình được tạo thành từ nhiều chương trình khác nhau giúp dễ dàng tạo và quản lý cơ sở dữ liệu.</a:t>
            </a:r>
          </a:p>
          <a:p>
            <a:r>
              <a:rPr lang="vi-VN" altLang="ko-KR" dirty="0"/>
              <a:t>Oracle, MySQL, SQLServer, PostgreSQL, MariaDB...</a:t>
            </a:r>
          </a:p>
          <a:p>
            <a:r>
              <a:rPr lang="vi-VN" altLang="ko-KR" dirty="0"/>
              <a:t>Vì hầu hết các DB được tạo và vận hành thông qua DBMS, DB và DBMS đôi khi được sử dụng với cùng một nghĩa, nhưng hai cách diễn đạt khác nhau rõ ràng, nhưng nhìn chung có thể chấp nhận chúng như nhau</a:t>
            </a:r>
            <a:endParaRPr lang="ko-KR" altLang="en-US" dirty="0"/>
          </a:p>
        </p:txBody>
      </p:sp>
    </p:spTree>
    <p:extLst>
      <p:ext uri="{BB962C8B-B14F-4D97-AF65-F5344CB8AC3E}">
        <p14:creationId xmlns:p14="http://schemas.microsoft.com/office/powerpoint/2010/main" val="637136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Hàm</a:t>
            </a:r>
            <a:r>
              <a:rPr lang="en-US" altLang="ko-KR" dirty="0"/>
              <a:t> Single-row</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Các hàm Chuyển đổi trường hợp - Chấp nhận đầu vào ký tự và trả về một giá trị ký tự</a:t>
            </a:r>
            <a:endParaRPr lang="en" altLang="ko-KR" dirty="0"/>
          </a:p>
          <a:p>
            <a:pPr lvl="1">
              <a:spcBef>
                <a:spcPts val="500"/>
              </a:spcBef>
            </a:pPr>
            <a:r>
              <a:rPr lang="en-US" altLang="ko-KR" dirty="0" err="1"/>
              <a:t>Các</a:t>
            </a:r>
            <a:r>
              <a:rPr lang="en-US" altLang="ko-KR" dirty="0"/>
              <a:t> </a:t>
            </a:r>
            <a:r>
              <a:rPr lang="en-US" altLang="ko-KR" dirty="0" err="1"/>
              <a:t>chức</a:t>
            </a:r>
            <a:r>
              <a:rPr lang="en-US" altLang="ko-KR" dirty="0"/>
              <a:t> </a:t>
            </a:r>
            <a:r>
              <a:rPr lang="en-US" altLang="ko-KR" dirty="0" err="1"/>
              <a:t>năng</a:t>
            </a:r>
            <a:r>
              <a:rPr lang="en-US" altLang="ko-KR" dirty="0"/>
              <a:t> </a:t>
            </a:r>
            <a:r>
              <a:rPr lang="en-US" altLang="ko-KR" dirty="0" err="1"/>
              <a:t>trong</a:t>
            </a:r>
            <a:r>
              <a:rPr lang="en-US" altLang="ko-KR" dirty="0"/>
              <a:t> </a:t>
            </a:r>
            <a:r>
              <a:rPr lang="en-US" altLang="ko-KR" dirty="0" err="1"/>
              <a:t>danh</a:t>
            </a:r>
            <a:r>
              <a:rPr lang="en-US" altLang="ko-KR" dirty="0"/>
              <a:t> </a:t>
            </a:r>
            <a:r>
              <a:rPr lang="en-US" altLang="ko-KR" dirty="0" err="1"/>
              <a:t>mục</a:t>
            </a:r>
            <a:r>
              <a:rPr lang="en-US" altLang="ko-KR" dirty="0"/>
              <a:t> </a:t>
            </a:r>
            <a:r>
              <a:rPr lang="en-US" altLang="ko-KR" dirty="0" err="1"/>
              <a:t>là</a:t>
            </a:r>
            <a:r>
              <a:rPr lang="en-US" altLang="ko-KR" dirty="0"/>
              <a:t> </a:t>
            </a:r>
            <a:r>
              <a:rPr lang="en-US" altLang="ko-KR" b="1" dirty="0"/>
              <a:t>UPPER</a:t>
            </a:r>
            <a:r>
              <a:rPr lang="en-US" altLang="ko-KR" dirty="0"/>
              <a:t>, </a:t>
            </a:r>
            <a:r>
              <a:rPr lang="en-US" altLang="ko-KR" b="1" dirty="0"/>
              <a:t>LOWER</a:t>
            </a:r>
            <a:r>
              <a:rPr lang="en-US" altLang="ko-KR" dirty="0"/>
              <a:t> </a:t>
            </a:r>
            <a:r>
              <a:rPr lang="en-US" altLang="ko-KR" dirty="0" err="1"/>
              <a:t>và</a:t>
            </a:r>
            <a:r>
              <a:rPr lang="en-US" altLang="ko-KR" dirty="0"/>
              <a:t> </a:t>
            </a:r>
            <a:r>
              <a:rPr lang="en-US" altLang="ko-KR" b="1" dirty="0"/>
              <a:t>INITCAP</a:t>
            </a:r>
            <a:endParaRPr lang="en" altLang="ko-KR" b="1" dirty="0"/>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700" panose="020B0803030303020204" pitchFamily="34" charset="0"/>
                <a:ea typeface="SamsungOne-700" panose="020B0803030303020204" pitchFamily="34" charset="0"/>
              </a:rPr>
              <a:t>Hàm UPPER </a:t>
            </a:r>
            <a:r>
              <a:rPr lang="vi-VN" altLang="ko-KR" sz="1200" dirty="0">
                <a:latin typeface="+mj-lt"/>
                <a:ea typeface="SamsungOne-700" panose="020B0803030303020204" pitchFamily="34" charset="0"/>
              </a:rPr>
              <a:t>chuyển đổi một chuỗi thành chữ hoa</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700" panose="020B0803030303020204" pitchFamily="34" charset="0"/>
                <a:ea typeface="SamsungOne-700" panose="020B0803030303020204" pitchFamily="34" charset="0"/>
              </a:rPr>
              <a:t>Hàm LOWER </a:t>
            </a:r>
            <a:r>
              <a:rPr lang="vi-VN" altLang="ko-KR" sz="1200" dirty="0">
                <a:latin typeface="+mj-lt"/>
                <a:ea typeface="SamsungOne-700" panose="020B0803030303020204" pitchFamily="34" charset="0"/>
              </a:rPr>
              <a:t>chuyển đổi một chuỗi thành chữ thường</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700" panose="020B0803030303020204" pitchFamily="34" charset="0"/>
                <a:ea typeface="SamsungOne-700" panose="020B0803030303020204" pitchFamily="34" charset="0"/>
              </a:rPr>
              <a:t>Hàm INITCAP </a:t>
            </a:r>
            <a:r>
              <a:rPr lang="vi-VN" altLang="ko-KR" sz="1200" dirty="0">
                <a:latin typeface="+mj-lt"/>
                <a:ea typeface="SamsungOne-700" panose="020B0803030303020204" pitchFamily="34" charset="0"/>
              </a:rPr>
              <a:t>chỉ chuyển đổi các chữ cái đầu tiên của chuỗi thành chữ hoa</a:t>
            </a:r>
            <a:endParaRPr lang="en" altLang="ko-KR" sz="1200" dirty="0">
              <a:latin typeface="+mj-lt"/>
            </a:endParaRPr>
          </a:p>
          <a:p>
            <a:r>
              <a:rPr lang="en-US" altLang="ko-KR" dirty="0" err="1"/>
              <a:t>Hàm</a:t>
            </a:r>
            <a:r>
              <a:rPr lang="en-US" altLang="ko-KR" dirty="0"/>
              <a:t> </a:t>
            </a:r>
            <a:r>
              <a:rPr lang="en-US" altLang="ko-KR" dirty="0" err="1"/>
              <a:t>ký</a:t>
            </a:r>
            <a:r>
              <a:rPr lang="en-US" altLang="ko-KR" dirty="0"/>
              <a:t> </a:t>
            </a:r>
            <a:r>
              <a:rPr lang="en-US" altLang="ko-KR" dirty="0" err="1"/>
              <a:t>tự</a:t>
            </a:r>
            <a:r>
              <a:rPr lang="en-US" altLang="ko-KR" dirty="0"/>
              <a:t> - </a:t>
            </a:r>
            <a:r>
              <a:rPr lang="en-US" altLang="ko-KR" dirty="0" err="1"/>
              <a:t>Chấp</a:t>
            </a:r>
            <a:r>
              <a:rPr lang="en-US" altLang="ko-KR" dirty="0"/>
              <a:t> </a:t>
            </a:r>
            <a:r>
              <a:rPr lang="en-US" altLang="ko-KR" dirty="0" err="1"/>
              <a:t>nhận</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ký</a:t>
            </a:r>
            <a:r>
              <a:rPr lang="en-US" altLang="ko-KR" dirty="0"/>
              <a:t> </a:t>
            </a:r>
            <a:r>
              <a:rPr lang="en-US" altLang="ko-KR" dirty="0" err="1"/>
              <a:t>tự</a:t>
            </a:r>
            <a:r>
              <a:rPr lang="en-US" altLang="ko-KR" dirty="0"/>
              <a:t> </a:t>
            </a:r>
            <a:r>
              <a:rPr lang="en-US" altLang="ko-KR" dirty="0" err="1"/>
              <a:t>và</a:t>
            </a:r>
            <a:r>
              <a:rPr lang="en-US" altLang="ko-KR" dirty="0"/>
              <a:t> </a:t>
            </a:r>
            <a:r>
              <a:rPr lang="en-US" altLang="ko-KR" dirty="0" err="1"/>
              <a:t>trả</a:t>
            </a:r>
            <a:r>
              <a:rPr lang="en-US" altLang="ko-KR" dirty="0"/>
              <a:t> </a:t>
            </a:r>
            <a:r>
              <a:rPr lang="en-US" altLang="ko-KR" dirty="0" err="1"/>
              <a:t>về</a:t>
            </a:r>
            <a:r>
              <a:rPr lang="en-US" altLang="ko-KR" dirty="0"/>
              <a:t> </a:t>
            </a:r>
            <a:r>
              <a:rPr lang="en-US" altLang="ko-KR" dirty="0" err="1"/>
              <a:t>số</a:t>
            </a:r>
            <a:r>
              <a:rPr lang="en-US" altLang="ko-KR" dirty="0"/>
              <a:t> </a:t>
            </a:r>
            <a:r>
              <a:rPr lang="en-US" altLang="ko-KR" dirty="0" err="1"/>
              <a:t>hoặc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ký</a:t>
            </a:r>
            <a:r>
              <a:rPr lang="en-US" altLang="ko-KR" dirty="0"/>
              <a:t> </a:t>
            </a:r>
            <a:r>
              <a:rPr lang="en-US" altLang="ko-KR" dirty="0" err="1"/>
              <a:t>tự</a:t>
            </a:r>
            <a:r>
              <a:rPr lang="en-US" altLang="ko-KR" dirty="0"/>
              <a:t>.</a:t>
            </a:r>
            <a:endParaRPr lang="en" altLang="ko-KR" dirty="0"/>
          </a:p>
          <a:p>
            <a:pPr lvl="1">
              <a:spcBef>
                <a:spcPts val="500"/>
              </a:spcBef>
            </a:pPr>
            <a:r>
              <a:rPr lang="en-US" altLang="ko-KR" dirty="0" err="1"/>
              <a:t>Các</a:t>
            </a:r>
            <a:r>
              <a:rPr lang="en-US" altLang="ko-KR" dirty="0"/>
              <a:t> </a:t>
            </a:r>
            <a:r>
              <a:rPr lang="en-US" altLang="ko-KR" dirty="0" err="1"/>
              <a:t>hàm</a:t>
            </a:r>
            <a:r>
              <a:rPr lang="en-US" altLang="ko-KR" dirty="0"/>
              <a:t> </a:t>
            </a:r>
            <a:r>
              <a:rPr lang="en-US" altLang="ko-KR" dirty="0" err="1"/>
              <a:t>trong</a:t>
            </a:r>
            <a:r>
              <a:rPr lang="en-US" altLang="ko-KR" dirty="0"/>
              <a:t> </a:t>
            </a:r>
            <a:r>
              <a:rPr lang="en-US" altLang="ko-KR" dirty="0" err="1"/>
              <a:t>danh</a:t>
            </a:r>
            <a:r>
              <a:rPr lang="en-US" altLang="ko-KR" dirty="0"/>
              <a:t> </a:t>
            </a:r>
            <a:r>
              <a:rPr lang="en-US" altLang="ko-KR" dirty="0" err="1"/>
              <a:t>mục</a:t>
            </a:r>
            <a:r>
              <a:rPr lang="en-US" altLang="ko-KR" dirty="0"/>
              <a:t> </a:t>
            </a:r>
            <a:r>
              <a:rPr lang="en-US" altLang="ko-KR" dirty="0" err="1"/>
              <a:t>là</a:t>
            </a:r>
            <a:r>
              <a:rPr lang="en-US" altLang="ko-KR" dirty="0"/>
              <a:t> </a:t>
            </a:r>
            <a:r>
              <a:rPr lang="en-US" altLang="ko-KR" b="1" dirty="0"/>
              <a:t>CONCAT</a:t>
            </a:r>
            <a:r>
              <a:rPr lang="en-US" altLang="ko-KR" dirty="0"/>
              <a:t>, </a:t>
            </a:r>
            <a:r>
              <a:rPr lang="en-US" altLang="ko-KR" b="1" dirty="0"/>
              <a:t>LENGTH</a:t>
            </a:r>
            <a:r>
              <a:rPr lang="en-US" altLang="ko-KR" dirty="0"/>
              <a:t>, </a:t>
            </a:r>
            <a:r>
              <a:rPr lang="en-US" altLang="ko-KR" b="1" dirty="0"/>
              <a:t>SUBSTR</a:t>
            </a:r>
            <a:r>
              <a:rPr lang="en-US" altLang="ko-KR" dirty="0"/>
              <a:t>, </a:t>
            </a:r>
            <a:r>
              <a:rPr lang="en-US" altLang="ko-KR" b="1" dirty="0"/>
              <a:t>INSTR</a:t>
            </a:r>
            <a:r>
              <a:rPr lang="en-US" altLang="ko-KR" dirty="0"/>
              <a:t>, </a:t>
            </a:r>
            <a:r>
              <a:rPr lang="en-US" altLang="ko-KR" b="1" dirty="0"/>
              <a:t>LPAD</a:t>
            </a:r>
            <a:r>
              <a:rPr lang="en-US" altLang="ko-KR" dirty="0"/>
              <a:t>, </a:t>
            </a:r>
            <a:r>
              <a:rPr lang="en-US" altLang="ko-KR" b="1" dirty="0"/>
              <a:t>RPAD</a:t>
            </a:r>
            <a:r>
              <a:rPr lang="en-US" altLang="ko-KR" dirty="0"/>
              <a:t>, </a:t>
            </a:r>
            <a:r>
              <a:rPr lang="en-US" altLang="ko-KR" b="1" dirty="0"/>
              <a:t>TRIM</a:t>
            </a:r>
            <a:r>
              <a:rPr lang="en-US" altLang="ko-KR" dirty="0"/>
              <a:t> </a:t>
            </a:r>
            <a:r>
              <a:rPr lang="en-US" altLang="ko-KR" dirty="0" err="1"/>
              <a:t>và</a:t>
            </a:r>
            <a:r>
              <a:rPr lang="en-US" altLang="ko-KR" dirty="0"/>
              <a:t> </a:t>
            </a:r>
            <a:r>
              <a:rPr lang="en-US" altLang="ko-KR" b="1" dirty="0"/>
              <a:t>REPLACE</a:t>
            </a:r>
            <a:endParaRPr lang="en" altLang="ko-KR" b="1" dirty="0">
              <a:latin typeface="SamsungOne-700" panose="020B0803030303020204" pitchFamily="34" charset="0"/>
              <a:ea typeface="SamsungOne-700" panose="020B0803030303020204" pitchFamily="34" charset="0"/>
            </a:endParaRP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Hàm </a:t>
            </a:r>
            <a:r>
              <a:rPr lang="vi-VN" altLang="ko-KR" sz="1200" b="1" dirty="0">
                <a:latin typeface="SamsungOne-400" panose="020B0503030303020204" pitchFamily="34" charset="0"/>
                <a:ea typeface="SamsungOne-400" panose="020B0503030303020204" pitchFamily="34" charset="0"/>
              </a:rPr>
              <a:t>CONCAT</a:t>
            </a:r>
            <a:r>
              <a:rPr lang="vi-VN" altLang="ko-KR" sz="1200" dirty="0">
                <a:latin typeface="SamsungOne-400" panose="020B0503030303020204" pitchFamily="34" charset="0"/>
                <a:ea typeface="SamsungOne-400" panose="020B0503030303020204" pitchFamily="34" charset="0"/>
              </a:rPr>
              <a:t> nối hai giá trị chuỗi</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Hàm </a:t>
            </a:r>
            <a:r>
              <a:rPr lang="vi-VN" altLang="ko-KR" sz="1200" b="1" dirty="0">
                <a:latin typeface="SamsungOne-400" panose="020B0503030303020204" pitchFamily="34" charset="0"/>
                <a:ea typeface="SamsungOne-400" panose="020B0503030303020204" pitchFamily="34" charset="0"/>
              </a:rPr>
              <a:t>LENGTH</a:t>
            </a:r>
            <a:r>
              <a:rPr lang="vi-VN" altLang="ko-KR" sz="1200" dirty="0">
                <a:latin typeface="SamsungOne-400" panose="020B0503030303020204" pitchFamily="34" charset="0"/>
                <a:ea typeface="SamsungOne-400" panose="020B0503030303020204" pitchFamily="34" charset="0"/>
              </a:rPr>
              <a:t> trả về độ dài của chuỗi đầu vào</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Hàm </a:t>
            </a:r>
            <a:r>
              <a:rPr lang="vi-VN" altLang="ko-KR" sz="1200" b="1" dirty="0">
                <a:latin typeface="SamsungOne-400" panose="020B0503030303020204" pitchFamily="34" charset="0"/>
                <a:ea typeface="SamsungOne-400" panose="020B0503030303020204" pitchFamily="34" charset="0"/>
              </a:rPr>
              <a:t>SUBSTR</a:t>
            </a:r>
            <a:r>
              <a:rPr lang="vi-VN" altLang="ko-KR" sz="1200" dirty="0">
                <a:latin typeface="SamsungOne-400" panose="020B0503030303020204" pitchFamily="34" charset="0"/>
                <a:ea typeface="SamsungOne-400" panose="020B0503030303020204" pitchFamily="34" charset="0"/>
              </a:rPr>
              <a:t> trả về một phần của chuỗi từ điểm bắt đầu cho trước đến điểm kết thúc</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Hàm </a:t>
            </a:r>
            <a:r>
              <a:rPr lang="vi-VN" altLang="ko-KR" sz="1200" b="1" dirty="0">
                <a:latin typeface="SamsungOne-400" panose="020B0503030303020204" pitchFamily="34" charset="0"/>
                <a:ea typeface="SamsungOne-400" panose="020B0503030303020204" pitchFamily="34" charset="0"/>
              </a:rPr>
              <a:t>INSTR</a:t>
            </a:r>
            <a:r>
              <a:rPr lang="vi-VN" altLang="ko-KR" sz="1200" dirty="0">
                <a:latin typeface="SamsungOne-400" panose="020B0503030303020204" pitchFamily="34" charset="0"/>
                <a:ea typeface="SamsungOne-400" panose="020B0503030303020204" pitchFamily="34" charset="0"/>
              </a:rPr>
              <a:t> trả về vị trí số của một ký tự hoặc một chuỗi trong một chuỗi đã cho.</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Các hàm </a:t>
            </a:r>
            <a:r>
              <a:rPr lang="vi-VN" altLang="ko-KR" sz="1200" b="1" dirty="0">
                <a:latin typeface="SamsungOne-400" panose="020B0503030303020204" pitchFamily="34" charset="0"/>
                <a:ea typeface="SamsungOne-400" panose="020B0503030303020204" pitchFamily="34" charset="0"/>
              </a:rPr>
              <a:t>LPAD</a:t>
            </a:r>
            <a:r>
              <a:rPr lang="vi-VN" altLang="ko-KR" sz="1200" dirty="0">
                <a:latin typeface="SamsungOne-400" panose="020B0503030303020204" pitchFamily="34" charset="0"/>
                <a:ea typeface="SamsungOne-400" panose="020B0503030303020204" pitchFamily="34" charset="0"/>
              </a:rPr>
              <a:t> và </a:t>
            </a:r>
            <a:r>
              <a:rPr lang="vi-VN" altLang="ko-KR" sz="1200" b="1" dirty="0">
                <a:latin typeface="SamsungOne-400" panose="020B0503030303020204" pitchFamily="34" charset="0"/>
                <a:ea typeface="SamsungOne-400" panose="020B0503030303020204" pitchFamily="34" charset="0"/>
              </a:rPr>
              <a:t>RPAD</a:t>
            </a:r>
            <a:r>
              <a:rPr lang="vi-VN" altLang="ko-KR" sz="1200" dirty="0">
                <a:latin typeface="SamsungOne-400" panose="020B0503030303020204" pitchFamily="34" charset="0"/>
                <a:ea typeface="SamsungOne-400" panose="020B0503030303020204" pitchFamily="34" charset="0"/>
              </a:rPr>
              <a:t> đệm chuỗi đã cho tối đa một độ dài cụ thể với một ký tự nhất định.</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Hàm </a:t>
            </a:r>
            <a:r>
              <a:rPr lang="vi-VN" altLang="ko-KR" sz="1200" b="1" dirty="0">
                <a:latin typeface="SamsungOne-400" panose="020B0503030303020204" pitchFamily="34" charset="0"/>
                <a:ea typeface="SamsungOne-400" panose="020B0503030303020204" pitchFamily="34" charset="0"/>
              </a:rPr>
              <a:t>TRIM</a:t>
            </a:r>
            <a:r>
              <a:rPr lang="vi-VN" altLang="ko-KR" sz="1200" dirty="0">
                <a:latin typeface="SamsungOne-400" panose="020B0503030303020204" pitchFamily="34" charset="0"/>
                <a:ea typeface="SamsungOne-400" panose="020B0503030303020204" pitchFamily="34" charset="0"/>
              </a:rPr>
              <a:t> cắt đầu vào chuỗi từ đầu hoặc cuối.</a:t>
            </a:r>
          </a:p>
          <a:p>
            <a:pPr marL="576000" lvl="1" indent="-216000">
              <a:spcBef>
                <a:spcPts val="300"/>
              </a:spcBef>
              <a:buClr>
                <a:srgbClr val="193EB0"/>
              </a:buClr>
              <a:buSzPct val="100000"/>
              <a:buFont typeface="Arial" panose="020B0604020202020204" pitchFamily="34" charset="0"/>
              <a:buChar char="•"/>
            </a:pPr>
            <a:r>
              <a:rPr lang="vi-VN" altLang="ko-KR" sz="1200" dirty="0">
                <a:latin typeface="SamsungOne-400" panose="020B0503030303020204" pitchFamily="34" charset="0"/>
                <a:ea typeface="SamsungOne-400" panose="020B0503030303020204" pitchFamily="34" charset="0"/>
              </a:rPr>
              <a:t>Hàm </a:t>
            </a:r>
            <a:r>
              <a:rPr lang="vi-VN" altLang="ko-KR" sz="1200" b="1" dirty="0">
                <a:latin typeface="SamsungOne-400" panose="020B0503030303020204" pitchFamily="34" charset="0"/>
                <a:ea typeface="SamsungOne-400" panose="020B0503030303020204" pitchFamily="34" charset="0"/>
              </a:rPr>
              <a:t>REPLACE</a:t>
            </a:r>
            <a:r>
              <a:rPr lang="vi-VN" altLang="ko-KR" sz="1200" dirty="0">
                <a:latin typeface="SamsungOne-400" panose="020B0503030303020204" pitchFamily="34" charset="0"/>
                <a:ea typeface="SamsungOne-400" panose="020B0503030303020204" pitchFamily="34" charset="0"/>
              </a:rPr>
              <a:t> thay thế các ký tự từ chuỗi đầu vào bằng một ký tự đã cho.</a:t>
            </a:r>
            <a:endParaRPr lang="en" altLang="ko-KR" sz="1200"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83157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Hàm</a:t>
            </a:r>
            <a:r>
              <a:rPr lang="en-US" altLang="ko-KR" dirty="0"/>
              <a:t> SUBSTRING( )</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Hàm chuỗi con PostgreSQL được sử dụng để trích xuất một chuỗi chứa một số ký tự cụ thể từ một vị trí cụ thể của một chuỗi đã cho.</a:t>
            </a:r>
            <a:endParaRPr lang="en-US" altLang="ko-KR" dirty="0"/>
          </a:p>
          <a:p>
            <a:pPr lvl="1"/>
            <a:r>
              <a:rPr lang="vi-VN" altLang="ko-KR" dirty="0"/>
              <a:t>Trích xuất số lượng ký tự cụ thể từ vị trí cụ thể</a:t>
            </a:r>
            <a:endParaRPr lang="en-US" altLang="ko-KR" dirty="0"/>
          </a:p>
          <a:p>
            <a:pPr lvl="1"/>
            <a:r>
              <a:rPr lang="en-US" altLang="ko-KR" dirty="0" err="1"/>
              <a:t>Cú</a:t>
            </a:r>
            <a:r>
              <a:rPr lang="en-US" altLang="ko-KR" dirty="0"/>
              <a:t> </a:t>
            </a:r>
            <a:r>
              <a:rPr lang="en-US" altLang="ko-KR" dirty="0" err="1"/>
              <a:t>pháp</a:t>
            </a:r>
            <a:endParaRPr lang="en-US" altLang="ko-KR" dirty="0"/>
          </a:p>
          <a:p>
            <a:pPr lvl="1"/>
            <a:endParaRPr lang="en-US" altLang="ko-KR" dirty="0"/>
          </a:p>
          <a:p>
            <a:pPr lvl="1"/>
            <a:endParaRPr lang="en-US" altLang="ko-KR" dirty="0"/>
          </a:p>
          <a:p>
            <a:pPr lvl="1"/>
            <a:r>
              <a:rPr lang="en-US" altLang="ko-KR" dirty="0"/>
              <a:t>V</a:t>
            </a:r>
            <a:r>
              <a:rPr lang="en" altLang="ko-KR" dirty="0"/>
              <a:t>í dụ</a:t>
            </a:r>
          </a:p>
          <a:p>
            <a:pPr lvl="1"/>
            <a:r>
              <a:rPr lang="ko-KR" altLang="en-US" dirty="0"/>
              <a:t>SELECT substring('jsjeong' for 2);</a:t>
            </a:r>
            <a:endParaRPr lang="en-US" altLang="ko-KR" dirty="0"/>
          </a:p>
          <a:p>
            <a:pPr marL="177800" lvl="1" indent="0">
              <a:buNone/>
            </a:pPr>
            <a:endParaRPr lang="en-US" altLang="ko-KR" dirty="0"/>
          </a:p>
          <a:p>
            <a:pPr marL="177800" lvl="1" indent="0">
              <a:buNone/>
            </a:pPr>
            <a:r>
              <a:rPr lang="en-US" altLang="ko-KR" dirty="0"/>
              <a:t>	▷ </a:t>
            </a:r>
            <a:r>
              <a:rPr lang="en-US" altLang="ko-KR" dirty="0" err="1"/>
              <a:t>Kết</a:t>
            </a:r>
            <a:r>
              <a:rPr lang="en-US" altLang="ko-KR" dirty="0"/>
              <a:t> </a:t>
            </a:r>
            <a:r>
              <a:rPr lang="en-US" altLang="ko-KR" dirty="0" err="1"/>
              <a:t>quả</a:t>
            </a:r>
            <a:r>
              <a:rPr lang="en-US" altLang="ko-KR" dirty="0"/>
              <a:t> </a:t>
            </a:r>
            <a:r>
              <a:rPr lang="en-US" altLang="ko-KR" dirty="0" err="1"/>
              <a:t>là</a:t>
            </a:r>
            <a:r>
              <a:rPr lang="en-US" altLang="ko-KR" dirty="0"/>
              <a:t> “</a:t>
            </a:r>
            <a:r>
              <a:rPr lang="en-US" altLang="ko-KR" dirty="0" err="1"/>
              <a:t>js</a:t>
            </a:r>
            <a:r>
              <a:rPr lang="en-US" altLang="ko-KR" dirty="0"/>
              <a:t>”</a:t>
            </a:r>
          </a:p>
          <a:p>
            <a:pPr marL="177800" lvl="1" indent="0">
              <a:buNone/>
            </a:pPr>
            <a:endParaRPr lang="en-US" altLang="ko-KR" dirty="0"/>
          </a:p>
          <a:p>
            <a:pPr marL="177800" lvl="1" indent="0">
              <a:buNone/>
            </a:pPr>
            <a:endParaRPr lang="ko-KR" altLang="en-US" dirty="0"/>
          </a:p>
          <a:p>
            <a:pPr marL="177800" lvl="1" indent="0">
              <a:buNone/>
            </a:pPr>
            <a:r>
              <a:rPr lang="en-US" altLang="ko-KR" dirty="0"/>
              <a:t>	 ▷ </a:t>
            </a:r>
            <a:r>
              <a:rPr lang="en-US" altLang="ko-KR" dirty="0" err="1"/>
              <a:t>Kết</a:t>
            </a:r>
            <a:r>
              <a:rPr lang="en-US" altLang="ko-KR" dirty="0"/>
              <a:t> </a:t>
            </a:r>
            <a:r>
              <a:rPr lang="en-US" altLang="ko-KR" dirty="0" err="1"/>
              <a:t>quả</a:t>
            </a:r>
            <a:r>
              <a:rPr lang="en-US" altLang="ko-KR" dirty="0"/>
              <a:t> </a:t>
            </a:r>
            <a:r>
              <a:rPr lang="en-US" altLang="ko-KR" dirty="0" err="1"/>
              <a:t>là</a:t>
            </a:r>
            <a:r>
              <a:rPr lang="en-US" altLang="ko-KR" dirty="0"/>
              <a:t> ”</a:t>
            </a:r>
            <a:r>
              <a:rPr lang="en-US" altLang="ko-KR" dirty="0" err="1"/>
              <a:t>jeong</a:t>
            </a:r>
            <a:r>
              <a:rPr lang="en-US" altLang="ko-KR" dirty="0"/>
              <a:t>”</a:t>
            </a:r>
            <a:endParaRPr lang="ko-KR" altLang="en-US" dirty="0"/>
          </a:p>
          <a:p>
            <a:pPr marL="177800" lvl="1" indent="0">
              <a:buNone/>
            </a:pPr>
            <a:endParaRPr lang="en" altLang="ko-KR" dirty="0"/>
          </a:p>
          <a:p>
            <a:pPr lvl="1"/>
            <a:endParaRPr lang="ko-KR" altLang="en-US" dirty="0"/>
          </a:p>
        </p:txBody>
      </p:sp>
      <p:sp>
        <p:nvSpPr>
          <p:cNvPr id="6" name="TextBox 5">
            <a:extLst>
              <a:ext uri="{FF2B5EF4-FFF2-40B4-BE49-F238E27FC236}">
                <a16:creationId xmlns:a16="http://schemas.microsoft.com/office/drawing/2014/main" id="{9DC374D5-BCEE-42D1-B7FE-700F871CD816}"/>
              </a:ext>
            </a:extLst>
          </p:cNvPr>
          <p:cNvSpPr txBox="1"/>
          <p:nvPr/>
        </p:nvSpPr>
        <p:spPr>
          <a:xfrm>
            <a:off x="704850" y="3213000"/>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SUBSTRING</a:t>
            </a:r>
            <a:r>
              <a:rPr lang="en-US" altLang="ko-KR" dirty="0">
                <a:latin typeface="SamsungOne-400" panose="020B0503030303020204" pitchFamily="34" charset="0"/>
                <a:ea typeface="SamsungOne-400" panose="020B0503030303020204" pitchFamily="34" charset="0"/>
                <a:cs typeface="Samsung Sharp Sans Regular" pitchFamily="2" charset="0"/>
              </a:rPr>
              <a:t>(string [from starting_position] [for length])</a:t>
            </a:r>
          </a:p>
        </p:txBody>
      </p:sp>
      <p:sp>
        <p:nvSpPr>
          <p:cNvPr id="8" name="TextBox 7">
            <a:extLst>
              <a:ext uri="{FF2B5EF4-FFF2-40B4-BE49-F238E27FC236}">
                <a16:creationId xmlns:a16="http://schemas.microsoft.com/office/drawing/2014/main" id="{BE7D1909-B4FF-425A-9562-511AE4C953F9}"/>
              </a:ext>
            </a:extLst>
          </p:cNvPr>
          <p:cNvSpPr txBox="1"/>
          <p:nvPr/>
        </p:nvSpPr>
        <p:spPr>
          <a:xfrm>
            <a:off x="704850" y="3979470"/>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substring('jsjeong' for 2);</a:t>
            </a:r>
          </a:p>
        </p:txBody>
      </p:sp>
      <p:sp>
        <p:nvSpPr>
          <p:cNvPr id="9" name="TextBox 8">
            <a:extLst>
              <a:ext uri="{FF2B5EF4-FFF2-40B4-BE49-F238E27FC236}">
                <a16:creationId xmlns:a16="http://schemas.microsoft.com/office/drawing/2014/main" id="{3CA1D997-7AF8-4914-97B7-3D9BBF0B31B8}"/>
              </a:ext>
            </a:extLst>
          </p:cNvPr>
          <p:cNvSpPr txBox="1"/>
          <p:nvPr/>
        </p:nvSpPr>
        <p:spPr>
          <a:xfrm>
            <a:off x="693824" y="4773648"/>
            <a:ext cx="7812000" cy="43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substring('jsjeong' from 3 for 7);</a:t>
            </a:r>
          </a:p>
        </p:txBody>
      </p:sp>
    </p:spTree>
    <p:extLst>
      <p:ext uri="{BB962C8B-B14F-4D97-AF65-F5344CB8AC3E}">
        <p14:creationId xmlns:p14="http://schemas.microsoft.com/office/powerpoint/2010/main" val="3890363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1.3.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bằng</a:t>
            </a:r>
            <a:r>
              <a:rPr lang="en-US" altLang="ko-KR" dirty="0"/>
              <a:t> SQL</a:t>
            </a:r>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SUBQUERY (</a:t>
            </a:r>
            <a:r>
              <a:rPr lang="en-US" altLang="ko-KR" dirty="0" err="1"/>
              <a:t>Truy</a:t>
            </a:r>
            <a:r>
              <a:rPr lang="en-US" altLang="ko-KR" dirty="0"/>
              <a:t> </a:t>
            </a:r>
            <a:r>
              <a:rPr lang="en-US" altLang="ko-KR" dirty="0" err="1"/>
              <a:t>vấn</a:t>
            </a:r>
            <a:r>
              <a:rPr lang="en-US" altLang="ko-KR" dirty="0"/>
              <a:t> con)</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Câu lệnh SELECT được lồng trong một câu lệnh SQL</a:t>
            </a:r>
            <a:endParaRPr lang="en-US" altLang="ko-KR" dirty="0"/>
          </a:p>
          <a:p>
            <a:r>
              <a:rPr lang="vi-VN" altLang="ko-KR" dirty="0"/>
              <a:t>Một truy vấn trong đó một truy vấn khác được lồng trong một truy vấn</a:t>
            </a:r>
            <a:endParaRPr lang="en-US" altLang="ko-KR" dirty="0"/>
          </a:p>
          <a:p>
            <a:r>
              <a:rPr lang="en-US" altLang="ko-KR" dirty="0">
                <a:latin typeface="SamsungOne-700" panose="020B0803030303020204" pitchFamily="34" charset="0"/>
                <a:ea typeface="SamsungOne-700" panose="020B0803030303020204" pitchFamily="34" charset="0"/>
              </a:rPr>
              <a:t>JOIN</a:t>
            </a:r>
            <a:r>
              <a:rPr lang="en-US" altLang="ko-KR" dirty="0"/>
              <a:t> vs. </a:t>
            </a:r>
            <a:r>
              <a:rPr lang="en-US" altLang="ko-KR" dirty="0">
                <a:latin typeface="SamsungOne-700" panose="020B0803030303020204" pitchFamily="34" charset="0"/>
                <a:ea typeface="SamsungOne-700" panose="020B0803030303020204" pitchFamily="34" charset="0"/>
              </a:rPr>
              <a:t>SUBQUERY</a:t>
            </a:r>
          </a:p>
          <a:p>
            <a:pPr lvl="1"/>
            <a:r>
              <a:rPr lang="en-US" altLang="ko-KR" dirty="0">
                <a:latin typeface="SamsungOne-700" panose="020B0803030303020204" pitchFamily="34" charset="0"/>
                <a:ea typeface="SamsungOne-700" panose="020B0803030303020204" pitchFamily="34" charset="0"/>
              </a:rPr>
              <a:t>JOIN</a:t>
            </a:r>
            <a:r>
              <a:rPr lang="en-US" altLang="ko-KR" dirty="0"/>
              <a:t> : </a:t>
            </a:r>
            <a:r>
              <a:rPr lang="en-US" altLang="ko-KR" dirty="0" err="1"/>
              <a:t>Tập</a:t>
            </a:r>
            <a:r>
              <a:rPr lang="en-US" altLang="ko-KR" dirty="0"/>
              <a:t> </a:t>
            </a:r>
            <a:r>
              <a:rPr lang="en-US" altLang="ko-KR" dirty="0" err="1"/>
              <a:t>hợp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nhiều</a:t>
            </a:r>
            <a:r>
              <a:rPr lang="en-US" altLang="ko-KR" dirty="0"/>
              <a:t> </a:t>
            </a:r>
            <a:r>
              <a:rPr lang="en-US" altLang="ko-KR" dirty="0" err="1"/>
              <a:t>bảng</a:t>
            </a:r>
            <a:r>
              <a:rPr lang="en-US" altLang="ko-KR" dirty="0"/>
              <a:t>.</a:t>
            </a:r>
          </a:p>
          <a:p>
            <a:pPr lvl="1"/>
            <a:r>
              <a:rPr lang="en-US" altLang="ko-KR" dirty="0">
                <a:latin typeface="SamsungOne-700" panose="020B0803030303020204" pitchFamily="34" charset="0"/>
                <a:ea typeface="SamsungOne-700" panose="020B0803030303020204" pitchFamily="34" charset="0"/>
              </a:rPr>
              <a:t>SUBQUERY</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nhiều</a:t>
            </a:r>
            <a:r>
              <a:rPr lang="en-US" altLang="ko-KR" dirty="0"/>
              <a:t> </a:t>
            </a:r>
            <a:r>
              <a:rPr lang="en-US" altLang="ko-KR" dirty="0" err="1"/>
              <a:t>câu</a:t>
            </a:r>
            <a:r>
              <a:rPr lang="en-US" altLang="ko-KR" dirty="0"/>
              <a:t> </a:t>
            </a:r>
            <a:r>
              <a:rPr lang="en-US" altLang="ko-KR" dirty="0" err="1"/>
              <a:t>lệnh</a:t>
            </a:r>
            <a:r>
              <a:rPr lang="en-US" altLang="ko-KR" dirty="0"/>
              <a:t> </a:t>
            </a:r>
            <a:r>
              <a:rPr lang="en-US" altLang="ko-KR" dirty="0" err="1"/>
              <a:t>sql</a:t>
            </a:r>
            <a:r>
              <a:rPr lang="en-US" altLang="ko-KR" dirty="0"/>
              <a:t> </a:t>
            </a:r>
            <a:r>
              <a:rPr lang="en-US" altLang="ko-KR" dirty="0" err="1"/>
              <a:t>thành</a:t>
            </a:r>
            <a:r>
              <a:rPr lang="en-US" altLang="ko-KR" dirty="0"/>
              <a:t> </a:t>
            </a:r>
            <a:r>
              <a:rPr lang="en-US" altLang="ko-KR" dirty="0" err="1"/>
              <a:t>một</a:t>
            </a:r>
            <a:r>
              <a:rPr lang="en-US" altLang="ko-KR" dirty="0"/>
              <a:t> (</a:t>
            </a:r>
            <a:r>
              <a:rPr lang="en-US" altLang="ko-KR" dirty="0" err="1"/>
              <a:t>tất</a:t>
            </a:r>
            <a:r>
              <a:rPr lang="en-US" altLang="ko-KR" dirty="0"/>
              <a:t> </a:t>
            </a:r>
            <a:r>
              <a:rPr lang="en-US" altLang="ko-KR" dirty="0" err="1"/>
              <a:t>cả</a:t>
            </a:r>
            <a:r>
              <a:rPr lang="en-US" altLang="ko-KR" dirty="0"/>
              <a:t> DML </a:t>
            </a:r>
            <a:r>
              <a:rPr lang="en-US" altLang="ko-KR" dirty="0" err="1"/>
              <a:t>đều</a:t>
            </a:r>
            <a:r>
              <a:rPr lang="en-US" altLang="ko-KR" dirty="0"/>
              <a:t> </a:t>
            </a:r>
            <a:r>
              <a:rPr lang="en-US" altLang="ko-KR" dirty="0" err="1"/>
              <a:t>có</a:t>
            </a:r>
            <a:r>
              <a:rPr lang="en-US" altLang="ko-KR" dirty="0"/>
              <a:t> </a:t>
            </a:r>
            <a:r>
              <a:rPr lang="en-US" altLang="ko-KR" dirty="0" err="1"/>
              <a:t>thể</a:t>
            </a:r>
            <a:r>
              <a:rPr lang="en-US" altLang="ko-KR" dirty="0"/>
              <a:t>)</a:t>
            </a:r>
          </a:p>
          <a:p>
            <a:pPr lvl="1"/>
            <a:r>
              <a:rPr lang="en-US" altLang="ko-KR" dirty="0" err="1"/>
              <a:t>Ví</a:t>
            </a:r>
            <a:r>
              <a:rPr lang="en-US" altLang="ko-KR" dirty="0"/>
              <a:t> </a:t>
            </a:r>
            <a:r>
              <a:rPr lang="en-US" altLang="ko-KR" dirty="0" err="1"/>
              <a:t>dụ</a:t>
            </a:r>
            <a:endParaRPr lang="en-US" altLang="ko-KR" dirty="0"/>
          </a:p>
        </p:txBody>
      </p:sp>
      <p:sp>
        <p:nvSpPr>
          <p:cNvPr id="6" name="TextBox 5">
            <a:extLst>
              <a:ext uri="{FF2B5EF4-FFF2-40B4-BE49-F238E27FC236}">
                <a16:creationId xmlns:a16="http://schemas.microsoft.com/office/drawing/2014/main" id="{93584537-FB6D-47D3-A232-550398E63C52}"/>
              </a:ext>
            </a:extLst>
          </p:cNvPr>
          <p:cNvSpPr txBox="1"/>
          <p:nvPr/>
        </p:nvSpPr>
        <p:spPr>
          <a:xfrm>
            <a:off x="704850" y="3972241"/>
            <a:ext cx="7812000" cy="12832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select_list</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table</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a:t>
            </a:r>
            <a:r>
              <a:rPr lang="en-US" altLang="ko-KR" dirty="0">
                <a:latin typeface="SamsungOne-400" panose="020B0503030303020204" pitchFamily="34" charset="0"/>
                <a:ea typeface="SamsungOne-400" panose="020B0503030303020204" pitchFamily="34" charset="0"/>
                <a:cs typeface="Samsung Sharp Sans Regular" pitchFamily="2" charset="0"/>
              </a:rPr>
              <a:t>condition or View</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condition operator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SELECT </a:t>
            </a:r>
            <a:r>
              <a:rPr lang="en-US" altLang="ko-KR" dirty="0">
                <a:latin typeface="SamsungOne-400" panose="020B0503030303020204" pitchFamily="34" charset="0"/>
                <a:ea typeface="SamsungOne-400" panose="020B0503030303020204" pitchFamily="34" charset="0"/>
                <a:cs typeface="Samsung Sharp Sans Regular" pitchFamily="2" charset="0"/>
              </a:rPr>
              <a:t>select_list</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FROM </a:t>
            </a:r>
            <a:r>
              <a:rPr lang="en-US" altLang="ko-KR" dirty="0">
                <a:latin typeface="SamsungOne-400" panose="020B0503030303020204" pitchFamily="34" charset="0"/>
                <a:ea typeface="SamsungOne-400" panose="020B0503030303020204" pitchFamily="34" charset="0"/>
                <a:cs typeface="Samsung Sharp Sans Regular" pitchFamily="2" charset="0"/>
              </a:rPr>
              <a:t>table</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WHERE </a:t>
            </a:r>
            <a:r>
              <a:rPr lang="en-US" altLang="ko-KR" dirty="0">
                <a:latin typeface="SamsungOne-400" panose="020B0503030303020204" pitchFamily="34" charset="0"/>
                <a:ea typeface="SamsungOne-400" panose="020B0503030303020204" pitchFamily="34" charset="0"/>
                <a:cs typeface="Samsung Sharp Sans Regular" pitchFamily="2" charset="0"/>
              </a:rPr>
              <a:t>condition);</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a:t>
            </a:r>
            <a:endParaRPr lang="en-US" altLang="ko-KR" dirty="0">
              <a:latin typeface="SamsungOne-400" panose="020B0503030303020204" pitchFamily="34" charset="0"/>
              <a:ea typeface="SamsungOne-400" panose="020B0503030303020204" pitchFamily="34" charset="0"/>
              <a:cs typeface="Samsung Sharp Sans Regular" pitchFamily="2" charset="0"/>
            </a:endParaRPr>
          </a:p>
        </p:txBody>
      </p:sp>
    </p:spTree>
    <p:extLst>
      <p:ext uri="{BB962C8B-B14F-4D97-AF65-F5344CB8AC3E}">
        <p14:creationId xmlns:p14="http://schemas.microsoft.com/office/powerpoint/2010/main" val="1925171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[Lab1]</a:t>
            </a:r>
          </a:p>
          <a:p>
            <a:r>
              <a:rPr lang="en-US" altLang="ko-KR" sz="2800" dirty="0" err="1"/>
              <a:t>Bắt</a:t>
            </a:r>
            <a:r>
              <a:rPr lang="en-US" altLang="ko-KR" sz="2800" dirty="0"/>
              <a:t> </a:t>
            </a:r>
            <a:r>
              <a:rPr lang="en-US" altLang="ko-KR" sz="2800" dirty="0" err="1"/>
              <a:t>đầu</a:t>
            </a:r>
            <a:r>
              <a:rPr lang="en-US" altLang="ko-KR" sz="2800" dirty="0"/>
              <a:t> </a:t>
            </a:r>
            <a:r>
              <a:rPr lang="en-US" altLang="ko-KR" sz="2800" dirty="0" err="1"/>
              <a:t>với</a:t>
            </a:r>
            <a:r>
              <a:rPr lang="en-US" altLang="ko-KR" sz="2800" dirty="0"/>
              <a:t> </a:t>
            </a:r>
            <a:r>
              <a:rPr lang="en-US" altLang="ko-KR" sz="2800" dirty="0" err="1"/>
              <a:t>MariaDB</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01</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3273000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[Lab2]</a:t>
            </a:r>
          </a:p>
          <a:p>
            <a:r>
              <a:rPr lang="en-US" altLang="ko-KR" sz="2800" dirty="0" err="1"/>
              <a:t>Làm</a:t>
            </a:r>
            <a:r>
              <a:rPr lang="en-US" altLang="ko-KR" sz="2800" dirty="0"/>
              <a:t> </a:t>
            </a:r>
            <a:r>
              <a:rPr lang="en-US" altLang="ko-KR" sz="2800" dirty="0" err="1"/>
              <a:t>việc</a:t>
            </a:r>
            <a:r>
              <a:rPr lang="en-US" altLang="ko-KR" sz="2800" dirty="0"/>
              <a:t> </a:t>
            </a:r>
            <a:r>
              <a:rPr lang="en-US" altLang="ko-KR" sz="2800" dirty="0" err="1"/>
              <a:t>với</a:t>
            </a:r>
            <a:r>
              <a:rPr lang="en-US" altLang="ko-KR" sz="2800" dirty="0"/>
              <a:t> </a:t>
            </a:r>
            <a:r>
              <a:rPr lang="en-US" altLang="ko-KR" sz="2800" dirty="0" err="1"/>
              <a:t>bảng</a:t>
            </a:r>
            <a:r>
              <a:rPr lang="en-US" altLang="ko-KR" sz="2800" dirty="0"/>
              <a:t> SQL</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01</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3956612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[Lab3]</a:t>
            </a:r>
          </a:p>
          <a:p>
            <a:r>
              <a:rPr lang="en-US" altLang="ko-KR" sz="2800" dirty="0" err="1"/>
              <a:t>Làm</a:t>
            </a:r>
            <a:r>
              <a:rPr lang="en-US" altLang="ko-KR" sz="2800" dirty="0"/>
              <a:t> </a:t>
            </a:r>
            <a:r>
              <a:rPr lang="en-US" altLang="ko-KR" sz="2800" dirty="0" err="1"/>
              <a:t>việc</a:t>
            </a:r>
            <a:r>
              <a:rPr lang="en-US" altLang="ko-KR" sz="2800" dirty="0"/>
              <a:t> </a:t>
            </a:r>
            <a:r>
              <a:rPr lang="en-US" altLang="ko-KR" sz="2800" dirty="0" err="1"/>
              <a:t>với</a:t>
            </a:r>
            <a:r>
              <a:rPr lang="en-US" altLang="ko-KR" sz="2800" dirty="0"/>
              <a:t> </a:t>
            </a:r>
            <a:r>
              <a:rPr lang="en-US" altLang="ko-KR" sz="2800" dirty="0" err="1"/>
              <a:t>bảng</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01</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858677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t>Bài</a:t>
            </a:r>
            <a:r>
              <a:rPr lang="en-US" altLang="ko-KR" dirty="0"/>
              <a:t> </a:t>
            </a:r>
            <a:r>
              <a:rPr lang="en-US" altLang="ko-KR" dirty="0" err="1"/>
              <a:t>tập</a:t>
            </a:r>
            <a:endParaRPr lang="ko-KR" altLang="en-US" dirty="0"/>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t>[Lab4]</a:t>
            </a:r>
          </a:p>
          <a:p>
            <a:r>
              <a:rPr lang="en-US" altLang="ko-KR" sz="2800" dirty="0" err="1"/>
              <a:t>Làm</a:t>
            </a:r>
            <a:r>
              <a:rPr lang="en-US" altLang="ko-KR" sz="2800" dirty="0"/>
              <a:t> </a:t>
            </a:r>
            <a:r>
              <a:rPr lang="en-US" altLang="ko-KR" sz="2800" dirty="0" err="1"/>
              <a:t>việc</a:t>
            </a:r>
            <a:r>
              <a:rPr lang="en-US" altLang="ko-KR" sz="2800" dirty="0"/>
              <a:t> </a:t>
            </a:r>
            <a:r>
              <a:rPr lang="en-US" altLang="ko-KR" sz="2800" dirty="0" err="1"/>
              <a:t>với</a:t>
            </a:r>
            <a:r>
              <a:rPr lang="en-US" altLang="ko-KR" sz="2800" dirty="0"/>
              <a:t> </a:t>
            </a:r>
            <a:r>
              <a:rPr lang="en-US" altLang="ko-KR" sz="2800" dirty="0" err="1"/>
              <a:t>truy</a:t>
            </a:r>
            <a:r>
              <a:rPr lang="en-US" altLang="ko-KR" sz="2800" dirty="0"/>
              <a:t> </a:t>
            </a:r>
            <a:r>
              <a:rPr lang="en-US" altLang="ko-KR" sz="2800" dirty="0" err="1"/>
              <a:t>vấn</a:t>
            </a:r>
            <a:endParaRPr lang="en-US" altLang="ko-KR" sz="2800" dirty="0"/>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01</a:t>
            </a:r>
          </a:p>
        </p:txBody>
      </p:sp>
      <p:grpSp>
        <p:nvGrpSpPr>
          <p:cNvPr id="6" name="그룹 5">
            <a:extLst>
              <a:ext uri="{FF2B5EF4-FFF2-40B4-BE49-F238E27FC236}">
                <a16:creationId xmlns:a16="http://schemas.microsoft.com/office/drawing/2014/main" id="{588787B6-2695-4378-8CE7-0E544E34D606}"/>
              </a:ext>
            </a:extLst>
          </p:cNvPr>
          <p:cNvGrpSpPr/>
          <p:nvPr/>
        </p:nvGrpSpPr>
        <p:grpSpPr>
          <a:xfrm>
            <a:off x="6107364" y="2643200"/>
            <a:ext cx="3152299" cy="3546161"/>
            <a:chOff x="4401919" y="2167994"/>
            <a:chExt cx="3437990" cy="3962229"/>
          </a:xfrm>
        </p:grpSpPr>
        <p:grpSp>
          <p:nvGrpSpPr>
            <p:cNvPr id="7" name="그룹 6">
              <a:extLst>
                <a:ext uri="{FF2B5EF4-FFF2-40B4-BE49-F238E27FC236}">
                  <a16:creationId xmlns:a16="http://schemas.microsoft.com/office/drawing/2014/main" id="{B2213AEB-73E5-4823-A0F8-29C2338C49DF}"/>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ACAE4DB8-3256-4232-B5A8-AEDE9CA3D677}"/>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B803C2A1-0493-48C2-AA2E-917156F34651}"/>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6" name="그림 55">
                  <a:extLst>
                    <a:ext uri="{FF2B5EF4-FFF2-40B4-BE49-F238E27FC236}">
                      <a16:creationId xmlns:a16="http://schemas.microsoft.com/office/drawing/2014/main" id="{B6E18F3E-EA25-4239-A59C-65F04D952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239FABFC-8E97-4500-A530-C73776E2A712}"/>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DB2F47F1-C53D-4D56-ABEC-6171D46C7F5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4" name="그림 53">
                  <a:extLst>
                    <a:ext uri="{FF2B5EF4-FFF2-40B4-BE49-F238E27FC236}">
                      <a16:creationId xmlns:a16="http://schemas.microsoft.com/office/drawing/2014/main" id="{24F82A33-6657-4C18-8D17-37335BACD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BF82D4D2-0508-44AC-B2B1-FDC26323A52E}"/>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B536962D-B159-4AF9-BB2B-361A7D2AD9B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0" name="그룹 49">
                  <a:extLst>
                    <a:ext uri="{FF2B5EF4-FFF2-40B4-BE49-F238E27FC236}">
                      <a16:creationId xmlns:a16="http://schemas.microsoft.com/office/drawing/2014/main" id="{AB774736-AAD8-4279-B803-65905B8077CE}"/>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8C98BA7C-9B2A-4023-94CA-07534E0A8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84E98AEA-87A9-4346-BDCE-FDA8EBC5D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5E589DF0-B1E8-4063-89B7-80F5FCC64FC1}"/>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ED9D0076-9435-4B4C-AA33-1FC52FD27E6D}"/>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8" name="그림 47">
                  <a:extLst>
                    <a:ext uri="{FF2B5EF4-FFF2-40B4-BE49-F238E27FC236}">
                      <a16:creationId xmlns:a16="http://schemas.microsoft.com/office/drawing/2014/main" id="{71E6860F-EBFA-45E3-88C7-0C5BABED5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87F87A0-B8C2-41D3-A57C-7DDDCBD24AC4}"/>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C2376DBF-26B8-4335-96E6-81DBFC36492D}"/>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6" name="그림 45">
                  <a:extLst>
                    <a:ext uri="{FF2B5EF4-FFF2-40B4-BE49-F238E27FC236}">
                      <a16:creationId xmlns:a16="http://schemas.microsoft.com/office/drawing/2014/main" id="{7EC8686D-4599-4B03-9139-0B9994132E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1DE31FBC-E01C-4EEA-AC92-74AFE4F77C66}"/>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55F9DD6D-57B7-4CA3-A952-10DC4B74F6D4}"/>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4" name="그림 43">
                  <a:extLst>
                    <a:ext uri="{FF2B5EF4-FFF2-40B4-BE49-F238E27FC236}">
                      <a16:creationId xmlns:a16="http://schemas.microsoft.com/office/drawing/2014/main" id="{8CBFDD07-AC9B-4F61-B8E7-E9C109B4C62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1431A4C0-8124-4E9F-8E75-723BCE5647CB}"/>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44AA233D-73D9-4F78-97F3-0E3DF8B3D4D7}"/>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2" name="그림 41">
                  <a:extLst>
                    <a:ext uri="{FF2B5EF4-FFF2-40B4-BE49-F238E27FC236}">
                      <a16:creationId xmlns:a16="http://schemas.microsoft.com/office/drawing/2014/main" id="{3929C2D4-210A-48E4-ACAD-2C31AC0D76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DF9689E6-A2B7-4DE1-82E5-B6907EE1A084}"/>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EF87E587-83DF-42F8-8EF7-1626B431671A}"/>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F7E61E95-D83B-4B54-B883-ABDC8AD9236A}"/>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0" name="그림 39">
                    <a:extLst>
                      <a:ext uri="{FF2B5EF4-FFF2-40B4-BE49-F238E27FC236}">
                        <a16:creationId xmlns:a16="http://schemas.microsoft.com/office/drawing/2014/main" id="{8C27B44B-8170-4F8B-B473-BE86032D35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B8EB08BE-694E-4D06-9DA1-992621E22FEF}"/>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9B365276-7751-442C-94BC-EFF27C4746A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8" name="그림 37">
                    <a:extLst>
                      <a:ext uri="{FF2B5EF4-FFF2-40B4-BE49-F238E27FC236}">
                        <a16:creationId xmlns:a16="http://schemas.microsoft.com/office/drawing/2014/main" id="{99BFF8DA-CCF0-4993-9E3E-6AC362143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6C77752E-2FFE-4B00-B134-D51B504D62C4}"/>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D7929BE-4209-45C4-828A-2A2DB9E6EB56}"/>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0B52B24F-41C5-4143-84EA-2D3806C70A8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7285BA3D-9204-4EEA-9A76-8AC2EFA6D36C}"/>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E8C7298F-BE8F-43BF-9DFC-5B5FD05CA604}"/>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2" name="그림 31">
                  <a:extLst>
                    <a:ext uri="{FF2B5EF4-FFF2-40B4-BE49-F238E27FC236}">
                      <a16:creationId xmlns:a16="http://schemas.microsoft.com/office/drawing/2014/main" id="{4CC5D7DA-5EF1-4399-B725-A64186C687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871A251E-D479-415F-8551-0F35DB597B50}"/>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FF510429-D284-46D5-8C7D-D381AF68FED8}"/>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 name="그림 29">
                  <a:extLst>
                    <a:ext uri="{FF2B5EF4-FFF2-40B4-BE49-F238E27FC236}">
                      <a16:creationId xmlns:a16="http://schemas.microsoft.com/office/drawing/2014/main" id="{6536B524-2BA1-4D64-91B2-93EEE5E8C24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966CF45C-1D65-4A0C-9813-746C407F5FBD}"/>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B5841FEF-E15D-4BEC-9D0A-8BDC12FEFC1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8" name="그림 27">
                  <a:extLst>
                    <a:ext uri="{FF2B5EF4-FFF2-40B4-BE49-F238E27FC236}">
                      <a16:creationId xmlns:a16="http://schemas.microsoft.com/office/drawing/2014/main" id="{5F611991-ED31-437C-ACB5-2151A5FAED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6E6202D-C7F1-47C8-B51E-97EA8012E514}"/>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C60D809E-8B89-4C26-86E9-927C27F13F9E}"/>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6" name="그림 25">
                  <a:extLst>
                    <a:ext uri="{FF2B5EF4-FFF2-40B4-BE49-F238E27FC236}">
                      <a16:creationId xmlns:a16="http://schemas.microsoft.com/office/drawing/2014/main" id="{2D6F7176-D2FF-4940-92FA-15882A40D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E0828BE9-13EF-4E70-A60C-40C778BE0BDD}"/>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BA3070BA-770F-4609-B645-16938E542542}"/>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그림 23">
                  <a:extLst>
                    <a:ext uri="{FF2B5EF4-FFF2-40B4-BE49-F238E27FC236}">
                      <a16:creationId xmlns:a16="http://schemas.microsoft.com/office/drawing/2014/main" id="{6F874105-C5B9-4B61-B30F-DADA6DD5D2D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DF5035D1-B91D-4A9E-A5A9-6D7583228BB8}"/>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834564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DB9ADFD-1EF5-40C3-B5DB-CB78369A21AC}"/>
              </a:ext>
            </a:extLst>
          </p:cNvPr>
          <p:cNvSpPr>
            <a:spLocks noGrp="1"/>
          </p:cNvSpPr>
          <p:nvPr>
            <p:ph type="body" sz="quarter" idx="10"/>
          </p:nvPr>
        </p:nvSpPr>
        <p:spPr/>
        <p:txBody>
          <a:bodyPr/>
          <a:lstStyle/>
          <a:p>
            <a:r>
              <a:rPr lang="en-US" altLang="ko-KR" dirty="0" err="1"/>
              <a:t>Phân</a:t>
            </a:r>
            <a:r>
              <a:rPr lang="en-US" altLang="ko-KR" dirty="0"/>
              <a:t> </a:t>
            </a:r>
            <a:r>
              <a:rPr lang="en-US" altLang="ko-KR" dirty="0" err="1"/>
              <a:t>tích</a:t>
            </a:r>
            <a:r>
              <a:rPr lang="en-US" altLang="ko-KR" dirty="0"/>
              <a:t> </a:t>
            </a:r>
          </a:p>
          <a:p>
            <a:r>
              <a:rPr lang="en-US" altLang="ko-KR" dirty="0" err="1"/>
              <a:t>cơ</a:t>
            </a:r>
            <a:r>
              <a:rPr lang="en-US" altLang="ko-KR" dirty="0"/>
              <a:t> </a:t>
            </a:r>
            <a:r>
              <a:rPr lang="en-US" altLang="ko-KR" dirty="0" err="1"/>
              <a:t>bản</a:t>
            </a:r>
            <a:endParaRPr lang="ko-KR" altLang="en-US" dirty="0"/>
          </a:p>
        </p:txBody>
      </p:sp>
      <p:sp>
        <p:nvSpPr>
          <p:cNvPr id="3" name="텍스트 개체 틀 2">
            <a:extLst>
              <a:ext uri="{FF2B5EF4-FFF2-40B4-BE49-F238E27FC236}">
                <a16:creationId xmlns:a16="http://schemas.microsoft.com/office/drawing/2014/main" id="{7FEAA24C-91E1-41B2-BA83-27257F41816B}"/>
              </a:ext>
            </a:extLst>
          </p:cNvPr>
          <p:cNvSpPr>
            <a:spLocks noGrp="1"/>
          </p:cNvSpPr>
          <p:nvPr>
            <p:ph type="body" sz="quarter" idx="12"/>
          </p:nvPr>
        </p:nvSpPr>
        <p:spPr/>
        <p:txBody>
          <a:bodyPr/>
          <a:lstStyle/>
          <a:p>
            <a:r>
              <a:rPr lang="en-US" altLang="ko-KR" dirty="0" err="1"/>
              <a:t>Bài</a:t>
            </a:r>
            <a:r>
              <a:rPr lang="en-US" altLang="ko-KR" dirty="0"/>
              <a:t> 2.</a:t>
            </a:r>
            <a:endParaRPr lang="ko-KR" altLang="en-US" dirty="0"/>
          </a:p>
        </p:txBody>
      </p:sp>
    </p:spTree>
    <p:extLst>
      <p:ext uri="{BB962C8B-B14F-4D97-AF65-F5344CB8AC3E}">
        <p14:creationId xmlns:p14="http://schemas.microsoft.com/office/powerpoint/2010/main" val="2967859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CD95243-8C85-4917-B1C3-70104D1BD016}"/>
              </a:ext>
            </a:extLst>
          </p:cNvPr>
          <p:cNvSpPr>
            <a:spLocks noGrp="1"/>
          </p:cNvSpPr>
          <p:nvPr>
            <p:ph type="body" sz="quarter" idx="10"/>
          </p:nvPr>
        </p:nvSpPr>
        <p:spPr/>
        <p:txBody>
          <a:bodyPr/>
          <a:lstStyle/>
          <a:p>
            <a:r>
              <a:rPr lang="vi-VN" altLang="ko-KR" dirty="0"/>
              <a:t>Phân tích cơ bản</a:t>
            </a:r>
            <a:endParaRPr lang="ko-KR" altLang="en-US" dirty="0"/>
          </a:p>
        </p:txBody>
      </p:sp>
      <p:sp>
        <p:nvSpPr>
          <p:cNvPr id="3" name="텍스트 개체 틀 2">
            <a:extLst>
              <a:ext uri="{FF2B5EF4-FFF2-40B4-BE49-F238E27FC236}">
                <a16:creationId xmlns:a16="http://schemas.microsoft.com/office/drawing/2014/main" id="{B136162B-9F8F-4709-AED4-2959DF57F83E}"/>
              </a:ext>
            </a:extLst>
          </p:cNvPr>
          <p:cNvSpPr>
            <a:spLocks noGrp="1"/>
          </p:cNvSpPr>
          <p:nvPr>
            <p:ph type="body" sz="quarter" idx="11"/>
          </p:nvPr>
        </p:nvSpPr>
        <p:spPr/>
        <p:txBody>
          <a:bodyPr/>
          <a:lstStyle/>
          <a:p>
            <a:r>
              <a:rPr lang="en-US" altLang="ko-KR" dirty="0" err="1"/>
              <a:t>Bài</a:t>
            </a:r>
            <a:r>
              <a:rPr lang="en-US" altLang="ko-KR" dirty="0"/>
              <a:t> 2</a:t>
            </a:r>
            <a:endParaRPr lang="ko-KR" altLang="en-US" dirty="0"/>
          </a:p>
        </p:txBody>
      </p:sp>
      <p:sp>
        <p:nvSpPr>
          <p:cNvPr id="6" name="직사각형 5">
            <a:extLst>
              <a:ext uri="{FF2B5EF4-FFF2-40B4-BE49-F238E27FC236}">
                <a16:creationId xmlns:a16="http://schemas.microsoft.com/office/drawing/2014/main" id="{FCDB4246-759E-4914-9BA0-4E672FCE0734}"/>
              </a:ext>
            </a:extLst>
          </p:cNvPr>
          <p:cNvSpPr/>
          <p:nvPr/>
        </p:nvSpPr>
        <p:spPr>
          <a:xfrm>
            <a:off x="1236271" y="4508730"/>
            <a:ext cx="697277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rPr>
              <a:t>2.2. Truy vấn cơ bản với Apache Hive và Impala</a:t>
            </a:r>
            <a:endParaRPr lang="en-US" altLang="ko-KR" dirty="0">
              <a:solidFill>
                <a:schemeClr val="bg1">
                  <a:lumMod val="65000"/>
                </a:schemeClr>
              </a:solidFill>
              <a:latin typeface="SamsungOne-400" panose="020B0503030303020204" pitchFamily="34" charset="0"/>
            </a:endParaRPr>
          </a:p>
        </p:txBody>
      </p:sp>
      <p:sp>
        <p:nvSpPr>
          <p:cNvPr id="7" name="직사각형 6">
            <a:extLst>
              <a:ext uri="{FF2B5EF4-FFF2-40B4-BE49-F238E27FC236}">
                <a16:creationId xmlns:a16="http://schemas.microsoft.com/office/drawing/2014/main" id="{A7386D16-A9E2-4BCB-96F4-F653044A616F}"/>
              </a:ext>
            </a:extLst>
          </p:cNvPr>
          <p:cNvSpPr/>
          <p:nvPr/>
        </p:nvSpPr>
        <p:spPr>
          <a:xfrm>
            <a:off x="1051644" y="4508730"/>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12" name="직사각형 11">
            <a:extLst>
              <a:ext uri="{FF2B5EF4-FFF2-40B4-BE49-F238E27FC236}">
                <a16:creationId xmlns:a16="http://schemas.microsoft.com/office/drawing/2014/main" id="{819F4856-D527-F340-BF24-F0610BCE466A}"/>
              </a:ext>
            </a:extLst>
          </p:cNvPr>
          <p:cNvSpPr/>
          <p:nvPr/>
        </p:nvSpPr>
        <p:spPr>
          <a:xfrm>
            <a:off x="1234524" y="4128545"/>
            <a:ext cx="72357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rPr>
              <a:t>2.1. Tiền xử lý dữ liệu và phân tích dữ liệu cơ bản với Apache Pig</a:t>
            </a:r>
            <a:endParaRPr lang="en-US" altLang="ko-KR" dirty="0">
              <a:solidFill>
                <a:schemeClr val="tx1">
                  <a:lumMod val="75000"/>
                  <a:lumOff val="25000"/>
                </a:schemeClr>
              </a:solidFill>
              <a:latin typeface="SamsungOne-700" panose="020B0803030303020204" pitchFamily="34" charset="0"/>
            </a:endParaRPr>
          </a:p>
        </p:txBody>
      </p:sp>
      <p:sp>
        <p:nvSpPr>
          <p:cNvPr id="13" name="직사각형 12">
            <a:extLst>
              <a:ext uri="{FF2B5EF4-FFF2-40B4-BE49-F238E27FC236}">
                <a16:creationId xmlns:a16="http://schemas.microsoft.com/office/drawing/2014/main" id="{B0778892-EA95-7E4B-AB7C-5CE7632AC256}"/>
              </a:ext>
            </a:extLst>
          </p:cNvPr>
          <p:cNvSpPr/>
          <p:nvPr/>
        </p:nvSpPr>
        <p:spPr>
          <a:xfrm>
            <a:off x="1051644" y="4127372"/>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Tree>
    <p:extLst>
      <p:ext uri="{BB962C8B-B14F-4D97-AF65-F5344CB8AC3E}">
        <p14:creationId xmlns:p14="http://schemas.microsoft.com/office/powerpoint/2010/main" val="42041651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err="1"/>
              <a:t>Phân</a:t>
            </a:r>
            <a:r>
              <a:rPr lang="en-US" altLang="ko-KR" dirty="0"/>
              <a:t> </a:t>
            </a:r>
            <a:r>
              <a:rPr lang="en-US" altLang="ko-KR" dirty="0" err="1"/>
              <a:t>tích</a:t>
            </a:r>
            <a:r>
              <a:rPr lang="en-US" altLang="ko-KR" dirty="0"/>
              <a:t> </a:t>
            </a:r>
            <a:r>
              <a:rPr lang="en-US" altLang="ko-KR" dirty="0" err="1"/>
              <a:t>và</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grpSp>
        <p:nvGrpSpPr>
          <p:cNvPr id="13" name="그룹 12">
            <a:extLst>
              <a:ext uri="{FF2B5EF4-FFF2-40B4-BE49-F238E27FC236}">
                <a16:creationId xmlns:a16="http://schemas.microsoft.com/office/drawing/2014/main" id="{5EBD1D49-F547-4389-8A3D-554EB26BCE3F}"/>
              </a:ext>
            </a:extLst>
          </p:cNvPr>
          <p:cNvGrpSpPr/>
          <p:nvPr/>
        </p:nvGrpSpPr>
        <p:grpSpPr>
          <a:xfrm>
            <a:off x="824459" y="2412177"/>
            <a:ext cx="8297876" cy="1161472"/>
            <a:chOff x="1034524" y="2548102"/>
            <a:chExt cx="7842776" cy="1161472"/>
          </a:xfrm>
        </p:grpSpPr>
        <p:grpSp>
          <p:nvGrpSpPr>
            <p:cNvPr id="14" name="그룹 13">
              <a:extLst>
                <a:ext uri="{FF2B5EF4-FFF2-40B4-BE49-F238E27FC236}">
                  <a16:creationId xmlns:a16="http://schemas.microsoft.com/office/drawing/2014/main" id="{C46CC8F3-2504-46F2-A128-DBC2BC2D3A60}"/>
                </a:ext>
              </a:extLst>
            </p:cNvPr>
            <p:cNvGrpSpPr/>
            <p:nvPr/>
          </p:nvGrpSpPr>
          <p:grpSpPr>
            <a:xfrm>
              <a:off x="1034524" y="2548102"/>
              <a:ext cx="7842776" cy="1161472"/>
              <a:chOff x="1250424" y="2535401"/>
              <a:chExt cx="7218612" cy="1353191"/>
            </a:xfrm>
          </p:grpSpPr>
          <p:sp>
            <p:nvSpPr>
              <p:cNvPr id="19" name="모서리가 둥근 직사각형 5">
                <a:extLst>
                  <a:ext uri="{FF2B5EF4-FFF2-40B4-BE49-F238E27FC236}">
                    <a16:creationId xmlns:a16="http://schemas.microsoft.com/office/drawing/2014/main" id="{E2464153-7AAF-46E4-8E57-75CDBBAD5DC3}"/>
                  </a:ext>
                </a:extLst>
              </p:cNvPr>
              <p:cNvSpPr/>
              <p:nvPr/>
            </p:nvSpPr>
            <p:spPr>
              <a:xfrm>
                <a:off x="1399236" y="2616278"/>
                <a:ext cx="7069800" cy="1211546"/>
              </a:xfrm>
              <a:prstGeom prst="roundRect">
                <a:avLst>
                  <a:gd name="adj" fmla="val 4803"/>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오각형 44">
                <a:extLst>
                  <a:ext uri="{FF2B5EF4-FFF2-40B4-BE49-F238E27FC236}">
                    <a16:creationId xmlns:a16="http://schemas.microsoft.com/office/drawing/2014/main" id="{DF72021E-8977-497A-88E4-9948A89716FD}"/>
                  </a:ext>
                </a:extLst>
              </p:cNvPr>
              <p:cNvSpPr/>
              <p:nvPr/>
            </p:nvSpPr>
            <p:spPr>
              <a:xfrm>
                <a:off x="1250424" y="2535401"/>
                <a:ext cx="1652433" cy="1353191"/>
              </a:xfrm>
              <a:prstGeom prst="homePlate">
                <a:avLst>
                  <a:gd name="adj" fmla="val 33598"/>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15" name="Picture 3" descr="spark-logo-trademark.png">
              <a:extLst>
                <a:ext uri="{FF2B5EF4-FFF2-40B4-BE49-F238E27FC236}">
                  <a16:creationId xmlns:a16="http://schemas.microsoft.com/office/drawing/2014/main" id="{7C5D0CAC-7A51-47D9-B870-075863776D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535" y="3076455"/>
              <a:ext cx="1035004" cy="525168"/>
            </a:xfrm>
            <a:prstGeom prst="rect">
              <a:avLst/>
            </a:prstGeom>
          </p:spPr>
        </p:pic>
        <p:pic>
          <p:nvPicPr>
            <p:cNvPr id="16" name="그림 15">
              <a:extLst>
                <a:ext uri="{FF2B5EF4-FFF2-40B4-BE49-F238E27FC236}">
                  <a16:creationId xmlns:a16="http://schemas.microsoft.com/office/drawing/2014/main" id="{D3665642-E662-40D2-9A30-CDED3EC4D2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038" y="2662826"/>
              <a:ext cx="1231004" cy="389305"/>
            </a:xfrm>
            <a:prstGeom prst="rect">
              <a:avLst/>
            </a:prstGeom>
          </p:spPr>
        </p:pic>
        <p:sp>
          <p:nvSpPr>
            <p:cNvPr id="17" name="직사각형 16">
              <a:extLst>
                <a:ext uri="{FF2B5EF4-FFF2-40B4-BE49-F238E27FC236}">
                  <a16:creationId xmlns:a16="http://schemas.microsoft.com/office/drawing/2014/main" id="{7F497859-D3ED-41E0-B301-3D7159BD799C}"/>
                </a:ext>
              </a:extLst>
            </p:cNvPr>
            <p:cNvSpPr/>
            <p:nvPr/>
          </p:nvSpPr>
          <p:spPr>
            <a:xfrm>
              <a:off x="2919934" y="2711934"/>
              <a:ext cx="2351717" cy="307777"/>
            </a:xfrm>
            <a:prstGeom prst="rect">
              <a:avLst/>
            </a:prstGeom>
          </p:spPr>
          <p:txBody>
            <a:bodyPr wrap="none">
              <a:spAutoFit/>
            </a:bodyPr>
            <a:lstStyle/>
            <a:p>
              <a:pPr lvl="0"/>
              <a:r>
                <a:rPr lang="en-US" altLang="ko-KR" sz="1400" dirty="0">
                  <a:solidFill>
                    <a:srgbClr val="193EB0"/>
                  </a:solidFill>
                  <a:latin typeface="SamsungOne-700" panose="020B0803030303020204" pitchFamily="34" charset="0"/>
                  <a:ea typeface="SamsungOne-700" panose="020B0803030303020204" pitchFamily="34" charset="0"/>
                </a:rPr>
                <a:t>Hadoop </a:t>
              </a:r>
              <a:r>
                <a:rPr lang="en-US" altLang="ko-KR" sz="1400" dirty="0" err="1">
                  <a:solidFill>
                    <a:srgbClr val="193EB0"/>
                  </a:solidFill>
                  <a:latin typeface="SamsungOne-700" panose="020B0803030303020204" pitchFamily="34" charset="0"/>
                  <a:ea typeface="SamsungOne-700" panose="020B0803030303020204" pitchFamily="34" charset="0"/>
                </a:rPr>
                <a:t>MapReduce</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và</a:t>
              </a:r>
              <a:r>
                <a:rPr lang="en-US" altLang="ko-KR" sz="1400" dirty="0">
                  <a:solidFill>
                    <a:srgbClr val="193EB0"/>
                  </a:solidFill>
                  <a:latin typeface="SamsungOne-700" panose="020B0803030303020204" pitchFamily="34" charset="0"/>
                  <a:ea typeface="SamsungOne-700" panose="020B0803030303020204" pitchFamily="34" charset="0"/>
                </a:rPr>
                <a:t> Spark</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18" name="직사각형 17">
              <a:extLst>
                <a:ext uri="{FF2B5EF4-FFF2-40B4-BE49-F238E27FC236}">
                  <a16:creationId xmlns:a16="http://schemas.microsoft.com/office/drawing/2014/main" id="{CBEF0540-B11F-4079-88C3-CDD2C7300637}"/>
                </a:ext>
              </a:extLst>
            </p:cNvPr>
            <p:cNvSpPr/>
            <p:nvPr/>
          </p:nvSpPr>
          <p:spPr>
            <a:xfrm>
              <a:off x="2911285" y="3021871"/>
              <a:ext cx="5874127" cy="523220"/>
            </a:xfrm>
            <a:prstGeom prst="rect">
              <a:avLst/>
            </a:prstGeom>
          </p:spPr>
          <p:txBody>
            <a:bodyPr wrap="square">
              <a:spAutoFit/>
            </a:bodyPr>
            <a:lstStyle/>
            <a:p>
              <a:pPr marL="285750" lvl="0" indent="-285750">
                <a:buFont typeface="Wingdings" panose="05000000000000000000" pitchFamily="2" charset="2"/>
                <a:buChar char="ü"/>
              </a:pPr>
              <a:r>
                <a:rPr lang="vi-VN" altLang="ko-KR" sz="1400" dirty="0">
                  <a:solidFill>
                    <a:srgbClr val="193EB0"/>
                  </a:solidFill>
                  <a:latin typeface="SamsungOne-700" panose="020B0803030303020204" pitchFamily="34" charset="0"/>
                  <a:ea typeface="SamsungOne-700" panose="020B0803030303020204" pitchFamily="34" charset="0"/>
                </a:rPr>
                <a:t>Xử lý và phân tích dữ liệu với Hadoop</a:t>
              </a:r>
            </a:p>
            <a:p>
              <a:pPr marL="285750" lvl="0" indent="-285750">
                <a:buFont typeface="Wingdings" panose="05000000000000000000" pitchFamily="2" charset="2"/>
                <a:buChar char="ü"/>
              </a:pPr>
              <a:r>
                <a:rPr lang="vi-VN" altLang="ko-KR" sz="1400" dirty="0">
                  <a:solidFill>
                    <a:srgbClr val="193EB0"/>
                  </a:solidFill>
                  <a:latin typeface="SamsungOne-700" panose="020B0803030303020204" pitchFamily="34" charset="0"/>
                  <a:ea typeface="SamsungOne-700" panose="020B0803030303020204" pitchFamily="34" charset="0"/>
                </a:rPr>
                <a:t>Công cụ xử lý dữ liệu đẹp nhưng quá khó đối với người dùng bình thường</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D80FD863-4B76-4EA1-83EF-C05F0EC5E48F}"/>
              </a:ext>
            </a:extLst>
          </p:cNvPr>
          <p:cNvGrpSpPr/>
          <p:nvPr/>
        </p:nvGrpSpPr>
        <p:grpSpPr>
          <a:xfrm>
            <a:off x="816053" y="3679913"/>
            <a:ext cx="8297876" cy="1161472"/>
            <a:chOff x="1034524" y="2548102"/>
            <a:chExt cx="7842776" cy="1161472"/>
          </a:xfrm>
        </p:grpSpPr>
        <p:grpSp>
          <p:nvGrpSpPr>
            <p:cNvPr id="28" name="그룹 27">
              <a:extLst>
                <a:ext uri="{FF2B5EF4-FFF2-40B4-BE49-F238E27FC236}">
                  <a16:creationId xmlns:a16="http://schemas.microsoft.com/office/drawing/2014/main" id="{0005A24D-39EF-4242-A631-F9A055A994CF}"/>
                </a:ext>
              </a:extLst>
            </p:cNvPr>
            <p:cNvGrpSpPr/>
            <p:nvPr/>
          </p:nvGrpSpPr>
          <p:grpSpPr>
            <a:xfrm>
              <a:off x="1034524" y="2548102"/>
              <a:ext cx="7842776" cy="1161472"/>
              <a:chOff x="1250424" y="2535401"/>
              <a:chExt cx="7218612" cy="1353191"/>
            </a:xfrm>
          </p:grpSpPr>
          <p:sp>
            <p:nvSpPr>
              <p:cNvPr id="31" name="모서리가 둥근 직사각형 57">
                <a:extLst>
                  <a:ext uri="{FF2B5EF4-FFF2-40B4-BE49-F238E27FC236}">
                    <a16:creationId xmlns:a16="http://schemas.microsoft.com/office/drawing/2014/main" id="{CAACEC8B-B877-45BB-8BAA-1ACECD77B025}"/>
                  </a:ext>
                </a:extLst>
              </p:cNvPr>
              <p:cNvSpPr/>
              <p:nvPr/>
            </p:nvSpPr>
            <p:spPr>
              <a:xfrm>
                <a:off x="1399236" y="2616278"/>
                <a:ext cx="7069800" cy="1211546"/>
              </a:xfrm>
              <a:prstGeom prst="roundRect">
                <a:avLst>
                  <a:gd name="adj" fmla="val 4803"/>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오각형 58">
                <a:extLst>
                  <a:ext uri="{FF2B5EF4-FFF2-40B4-BE49-F238E27FC236}">
                    <a16:creationId xmlns:a16="http://schemas.microsoft.com/office/drawing/2014/main" id="{DFFCE918-F3CD-46A3-86E3-9ED0A7C4D034}"/>
                  </a:ext>
                </a:extLst>
              </p:cNvPr>
              <p:cNvSpPr/>
              <p:nvPr/>
            </p:nvSpPr>
            <p:spPr>
              <a:xfrm>
                <a:off x="1250424" y="2535401"/>
                <a:ext cx="1652433" cy="1353191"/>
              </a:xfrm>
              <a:prstGeom prst="homePlate">
                <a:avLst>
                  <a:gd name="adj" fmla="val 33598"/>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9" name="직사각형 28">
              <a:extLst>
                <a:ext uri="{FF2B5EF4-FFF2-40B4-BE49-F238E27FC236}">
                  <a16:creationId xmlns:a16="http://schemas.microsoft.com/office/drawing/2014/main" id="{8F46877B-D202-417C-BCAD-5900A6FA859F}"/>
                </a:ext>
              </a:extLst>
            </p:cNvPr>
            <p:cNvSpPr/>
            <p:nvPr/>
          </p:nvSpPr>
          <p:spPr>
            <a:xfrm>
              <a:off x="2919934" y="2711934"/>
              <a:ext cx="998745" cy="307777"/>
            </a:xfrm>
            <a:prstGeom prst="rect">
              <a:avLst/>
            </a:prstGeom>
          </p:spPr>
          <p:txBody>
            <a:bodyPr wrap="none">
              <a:spAutoFit/>
            </a:bodyPr>
            <a:lstStyle/>
            <a:p>
              <a:pPr lvl="0"/>
              <a:r>
                <a:rPr lang="en-US" altLang="ko-KR" sz="1400" dirty="0">
                  <a:solidFill>
                    <a:srgbClr val="193EB0"/>
                  </a:solidFill>
                  <a:latin typeface="SamsungOne-700" panose="020B0803030303020204" pitchFamily="34" charset="0"/>
                  <a:ea typeface="SamsungOne-700" panose="020B0803030303020204" pitchFamily="34" charset="0"/>
                </a:rPr>
                <a:t>Pig </a:t>
              </a:r>
              <a:r>
                <a:rPr lang="en-US" altLang="ko-KR" sz="1400" dirty="0" err="1">
                  <a:solidFill>
                    <a:srgbClr val="193EB0"/>
                  </a:solidFill>
                  <a:latin typeface="SamsungOne-700" panose="020B0803030303020204" pitchFamily="34" charset="0"/>
                  <a:ea typeface="SamsungOne-700" panose="020B0803030303020204" pitchFamily="34" charset="0"/>
                </a:rPr>
                <a:t>và</a:t>
              </a:r>
              <a:r>
                <a:rPr lang="en-US" altLang="ko-KR" sz="1400" dirty="0">
                  <a:solidFill>
                    <a:srgbClr val="193EB0"/>
                  </a:solidFill>
                  <a:latin typeface="SamsungOne-700" panose="020B0803030303020204" pitchFamily="34" charset="0"/>
                  <a:ea typeface="SamsungOne-700" panose="020B0803030303020204" pitchFamily="34" charset="0"/>
                </a:rPr>
                <a:t> Hive</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30" name="직사각형 29">
              <a:extLst>
                <a:ext uri="{FF2B5EF4-FFF2-40B4-BE49-F238E27FC236}">
                  <a16:creationId xmlns:a16="http://schemas.microsoft.com/office/drawing/2014/main" id="{E0E3F0DF-82B8-43E7-B3E6-5DC1C8EE0750}"/>
                </a:ext>
              </a:extLst>
            </p:cNvPr>
            <p:cNvSpPr/>
            <p:nvPr/>
          </p:nvSpPr>
          <p:spPr>
            <a:xfrm>
              <a:off x="2911285" y="3021871"/>
              <a:ext cx="5874127" cy="307777"/>
            </a:xfrm>
            <a:prstGeom prst="rect">
              <a:avLst/>
            </a:prstGeom>
          </p:spPr>
          <p:txBody>
            <a:bodyPr wrap="square">
              <a:spAutoFit/>
            </a:bodyPr>
            <a:lstStyle/>
            <a:p>
              <a:pPr marL="285750" lvl="0" indent="-285750">
                <a:buFont typeface="Wingdings" panose="05000000000000000000" pitchFamily="2" charset="2"/>
                <a:buChar char="ü"/>
              </a:pPr>
              <a:r>
                <a:rPr lang="vi-VN" altLang="ko-KR" sz="1400" dirty="0">
                  <a:solidFill>
                    <a:srgbClr val="193EB0"/>
                  </a:solidFill>
                  <a:latin typeface="SamsungOne-700" panose="020B0803030303020204" pitchFamily="34" charset="0"/>
                  <a:ea typeface="SamsungOneKorean 400" panose="020B0503030303020204" pitchFamily="50" charset="-127"/>
                </a:rPr>
                <a:t>Tóm tắt cấp cao hơn để xử lý dữ liệu chung</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pSp>
      <p:grpSp>
        <p:nvGrpSpPr>
          <p:cNvPr id="33" name="그룹 32">
            <a:extLst>
              <a:ext uri="{FF2B5EF4-FFF2-40B4-BE49-F238E27FC236}">
                <a16:creationId xmlns:a16="http://schemas.microsoft.com/office/drawing/2014/main" id="{CDFEBD8B-B692-479A-9708-24889B37BDB6}"/>
              </a:ext>
            </a:extLst>
          </p:cNvPr>
          <p:cNvGrpSpPr/>
          <p:nvPr/>
        </p:nvGrpSpPr>
        <p:grpSpPr>
          <a:xfrm>
            <a:off x="816053" y="4957146"/>
            <a:ext cx="8297876" cy="1161472"/>
            <a:chOff x="1034524" y="2548102"/>
            <a:chExt cx="7842776" cy="1161472"/>
          </a:xfrm>
        </p:grpSpPr>
        <p:grpSp>
          <p:nvGrpSpPr>
            <p:cNvPr id="34" name="그룹 33">
              <a:extLst>
                <a:ext uri="{FF2B5EF4-FFF2-40B4-BE49-F238E27FC236}">
                  <a16:creationId xmlns:a16="http://schemas.microsoft.com/office/drawing/2014/main" id="{A8ADB099-9DEE-467D-BE75-5B8E1CCE9182}"/>
                </a:ext>
              </a:extLst>
            </p:cNvPr>
            <p:cNvGrpSpPr/>
            <p:nvPr/>
          </p:nvGrpSpPr>
          <p:grpSpPr>
            <a:xfrm>
              <a:off x="1034524" y="2548102"/>
              <a:ext cx="7842776" cy="1161472"/>
              <a:chOff x="1250424" y="2535401"/>
              <a:chExt cx="7218612" cy="1353191"/>
            </a:xfrm>
          </p:grpSpPr>
          <p:sp>
            <p:nvSpPr>
              <p:cNvPr id="37" name="모서리가 둥근 직사각형 65">
                <a:extLst>
                  <a:ext uri="{FF2B5EF4-FFF2-40B4-BE49-F238E27FC236}">
                    <a16:creationId xmlns:a16="http://schemas.microsoft.com/office/drawing/2014/main" id="{FB303ABB-05F9-4FAE-BB4E-275EA2EB5B6A}"/>
                  </a:ext>
                </a:extLst>
              </p:cNvPr>
              <p:cNvSpPr/>
              <p:nvPr/>
            </p:nvSpPr>
            <p:spPr>
              <a:xfrm>
                <a:off x="1399236" y="2616278"/>
                <a:ext cx="7069800" cy="1211546"/>
              </a:xfrm>
              <a:prstGeom prst="roundRect">
                <a:avLst>
                  <a:gd name="adj" fmla="val 4803"/>
                </a:avLst>
              </a:prstGeom>
              <a:solidFill>
                <a:srgbClr val="E9F2F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오각형 66">
                <a:extLst>
                  <a:ext uri="{FF2B5EF4-FFF2-40B4-BE49-F238E27FC236}">
                    <a16:creationId xmlns:a16="http://schemas.microsoft.com/office/drawing/2014/main" id="{05D62612-4A59-4643-A160-BF2EDF4A5699}"/>
                  </a:ext>
                </a:extLst>
              </p:cNvPr>
              <p:cNvSpPr/>
              <p:nvPr/>
            </p:nvSpPr>
            <p:spPr>
              <a:xfrm>
                <a:off x="1250424" y="2535401"/>
                <a:ext cx="1652433" cy="1353191"/>
              </a:xfrm>
              <a:prstGeom prst="homePlate">
                <a:avLst>
                  <a:gd name="adj" fmla="val 33598"/>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35" name="직사각형 34">
              <a:extLst>
                <a:ext uri="{FF2B5EF4-FFF2-40B4-BE49-F238E27FC236}">
                  <a16:creationId xmlns:a16="http://schemas.microsoft.com/office/drawing/2014/main" id="{82B2EEB5-9D87-41E4-AE92-5709BA5DCBB4}"/>
                </a:ext>
              </a:extLst>
            </p:cNvPr>
            <p:cNvSpPr/>
            <p:nvPr/>
          </p:nvSpPr>
          <p:spPr>
            <a:xfrm>
              <a:off x="2919934" y="2711934"/>
              <a:ext cx="734496" cy="307777"/>
            </a:xfrm>
            <a:prstGeom prst="rect">
              <a:avLst/>
            </a:prstGeom>
          </p:spPr>
          <p:txBody>
            <a:bodyPr wrap="none">
              <a:spAutoFit/>
            </a:bodyPr>
            <a:lstStyle/>
            <a:p>
              <a:pPr lvl="0"/>
              <a:r>
                <a:rPr lang="en-US" altLang="ko-KR" sz="1400" dirty="0">
                  <a:solidFill>
                    <a:srgbClr val="193EB0"/>
                  </a:solidFill>
                  <a:latin typeface="SamsungOne-700" panose="020B0803030303020204" pitchFamily="34" charset="0"/>
                  <a:ea typeface="SamsungOne-700" panose="020B0803030303020204" pitchFamily="34" charset="0"/>
                </a:rPr>
                <a:t>Impala</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sp>
          <p:nvSpPr>
            <p:cNvPr id="36" name="직사각형 35">
              <a:extLst>
                <a:ext uri="{FF2B5EF4-FFF2-40B4-BE49-F238E27FC236}">
                  <a16:creationId xmlns:a16="http://schemas.microsoft.com/office/drawing/2014/main" id="{E2FF8E5D-870D-4E44-B946-4F1B48AC41B4}"/>
                </a:ext>
              </a:extLst>
            </p:cNvPr>
            <p:cNvSpPr/>
            <p:nvPr/>
          </p:nvSpPr>
          <p:spPr>
            <a:xfrm>
              <a:off x="2911285" y="3021871"/>
              <a:ext cx="5874127" cy="307777"/>
            </a:xfrm>
            <a:prstGeom prst="rect">
              <a:avLst/>
            </a:prstGeom>
          </p:spPr>
          <p:txBody>
            <a:bodyPr wrap="square">
              <a:spAutoFit/>
            </a:bodyPr>
            <a:lstStyle/>
            <a:p>
              <a:pPr marL="285750" lvl="0" indent="-285750">
                <a:buFont typeface="Wingdings" panose="05000000000000000000" pitchFamily="2" charset="2"/>
                <a:buChar char="ü"/>
              </a:pPr>
              <a:r>
                <a:rPr lang="vi-VN" altLang="ko-KR" sz="1400" dirty="0">
                  <a:solidFill>
                    <a:srgbClr val="193EB0"/>
                  </a:solidFill>
                  <a:latin typeface="SamsungOne-700" panose="020B0803030303020204" pitchFamily="34" charset="0"/>
                  <a:ea typeface="SamsungOne-700" panose="020B0803030303020204" pitchFamily="34" charset="0"/>
                </a:rPr>
                <a:t>Phân tích tương tác với công cụ thực thi</a:t>
              </a:r>
              <a:endParaRPr lang="ko-KR" altLang="en-US" sz="1400" dirty="0">
                <a:solidFill>
                  <a:srgbClr val="193EB0"/>
                </a:solidFill>
                <a:latin typeface="SamsungOne-700" panose="020B0803030303020204" pitchFamily="34" charset="0"/>
                <a:ea typeface="SamsungOneKorean 400" panose="020B0503030303020204" pitchFamily="50" charset="-127"/>
              </a:endParaRPr>
            </a:p>
          </p:txBody>
        </p:sp>
      </p:grpSp>
      <p:pic>
        <p:nvPicPr>
          <p:cNvPr id="39" name="그림 38">
            <a:extLst>
              <a:ext uri="{FF2B5EF4-FFF2-40B4-BE49-F238E27FC236}">
                <a16:creationId xmlns:a16="http://schemas.microsoft.com/office/drawing/2014/main" id="{5B369B1C-0A26-4E6D-848C-3617A6CD4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840" y="5091080"/>
            <a:ext cx="907814" cy="907814"/>
          </a:xfrm>
          <a:prstGeom prst="rect">
            <a:avLst/>
          </a:prstGeom>
        </p:spPr>
      </p:pic>
      <p:pic>
        <p:nvPicPr>
          <p:cNvPr id="40" name="그림 39">
            <a:extLst>
              <a:ext uri="{FF2B5EF4-FFF2-40B4-BE49-F238E27FC236}">
                <a16:creationId xmlns:a16="http://schemas.microsoft.com/office/drawing/2014/main" id="{9F3F4905-2072-43BC-ADE5-A7CB9C9FE5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928" y="3917286"/>
            <a:ext cx="784215" cy="705794"/>
          </a:xfrm>
          <a:prstGeom prst="rect">
            <a:avLst/>
          </a:prstGeom>
        </p:spPr>
      </p:pic>
      <p:pic>
        <p:nvPicPr>
          <p:cNvPr id="41" name="그림 40">
            <a:extLst>
              <a:ext uri="{FF2B5EF4-FFF2-40B4-BE49-F238E27FC236}">
                <a16:creationId xmlns:a16="http://schemas.microsoft.com/office/drawing/2014/main" id="{C1B19DCC-D235-477E-A200-1D9539F5F6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249" y="3853739"/>
            <a:ext cx="586811" cy="880216"/>
          </a:xfrm>
          <a:prstGeom prst="rect">
            <a:avLst/>
          </a:prstGeom>
        </p:spPr>
      </p:pic>
    </p:spTree>
    <p:extLst>
      <p:ext uri="{BB962C8B-B14F-4D97-AF65-F5344CB8AC3E}">
        <p14:creationId xmlns:p14="http://schemas.microsoft.com/office/powerpoint/2010/main" val="330011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vi-VN" altLang="ko-KR" dirty="0"/>
              <a:t>Các loại hệ thống cơ sở dữ liệu</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8" name="텍스트 개체 틀 7">
            <a:extLst>
              <a:ext uri="{FF2B5EF4-FFF2-40B4-BE49-F238E27FC236}">
                <a16:creationId xmlns:a16="http://schemas.microsoft.com/office/drawing/2014/main" id="{D9F27BC3-61EE-4C96-963D-2E6560BD8989}"/>
              </a:ext>
            </a:extLst>
          </p:cNvPr>
          <p:cNvSpPr>
            <a:spLocks noGrp="1"/>
          </p:cNvSpPr>
          <p:nvPr>
            <p:ph type="body" sz="quarter" idx="15"/>
          </p:nvPr>
        </p:nvSpPr>
        <p:spPr/>
        <p:txBody>
          <a:bodyPr/>
          <a:lstStyle/>
          <a:p>
            <a:r>
              <a:rPr lang="vi-VN" altLang="ko-KR" dirty="0"/>
              <a:t>Hệ thống tập tin</a:t>
            </a:r>
          </a:p>
          <a:p>
            <a:r>
              <a:rPr lang="vi-VN" altLang="ko-KR" dirty="0"/>
              <a:t>DB phân cấp</a:t>
            </a:r>
          </a:p>
          <a:p>
            <a:r>
              <a:rPr lang="vi-VN" altLang="ko-KR" dirty="0"/>
              <a:t>Cơ sở hạ tầng mạng</a:t>
            </a:r>
          </a:p>
          <a:p>
            <a:r>
              <a:rPr lang="vi-VN" altLang="ko-KR" dirty="0"/>
              <a:t>DB quan hệ</a:t>
            </a:r>
          </a:p>
          <a:p>
            <a:r>
              <a:rPr lang="vi-VN" altLang="ko-KR" dirty="0"/>
              <a:t>DB hướng đối tượng</a:t>
            </a:r>
          </a:p>
          <a:p>
            <a:r>
              <a:rPr lang="vi-VN" altLang="ko-KR" dirty="0"/>
              <a:t>NoSQL</a:t>
            </a:r>
            <a:endParaRPr lang="ko-KR" altLang="en-US" dirty="0"/>
          </a:p>
        </p:txBody>
      </p:sp>
    </p:spTree>
    <p:extLst>
      <p:ext uri="{BB962C8B-B14F-4D97-AF65-F5344CB8AC3E}">
        <p14:creationId xmlns:p14="http://schemas.microsoft.com/office/powerpoint/2010/main" val="35844575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en-US" altLang="ko-KR"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Apache Pig / Hive / Impala</a:t>
            </a:r>
            <a:endParaRPr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11" name="텍스트 개체 틀 4">
            <a:extLst>
              <a:ext uri="{FF2B5EF4-FFF2-40B4-BE49-F238E27FC236}">
                <a16:creationId xmlns:a16="http://schemas.microsoft.com/office/drawing/2014/main" id="{F00D925C-2718-4606-9CE9-73195B2E978E}"/>
              </a:ext>
            </a:extLst>
          </p:cNvPr>
          <p:cNvSpPr>
            <a:spLocks noGrp="1"/>
          </p:cNvSpPr>
          <p:nvPr>
            <p:ph type="body" sz="quarter" idx="15"/>
          </p:nvPr>
        </p:nvSpPr>
        <p:spPr/>
        <p:txBody>
          <a:bodyPr/>
          <a:lstStyle/>
          <a:p>
            <a:r>
              <a:rPr lang="en-US" altLang="ko-KR" dirty="0"/>
              <a:t>Pig</a:t>
            </a:r>
          </a:p>
          <a:p>
            <a:pPr lvl="1"/>
            <a:r>
              <a:rPr lang="en-US" altLang="ko-KR" dirty="0" err="1"/>
              <a:t>Thay</a:t>
            </a:r>
            <a:r>
              <a:rPr lang="en-US" altLang="ko-KR" dirty="0"/>
              <a:t> </a:t>
            </a:r>
            <a:r>
              <a:rPr lang="en-US" altLang="ko-KR" dirty="0" err="1"/>
              <a:t>thế</a:t>
            </a:r>
            <a:r>
              <a:rPr lang="en-US" altLang="ko-KR" dirty="0"/>
              <a:t> </a:t>
            </a:r>
            <a:r>
              <a:rPr lang="en-US" altLang="ko-KR" dirty="0" err="1"/>
              <a:t>cho</a:t>
            </a:r>
            <a:r>
              <a:rPr lang="en-US" altLang="ko-KR" dirty="0"/>
              <a:t> </a:t>
            </a:r>
            <a:r>
              <a:rPr lang="en-US" altLang="ko-KR" dirty="0" err="1"/>
              <a:t>việc</a:t>
            </a:r>
            <a:r>
              <a:rPr lang="en-US" altLang="ko-KR" dirty="0"/>
              <a:t> </a:t>
            </a:r>
            <a:r>
              <a:rPr lang="en-US" altLang="ko-KR" dirty="0" err="1"/>
              <a:t>viết</a:t>
            </a:r>
            <a:r>
              <a:rPr lang="en-US" altLang="ko-KR" dirty="0"/>
              <a:t> </a:t>
            </a:r>
            <a:r>
              <a:rPr lang="en-US" altLang="ko-KR" dirty="0" err="1"/>
              <a:t>mã</a:t>
            </a:r>
            <a:r>
              <a:rPr lang="en-US" altLang="ko-KR" dirty="0"/>
              <a:t> java </a:t>
            </a:r>
            <a:r>
              <a:rPr lang="en-US" altLang="ko-KR" dirty="0" err="1"/>
              <a:t>để</a:t>
            </a:r>
            <a:r>
              <a:rPr lang="en-US" altLang="ko-KR" dirty="0"/>
              <a:t> </a:t>
            </a:r>
            <a:r>
              <a:rPr lang="en-US" altLang="ko-KR" dirty="0" err="1"/>
              <a:t>xử</a:t>
            </a:r>
            <a:r>
              <a:rPr lang="en-US" altLang="ko-KR" dirty="0"/>
              <a:t> </a:t>
            </a:r>
            <a:r>
              <a:rPr lang="en-US" altLang="ko-KR" dirty="0" err="1"/>
              <a:t>lý</a:t>
            </a:r>
            <a:r>
              <a:rPr lang="en-US" altLang="ko-KR" dirty="0"/>
              <a:t> Big data.</a:t>
            </a:r>
          </a:p>
          <a:p>
            <a:pPr lvl="1"/>
            <a:r>
              <a:rPr lang="en-US" altLang="ko-KR" dirty="0" err="1"/>
              <a:t>Cung</a:t>
            </a:r>
            <a:r>
              <a:rPr lang="en-US" altLang="ko-KR" dirty="0"/>
              <a:t> </a:t>
            </a:r>
            <a:r>
              <a:rPr lang="en-US" altLang="ko-KR" dirty="0" err="1"/>
              <a:t>cấp</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cấp</a:t>
            </a:r>
            <a:r>
              <a:rPr lang="en-US" altLang="ko-KR" dirty="0"/>
              <a:t> </a:t>
            </a:r>
            <a:r>
              <a:rPr lang="en-US" altLang="ko-KR" dirty="0" err="1"/>
              <a:t>cao</a:t>
            </a:r>
            <a:endParaRPr lang="en-US" altLang="ko-KR" dirty="0"/>
          </a:p>
          <a:p>
            <a:pPr lvl="1"/>
            <a:r>
              <a:rPr lang="en-US" altLang="ko-KR" dirty="0" err="1"/>
              <a:t>Đặc</a:t>
            </a:r>
            <a:r>
              <a:rPr lang="en-US" altLang="ko-KR" dirty="0"/>
              <a:t> </a:t>
            </a:r>
            <a:r>
              <a:rPr lang="en-US" altLang="ko-KR" dirty="0" err="1"/>
              <a:t>biệt</a:t>
            </a:r>
            <a:r>
              <a:rPr lang="en-US" altLang="ko-KR" dirty="0"/>
              <a:t> </a:t>
            </a:r>
            <a:r>
              <a:rPr lang="en-US" altLang="ko-KR" dirty="0" err="1"/>
              <a:t>giỏi</a:t>
            </a:r>
            <a:r>
              <a:rPr lang="en-US" altLang="ko-KR" dirty="0"/>
              <a:t> </a:t>
            </a:r>
            <a:r>
              <a:rPr lang="en-US" altLang="ko-KR" dirty="0" err="1"/>
              <a:t>tiền</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cho</a:t>
            </a:r>
            <a:r>
              <a:rPr lang="en-US" altLang="ko-KR" dirty="0"/>
              <a:t> ETL </a:t>
            </a:r>
            <a:r>
              <a:rPr lang="en-US" altLang="ko-KR" dirty="0" err="1"/>
              <a:t>với</a:t>
            </a:r>
            <a:r>
              <a:rPr lang="en-US" altLang="ko-KR" dirty="0"/>
              <a:t> </a:t>
            </a:r>
            <a:r>
              <a:rPr lang="en-US" altLang="ko-KR" dirty="0" err="1"/>
              <a:t>dữ</a:t>
            </a:r>
            <a:r>
              <a:rPr lang="en-US" altLang="ko-KR" dirty="0"/>
              <a:t> </a:t>
            </a:r>
            <a:r>
              <a:rPr lang="en-US" altLang="ko-KR" dirty="0" err="1"/>
              <a:t>liệu</a:t>
            </a:r>
            <a:r>
              <a:rPr lang="en-US" altLang="ko-KR" dirty="0"/>
              <a:t> phi </a:t>
            </a:r>
            <a:r>
              <a:rPr lang="en-US" altLang="ko-KR" dirty="0" err="1"/>
              <a:t>cấu</a:t>
            </a:r>
            <a:r>
              <a:rPr lang="en-US" altLang="ko-KR" dirty="0"/>
              <a:t> </a:t>
            </a:r>
            <a:r>
              <a:rPr lang="en-US" altLang="ko-KR" dirty="0" err="1"/>
              <a:t>trúc</a:t>
            </a:r>
            <a:r>
              <a:rPr lang="en-US" altLang="ko-KR" dirty="0"/>
              <a:t>.</a:t>
            </a:r>
          </a:p>
          <a:p>
            <a:r>
              <a:rPr lang="en-US" altLang="ko-KR" dirty="0"/>
              <a:t>Apache Hive</a:t>
            </a:r>
          </a:p>
          <a:p>
            <a:pPr lvl="1"/>
            <a:r>
              <a:rPr lang="vi-VN" altLang="ko-KR" dirty="0"/>
              <a:t>Một sự trừu tượng hóa khác trên Hadoop với SQL</a:t>
            </a:r>
          </a:p>
          <a:p>
            <a:pPr lvl="1"/>
            <a:r>
              <a:rPr lang="vi-VN" altLang="ko-KR" dirty="0"/>
              <a:t>Hive sử dụng ngôn ngữ giống như SQL, HiveQL</a:t>
            </a:r>
            <a:endParaRPr lang="en-US" altLang="ko-KR" dirty="0"/>
          </a:p>
          <a:p>
            <a:r>
              <a:rPr lang="en-US" altLang="ko-KR" dirty="0"/>
              <a:t>Apache Impala</a:t>
            </a:r>
          </a:p>
          <a:p>
            <a:pPr lvl="1"/>
            <a:r>
              <a:rPr lang="vi-VN" altLang="ko-KR" dirty="0"/>
              <a:t>Một công cụ SQL song song lớn trên cụm Hadoop</a:t>
            </a:r>
          </a:p>
          <a:p>
            <a:pPr lvl="1"/>
            <a:r>
              <a:rPr lang="vi-VN" altLang="ko-KR" dirty="0"/>
              <a:t>Sử dụng impala SQL như HiveQL</a:t>
            </a:r>
          </a:p>
          <a:p>
            <a:pPr lvl="1"/>
            <a:r>
              <a:rPr lang="vi-VN" altLang="ko-KR" dirty="0"/>
              <a:t>Ngôn ngữ truy vấn cấp cao</a:t>
            </a:r>
            <a:endParaRPr lang="en-US" altLang="ko-KR" dirty="0"/>
          </a:p>
        </p:txBody>
      </p:sp>
    </p:spTree>
    <p:extLst>
      <p:ext uri="{BB962C8B-B14F-4D97-AF65-F5344CB8AC3E}">
        <p14:creationId xmlns:p14="http://schemas.microsoft.com/office/powerpoint/2010/main" val="466528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a:t>
            </a:r>
            <a:r>
              <a:rPr kumimoji="1" lang="en-US" altLang="ko-KR" dirty="0" err="1"/>
              <a:t>là</a:t>
            </a:r>
            <a:r>
              <a:rPr kumimoji="1" lang="en-US" altLang="ko-KR" dirty="0"/>
              <a:t> </a:t>
            </a:r>
            <a:r>
              <a:rPr kumimoji="1" lang="en-US" altLang="ko-KR" dirty="0" err="1"/>
              <a:t>gì</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pPr>
              <a:lnSpc>
                <a:spcPts val="2500"/>
              </a:lnSpc>
              <a:tabLst/>
            </a:pPr>
            <a:r>
              <a:rPr lang="vi-VN" altLang="zh-CN" dirty="0">
                <a:solidFill>
                  <a:srgbClr val="000000"/>
                </a:solidFill>
                <a:cs typeface="Calibri Light" pitchFamily="18" charset="0"/>
              </a:rPr>
              <a:t>Nó là một công cụ để thực thi các chương trình trên Hadoop</a:t>
            </a:r>
          </a:p>
          <a:p>
            <a:pPr>
              <a:lnSpc>
                <a:spcPts val="2500"/>
              </a:lnSpc>
              <a:tabLst/>
            </a:pPr>
            <a:r>
              <a:rPr lang="vi-VN" altLang="zh-CN" dirty="0">
                <a:solidFill>
                  <a:srgbClr val="000000"/>
                </a:solidFill>
                <a:cs typeface="Calibri Light" pitchFamily="18" charset="0"/>
              </a:rPr>
              <a:t>Pig là một giải pháp thay thế cho việc viết mã MapReduce cấp thấp.</a:t>
            </a:r>
          </a:p>
          <a:p>
            <a:pPr>
              <a:lnSpc>
                <a:spcPts val="2500"/>
              </a:lnSpc>
              <a:tabLst/>
            </a:pPr>
            <a:r>
              <a:rPr lang="vi-VN" altLang="zh-CN" dirty="0">
                <a:solidFill>
                  <a:srgbClr val="000000"/>
                </a:solidFill>
                <a:cs typeface="Calibri Light" pitchFamily="18" charset="0"/>
              </a:rPr>
              <a:t>Nó cung cấp một ngôn ngữ, Pig Latin, để xác định các chương trình này</a:t>
            </a:r>
          </a:p>
          <a:p>
            <a:pPr>
              <a:lnSpc>
                <a:spcPts val="2500"/>
              </a:lnSpc>
              <a:tabLst/>
            </a:pPr>
            <a:r>
              <a:rPr lang="vi-VN" altLang="zh-CN" dirty="0">
                <a:solidFill>
                  <a:srgbClr val="000000"/>
                </a:solidFill>
                <a:cs typeface="Calibri Light" pitchFamily="18" charset="0"/>
              </a:rPr>
              <a:t>Trường hợp sử dụng</a:t>
            </a:r>
            <a:endParaRPr lang="en-US" altLang="ko-KR" dirty="0"/>
          </a:p>
          <a:p>
            <a:pPr lvl="1"/>
            <a:r>
              <a:rPr lang="en-US" altLang="ko-KR" dirty="0"/>
              <a:t>L</a:t>
            </a:r>
            <a:r>
              <a:rPr lang="vi-VN" altLang="ko-KR" dirty="0"/>
              <a:t>ấy mẫu dữ liệu</a:t>
            </a:r>
          </a:p>
          <a:p>
            <a:pPr lvl="1"/>
            <a:r>
              <a:rPr lang="vi-VN" altLang="ko-KR" dirty="0"/>
              <a:t>Được sử dụng để xử lý trích xuất, chuyển đổi và tải (ETL)</a:t>
            </a:r>
          </a:p>
          <a:p>
            <a:pPr lvl="1"/>
            <a:r>
              <a:rPr lang="vi-VN" altLang="ko-KR" dirty="0"/>
              <a:t>Trích xuất dữ liệu có giá trị từ nhật ký</a:t>
            </a:r>
            <a:endParaRPr lang="en-US" altLang="zh-CN" dirty="0">
              <a:solidFill>
                <a:srgbClr val="000000"/>
              </a:solidFill>
              <a:cs typeface="Calibri Light" pitchFamily="18" charset="0"/>
            </a:endParaRPr>
          </a:p>
        </p:txBody>
      </p:sp>
      <p:pic>
        <p:nvPicPr>
          <p:cNvPr id="6" name="Picture 3">
            <a:extLst>
              <a:ext uri="{FF2B5EF4-FFF2-40B4-BE49-F238E27FC236}">
                <a16:creationId xmlns:a16="http://schemas.microsoft.com/office/drawing/2014/main" id="{1392C326-CEB0-EB4C-AC53-7CF012D9CCF4}"/>
              </a:ext>
            </a:extLst>
          </p:cNvPr>
          <p:cNvPicPr>
            <a:picLocks noChangeAspect="1" noChangeArrowheads="1"/>
          </p:cNvPicPr>
          <p:nvPr/>
        </p:nvPicPr>
        <p:blipFill>
          <a:blip r:embed="rId3"/>
          <a:srcRect/>
          <a:stretch>
            <a:fillRect/>
          </a:stretch>
        </p:blipFill>
        <p:spPr bwMode="auto">
          <a:xfrm>
            <a:off x="6243860" y="3035567"/>
            <a:ext cx="2489200" cy="1866900"/>
          </a:xfrm>
          <a:prstGeom prst="rect">
            <a:avLst/>
          </a:prstGeom>
          <a:noFill/>
        </p:spPr>
      </p:pic>
    </p:spTree>
    <p:extLst>
      <p:ext uri="{BB962C8B-B14F-4D97-AF65-F5344CB8AC3E}">
        <p14:creationId xmlns:p14="http://schemas.microsoft.com/office/powerpoint/2010/main" val="7955603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Tại</a:t>
            </a:r>
            <a:r>
              <a:rPr kumimoji="1" lang="en-US" altLang="ko-KR" dirty="0"/>
              <a:t> </a:t>
            </a:r>
            <a:r>
              <a:rPr kumimoji="1" lang="en-US" altLang="ko-KR" dirty="0" err="1"/>
              <a:t>sao</a:t>
            </a:r>
            <a:r>
              <a:rPr kumimoji="1" lang="en-US" altLang="ko-KR" dirty="0"/>
              <a:t> </a:t>
            </a:r>
            <a:r>
              <a:rPr kumimoji="1" lang="en-US" altLang="ko-KR" dirty="0" err="1"/>
              <a:t>lại</a:t>
            </a:r>
            <a:r>
              <a:rPr kumimoji="1" lang="en-US" altLang="ko-KR" dirty="0"/>
              <a:t> </a:t>
            </a:r>
            <a:r>
              <a:rPr kumimoji="1" lang="en-US" altLang="ko-KR" dirty="0" err="1"/>
              <a:t>là</a:t>
            </a:r>
            <a:r>
              <a:rPr kumimoji="1" lang="en-US" altLang="ko-KR" dirty="0"/>
              <a:t> Pig?</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pPr>
              <a:lnSpc>
                <a:spcPts val="2900"/>
              </a:lnSpc>
              <a:tabLst>
                <a:tab pos="25400" algn="l"/>
                <a:tab pos="317500" algn="l"/>
                <a:tab pos="419100" algn="l"/>
              </a:tabLst>
            </a:pPr>
            <a:r>
              <a:rPr lang="en-US" altLang="zh-CN" dirty="0">
                <a:solidFill>
                  <a:srgbClr val="000000"/>
                </a:solidFill>
                <a:cs typeface="Calibri Light" pitchFamily="18" charset="0"/>
              </a:rPr>
              <a:t>Pig (</a:t>
            </a:r>
            <a:r>
              <a:rPr lang="en-US" altLang="zh-CN" dirty="0" err="1">
                <a:solidFill>
                  <a:srgbClr val="000000"/>
                </a:solidFill>
                <a:cs typeface="Calibri Light" pitchFamily="18" charset="0"/>
              </a:rPr>
              <a:t>Lợn</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ăn</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bất</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cứ</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thứ</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gì</a:t>
            </a:r>
            <a:endParaRPr lang="en-US" altLang="zh-CN" dirty="0">
              <a:solidFill>
                <a:srgbClr val="000000"/>
              </a:solidFill>
              <a:cs typeface="Calibri Light" pitchFamily="18" charset="0"/>
            </a:endParaRPr>
          </a:p>
          <a:p>
            <a:pPr lvl="1">
              <a:spcBef>
                <a:spcPts val="500"/>
              </a:spcBef>
              <a:tabLst>
                <a:tab pos="25400" algn="l"/>
                <a:tab pos="317500" algn="l"/>
                <a:tab pos="419100" algn="l"/>
              </a:tabLst>
            </a:pPr>
            <a:r>
              <a:rPr lang="en-US" altLang="zh-CN" dirty="0">
                <a:solidFill>
                  <a:srgbClr val="000000"/>
                </a:solidFill>
                <a:cs typeface="Calibri Light" pitchFamily="18" charset="0"/>
              </a:rPr>
              <a:t>Pig </a:t>
            </a:r>
            <a:r>
              <a:rPr lang="en-US" altLang="zh-CN" dirty="0" err="1">
                <a:solidFill>
                  <a:srgbClr val="000000"/>
                </a:solidFill>
                <a:cs typeface="Calibri Light" pitchFamily="18" charset="0"/>
              </a:rPr>
              <a:t>có</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thể</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xử</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lý</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bất</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kỳ</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dữ</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liệu</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nào</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có</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cấu</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trúc</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hoặc</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không</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cấu</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trúc</a:t>
            </a:r>
            <a:endParaRPr lang="en-US" altLang="zh-CN" dirty="0">
              <a:solidFill>
                <a:srgbClr val="000000"/>
              </a:solidFill>
              <a:cs typeface="Calibri Light" pitchFamily="18" charset="0"/>
            </a:endParaRPr>
          </a:p>
          <a:p>
            <a:pPr>
              <a:lnSpc>
                <a:spcPts val="2600"/>
              </a:lnSpc>
              <a:tabLst>
                <a:tab pos="25400" algn="l"/>
                <a:tab pos="317500" algn="l"/>
                <a:tab pos="419100" algn="l"/>
              </a:tabLst>
            </a:pPr>
            <a:r>
              <a:rPr lang="en-US" altLang="zh-CN" dirty="0">
                <a:solidFill>
                  <a:srgbClr val="000000"/>
                </a:solidFill>
                <a:cs typeface="Calibri Light" pitchFamily="18" charset="0"/>
              </a:rPr>
              <a:t>Pig (</a:t>
            </a:r>
            <a:r>
              <a:rPr lang="en-US" altLang="zh-CN" dirty="0" err="1">
                <a:solidFill>
                  <a:srgbClr val="000000"/>
                </a:solidFill>
                <a:cs typeface="Calibri Light" pitchFamily="18" charset="0"/>
              </a:rPr>
              <a:t>Lợn</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sống</a:t>
            </a:r>
            <a:r>
              <a:rPr lang="en-US" altLang="zh-CN" dirty="0">
                <a:solidFill>
                  <a:srgbClr val="000000"/>
                </a:solidFill>
                <a:cs typeface="Calibri Light" pitchFamily="18" charset="0"/>
              </a:rPr>
              <a:t> ở </a:t>
            </a:r>
            <a:r>
              <a:rPr lang="en-US" altLang="zh-CN" dirty="0" err="1">
                <a:solidFill>
                  <a:srgbClr val="000000"/>
                </a:solidFill>
                <a:cs typeface="Calibri Light" pitchFamily="18" charset="0"/>
              </a:rPr>
              <a:t>bất</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cứ</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đâu</a:t>
            </a:r>
            <a:endParaRPr lang="en-US" altLang="zh-CN" dirty="0">
              <a:solidFill>
                <a:srgbClr val="000000"/>
              </a:solidFill>
              <a:cs typeface="Calibri Light" pitchFamily="18" charset="0"/>
            </a:endParaRPr>
          </a:p>
          <a:p>
            <a:pPr lvl="1">
              <a:spcBef>
                <a:spcPts val="500"/>
              </a:spcBef>
              <a:tabLst>
                <a:tab pos="25400" algn="l"/>
                <a:tab pos="317500" algn="l"/>
                <a:tab pos="419100" algn="l"/>
              </a:tabLst>
            </a:pPr>
            <a:r>
              <a:rPr lang="en-US" altLang="zh-CN" dirty="0">
                <a:solidFill>
                  <a:srgbClr val="000000"/>
                </a:solidFill>
                <a:cs typeface="Calibri Light" pitchFamily="18" charset="0"/>
              </a:rPr>
              <a:t>Pig </a:t>
            </a:r>
            <a:r>
              <a:rPr lang="en-US" altLang="zh-CN" dirty="0" err="1">
                <a:solidFill>
                  <a:srgbClr val="000000"/>
                </a:solidFill>
                <a:cs typeface="Calibri Light" pitchFamily="18" charset="0"/>
              </a:rPr>
              <a:t>có</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thể</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chạy</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trên</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mọi</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khung</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xử</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lý</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dữ</a:t>
            </a:r>
            <a:r>
              <a:rPr lang="en-US" altLang="zh-CN" dirty="0">
                <a:solidFill>
                  <a:srgbClr val="000000"/>
                </a:solidFill>
                <a:cs typeface="Calibri Light" pitchFamily="18" charset="0"/>
              </a:rPr>
              <a:t> </a:t>
            </a:r>
            <a:r>
              <a:rPr lang="en-US" altLang="zh-CN" dirty="0" err="1">
                <a:solidFill>
                  <a:srgbClr val="000000"/>
                </a:solidFill>
                <a:cs typeface="Calibri Light" pitchFamily="18" charset="0"/>
              </a:rPr>
              <a:t>liệu</a:t>
            </a:r>
            <a:r>
              <a:rPr lang="en-US" altLang="zh-CN" dirty="0">
                <a:solidFill>
                  <a:srgbClr val="000000"/>
                </a:solidFill>
                <a:cs typeface="Calibri Light" pitchFamily="18" charset="0"/>
              </a:rPr>
              <a:t> song </a:t>
            </a:r>
            <a:r>
              <a:rPr lang="en-US" altLang="zh-CN" dirty="0" err="1">
                <a:solidFill>
                  <a:srgbClr val="000000"/>
                </a:solidFill>
                <a:cs typeface="Calibri Light" pitchFamily="18" charset="0"/>
              </a:rPr>
              <a:t>song</a:t>
            </a:r>
            <a:endParaRPr lang="en-US" altLang="zh-CN" dirty="0">
              <a:solidFill>
                <a:srgbClr val="000000"/>
              </a:solidFill>
              <a:cs typeface="Calibri Light" pitchFamily="18" charset="0"/>
            </a:endParaRPr>
          </a:p>
          <a:p>
            <a:pPr>
              <a:lnSpc>
                <a:spcPts val="2600"/>
              </a:lnSpc>
              <a:tabLst>
                <a:tab pos="25400" algn="l"/>
                <a:tab pos="317500" algn="l"/>
                <a:tab pos="419100" algn="l"/>
              </a:tabLst>
            </a:pPr>
            <a:r>
              <a:rPr lang="vi-VN" altLang="zh-CN" dirty="0">
                <a:solidFill>
                  <a:srgbClr val="000000"/>
                </a:solidFill>
                <a:cs typeface="Calibri Light" pitchFamily="18" charset="0"/>
              </a:rPr>
              <a:t>Ngôn ngữ luồng dữ liệu là ngôn ngữ cấp cao</a:t>
            </a:r>
          </a:p>
          <a:p>
            <a:pPr>
              <a:lnSpc>
                <a:spcPts val="2600"/>
              </a:lnSpc>
              <a:tabLst>
                <a:tab pos="25400" algn="l"/>
                <a:tab pos="317500" algn="l"/>
                <a:tab pos="419100" algn="l"/>
              </a:tabLst>
            </a:pPr>
            <a:r>
              <a:rPr lang="vi-VN" altLang="zh-CN" dirty="0">
                <a:solidFill>
                  <a:srgbClr val="000000"/>
                </a:solidFill>
                <a:cs typeface="Calibri Light" pitchFamily="18" charset="0"/>
              </a:rPr>
              <a:t>Một ngôn ngữ thủ tục và nó phù hợp với mô hình đường ống</a:t>
            </a:r>
          </a:p>
          <a:p>
            <a:pPr>
              <a:lnSpc>
                <a:spcPts val="2600"/>
              </a:lnSpc>
              <a:tabLst>
                <a:tab pos="25400" algn="l"/>
                <a:tab pos="317500" algn="l"/>
                <a:tab pos="419100" algn="l"/>
              </a:tabLst>
            </a:pPr>
            <a:r>
              <a:rPr lang="vi-VN" altLang="zh-CN" dirty="0">
                <a:solidFill>
                  <a:srgbClr val="000000"/>
                </a:solidFill>
                <a:cs typeface="Calibri Light" pitchFamily="18" charset="0"/>
              </a:rPr>
              <a:t>Xử lý dữ liệu có cấu trúc, phi cấu trúc và bán cấu trúc</a:t>
            </a:r>
          </a:p>
          <a:p>
            <a:pPr>
              <a:lnSpc>
                <a:spcPts val="2600"/>
              </a:lnSpc>
              <a:tabLst>
                <a:tab pos="25400" algn="l"/>
                <a:tab pos="317500" algn="l"/>
                <a:tab pos="419100" algn="l"/>
              </a:tabLst>
            </a:pPr>
            <a:r>
              <a:rPr lang="vi-VN" altLang="zh-CN" dirty="0">
                <a:solidFill>
                  <a:srgbClr val="000000"/>
                </a:solidFill>
                <a:cs typeface="Calibri Light" pitchFamily="18" charset="0"/>
              </a:rPr>
              <a:t>Không cần biên dịch, khi thực thi toán tử pig được chuyển đổi nội bộ thành Công việc MapReduce</a:t>
            </a:r>
            <a:endParaRPr lang="ko-KR" altLang="en-US" dirty="0"/>
          </a:p>
        </p:txBody>
      </p:sp>
    </p:spTree>
    <p:extLst>
      <p:ext uri="{BB962C8B-B14F-4D97-AF65-F5344CB8AC3E}">
        <p14:creationId xmlns:p14="http://schemas.microsoft.com/office/powerpoint/2010/main" val="3161901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VS MapReduce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8" name="텍스트 개체 틀 4">
            <a:extLst>
              <a:ext uri="{FF2B5EF4-FFF2-40B4-BE49-F238E27FC236}">
                <a16:creationId xmlns:a16="http://schemas.microsoft.com/office/drawing/2014/main" id="{BC45E0B1-120E-405B-864B-86B52631E61A}"/>
              </a:ext>
            </a:extLst>
          </p:cNvPr>
          <p:cNvSpPr>
            <a:spLocks noGrp="1"/>
          </p:cNvSpPr>
          <p:nvPr>
            <p:ph type="body" sz="quarter" idx="15"/>
          </p:nvPr>
        </p:nvSpPr>
        <p:spPr/>
        <p:txBody>
          <a:bodyPr/>
          <a:lstStyle/>
          <a:p>
            <a:r>
              <a:rPr lang="en-US" altLang="ko-KR" dirty="0" err="1"/>
              <a:t>Sự</a:t>
            </a:r>
            <a:r>
              <a:rPr lang="en-US" altLang="ko-KR" dirty="0"/>
              <a:t> </a:t>
            </a:r>
            <a:r>
              <a:rPr lang="en-US" altLang="ko-KR" dirty="0" err="1"/>
              <a:t>khác</a:t>
            </a:r>
            <a:r>
              <a:rPr lang="en-US" altLang="ko-KR" dirty="0"/>
              <a:t> </a:t>
            </a:r>
            <a:r>
              <a:rPr lang="en-US" altLang="ko-KR" dirty="0" err="1"/>
              <a:t>biệt</a:t>
            </a:r>
            <a:r>
              <a:rPr lang="en-US" altLang="ko-KR" dirty="0"/>
              <a:t> </a:t>
            </a:r>
            <a:r>
              <a:rPr lang="en-US" altLang="ko-KR" dirty="0" err="1"/>
              <a:t>chính</a:t>
            </a:r>
            <a:r>
              <a:rPr lang="en-US" altLang="ko-KR" dirty="0"/>
              <a:t> </a:t>
            </a:r>
            <a:r>
              <a:rPr lang="en-US" altLang="ko-KR" dirty="0" err="1"/>
              <a:t>giữa</a:t>
            </a:r>
            <a:r>
              <a:rPr lang="en-US" altLang="ko-KR" dirty="0"/>
              <a:t> Apache Pig </a:t>
            </a:r>
            <a:r>
              <a:rPr lang="en-US" altLang="ko-KR" dirty="0" err="1"/>
              <a:t>và</a:t>
            </a:r>
            <a:r>
              <a:rPr lang="en-US" altLang="ko-KR" dirty="0"/>
              <a:t> </a:t>
            </a:r>
            <a:r>
              <a:rPr lang="en-US" altLang="ko-KR" dirty="0" err="1"/>
              <a:t>MapReduce</a:t>
            </a:r>
            <a:endParaRPr lang="ko-KR" altLang="en-US" dirty="0"/>
          </a:p>
        </p:txBody>
      </p:sp>
      <p:graphicFrame>
        <p:nvGraphicFramePr>
          <p:cNvPr id="7" name="표 6">
            <a:extLst>
              <a:ext uri="{FF2B5EF4-FFF2-40B4-BE49-F238E27FC236}">
                <a16:creationId xmlns:a16="http://schemas.microsoft.com/office/drawing/2014/main" id="{9C7083CA-24E4-429D-8AC7-106465F1D2B7}"/>
              </a:ext>
            </a:extLst>
          </p:cNvPr>
          <p:cNvGraphicFramePr>
            <a:graphicFrameLocks noGrp="1"/>
          </p:cNvGraphicFramePr>
          <p:nvPr>
            <p:extLst>
              <p:ext uri="{D42A27DB-BD31-4B8C-83A1-F6EECF244321}">
                <p14:modId xmlns:p14="http://schemas.microsoft.com/office/powerpoint/2010/main" val="1856609604"/>
              </p:ext>
            </p:extLst>
          </p:nvPr>
        </p:nvGraphicFramePr>
        <p:xfrm>
          <a:off x="523875" y="2543101"/>
          <a:ext cx="8827692" cy="3730700"/>
        </p:xfrm>
        <a:graphic>
          <a:graphicData uri="http://schemas.openxmlformats.org/drawingml/2006/table">
            <a:tbl>
              <a:tblPr firstRow="1" bandRow="1">
                <a:tableStyleId>{5940675A-B579-460E-94D1-54222C63F5DA}</a:tableStyleId>
              </a:tblPr>
              <a:tblGrid>
                <a:gridCol w="4413846">
                  <a:extLst>
                    <a:ext uri="{9D8B030D-6E8A-4147-A177-3AD203B41FA5}">
                      <a16:colId xmlns:a16="http://schemas.microsoft.com/office/drawing/2014/main" val="3750369147"/>
                    </a:ext>
                  </a:extLst>
                </a:gridCol>
                <a:gridCol w="4413846">
                  <a:extLst>
                    <a:ext uri="{9D8B030D-6E8A-4147-A177-3AD203B41FA5}">
                      <a16:colId xmlns:a16="http://schemas.microsoft.com/office/drawing/2014/main" val="278222135"/>
                    </a:ext>
                  </a:extLst>
                </a:gridCol>
              </a:tblGrid>
              <a:tr h="345802">
                <a:tc>
                  <a:txBody>
                    <a:bodyPr/>
                    <a:lstStyle/>
                    <a:p>
                      <a:pPr algn="ctr"/>
                      <a:r>
                        <a:rPr lang="en-US" altLang="ko-KR" sz="1400" dirty="0">
                          <a:solidFill>
                            <a:schemeClr val="tx1"/>
                          </a:solidFill>
                          <a:latin typeface="SamsungOne-700" panose="020B0803030303020204" pitchFamily="34" charset="0"/>
                          <a:ea typeface="SamsungOne-700" panose="020B0803030303020204" pitchFamily="34" charset="0"/>
                        </a:rPr>
                        <a:t>Apache Pig</a:t>
                      </a:r>
                      <a:endParaRPr lang="ko-KR" altLang="en-US" sz="1400" dirty="0">
                        <a:solidFill>
                          <a:schemeClr val="tx1"/>
                        </a:solidFill>
                        <a:latin typeface="SamsungOne-700" panose="020B08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dirty="0">
                          <a:solidFill>
                            <a:schemeClr val="tx1"/>
                          </a:solidFill>
                          <a:latin typeface="SamsungOne-700" panose="020B0803030303020204" pitchFamily="34" charset="0"/>
                          <a:ea typeface="SamsungOne-700" panose="020B0803030303020204" pitchFamily="34" charset="0"/>
                        </a:rPr>
                        <a:t>MapReduce</a:t>
                      </a:r>
                      <a:endParaRPr lang="ko-KR" altLang="en-US" sz="1400" dirty="0">
                        <a:solidFill>
                          <a:schemeClr val="tx1"/>
                        </a:solidFill>
                        <a:latin typeface="SamsungOne-700" panose="020B08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492053">
                <a:tc>
                  <a:txBody>
                    <a:bodyPr/>
                    <a:lstStyle/>
                    <a:p>
                      <a:r>
                        <a:rPr lang="en-US" altLang="ko-KR" sz="1300" dirty="0">
                          <a:solidFill>
                            <a:schemeClr val="tx1"/>
                          </a:solidFill>
                          <a:latin typeface="SamsungOne-400" panose="020B0503030303020204" pitchFamily="34" charset="0"/>
                          <a:ea typeface="SamsungOne-400" panose="020B0503030303020204" pitchFamily="34" charset="0"/>
                        </a:rPr>
                        <a:t>Apache Pig </a:t>
                      </a:r>
                      <a:r>
                        <a:rPr lang="en-US" altLang="ko-KR" sz="1300" dirty="0" err="1">
                          <a:solidFill>
                            <a:schemeClr val="tx1"/>
                          </a:solidFill>
                          <a:latin typeface="SamsungOne-400" panose="020B0503030303020204" pitchFamily="34" charset="0"/>
                          <a:ea typeface="SamsungOne-400" panose="020B0503030303020204" pitchFamily="34" charset="0"/>
                        </a:rPr>
                        <a:t>là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ngôn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luồng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liệu</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300" baseline="0" dirty="0" err="1">
                          <a:solidFill>
                            <a:schemeClr val="tx1"/>
                          </a:solidFill>
                          <a:latin typeface="SamsungOne-400" panose="020B0503030303020204" pitchFamily="34" charset="0"/>
                          <a:ea typeface="SamsungOne-400" panose="020B0503030303020204" pitchFamily="34" charset="0"/>
                        </a:rPr>
                        <a:t>MapReduce</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là</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một</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mô</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hình</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xử</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lý</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dữ</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liệu</a:t>
                      </a:r>
                      <a:r>
                        <a:rPr lang="en-US" altLang="ko-KR" sz="1300" baseline="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492053">
                <a:tc>
                  <a:txBody>
                    <a:bodyPr/>
                    <a:lstStyle/>
                    <a:p>
                      <a:r>
                        <a:rPr lang="en-US" altLang="ko-KR" sz="1300" dirty="0" err="1">
                          <a:solidFill>
                            <a:schemeClr val="tx1"/>
                          </a:solidFill>
                          <a:latin typeface="SamsungOne-400" panose="020B0503030303020204" pitchFamily="34" charset="0"/>
                          <a:ea typeface="SamsungOne-400" panose="020B0503030303020204" pitchFamily="34" charset="0"/>
                        </a:rPr>
                        <a:t>Nó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ngôn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ngữ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cấp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cao</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300" baseline="0" dirty="0" err="1">
                          <a:solidFill>
                            <a:schemeClr val="tx1"/>
                          </a:solidFill>
                          <a:latin typeface="SamsungOne-400" panose="020B0503030303020204" pitchFamily="34" charset="0"/>
                          <a:ea typeface="SamsungOne-400" panose="020B0503030303020204" pitchFamily="34" charset="0"/>
                        </a:rPr>
                        <a:t>MapReduce</a:t>
                      </a:r>
                      <a:r>
                        <a:rPr lang="en-US" altLang="ko-KR" sz="1300" baseline="0" dirty="0">
                          <a:solidFill>
                            <a:schemeClr val="tx1"/>
                          </a:solidFill>
                          <a:latin typeface="SamsungOne-400" panose="020B0503030303020204" pitchFamily="34" charset="0"/>
                          <a:ea typeface="SamsungOne-400" panose="020B0503030303020204" pitchFamily="34" charset="0"/>
                        </a:rPr>
                        <a:t> ở </a:t>
                      </a:r>
                      <a:r>
                        <a:rPr lang="en-US" altLang="ko-KR" sz="1300" baseline="0" dirty="0" err="1">
                          <a:solidFill>
                            <a:schemeClr val="tx1"/>
                          </a:solidFill>
                          <a:latin typeface="SamsungOne-400" panose="020B0503030303020204" pitchFamily="34" charset="0"/>
                          <a:ea typeface="SamsungOne-400" panose="020B0503030303020204" pitchFamily="34" charset="0"/>
                        </a:rPr>
                        <a:t>mức</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thấp</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và</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cứng</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nhắc</a:t>
                      </a:r>
                      <a:r>
                        <a:rPr lang="en-US" altLang="ko-KR" sz="1300" baseline="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497725">
                <a:tc>
                  <a:txBody>
                    <a:bodyPr/>
                    <a:lstStyle/>
                    <a:p>
                      <a:r>
                        <a:rPr lang="vi-VN" altLang="ko-KR" sz="1300" dirty="0">
                          <a:solidFill>
                            <a:schemeClr val="tx1"/>
                          </a:solidFill>
                          <a:latin typeface="SamsungOne-400" panose="020B0503030303020204" pitchFamily="34" charset="0"/>
                          <a:ea typeface="SamsungOne-400" panose="020B0503030303020204" pitchFamily="34" charset="0"/>
                        </a:rPr>
                        <a:t>Thực hiện thao tác </a:t>
                      </a:r>
                      <a:r>
                        <a:rPr lang="en-US" altLang="ko-KR" sz="1300" dirty="0">
                          <a:solidFill>
                            <a:schemeClr val="tx1"/>
                          </a:solidFill>
                          <a:latin typeface="SamsungOne-400" panose="020B0503030303020204" pitchFamily="34" charset="0"/>
                          <a:ea typeface="SamsungOne-400" panose="020B0503030303020204" pitchFamily="34" charset="0"/>
                        </a:rPr>
                        <a:t>Join </a:t>
                      </a:r>
                      <a:r>
                        <a:rPr lang="vi-VN" altLang="ko-KR" sz="1300" dirty="0">
                          <a:solidFill>
                            <a:schemeClr val="tx1"/>
                          </a:solidFill>
                          <a:latin typeface="SamsungOne-400" panose="020B0503030303020204" pitchFamily="34" charset="0"/>
                          <a:ea typeface="SamsungOne-400" panose="020B0503030303020204" pitchFamily="34" charset="0"/>
                        </a:rPr>
                        <a:t>trong Apache Pig khá đơn giản.</a:t>
                      </a:r>
                      <a:endParaRPr lang="ko-KR" altLang="en-US" sz="1300" dirty="0">
                        <a:solidFill>
                          <a:schemeClr val="tx1"/>
                        </a:solidFill>
                        <a:latin typeface="SamsungOne-400" panose="020B05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300" dirty="0" err="1">
                          <a:solidFill>
                            <a:schemeClr val="tx1"/>
                          </a:solidFill>
                          <a:latin typeface="SamsungOne-400" panose="020B0503030303020204" pitchFamily="34" charset="0"/>
                          <a:ea typeface="SamsungOne-400" panose="020B0503030303020204" pitchFamily="34" charset="0"/>
                        </a:rPr>
                        <a:t>MapReduce</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khá</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khó</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thực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hiện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thao</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tác</a:t>
                      </a:r>
                      <a:r>
                        <a:rPr lang="en-US" altLang="ko-KR" sz="1300" dirty="0">
                          <a:solidFill>
                            <a:schemeClr val="tx1"/>
                          </a:solidFill>
                          <a:latin typeface="SamsungOne-400" panose="020B0503030303020204" pitchFamily="34" charset="0"/>
                          <a:ea typeface="SamsungOne-400" panose="020B0503030303020204" pitchFamily="34" charset="0"/>
                        </a:rPr>
                        <a:t> Join </a:t>
                      </a:r>
                      <a:r>
                        <a:rPr lang="en-US" altLang="ko-KR" sz="1300" dirty="0" err="1">
                          <a:solidFill>
                            <a:schemeClr val="tx1"/>
                          </a:solidFill>
                          <a:latin typeface="SamsungOne-400" panose="020B0503030303020204" pitchFamily="34" charset="0"/>
                          <a:ea typeface="SamsungOne-400" panose="020B0503030303020204" pitchFamily="34" charset="0"/>
                        </a:rPr>
                        <a:t>giữa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tập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dữ</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liệu</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497725">
                <a:tc>
                  <a:txBody>
                    <a:bodyPr/>
                    <a:lstStyle/>
                    <a:p>
                      <a:r>
                        <a:rPr lang="vi-VN" altLang="ko-KR" sz="1300" dirty="0">
                          <a:solidFill>
                            <a:schemeClr val="tx1"/>
                          </a:solidFill>
                          <a:latin typeface="SamsungOne-400" panose="020B0503030303020204" pitchFamily="34" charset="0"/>
                          <a:ea typeface="SamsungOne-400" panose="020B0503030303020204" pitchFamily="34" charset="0"/>
                        </a:rPr>
                        <a:t>Bất kỳ lập trình viên mới làm quen nào có Kiến thức cơ bản về SQL đều có thể làm việc thuận tiện với Apache Pig.</a:t>
                      </a:r>
                      <a:endParaRPr lang="ko-KR" altLang="en-US" sz="1300" dirty="0">
                        <a:solidFill>
                          <a:schemeClr val="tx1"/>
                        </a:solidFill>
                        <a:latin typeface="SamsungOne-400" panose="020B05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1300" dirty="0" err="1">
                          <a:solidFill>
                            <a:schemeClr val="tx1"/>
                          </a:solidFill>
                          <a:latin typeface="SamsungOne-400" panose="020B0503030303020204" pitchFamily="34" charset="0"/>
                          <a:ea typeface="SamsungOne-400" panose="020B0503030303020204" pitchFamily="34" charset="0"/>
                        </a:rPr>
                        <a:t>Tiếp</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xúc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với</a:t>
                      </a:r>
                      <a:r>
                        <a:rPr lang="en-US" altLang="ko-KR" sz="1300" dirty="0">
                          <a:solidFill>
                            <a:schemeClr val="tx1"/>
                          </a:solidFill>
                          <a:latin typeface="SamsungOne-400" panose="020B0503030303020204" pitchFamily="34" charset="0"/>
                          <a:ea typeface="SamsungOne-400" panose="020B0503030303020204" pitchFamily="34" charset="0"/>
                        </a:rPr>
                        <a:t> Java </a:t>
                      </a:r>
                      <a:r>
                        <a:rPr lang="en-US" altLang="ko-KR" sz="1300" dirty="0" err="1">
                          <a:solidFill>
                            <a:schemeClr val="tx1"/>
                          </a:solidFill>
                          <a:latin typeface="SamsungOne-400" panose="020B0503030303020204" pitchFamily="34" charset="0"/>
                          <a:ea typeface="SamsungOne-400" panose="020B0503030303020204" pitchFamily="34" charset="0"/>
                        </a:rPr>
                        <a:t>là</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phải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làm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việc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với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MapReduce</a:t>
                      </a:r>
                      <a:r>
                        <a:rPr lang="en-US" altLang="ko-KR" sz="130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r h="702671">
                <a:tc>
                  <a:txBody>
                    <a:bodyPr/>
                    <a:lstStyle/>
                    <a:p>
                      <a:r>
                        <a:rPr lang="en-US" altLang="ko-KR" sz="1300" dirty="0">
                          <a:solidFill>
                            <a:schemeClr val="tx1"/>
                          </a:solidFill>
                          <a:latin typeface="SamsungOne-400" panose="020B0503030303020204" pitchFamily="34" charset="0"/>
                          <a:ea typeface="SamsungOne-400" panose="020B0503030303020204" pitchFamily="34" charset="0"/>
                        </a:rPr>
                        <a:t>Apache</a:t>
                      </a:r>
                      <a:r>
                        <a:rPr lang="en-US" altLang="ko-KR" sz="1300" baseline="0" dirty="0">
                          <a:solidFill>
                            <a:schemeClr val="tx1"/>
                          </a:solidFill>
                          <a:latin typeface="SamsungOne-400" panose="020B0503030303020204" pitchFamily="34" charset="0"/>
                          <a:ea typeface="SamsungOne-400" panose="020B0503030303020204" pitchFamily="34" charset="0"/>
                        </a:rPr>
                        <a:t> Pig uses multi-query approach, </a:t>
                      </a:r>
                      <a:br>
                        <a:rPr lang="en-US" altLang="ko-KR" sz="1300" baseline="0" dirty="0">
                          <a:solidFill>
                            <a:schemeClr val="tx1"/>
                          </a:solidFill>
                          <a:latin typeface="SamsungOne-400" panose="020B0503030303020204" pitchFamily="34" charset="0"/>
                          <a:ea typeface="SamsungOne-400" panose="020B0503030303020204" pitchFamily="34" charset="0"/>
                        </a:rPr>
                      </a:br>
                      <a:r>
                        <a:rPr lang="en-US" altLang="ko-KR" sz="1300" baseline="0" dirty="0">
                          <a:solidFill>
                            <a:schemeClr val="tx1"/>
                          </a:solidFill>
                          <a:latin typeface="SamsungOne-400" panose="020B0503030303020204" pitchFamily="34" charset="0"/>
                          <a:ea typeface="SamsungOne-400" panose="020B0503030303020204" pitchFamily="34" charset="0"/>
                        </a:rPr>
                        <a:t>Thereby reducing the length of the codes to a great extent.</a:t>
                      </a:r>
                      <a:endParaRPr lang="ko-KR" altLang="en-US" sz="1300" dirty="0">
                        <a:solidFill>
                          <a:schemeClr val="tx1"/>
                        </a:solidFill>
                        <a:latin typeface="SamsungOne-400" panose="020B05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300" baseline="0" dirty="0" err="1">
                          <a:solidFill>
                            <a:schemeClr val="tx1"/>
                          </a:solidFill>
                          <a:latin typeface="SamsungOne-400" panose="020B0503030303020204" pitchFamily="34" charset="0"/>
                          <a:ea typeface="SamsungOne-400" panose="020B0503030303020204" pitchFamily="34" charset="0"/>
                        </a:rPr>
                        <a:t>MapReduce</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sẽ</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yêu</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cầu</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số</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dòng</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gấp</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gần</a:t>
                      </a:r>
                      <a:r>
                        <a:rPr lang="en-US" altLang="ko-KR" sz="1300" baseline="0" dirty="0">
                          <a:solidFill>
                            <a:schemeClr val="tx1"/>
                          </a:solidFill>
                          <a:latin typeface="SamsungOne-400" panose="020B0503030303020204" pitchFamily="34" charset="0"/>
                          <a:ea typeface="SamsungOne-400" panose="020B0503030303020204" pitchFamily="34" charset="0"/>
                        </a:rPr>
                        <a:t> 20 </a:t>
                      </a:r>
                      <a:r>
                        <a:rPr lang="en-US" altLang="ko-KR" sz="1300" baseline="0" dirty="0" err="1">
                          <a:solidFill>
                            <a:schemeClr val="tx1"/>
                          </a:solidFill>
                          <a:latin typeface="SamsungOne-400" panose="020B0503030303020204" pitchFamily="34" charset="0"/>
                          <a:ea typeface="SamsungOne-400" panose="020B0503030303020204" pitchFamily="34" charset="0"/>
                        </a:rPr>
                        <a:t>lần</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để</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thực</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hiện</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cùng</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một</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tác</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vụ</a:t>
                      </a:r>
                      <a:r>
                        <a:rPr lang="en-US" altLang="ko-KR" sz="1300" baseline="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65087202"/>
                  </a:ext>
                </a:extLst>
              </a:tr>
              <a:tr h="702671">
                <a:tc>
                  <a:txBody>
                    <a:bodyPr/>
                    <a:lstStyle/>
                    <a:p>
                      <a:r>
                        <a:rPr lang="vi-VN" altLang="ko-KR" sz="1300" dirty="0">
                          <a:solidFill>
                            <a:schemeClr val="tx1"/>
                          </a:solidFill>
                          <a:latin typeface="SamsungOne-400" panose="020B0503030303020204" pitchFamily="34" charset="0"/>
                          <a:ea typeface="SamsungOne-400" panose="020B0503030303020204" pitchFamily="34" charset="0"/>
                        </a:rPr>
                        <a:t>Không cần biên dịch. Khi thực thi, mọi toán tử Apache Pig được chuyển đổi nội bộ thành công việc MapReduce.</a:t>
                      </a:r>
                      <a:endParaRPr lang="ko-KR" altLang="en-US" sz="1300" dirty="0">
                        <a:solidFill>
                          <a:schemeClr val="tx1"/>
                        </a:solidFill>
                        <a:latin typeface="SamsungOne-400" panose="020B0503030303020204" pitchFamily="34" charset="0"/>
                      </a:endParaRPr>
                    </a:p>
                  </a:txBody>
                  <a:tcPr marL="72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844083" rtl="0" eaLnBrk="1" fontAlgn="auto" latinLnBrk="1" hangingPunct="1">
                        <a:lnSpc>
                          <a:spcPct val="100000"/>
                        </a:lnSpc>
                        <a:spcBef>
                          <a:spcPts val="0"/>
                        </a:spcBef>
                        <a:spcAft>
                          <a:spcPts val="0"/>
                        </a:spcAft>
                        <a:buClrTx/>
                        <a:buSzTx/>
                        <a:buFontTx/>
                        <a:buNone/>
                        <a:tabLst/>
                        <a:defRPr/>
                      </a:pPr>
                      <a:r>
                        <a:rPr lang="en-US" altLang="ko-KR" sz="1300" baseline="0" dirty="0" err="1">
                          <a:solidFill>
                            <a:schemeClr val="tx1"/>
                          </a:solidFill>
                          <a:latin typeface="SamsungOne-400" panose="020B0503030303020204" pitchFamily="34" charset="0"/>
                          <a:ea typeface="SamsungOne-400" panose="020B0503030303020204" pitchFamily="34" charset="0"/>
                        </a:rPr>
                        <a:t>Các</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công</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việc</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MapReduce</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có</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một</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quá</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trình</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biên</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dịch</a:t>
                      </a:r>
                      <a:r>
                        <a:rPr lang="en-US" altLang="ko-KR" sz="1300" baseline="0" dirty="0">
                          <a:solidFill>
                            <a:schemeClr val="tx1"/>
                          </a:solidFill>
                          <a:latin typeface="SamsungOne-400" panose="020B0503030303020204" pitchFamily="34" charset="0"/>
                          <a:ea typeface="SamsungOne-400" panose="020B0503030303020204" pitchFamily="34" charset="0"/>
                        </a:rPr>
                        <a:t> </a:t>
                      </a:r>
                      <a:r>
                        <a:rPr lang="en-US" altLang="ko-KR" sz="1300" baseline="0" dirty="0" err="1">
                          <a:solidFill>
                            <a:schemeClr val="tx1"/>
                          </a:solidFill>
                          <a:latin typeface="SamsungOne-400" panose="020B0503030303020204" pitchFamily="34" charset="0"/>
                          <a:ea typeface="SamsungOne-400" panose="020B0503030303020204" pitchFamily="34" charset="0"/>
                        </a:rPr>
                        <a:t>dài</a:t>
                      </a:r>
                      <a:r>
                        <a:rPr lang="en-US" altLang="ko-KR" sz="1300" baseline="0" dirty="0">
                          <a:solidFill>
                            <a:schemeClr val="tx1"/>
                          </a:solidFill>
                          <a:latin typeface="SamsungOne-400" panose="020B0503030303020204" pitchFamily="34" charset="0"/>
                          <a:ea typeface="SamsungOne-400" panose="020B0503030303020204" pitchFamily="34" charset="0"/>
                        </a:rPr>
                        <a:t>.</a:t>
                      </a:r>
                      <a:endParaRPr lang="ko-KR" altLang="en-US" sz="1300" dirty="0">
                        <a:solidFill>
                          <a:schemeClr val="tx1"/>
                        </a:solidFill>
                        <a:latin typeface="SamsungOne-400" panose="020B0503030303020204" pitchFamily="34" charset="0"/>
                      </a:endParaRPr>
                    </a:p>
                  </a:txBody>
                  <a:tcPr marL="72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0660338"/>
                  </a:ext>
                </a:extLst>
              </a:tr>
            </a:tbl>
          </a:graphicData>
        </a:graphic>
      </p:graphicFrame>
    </p:spTree>
    <p:extLst>
      <p:ext uri="{BB962C8B-B14F-4D97-AF65-F5344CB8AC3E}">
        <p14:creationId xmlns:p14="http://schemas.microsoft.com/office/powerpoint/2010/main" val="3258277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VS SQL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Sự</a:t>
            </a:r>
            <a:r>
              <a:rPr lang="en-US" altLang="ko-KR" dirty="0"/>
              <a:t> </a:t>
            </a:r>
            <a:r>
              <a:rPr lang="en-US" altLang="ko-KR" dirty="0" err="1"/>
              <a:t>khác</a:t>
            </a:r>
            <a:r>
              <a:rPr lang="en-US" altLang="ko-KR" dirty="0"/>
              <a:t> </a:t>
            </a:r>
            <a:r>
              <a:rPr lang="en-US" altLang="ko-KR" dirty="0" err="1"/>
              <a:t>biệt</a:t>
            </a:r>
            <a:r>
              <a:rPr lang="en-US" altLang="ko-KR" dirty="0"/>
              <a:t> </a:t>
            </a:r>
            <a:r>
              <a:rPr lang="en-US" altLang="ko-KR" dirty="0" err="1"/>
              <a:t>chính</a:t>
            </a:r>
            <a:r>
              <a:rPr lang="en-US" altLang="ko-KR" dirty="0"/>
              <a:t> </a:t>
            </a:r>
            <a:r>
              <a:rPr lang="en-US" altLang="ko-KR" dirty="0" err="1"/>
              <a:t>giữa</a:t>
            </a:r>
            <a:r>
              <a:rPr lang="en-US" altLang="ko-KR" dirty="0"/>
              <a:t> Apache Pig </a:t>
            </a:r>
            <a:r>
              <a:rPr lang="en-US" altLang="ko-KR" dirty="0" err="1"/>
              <a:t>và</a:t>
            </a:r>
            <a:r>
              <a:rPr lang="en-US" altLang="ko-KR" dirty="0"/>
              <a:t> SQL.</a:t>
            </a:r>
            <a:endParaRPr lang="ko-KR" altLang="en-US" dirty="0"/>
          </a:p>
        </p:txBody>
      </p:sp>
      <p:graphicFrame>
        <p:nvGraphicFramePr>
          <p:cNvPr id="8" name="표 7">
            <a:extLst>
              <a:ext uri="{FF2B5EF4-FFF2-40B4-BE49-F238E27FC236}">
                <a16:creationId xmlns:a16="http://schemas.microsoft.com/office/drawing/2014/main" id="{A9CD5102-F7C7-47CC-A4B7-950682C85818}"/>
              </a:ext>
            </a:extLst>
          </p:cNvPr>
          <p:cNvGraphicFramePr>
            <a:graphicFrameLocks noGrp="1"/>
          </p:cNvGraphicFramePr>
          <p:nvPr>
            <p:extLst>
              <p:ext uri="{D42A27DB-BD31-4B8C-83A1-F6EECF244321}">
                <p14:modId xmlns:p14="http://schemas.microsoft.com/office/powerpoint/2010/main" val="3739751510"/>
              </p:ext>
            </p:extLst>
          </p:nvPr>
        </p:nvGraphicFramePr>
        <p:xfrm>
          <a:off x="535872" y="2530744"/>
          <a:ext cx="8796528" cy="2769305"/>
        </p:xfrm>
        <a:graphic>
          <a:graphicData uri="http://schemas.openxmlformats.org/drawingml/2006/table">
            <a:tbl>
              <a:tblPr firstRow="1" bandRow="1">
                <a:tableStyleId>{5940675A-B579-460E-94D1-54222C63F5DA}</a:tableStyleId>
              </a:tblPr>
              <a:tblGrid>
                <a:gridCol w="4440168">
                  <a:extLst>
                    <a:ext uri="{9D8B030D-6E8A-4147-A177-3AD203B41FA5}">
                      <a16:colId xmlns:a16="http://schemas.microsoft.com/office/drawing/2014/main" val="3750369147"/>
                    </a:ext>
                  </a:extLst>
                </a:gridCol>
                <a:gridCol w="4356360">
                  <a:extLst>
                    <a:ext uri="{9D8B030D-6E8A-4147-A177-3AD203B41FA5}">
                      <a16:colId xmlns:a16="http://schemas.microsoft.com/office/drawing/2014/main" val="278222135"/>
                    </a:ext>
                  </a:extLst>
                </a:gridCol>
              </a:tblGrid>
              <a:tr h="345802">
                <a:tc>
                  <a:txBody>
                    <a:bodyPr/>
                    <a:lstStyle/>
                    <a:p>
                      <a:pPr algn="ctr" fontAlgn="ctr"/>
                      <a:r>
                        <a:rPr lang="en-US" sz="1400" u="none" strike="noStrike" dirty="0">
                          <a:solidFill>
                            <a:schemeClr val="tx1"/>
                          </a:solidFill>
                          <a:effectLst/>
                          <a:latin typeface="SamsungOne-700" panose="020B0803030303020204" pitchFamily="34" charset="0"/>
                          <a:ea typeface="SamsungOne-700" panose="020B0803030303020204" pitchFamily="34" charset="0"/>
                        </a:rPr>
                        <a:t>Pig</a:t>
                      </a:r>
                      <a:endParaRPr lang="en-US" sz="1400" b="0" i="0" u="none" strike="noStrike" dirty="0">
                        <a:solidFill>
                          <a:schemeClr val="tx1"/>
                        </a:solidFill>
                        <a:effectLst/>
                        <a:latin typeface="SamsungOne-700" panose="020B0803030303020204" pitchFamily="34" charset="0"/>
                        <a:ea typeface="SamsungOne-700" panose="020B0803030303020204" pitchFamily="34" charset="0"/>
                      </a:endParaRPr>
                    </a:p>
                  </a:txBody>
                  <a:tcPr marL="9525"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fontAlgn="ctr"/>
                      <a:r>
                        <a:rPr lang="en-US" sz="1400" u="none" strike="noStrike" dirty="0">
                          <a:solidFill>
                            <a:schemeClr val="tx1"/>
                          </a:solidFill>
                          <a:effectLst/>
                          <a:latin typeface="SamsungOne-700" panose="020B0803030303020204" pitchFamily="34" charset="0"/>
                          <a:ea typeface="SamsungOne-700" panose="020B0803030303020204" pitchFamily="34" charset="0"/>
                        </a:rPr>
                        <a:t>SQL</a:t>
                      </a:r>
                      <a:endParaRPr lang="en-US" sz="1400" b="0" i="0" u="none" strike="noStrike" dirty="0">
                        <a:solidFill>
                          <a:schemeClr val="tx1"/>
                        </a:solidFill>
                        <a:effectLst/>
                        <a:latin typeface="SamsungOne-700" panose="020B0803030303020204" pitchFamily="34" charset="0"/>
                        <a:ea typeface="SamsungOne-700" panose="020B0803030303020204" pitchFamily="34" charset="0"/>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492053">
                <a:tc>
                  <a:txBody>
                    <a:bodyPr/>
                    <a:lstStyle/>
                    <a:p>
                      <a:pPr algn="l" fontAlgn="ctr"/>
                      <a:r>
                        <a:rPr lang="en-US" sz="1400" u="none" strike="noStrike" dirty="0">
                          <a:solidFill>
                            <a:schemeClr val="tx1"/>
                          </a:solidFill>
                          <a:effectLst/>
                          <a:latin typeface="SamsungOne-400" panose="020B0503030303020204" pitchFamily="34" charset="0"/>
                          <a:ea typeface="SamsungOne-400" panose="020B0503030303020204" pitchFamily="34" charset="0"/>
                        </a:rPr>
                        <a:t>Pig Latin </a:t>
                      </a:r>
                      <a:r>
                        <a:rPr lang="en-US" sz="1400" u="none" strike="noStrike" dirty="0" err="1">
                          <a:solidFill>
                            <a:schemeClr val="tx1"/>
                          </a:solidFill>
                          <a:effectLst/>
                          <a:latin typeface="SamsungOne-400" panose="020B0503030303020204" pitchFamily="34" charset="0"/>
                          <a:ea typeface="SamsungOne-400" panose="020B0503030303020204" pitchFamily="34" charset="0"/>
                        </a:rPr>
                        <a:t>là</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một</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ngôn</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ngữ</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thủ</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tục</a:t>
                      </a:r>
                      <a:r>
                        <a:rPr lang="en-US" sz="1400" u="none" strike="noStrike" dirty="0">
                          <a:solidFill>
                            <a:schemeClr val="tx1"/>
                          </a:solidFill>
                          <a:effectLst/>
                          <a:latin typeface="SamsungOne-400" panose="020B0503030303020204" pitchFamily="34" charset="0"/>
                          <a:ea typeface="SamsungOne-400" panose="020B0503030303020204" pitchFamily="34" charset="0"/>
                        </a:rPr>
                        <a:t>.</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ctr"/>
                      <a:r>
                        <a:rPr lang="en-US" sz="1400" u="none" strike="noStrike" dirty="0">
                          <a:solidFill>
                            <a:schemeClr val="tx1"/>
                          </a:solidFill>
                          <a:effectLst/>
                          <a:latin typeface="SamsungOne-400" panose="020B0503030303020204" pitchFamily="34" charset="0"/>
                          <a:ea typeface="SamsungOne-400" panose="020B0503030303020204" pitchFamily="34" charset="0"/>
                        </a:rPr>
                        <a:t>SQL </a:t>
                      </a:r>
                      <a:r>
                        <a:rPr lang="en-US" sz="1400" u="none" strike="noStrike" dirty="0" err="1">
                          <a:solidFill>
                            <a:schemeClr val="tx1"/>
                          </a:solidFill>
                          <a:effectLst/>
                          <a:latin typeface="SamsungOne-400" panose="020B0503030303020204" pitchFamily="34" charset="0"/>
                          <a:ea typeface="SamsungOne-400" panose="020B0503030303020204" pitchFamily="34" charset="0"/>
                        </a:rPr>
                        <a:t>là</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ngôn</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ngữ</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khai</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báo</a:t>
                      </a:r>
                      <a:r>
                        <a:rPr lang="en-US" sz="1400" u="none" strike="noStrike" dirty="0">
                          <a:solidFill>
                            <a:schemeClr val="tx1"/>
                          </a:solidFill>
                          <a:effectLst/>
                          <a:latin typeface="SamsungOne-400" panose="020B0503030303020204" pitchFamily="34" charset="0"/>
                          <a:ea typeface="SamsungOne-400" panose="020B0503030303020204" pitchFamily="34" charset="0"/>
                        </a:rPr>
                        <a:t>.</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4325084"/>
                  </a:ext>
                </a:extLst>
              </a:tr>
              <a:tr h="936000">
                <a:tc>
                  <a:txBody>
                    <a:bodyPr/>
                    <a:lstStyle/>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Trong Apache Pig, lược đồ là tùy chọn.</a:t>
                      </a:r>
                    </a:p>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Chúng ta có thể lưu trữ dữ liệu bằng cách thiết kế lược đồ (các giá trị được lưu trữ dưới dạng $01, $02, v.v.)</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Lược đồ là bắt buộc trong SQL.</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6391503"/>
                  </a:ext>
                </a:extLst>
              </a:tr>
              <a:tr h="497725">
                <a:tc>
                  <a:txBody>
                    <a:bodyPr/>
                    <a:lstStyle/>
                    <a:p>
                      <a:pPr algn="l" fontAlgn="ctr"/>
                      <a:r>
                        <a:rPr lang="en-US" sz="1400" u="none" strike="noStrike" dirty="0" err="1">
                          <a:solidFill>
                            <a:schemeClr val="tx1"/>
                          </a:solidFill>
                          <a:effectLst/>
                          <a:latin typeface="SamsungOne-400" panose="020B0503030303020204" pitchFamily="34" charset="0"/>
                          <a:ea typeface="SamsungOne-400" panose="020B0503030303020204" pitchFamily="34" charset="0"/>
                        </a:rPr>
                        <a:t>Mô</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hình</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dữ</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liệu</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trong</a:t>
                      </a:r>
                      <a:r>
                        <a:rPr lang="en-US" sz="1400" u="none" strike="noStrike" dirty="0">
                          <a:solidFill>
                            <a:schemeClr val="tx1"/>
                          </a:solidFill>
                          <a:effectLst/>
                          <a:latin typeface="SamsungOne-400" panose="020B0503030303020204" pitchFamily="34" charset="0"/>
                          <a:ea typeface="SamsungOne-400" panose="020B0503030303020204" pitchFamily="34" charset="0"/>
                        </a:rPr>
                        <a:t> Apache Pig </a:t>
                      </a:r>
                      <a:r>
                        <a:rPr lang="en-US" sz="1400" u="none" strike="noStrike" dirty="0" err="1">
                          <a:solidFill>
                            <a:schemeClr val="tx1"/>
                          </a:solidFill>
                          <a:effectLst/>
                          <a:latin typeface="SamsungOne-400" panose="020B0503030303020204" pitchFamily="34" charset="0"/>
                          <a:ea typeface="SamsungOne-400" panose="020B0503030303020204" pitchFamily="34" charset="0"/>
                        </a:rPr>
                        <a:t>là</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quan</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hệ</a:t>
                      </a:r>
                      <a:r>
                        <a:rPr lang="en-US" sz="1400" u="none" strike="noStrike" dirty="0">
                          <a:solidFill>
                            <a:schemeClr val="tx1"/>
                          </a:solidFill>
                          <a:effectLst/>
                          <a:latin typeface="SamsungOne-400" panose="020B0503030303020204" pitchFamily="34" charset="0"/>
                          <a:ea typeface="SamsungOne-400" panose="020B0503030303020204" pitchFamily="34" charset="0"/>
                        </a:rPr>
                        <a:t> </a:t>
                      </a:r>
                      <a:r>
                        <a:rPr lang="en-US" sz="1400" u="none" strike="noStrike" dirty="0" err="1">
                          <a:solidFill>
                            <a:schemeClr val="tx1"/>
                          </a:solidFill>
                          <a:effectLst/>
                          <a:latin typeface="SamsungOne-400" panose="020B0503030303020204" pitchFamily="34" charset="0"/>
                          <a:ea typeface="SamsungOne-400" panose="020B0503030303020204" pitchFamily="34" charset="0"/>
                        </a:rPr>
                        <a:t>lồng</a:t>
                      </a:r>
                      <a:r>
                        <a:rPr lang="en-US" sz="1400" u="none" strike="noStrike" dirty="0">
                          <a:solidFill>
                            <a:schemeClr val="tx1"/>
                          </a:solidFill>
                          <a:effectLst/>
                          <a:latin typeface="SamsungOne-400" panose="020B0503030303020204" pitchFamily="34" charset="0"/>
                          <a:ea typeface="SamsungOne-400" panose="020B0503030303020204" pitchFamily="34" charset="0"/>
                        </a:rPr>
                        <a:t> </a:t>
                      </a:r>
                    </a:p>
                    <a:p>
                      <a:pPr algn="l" fontAlgn="ctr"/>
                      <a:r>
                        <a:rPr lang="en-US" sz="1400" u="none" strike="noStrike" dirty="0" err="1">
                          <a:solidFill>
                            <a:schemeClr val="tx1"/>
                          </a:solidFill>
                          <a:effectLst/>
                          <a:latin typeface="SamsungOne-400" panose="020B0503030303020204" pitchFamily="34" charset="0"/>
                          <a:ea typeface="SamsungOne-400" panose="020B0503030303020204" pitchFamily="34" charset="0"/>
                        </a:rPr>
                        <a:t>nhau</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Mô hình dữ liệu được sử dụng trong SQL là quan hệ</a:t>
                      </a:r>
                      <a:endParaRPr lang="en-US" sz="1400" u="none" strike="noStrike" dirty="0">
                        <a:solidFill>
                          <a:schemeClr val="tx1"/>
                        </a:solidFill>
                        <a:effectLst/>
                        <a:latin typeface="SamsungOne-400" panose="020B0503030303020204" pitchFamily="34" charset="0"/>
                        <a:ea typeface="SamsungOne-400" panose="020B0503030303020204" pitchFamily="34" charset="0"/>
                      </a:endParaRPr>
                    </a:p>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 phẳng.</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73840122"/>
                  </a:ext>
                </a:extLst>
              </a:tr>
              <a:tr h="497725">
                <a:tc>
                  <a:txBody>
                    <a:bodyPr/>
                    <a:lstStyle/>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Nó cung cấp cơ hội hạn chế để tối ưu hóa Truy vấn.</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ctr"/>
                      <a:r>
                        <a:rPr lang="vi-VN" sz="1400" u="none" strike="noStrike" dirty="0">
                          <a:solidFill>
                            <a:schemeClr val="tx1"/>
                          </a:solidFill>
                          <a:effectLst/>
                          <a:latin typeface="SamsungOne-400" panose="020B0503030303020204" pitchFamily="34" charset="0"/>
                          <a:ea typeface="SamsungOne-400" panose="020B0503030303020204" pitchFamily="34" charset="0"/>
                        </a:rPr>
                        <a:t>Có nhiều cơ hội hơn để tối ưu hóa truy vấn là SQL.</a:t>
                      </a:r>
                      <a:endParaRPr lang="en-US" sz="1400" b="0" i="0" u="none" strike="noStrike" dirty="0">
                        <a:solidFill>
                          <a:schemeClr val="tx1"/>
                        </a:solidFill>
                        <a:effectLst/>
                        <a:latin typeface="SamsungOne-400" panose="020B0503030303020204" pitchFamily="34" charset="0"/>
                        <a:ea typeface="SamsungOne-400" panose="020B0503030303020204" pitchFamily="34" charset="0"/>
                      </a:endParaRPr>
                    </a:p>
                  </a:txBody>
                  <a:tcPr marL="90000" marR="90000" marT="9525" marB="108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51734471"/>
                  </a:ext>
                </a:extLst>
              </a:tr>
            </a:tbl>
          </a:graphicData>
        </a:graphic>
      </p:graphicFrame>
    </p:spTree>
    <p:extLst>
      <p:ext uri="{BB962C8B-B14F-4D97-AF65-F5344CB8AC3E}">
        <p14:creationId xmlns:p14="http://schemas.microsoft.com/office/powerpoint/2010/main" val="1722484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Thành</a:t>
            </a:r>
            <a:r>
              <a:rPr kumimoji="1" lang="en-US" altLang="ko-KR" dirty="0"/>
              <a:t> </a:t>
            </a:r>
            <a:r>
              <a:rPr kumimoji="1" lang="en-US" altLang="ko-KR" dirty="0" err="1"/>
              <a:t>phần</a:t>
            </a:r>
            <a:r>
              <a:rPr kumimoji="1" lang="en-US" altLang="ko-KR" dirty="0"/>
              <a:t> </a:t>
            </a:r>
            <a:r>
              <a:rPr kumimoji="1" lang="en-US" altLang="ko-KR" dirty="0" err="1"/>
              <a:t>và</a:t>
            </a:r>
            <a:r>
              <a:rPr kumimoji="1" lang="en-US" altLang="ko-KR" dirty="0"/>
              <a:t> </a:t>
            </a:r>
            <a:r>
              <a:rPr kumimoji="1" lang="en-US" altLang="ko-KR" dirty="0" err="1"/>
              <a:t>kiến</a:t>
            </a:r>
            <a:r>
              <a:rPr kumimoji="1" lang="en-US" altLang="ko-KR" dirty="0"/>
              <a:t> </a:t>
            </a:r>
            <a:r>
              <a:rPr kumimoji="1" lang="en-US" altLang="ko-KR" dirty="0" err="1"/>
              <a:t>trúc</a:t>
            </a:r>
            <a:r>
              <a:rPr kumimoji="1" lang="en-US" altLang="ko-KR" dirty="0"/>
              <a:t> Pig</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3515428" cy="914400"/>
          </a:xfrm>
        </p:spPr>
        <p:txBody>
          <a:bodyPr/>
          <a:lstStyle/>
          <a:p>
            <a:r>
              <a:rPr lang="vi-VN" altLang="ko-KR" dirty="0"/>
              <a:t>Pig Latin – ngôn ngữ luồng dữ liệu</a:t>
            </a:r>
          </a:p>
          <a:p>
            <a:r>
              <a:rPr lang="vi-VN" altLang="ko-KR" dirty="0"/>
              <a:t>Grunt – shell tương tác, nơi bạn có thể nhập các câu lệnh Latin lợn</a:t>
            </a:r>
          </a:p>
          <a:p>
            <a:r>
              <a:rPr lang="vi-VN" altLang="ko-KR" dirty="0"/>
              <a:t>Công cụ thông dịch và thực thi Pig</a:t>
            </a:r>
            <a:r>
              <a:rPr lang="en-US" altLang="ko-KR" dirty="0"/>
              <a:t>	</a:t>
            </a:r>
          </a:p>
          <a:p>
            <a:pPr lvl="1"/>
            <a:endParaRPr lang="ko-KR" altLang="en-US" dirty="0"/>
          </a:p>
        </p:txBody>
      </p:sp>
      <p:grpSp>
        <p:nvGrpSpPr>
          <p:cNvPr id="70" name="그룹 69"/>
          <p:cNvGrpSpPr/>
          <p:nvPr/>
        </p:nvGrpSpPr>
        <p:grpSpPr>
          <a:xfrm>
            <a:off x="4483100" y="2377278"/>
            <a:ext cx="4726300" cy="3433770"/>
            <a:chOff x="4494581" y="2914236"/>
            <a:chExt cx="4168146" cy="3433770"/>
          </a:xfrm>
        </p:grpSpPr>
        <p:cxnSp>
          <p:nvCxnSpPr>
            <p:cNvPr id="66" name="직선 화살표 연결선 65"/>
            <p:cNvCxnSpPr>
              <a:stCxn id="29" idx="2"/>
              <a:endCxn id="46" idx="0"/>
            </p:cNvCxnSpPr>
            <p:nvPr/>
          </p:nvCxnSpPr>
          <p:spPr>
            <a:xfrm flipH="1">
              <a:off x="6619616" y="3747820"/>
              <a:ext cx="1" cy="1343601"/>
            </a:xfrm>
            <a:prstGeom prst="straightConnector1">
              <a:avLst/>
            </a:prstGeom>
            <a:ln w="762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28">
              <a:extLst>
                <a:ext uri="{FF2B5EF4-FFF2-40B4-BE49-F238E27FC236}">
                  <a16:creationId xmlns:a16="http://schemas.microsoft.com/office/drawing/2014/main" id="{84C37AF3-2F2C-453E-8094-7ED3DDE9F448}"/>
                </a:ext>
              </a:extLst>
            </p:cNvPr>
            <p:cNvSpPr/>
            <p:nvPr/>
          </p:nvSpPr>
          <p:spPr>
            <a:xfrm>
              <a:off x="4580084" y="3251305"/>
              <a:ext cx="4079065" cy="496515"/>
            </a:xfrm>
            <a:prstGeom prst="roundRect">
              <a:avLst/>
            </a:prstGeom>
            <a:solidFill>
              <a:schemeClr val="bg1"/>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2000"/>
              <a:r>
                <a:rPr lang="en-US" altLang="ko-KR" sz="1050" dirty="0">
                  <a:solidFill>
                    <a:srgbClr val="1F45BC"/>
                  </a:solidFill>
                  <a:latin typeface="SamsungOne-400" panose="020B0503030303020204" pitchFamily="34" charset="0"/>
                  <a:ea typeface="SamsungOne-700" panose="020B0803030303020204" pitchFamily="34" charset="0"/>
                </a:rPr>
                <a:t>movies = LOAD '/data/films’ AS </a:t>
              </a:r>
            </a:p>
            <a:p>
              <a:pPr marL="252000"/>
              <a:r>
                <a:rPr lang="en-US" altLang="ko-KR" sz="1050" dirty="0">
                  <a:solidFill>
                    <a:srgbClr val="1F45BC"/>
                  </a:solidFill>
                  <a:latin typeface="SamsungOne-400" panose="020B0503030303020204" pitchFamily="34" charset="0"/>
                  <a:ea typeface="SamsungOne-700" panose="020B0803030303020204" pitchFamily="34" charset="0"/>
                </a:rPr>
                <a:t>		(id : int, name : chararray, : year : int)</a:t>
              </a:r>
            </a:p>
            <a:p>
              <a:pPr marL="252000"/>
              <a:r>
                <a:rPr lang="en-US" altLang="ko-KR" sz="1050" dirty="0">
                  <a:solidFill>
                    <a:srgbClr val="1F45BC"/>
                  </a:solidFill>
                  <a:latin typeface="SamsungOne-400" panose="020B0503030303020204" pitchFamily="34" charset="0"/>
                  <a:ea typeface="SamsungOne-700" panose="020B0803030303020204" pitchFamily="34" charset="0"/>
                </a:rPr>
                <a:t>...</a:t>
              </a:r>
            </a:p>
          </p:txBody>
        </p:sp>
        <p:sp>
          <p:nvSpPr>
            <p:cNvPr id="30" name="사각형: 둥근 모서리 44">
              <a:extLst>
                <a:ext uri="{FF2B5EF4-FFF2-40B4-BE49-F238E27FC236}">
                  <a16:creationId xmlns:a16="http://schemas.microsoft.com/office/drawing/2014/main" id="{A205263A-9022-4E9F-9C54-F69DAEDD9DAD}"/>
                </a:ext>
              </a:extLst>
            </p:cNvPr>
            <p:cNvSpPr/>
            <p:nvPr/>
          </p:nvSpPr>
          <p:spPr>
            <a:xfrm>
              <a:off x="6025461" y="4495252"/>
              <a:ext cx="1188310" cy="317316"/>
            </a:xfrm>
            <a:prstGeom prst="roundRect">
              <a:avLst>
                <a:gd name="adj" fmla="val 50000"/>
              </a:avLst>
            </a:prstGeom>
            <a:solidFill>
              <a:srgbClr val="66A1FE"/>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700" panose="020B0803030303020204" pitchFamily="34" charset="0"/>
                  <a:ea typeface="SamsungOne-700" panose="020B0803030303020204" pitchFamily="34" charset="0"/>
                  <a:cs typeface="Arial" panose="020B0604020202020204" pitchFamily="34" charset="0"/>
                </a:rPr>
                <a:t>Báo</a:t>
              </a:r>
              <a:r>
                <a:rPr lang="en-US" altLang="ko-KR" sz="1100" dirty="0">
                  <a:solidFill>
                    <a:schemeClr val="bg1"/>
                  </a:solidFill>
                  <a:latin typeface="SamsungOne-700" panose="020B0803030303020204" pitchFamily="34" charset="0"/>
                  <a:ea typeface="SamsungOne-700" panose="020B0803030303020204" pitchFamily="34" charset="0"/>
                  <a:cs typeface="Arial" panose="020B0604020202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cs typeface="Arial" panose="020B0604020202020204" pitchFamily="34" charset="0"/>
                </a:rPr>
                <a:t>cáo</a:t>
              </a:r>
              <a:r>
                <a:rPr lang="en-US" altLang="ko-KR" sz="1100" dirty="0">
                  <a:solidFill>
                    <a:schemeClr val="bg1"/>
                  </a:solidFill>
                  <a:latin typeface="SamsungOne-700" panose="020B0803030303020204" pitchFamily="34" charset="0"/>
                  <a:ea typeface="SamsungOne-700" panose="020B0803030303020204" pitchFamily="34" charset="0"/>
                  <a:cs typeface="Arial" panose="020B0604020202020204" pitchFamily="34" charset="0"/>
                </a:rPr>
                <a:t> MR</a:t>
              </a:r>
              <a:endParaRPr lang="ko-KR" altLang="en-US" sz="1100" dirty="0">
                <a:solidFill>
                  <a:schemeClr val="bg1"/>
                </a:solidFill>
                <a:latin typeface="SamsungOne-700" panose="020B0803030303020204" pitchFamily="34" charset="0"/>
                <a:cs typeface="Arial" panose="020B0604020202020204" pitchFamily="34" charset="0"/>
              </a:endParaRPr>
            </a:p>
          </p:txBody>
        </p:sp>
        <p:sp>
          <p:nvSpPr>
            <p:cNvPr id="32" name="모서리가 둥근 직사각형 31">
              <a:extLst>
                <a:ext uri="{FF2B5EF4-FFF2-40B4-BE49-F238E27FC236}">
                  <a16:creationId xmlns:a16="http://schemas.microsoft.com/office/drawing/2014/main" id="{CA0EA7B6-C053-4EA4-9961-8CAE0ADB5A46}"/>
                </a:ext>
              </a:extLst>
            </p:cNvPr>
            <p:cNvSpPr/>
            <p:nvPr/>
          </p:nvSpPr>
          <p:spPr>
            <a:xfrm>
              <a:off x="4576505" y="3805240"/>
              <a:ext cx="4086222" cy="631652"/>
            </a:xfrm>
            <a:prstGeom prst="roundRect">
              <a:avLst/>
            </a:prstGeom>
            <a:solidFill>
              <a:srgbClr val="E9F2FC"/>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PIG</a:t>
              </a:r>
            </a:p>
          </p:txBody>
        </p:sp>
        <p:sp>
          <p:nvSpPr>
            <p:cNvPr id="24" name="TextBox 23">
              <a:extLst>
                <a:ext uri="{FF2B5EF4-FFF2-40B4-BE49-F238E27FC236}">
                  <a16:creationId xmlns:a16="http://schemas.microsoft.com/office/drawing/2014/main" id="{3C1F1C1C-564F-4A1C-8450-B3342BB01E06}"/>
                </a:ext>
              </a:extLst>
            </p:cNvPr>
            <p:cNvSpPr txBox="1"/>
            <p:nvPr/>
          </p:nvSpPr>
          <p:spPr>
            <a:xfrm>
              <a:off x="4494581" y="2914236"/>
              <a:ext cx="1378478" cy="340519"/>
            </a:xfrm>
            <a:prstGeom prst="roundRect">
              <a:avLst/>
            </a:prstGeom>
            <a:noFill/>
            <a:ln>
              <a:noFill/>
            </a:ln>
            <a:effectLst/>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Pig Latin Script</a:t>
              </a:r>
              <a:endParaRPr lang="ko-KR" altLang="en-US" sz="1400" dirty="0">
                <a:solidFill>
                  <a:srgbClr val="1F45BC"/>
                </a:solidFill>
                <a:latin typeface="SamsungOne-700" panose="020B0803030303020204" pitchFamily="34" charset="0"/>
                <a:ea typeface="SamsungOne-700C" panose="020B0806030303020204" pitchFamily="34" charset="0"/>
                <a:cs typeface="Arial" panose="020B0604020202020204" pitchFamily="34" charset="0"/>
              </a:endParaRPr>
            </a:p>
          </p:txBody>
        </p:sp>
        <p:grpSp>
          <p:nvGrpSpPr>
            <p:cNvPr id="64" name="그룹 63"/>
            <p:cNvGrpSpPr/>
            <p:nvPr/>
          </p:nvGrpSpPr>
          <p:grpSpPr>
            <a:xfrm>
              <a:off x="4576505" y="5091421"/>
              <a:ext cx="4086222" cy="1256585"/>
              <a:chOff x="4576505" y="5015221"/>
              <a:chExt cx="4086222" cy="1256585"/>
            </a:xfrm>
          </p:grpSpPr>
          <p:sp>
            <p:nvSpPr>
              <p:cNvPr id="46" name="모서리가 둥근 직사각형 45">
                <a:extLst>
                  <a:ext uri="{FF2B5EF4-FFF2-40B4-BE49-F238E27FC236}">
                    <a16:creationId xmlns:a16="http://schemas.microsoft.com/office/drawing/2014/main" id="{CA0EA7B6-C053-4EA4-9961-8CAE0ADB5A46}"/>
                  </a:ext>
                </a:extLst>
              </p:cNvPr>
              <p:cNvSpPr/>
              <p:nvPr/>
            </p:nvSpPr>
            <p:spPr>
              <a:xfrm>
                <a:off x="4576505" y="5015221"/>
                <a:ext cx="4086222" cy="1256585"/>
              </a:xfrm>
              <a:prstGeom prst="roundRect">
                <a:avLst/>
              </a:prstGeom>
              <a:solidFill>
                <a:srgbClr val="E6E6E6"/>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200" dirty="0" err="1">
                    <a:solidFill>
                      <a:srgbClr val="1F45BC"/>
                    </a:solidFill>
                    <a:latin typeface="SamsungOne-700" panose="020B0803030303020204" pitchFamily="34" charset="0"/>
                    <a:cs typeface="Arial" panose="020B0604020202020204" pitchFamily="34" charset="0"/>
                  </a:rPr>
                  <a:t>Cụm</a:t>
                </a:r>
                <a:r>
                  <a:rPr lang="en-US" altLang="ko-KR" sz="1200" dirty="0">
                    <a:solidFill>
                      <a:srgbClr val="1F45BC"/>
                    </a:solidFill>
                    <a:latin typeface="SamsungOne-700" panose="020B0803030303020204" pitchFamily="34" charset="0"/>
                    <a:cs typeface="Arial" panose="020B0604020202020204" pitchFamily="34" charset="0"/>
                  </a:rPr>
                  <a:t> Hadoop</a:t>
                </a:r>
              </a:p>
              <a:p>
                <a:pPr algn="ctr"/>
                <a:endParaRPr lang="en-US" altLang="ko-KR" sz="1200" dirty="0">
                  <a:solidFill>
                    <a:srgbClr val="1F45BC"/>
                  </a:solidFill>
                  <a:latin typeface="SamsungOne-700" panose="020B0803030303020204" pitchFamily="34" charset="0"/>
                  <a:cs typeface="Arial" panose="020B0604020202020204" pitchFamily="34" charset="0"/>
                </a:endParaRPr>
              </a:p>
              <a:p>
                <a:pPr algn="ctr"/>
                <a:endParaRPr lang="en-US" altLang="ko-KR" sz="1200" dirty="0">
                  <a:solidFill>
                    <a:srgbClr val="1F45BC"/>
                  </a:solidFill>
                  <a:latin typeface="SamsungOne-700" panose="020B0803030303020204" pitchFamily="34" charset="0"/>
                  <a:cs typeface="Arial" panose="020B0604020202020204" pitchFamily="34" charset="0"/>
                </a:endParaRPr>
              </a:p>
              <a:p>
                <a:pPr algn="ctr"/>
                <a:endParaRPr lang="en-US" altLang="ko-KR" sz="1200" dirty="0">
                  <a:solidFill>
                    <a:srgbClr val="1F45BC"/>
                  </a:solidFill>
                  <a:latin typeface="SamsungOne-700" panose="020B0803030303020204" pitchFamily="34" charset="0"/>
                  <a:cs typeface="Arial" panose="020B0604020202020204" pitchFamily="34" charset="0"/>
                </a:endParaRPr>
              </a:p>
              <a:p>
                <a:pPr algn="ct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48" name="사각형: 둥근 모서리 5">
                <a:extLst>
                  <a:ext uri="{FF2B5EF4-FFF2-40B4-BE49-F238E27FC236}">
                    <a16:creationId xmlns:a16="http://schemas.microsoft.com/office/drawing/2014/main" id="{CF658427-A458-4346-8FE3-0257AB7F02EB}"/>
                  </a:ext>
                </a:extLst>
              </p:cNvPr>
              <p:cNvSpPr/>
              <p:nvPr/>
            </p:nvSpPr>
            <p:spPr>
              <a:xfrm>
                <a:off x="4940854" y="5367679"/>
                <a:ext cx="844438" cy="251455"/>
              </a:xfrm>
              <a:prstGeom prst="roundRect">
                <a:avLst/>
              </a:prstGeom>
              <a:solidFill>
                <a:srgbClr val="FF9999"/>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MR</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53" name="사각형: 둥근 모서리 5">
                <a:extLst>
                  <a:ext uri="{FF2B5EF4-FFF2-40B4-BE49-F238E27FC236}">
                    <a16:creationId xmlns:a16="http://schemas.microsoft.com/office/drawing/2014/main" id="{CF658427-A458-4346-8FE3-0257AB7F02EB}"/>
                  </a:ext>
                </a:extLst>
              </p:cNvPr>
              <p:cNvSpPr/>
              <p:nvPr/>
            </p:nvSpPr>
            <p:spPr>
              <a:xfrm>
                <a:off x="5847154" y="5367679"/>
                <a:ext cx="844438" cy="251455"/>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Hive</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54" name="사각형: 둥근 모서리 5">
                <a:extLst>
                  <a:ext uri="{FF2B5EF4-FFF2-40B4-BE49-F238E27FC236}">
                    <a16:creationId xmlns:a16="http://schemas.microsoft.com/office/drawing/2014/main" id="{CF658427-A458-4346-8FE3-0257AB7F02EB}"/>
                  </a:ext>
                </a:extLst>
              </p:cNvPr>
              <p:cNvSpPr/>
              <p:nvPr/>
            </p:nvSpPr>
            <p:spPr>
              <a:xfrm>
                <a:off x="6742913" y="5367679"/>
                <a:ext cx="844438" cy="251455"/>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Pig</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56" name="사각형: 둥근 모서리 5">
                <a:extLst>
                  <a:ext uri="{FF2B5EF4-FFF2-40B4-BE49-F238E27FC236}">
                    <a16:creationId xmlns:a16="http://schemas.microsoft.com/office/drawing/2014/main" id="{CF658427-A458-4346-8FE3-0257AB7F02EB}"/>
                  </a:ext>
                </a:extLst>
              </p:cNvPr>
              <p:cNvSpPr/>
              <p:nvPr/>
            </p:nvSpPr>
            <p:spPr>
              <a:xfrm>
                <a:off x="4940853" y="5658965"/>
                <a:ext cx="3396697" cy="251455"/>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YARN</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57" name="사각형: 둥근 모서리 5">
                <a:extLst>
                  <a:ext uri="{FF2B5EF4-FFF2-40B4-BE49-F238E27FC236}">
                    <a16:creationId xmlns:a16="http://schemas.microsoft.com/office/drawing/2014/main" id="{CF658427-A458-4346-8FE3-0257AB7F02EB}"/>
                  </a:ext>
                </a:extLst>
              </p:cNvPr>
              <p:cNvSpPr/>
              <p:nvPr/>
            </p:nvSpPr>
            <p:spPr>
              <a:xfrm>
                <a:off x="4940853" y="5943039"/>
                <a:ext cx="3396697" cy="251455"/>
              </a:xfrm>
              <a:prstGeom prst="roundRect">
                <a:avLst/>
              </a:prstGeom>
              <a:solidFill>
                <a:srgbClr val="FF9999"/>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HDFS</a:t>
                </a:r>
                <a:endParaRPr lang="ko-KR" altLang="en-US" sz="1200" dirty="0">
                  <a:solidFill>
                    <a:srgbClr val="1F45BC"/>
                  </a:solidFill>
                  <a:latin typeface="SamsungOne-700" panose="020B0803030303020204" pitchFamily="34" charset="0"/>
                  <a:cs typeface="Arial" panose="020B0604020202020204" pitchFamily="34" charset="0"/>
                </a:endParaRPr>
              </a:p>
            </p:txBody>
          </p:sp>
          <p:grpSp>
            <p:nvGrpSpPr>
              <p:cNvPr id="63" name="그룹 62"/>
              <p:cNvGrpSpPr/>
              <p:nvPr/>
            </p:nvGrpSpPr>
            <p:grpSpPr>
              <a:xfrm>
                <a:off x="7836449" y="5456188"/>
                <a:ext cx="205349" cy="45719"/>
                <a:chOff x="3057525" y="5619134"/>
                <a:chExt cx="334329" cy="74435"/>
              </a:xfrm>
              <a:solidFill>
                <a:srgbClr val="1F45BC"/>
              </a:solidFill>
            </p:grpSpPr>
            <p:sp>
              <p:nvSpPr>
                <p:cNvPr id="60" name="타원 59"/>
                <p:cNvSpPr/>
                <p:nvPr/>
              </p:nvSpPr>
              <p:spPr>
                <a:xfrm>
                  <a:off x="3057525" y="5619134"/>
                  <a:ext cx="74435" cy="74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endParaRPr>
                </a:p>
              </p:txBody>
            </p:sp>
            <p:sp>
              <p:nvSpPr>
                <p:cNvPr id="61" name="타원 60"/>
                <p:cNvSpPr/>
                <p:nvPr/>
              </p:nvSpPr>
              <p:spPr>
                <a:xfrm>
                  <a:off x="3187472" y="5619134"/>
                  <a:ext cx="74435" cy="74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endParaRPr>
                </a:p>
              </p:txBody>
            </p:sp>
            <p:sp>
              <p:nvSpPr>
                <p:cNvPr id="62" name="타원 61"/>
                <p:cNvSpPr/>
                <p:nvPr/>
              </p:nvSpPr>
              <p:spPr>
                <a:xfrm>
                  <a:off x="3317419" y="5619134"/>
                  <a:ext cx="74435" cy="74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endParaRPr>
                </a:p>
              </p:txBody>
            </p:sp>
          </p:grpSp>
        </p:grpSp>
        <p:cxnSp>
          <p:nvCxnSpPr>
            <p:cNvPr id="68" name="직선 화살표 연결선 67"/>
            <p:cNvCxnSpPr>
              <a:endCxn id="37" idx="1"/>
            </p:cNvCxnSpPr>
            <p:nvPr/>
          </p:nvCxnSpPr>
          <p:spPr>
            <a:xfrm>
              <a:off x="5557963" y="4246994"/>
              <a:ext cx="2146166" cy="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p:cNvGrpSpPr/>
            <p:nvPr/>
          </p:nvGrpSpPr>
          <p:grpSpPr>
            <a:xfrm>
              <a:off x="4713525" y="4123145"/>
              <a:ext cx="3835042" cy="247697"/>
              <a:chOff x="4152202" y="4502607"/>
              <a:chExt cx="5181362" cy="363298"/>
            </a:xfrm>
          </p:grpSpPr>
          <p:sp>
            <p:nvSpPr>
              <p:cNvPr id="34" name="사각형: 둥근 모서리 5">
                <a:extLst>
                  <a:ext uri="{FF2B5EF4-FFF2-40B4-BE49-F238E27FC236}">
                    <a16:creationId xmlns:a16="http://schemas.microsoft.com/office/drawing/2014/main" id="{CF658427-A458-4346-8FE3-0257AB7F02EB}"/>
                  </a:ext>
                </a:extLst>
              </p:cNvPr>
              <p:cNvSpPr/>
              <p:nvPr/>
            </p:nvSpPr>
            <p:spPr>
              <a:xfrm>
                <a:off x="4152202" y="4502607"/>
                <a:ext cx="1140884" cy="363298"/>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Parser</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35" name="사각형: 둥근 모서리 41">
                <a:extLst>
                  <a:ext uri="{FF2B5EF4-FFF2-40B4-BE49-F238E27FC236}">
                    <a16:creationId xmlns:a16="http://schemas.microsoft.com/office/drawing/2014/main" id="{D1A20F40-18D2-4EBE-BCAD-073202B077E7}"/>
                  </a:ext>
                </a:extLst>
              </p:cNvPr>
              <p:cNvSpPr/>
              <p:nvPr/>
            </p:nvSpPr>
            <p:spPr>
              <a:xfrm>
                <a:off x="5508144" y="4502607"/>
                <a:ext cx="1140884" cy="363298"/>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Complier</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36" name="사각형: 둥근 모서리 42">
                <a:extLst>
                  <a:ext uri="{FF2B5EF4-FFF2-40B4-BE49-F238E27FC236}">
                    <a16:creationId xmlns:a16="http://schemas.microsoft.com/office/drawing/2014/main" id="{BBABEC86-0DE2-4159-B2DE-CB87F6CC2E63}"/>
                  </a:ext>
                </a:extLst>
              </p:cNvPr>
              <p:cNvSpPr/>
              <p:nvPr/>
            </p:nvSpPr>
            <p:spPr>
              <a:xfrm>
                <a:off x="6797427" y="4502607"/>
                <a:ext cx="1140884" cy="363298"/>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Optimizer</a:t>
                </a:r>
                <a:endParaRPr lang="ko-KR" altLang="en-US" sz="1200" dirty="0">
                  <a:solidFill>
                    <a:srgbClr val="1F45BC"/>
                  </a:solidFill>
                  <a:latin typeface="SamsungOne-700" panose="020B0803030303020204" pitchFamily="34" charset="0"/>
                  <a:cs typeface="Arial" panose="020B0604020202020204" pitchFamily="34" charset="0"/>
                </a:endParaRPr>
              </a:p>
            </p:txBody>
          </p:sp>
          <p:sp>
            <p:nvSpPr>
              <p:cNvPr id="37" name="사각형: 둥근 모서리 43">
                <a:extLst>
                  <a:ext uri="{FF2B5EF4-FFF2-40B4-BE49-F238E27FC236}">
                    <a16:creationId xmlns:a16="http://schemas.microsoft.com/office/drawing/2014/main" id="{463AB7D7-2352-48D7-A8A2-129E8CA7DE68}"/>
                  </a:ext>
                </a:extLst>
              </p:cNvPr>
              <p:cNvSpPr/>
              <p:nvPr/>
            </p:nvSpPr>
            <p:spPr>
              <a:xfrm>
                <a:off x="8192680" y="4502607"/>
                <a:ext cx="1140884" cy="363298"/>
              </a:xfrm>
              <a:prstGeom prst="roundRect">
                <a:avLst/>
              </a:prstGeom>
              <a:solidFill>
                <a:srgbClr val="ABCBFF"/>
              </a:solidFill>
              <a:ln>
                <a:solidFill>
                  <a:srgbClr val="1F45B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Plan</a:t>
                </a:r>
                <a:endParaRPr lang="ko-KR" altLang="en-US" sz="1200" dirty="0">
                  <a:solidFill>
                    <a:srgbClr val="1F45BC"/>
                  </a:solidFill>
                  <a:latin typeface="SamsungOne-700" panose="020B0803030303020204" pitchFamily="34" charset="0"/>
                  <a:cs typeface="Arial" panose="020B0604020202020204" pitchFamily="34" charset="0"/>
                </a:endParaRPr>
              </a:p>
            </p:txBody>
          </p:sp>
        </p:grpSp>
      </p:grpSp>
    </p:spTree>
    <p:extLst>
      <p:ext uri="{BB962C8B-B14F-4D97-AF65-F5344CB8AC3E}">
        <p14:creationId xmlns:p14="http://schemas.microsoft.com/office/powerpoint/2010/main" val="2131973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Grunt Shell</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8932128" cy="914400"/>
          </a:xfrm>
        </p:spPr>
        <p:txBody>
          <a:bodyPr/>
          <a:lstStyle/>
          <a:p>
            <a:r>
              <a:rPr lang="vi-VN" altLang="ko-KR" dirty="0"/>
              <a:t>Grunt shell là shell tương tác của Pig.</a:t>
            </a:r>
          </a:p>
          <a:p>
            <a:r>
              <a:rPr lang="en-US" altLang="ko-KR" dirty="0" err="1"/>
              <a:t>Các</a:t>
            </a:r>
            <a:r>
              <a:rPr lang="en-US" altLang="ko-KR" dirty="0"/>
              <a:t> grunt shell </a:t>
            </a:r>
            <a:r>
              <a:rPr lang="vi-VN" altLang="ko-KR" dirty="0"/>
              <a:t>của Apache</a:t>
            </a:r>
            <a:r>
              <a:rPr lang="en-US" altLang="ko-KR" dirty="0"/>
              <a:t> Pig</a:t>
            </a:r>
            <a:r>
              <a:rPr lang="vi-VN" altLang="ko-KR" dirty="0"/>
              <a:t> chủ yếu được sử dụng để viết các chữ viết bằng tiếng Latinh của </a:t>
            </a:r>
            <a:r>
              <a:rPr lang="en-US" altLang="ko-KR" dirty="0"/>
              <a:t>Pig</a:t>
            </a:r>
            <a:r>
              <a:rPr lang="vi-VN" altLang="ko-KR" dirty="0"/>
              <a:t>.</a:t>
            </a:r>
          </a:p>
          <a:p>
            <a:r>
              <a:rPr lang="vi-VN" altLang="ko-KR" dirty="0"/>
              <a:t>Tập lệnh pig có thể được thực thi với grunt shell là shell gốc do Apache pig cung cấp để thực thi các truy vấn pig.</a:t>
            </a:r>
          </a:p>
          <a:p>
            <a:r>
              <a:rPr lang="vi-VN" altLang="ko-KR" dirty="0"/>
              <a:t>Hữu ích cho việc kiểm tra dữ liệu đặc biệt</a:t>
            </a:r>
          </a:p>
          <a:p>
            <a:r>
              <a:rPr lang="vi-VN" altLang="ko-KR" dirty="0"/>
              <a:t>Quá trình thực thi bị trì hoãn cho đến khi yêu cầu đầu ra</a:t>
            </a:r>
          </a:p>
          <a:p>
            <a:r>
              <a:rPr lang="vi-VN" altLang="ko-KR" dirty="0"/>
              <a:t>Cách bắt đầu và thoát</a:t>
            </a:r>
            <a:endParaRPr lang="en-US" altLang="ko-KR" dirty="0"/>
          </a:p>
          <a:p>
            <a:endParaRPr lang="en" altLang="ko-KR" dirty="0"/>
          </a:p>
        </p:txBody>
      </p:sp>
      <p:sp>
        <p:nvSpPr>
          <p:cNvPr id="7" name="TextBox 6">
            <a:extLst>
              <a:ext uri="{FF2B5EF4-FFF2-40B4-BE49-F238E27FC236}">
                <a16:creationId xmlns:a16="http://schemas.microsoft.com/office/drawing/2014/main" id="{8423B3E9-3B25-46CE-B82B-AF00D2D04AAB}"/>
              </a:ext>
            </a:extLst>
          </p:cNvPr>
          <p:cNvSpPr txBox="1"/>
          <p:nvPr/>
        </p:nvSpPr>
        <p:spPr>
          <a:xfrm>
            <a:off x="704850" y="4316991"/>
            <a:ext cx="7812000" cy="119711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sv-SE" altLang="ko-KR" dirty="0">
                <a:latin typeface="SamsungOne-400" panose="020B0503030303020204" pitchFamily="34" charset="0"/>
                <a:ea typeface="SamsungOne-400" panose="020B0503030303020204" pitchFamily="34" charset="0"/>
                <a:cs typeface="Samsung Sharp Sans Regular" pitchFamily="2" charset="0"/>
              </a:rPr>
              <a:t>$ pig</a:t>
            </a:r>
          </a:p>
          <a:p>
            <a:r>
              <a:rPr lang="sv-SE"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sv-SE" altLang="ko-KR" dirty="0">
                <a:latin typeface="SamsungOne-400" panose="020B0503030303020204" pitchFamily="34" charset="0"/>
                <a:ea typeface="SamsungOne-400" panose="020B0503030303020204" pitchFamily="34" charset="0"/>
                <a:cs typeface="Samsung Sharp Sans Regular" pitchFamily="2" charset="0"/>
              </a:rPr>
              <a:t>sh ls</a:t>
            </a:r>
          </a:p>
          <a:p>
            <a:r>
              <a:rPr lang="sv-SE"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sv-SE" altLang="ko-KR" dirty="0">
                <a:latin typeface="SamsungOne-400" panose="020B0503030303020204" pitchFamily="34" charset="0"/>
                <a:ea typeface="SamsungOne-400" panose="020B0503030303020204" pitchFamily="34" charset="0"/>
                <a:cs typeface="Samsung Sharp Sans Regular" pitchFamily="2" charset="0"/>
              </a:rPr>
              <a:t>fs –ls</a:t>
            </a:r>
          </a:p>
          <a:p>
            <a:r>
              <a:rPr lang="sv-SE"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sv-SE" altLang="ko-KR" dirty="0">
                <a:latin typeface="SamsungOne-400" panose="020B0503030303020204" pitchFamily="34" charset="0"/>
                <a:ea typeface="SamsungOne-400" panose="020B0503030303020204" pitchFamily="34" charset="0"/>
                <a:cs typeface="Samsung Sharp Sans Regular" pitchFamily="2" charset="0"/>
              </a:rPr>
              <a:t>quit; </a:t>
            </a:r>
          </a:p>
        </p:txBody>
      </p:sp>
    </p:spTree>
    <p:extLst>
      <p:ext uri="{BB962C8B-B14F-4D97-AF65-F5344CB8AC3E}">
        <p14:creationId xmlns:p14="http://schemas.microsoft.com/office/powerpoint/2010/main" val="3738007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err="1"/>
              <a:t>Các</a:t>
            </a:r>
            <a:r>
              <a:rPr kumimoji="1" lang="en-US" altLang="ko-KR" dirty="0"/>
              <a:t> </a:t>
            </a:r>
            <a:r>
              <a:rPr kumimoji="1" lang="en-US" altLang="ko-KR" dirty="0" err="1"/>
              <a:t>tập</a:t>
            </a:r>
            <a:r>
              <a:rPr kumimoji="1" lang="en-US" altLang="ko-KR" dirty="0"/>
              <a:t> </a:t>
            </a:r>
            <a:r>
              <a:rPr kumimoji="1" lang="en-US" altLang="ko-KR" dirty="0" err="1"/>
              <a:t>lệnh</a:t>
            </a:r>
            <a:r>
              <a:rPr kumimoji="1" lang="en-US" altLang="ko-KR" dirty="0"/>
              <a:t> pig</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cs typeface="Segoe UI" panose="020B0502040204020203" pitchFamily="34" charset="0"/>
              </a:rPr>
              <a:t>Tập lệnh Pig chỉ đơn giản là mã Pig Latin được lưu trữ trong tệp văn bản (phần mở rộng .pig)</a:t>
            </a:r>
            <a:endParaRPr lang="en-US" altLang="ko-KR" dirty="0">
              <a:cs typeface="Segoe UI" panose="020B0502040204020203" pitchFamily="34" charset="0"/>
            </a:endParaRPr>
          </a:p>
          <a:p>
            <a:pPr lvl="1">
              <a:spcBef>
                <a:spcPts val="500"/>
              </a:spcBef>
            </a:pPr>
            <a:r>
              <a:rPr lang="vi-VN" altLang="ko-KR" dirty="0">
                <a:cs typeface="Segoe UI" panose="020B0502040204020203" pitchFamily="34" charset="0"/>
              </a:rPr>
              <a:t>Viết tất cả các câu lệnh Pig Latin cần thiết trong một tệp.</a:t>
            </a:r>
          </a:p>
          <a:p>
            <a:pPr lvl="1">
              <a:spcBef>
                <a:spcPts val="500"/>
              </a:spcBef>
            </a:pPr>
            <a:r>
              <a:rPr lang="vi-VN" altLang="ko-KR" dirty="0">
                <a:cs typeface="Segoe UI" panose="020B0502040204020203" pitchFamily="34" charset="0"/>
              </a:rPr>
              <a:t>Viết tất cả các lệnh và câu lệnh Pig Latin trong một tệp duy nhất và lưu dưới dạng tệp . tệp heo.</a:t>
            </a:r>
          </a:p>
          <a:p>
            <a:pPr lvl="1">
              <a:spcBef>
                <a:spcPts val="500"/>
              </a:spcBef>
            </a:pPr>
            <a:r>
              <a:rPr lang="vi-VN" altLang="ko-KR" dirty="0">
                <a:cs typeface="Segoe UI" panose="020B0502040204020203" pitchFamily="34" charset="0"/>
              </a:rPr>
              <a:t>Thực thi tập lệnh Apache Pig (sales_report.pig)</a:t>
            </a:r>
            <a:endParaRPr lang="en-US" altLang="ko-KR" dirty="0">
              <a:cs typeface="Segoe UI" panose="020B0502040204020203" pitchFamily="34" charset="0"/>
            </a:endParaRPr>
          </a:p>
        </p:txBody>
      </p:sp>
      <p:sp>
        <p:nvSpPr>
          <p:cNvPr id="7" name="TextBox 6">
            <a:extLst>
              <a:ext uri="{FF2B5EF4-FFF2-40B4-BE49-F238E27FC236}">
                <a16:creationId xmlns:a16="http://schemas.microsoft.com/office/drawing/2014/main" id="{691C9985-4610-4E98-98AB-14A636F69B7C}"/>
              </a:ext>
            </a:extLst>
          </p:cNvPr>
          <p:cNvSpPr txBox="1"/>
          <p:nvPr/>
        </p:nvSpPr>
        <p:spPr>
          <a:xfrm>
            <a:off x="704850" y="3401292"/>
            <a:ext cx="7812000" cy="137390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cs typeface="Samsung Sharp Sans Regular" pitchFamily="2" charset="0"/>
              </a:rPr>
              <a:t>$ pig</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run sales_report.pig;</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quit;</a:t>
            </a:r>
          </a:p>
          <a:p>
            <a:endParaRPr lang="en-US" altLang="ko-KR" dirty="0">
              <a:latin typeface="SamsungOne-400" panose="020B0503030303020204" pitchFamily="34" charset="0"/>
              <a:ea typeface="SamsungOne-400" panose="020B0503030303020204" pitchFamily="34" charset="0"/>
              <a:cs typeface="Samsung Sharp Sans Regular" pitchFamily="2" charset="0"/>
            </a:endParaRPr>
          </a:p>
          <a:p>
            <a:r>
              <a:rPr lang="en-US" altLang="ko-KR" dirty="0">
                <a:latin typeface="SamsungOne-400" panose="020B0503030303020204" pitchFamily="34" charset="0"/>
                <a:ea typeface="SamsungOne-400" panose="020B0503030303020204" pitchFamily="34" charset="0"/>
                <a:cs typeface="Samsung Sharp Sans Regular" pitchFamily="2" charset="0"/>
              </a:rPr>
              <a:t>$ pig sales_report.pig </a:t>
            </a:r>
          </a:p>
        </p:txBody>
      </p:sp>
    </p:spTree>
    <p:extLst>
      <p:ext uri="{BB962C8B-B14F-4D97-AF65-F5344CB8AC3E}">
        <p14:creationId xmlns:p14="http://schemas.microsoft.com/office/powerpoint/2010/main" val="4024373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Latin (1/5)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cs typeface="Segoe UI" panose="020B0502040204020203" pitchFamily="34" charset="0"/>
              </a:rPr>
              <a:t>Pig Latin </a:t>
            </a:r>
            <a:r>
              <a:rPr lang="en-US" altLang="ko-KR" dirty="0" err="1">
                <a:cs typeface="Segoe UI" panose="020B0502040204020203" pitchFamily="34" charset="0"/>
              </a:rPr>
              <a:t>là</a:t>
            </a:r>
            <a:r>
              <a:rPr lang="en-US" altLang="ko-KR" dirty="0">
                <a:cs typeface="Segoe UI" panose="020B0502040204020203" pitchFamily="34" charset="0"/>
              </a:rPr>
              <a:t> </a:t>
            </a:r>
            <a:r>
              <a:rPr lang="en-US" altLang="ko-KR" dirty="0" err="1">
                <a:cs typeface="Segoe UI" panose="020B0502040204020203" pitchFamily="34" charset="0"/>
              </a:rPr>
              <a:t>ngôn</a:t>
            </a:r>
            <a:r>
              <a:rPr lang="en-US" altLang="ko-KR" dirty="0">
                <a:cs typeface="Segoe UI" panose="020B0502040204020203" pitchFamily="34" charset="0"/>
              </a:rPr>
              <a:t> </a:t>
            </a:r>
            <a:r>
              <a:rPr lang="en-US" altLang="ko-KR" dirty="0" err="1">
                <a:cs typeface="Segoe UI" panose="020B0502040204020203" pitchFamily="34" charset="0"/>
              </a:rPr>
              <a:t>ngữ</a:t>
            </a:r>
            <a:r>
              <a:rPr lang="en-US" altLang="ko-KR" dirty="0">
                <a:cs typeface="Segoe UI" panose="020B0502040204020203" pitchFamily="34" charset="0"/>
              </a:rPr>
              <a:t> </a:t>
            </a:r>
            <a:r>
              <a:rPr lang="en-US" altLang="ko-KR" dirty="0" err="1">
                <a:cs typeface="Segoe UI" panose="020B0502040204020203" pitchFamily="34" charset="0"/>
              </a:rPr>
              <a:t>luồng</a:t>
            </a:r>
            <a:r>
              <a:rPr lang="en-US" altLang="ko-KR" dirty="0">
                <a:cs typeface="Segoe UI" panose="020B0502040204020203" pitchFamily="34" charset="0"/>
              </a:rPr>
              <a:t> </a:t>
            </a:r>
            <a:r>
              <a:rPr lang="en-US" altLang="ko-KR" dirty="0" err="1">
                <a:cs typeface="Segoe UI" panose="020B0502040204020203" pitchFamily="34" charset="0"/>
              </a:rPr>
              <a:t>dữ</a:t>
            </a:r>
            <a:r>
              <a:rPr lang="en-US" altLang="ko-KR" dirty="0">
                <a:cs typeface="Segoe UI" panose="020B0502040204020203" pitchFamily="34" charset="0"/>
              </a:rPr>
              <a:t> </a:t>
            </a:r>
            <a:r>
              <a:rPr lang="en-US" altLang="ko-KR" dirty="0" err="1">
                <a:cs typeface="Segoe UI" panose="020B0502040204020203" pitchFamily="34" charset="0"/>
              </a:rPr>
              <a:t>liệu</a:t>
            </a:r>
            <a:endParaRPr lang="en-US" altLang="ko-KR" dirty="0">
              <a:cs typeface="Segoe UI" panose="020B0502040204020203" pitchFamily="34" charset="0"/>
            </a:endParaRPr>
          </a:p>
          <a:p>
            <a:pPr lvl="1"/>
            <a:r>
              <a:rPr lang="en-US" altLang="ko-KR" dirty="0">
                <a:cs typeface="Segoe UI" panose="020B0502040204020203" pitchFamily="34" charset="0"/>
              </a:rPr>
              <a:t>L</a:t>
            </a:r>
            <a:r>
              <a:rPr lang="vi-VN" altLang="ko-KR" dirty="0">
                <a:cs typeface="Segoe UI" panose="020B0502040204020203" pitchFamily="34" charset="0"/>
              </a:rPr>
              <a:t>uồng dữ liệu được thể hiện dưới dạng một chuỗi các câu lệnh</a:t>
            </a:r>
            <a:endParaRPr lang="en-US" altLang="ko-KR" dirty="0">
              <a:cs typeface="Segoe UI" panose="020B0502040204020203" pitchFamily="34" charset="0"/>
            </a:endParaRPr>
          </a:p>
          <a:p>
            <a:r>
              <a:rPr lang="en-US" altLang="ko-KR" dirty="0" err="1">
                <a:cs typeface="Segoe UI" panose="020B0502040204020203" pitchFamily="34" charset="0"/>
              </a:rPr>
              <a:t>Chú</a:t>
            </a:r>
            <a:r>
              <a:rPr lang="en-US" altLang="ko-KR" dirty="0">
                <a:cs typeface="Segoe UI" panose="020B0502040204020203" pitchFamily="34" charset="0"/>
              </a:rPr>
              <a:t> </a:t>
            </a:r>
            <a:r>
              <a:rPr lang="en-US" altLang="ko-KR" dirty="0" err="1">
                <a:cs typeface="Segoe UI" panose="020B0502040204020203" pitchFamily="34" charset="0"/>
              </a:rPr>
              <a:t>thích</a:t>
            </a:r>
            <a:endParaRPr lang="en-US" altLang="ko-KR" dirty="0">
              <a:cs typeface="Segoe UI" panose="020B0502040204020203" pitchFamily="34" charset="0"/>
            </a:endParaRPr>
          </a:p>
          <a:p>
            <a:pPr lvl="1"/>
            <a:r>
              <a:rPr lang="en-US" altLang="ko-KR" dirty="0" err="1">
                <a:cs typeface="Segoe UI" panose="020B0502040204020203" pitchFamily="34" charset="0"/>
              </a:rPr>
              <a:t>Một</a:t>
            </a:r>
            <a:r>
              <a:rPr lang="en-US" altLang="ko-KR" dirty="0">
                <a:cs typeface="Segoe UI" panose="020B0502040204020203" pitchFamily="34" charset="0"/>
              </a:rPr>
              <a:t> </a:t>
            </a:r>
            <a:r>
              <a:rPr lang="en-US" altLang="ko-KR" dirty="0" err="1">
                <a:cs typeface="Segoe UI" panose="020B0502040204020203" pitchFamily="34" charset="0"/>
              </a:rPr>
              <a:t>dòng</a:t>
            </a:r>
            <a:r>
              <a:rPr lang="en-US" altLang="ko-KR" dirty="0">
                <a:cs typeface="Segoe UI" panose="020B0502040204020203" pitchFamily="34" charset="0"/>
              </a:rPr>
              <a:t>: –</a:t>
            </a:r>
          </a:p>
          <a:p>
            <a:pPr lvl="1"/>
            <a:r>
              <a:rPr lang="en-US" altLang="ko-KR" dirty="0" err="1">
                <a:cs typeface="Segoe UI" panose="020B0502040204020203" pitchFamily="34" charset="0"/>
              </a:rPr>
              <a:t>Đa</a:t>
            </a:r>
            <a:r>
              <a:rPr lang="en-US" altLang="ko-KR" dirty="0">
                <a:cs typeface="Segoe UI" panose="020B0502040204020203" pitchFamily="34" charset="0"/>
              </a:rPr>
              <a:t> </a:t>
            </a:r>
            <a:r>
              <a:rPr lang="en-US" altLang="ko-KR" dirty="0" err="1">
                <a:cs typeface="Segoe UI" panose="020B0502040204020203" pitchFamily="34" charset="0"/>
              </a:rPr>
              <a:t>dòng</a:t>
            </a:r>
            <a:r>
              <a:rPr lang="en-US" altLang="ko-KR" dirty="0">
                <a:cs typeface="Segoe UI" panose="020B0502040204020203" pitchFamily="34" charset="0"/>
              </a:rPr>
              <a:t>: /* */</a:t>
            </a:r>
          </a:p>
          <a:p>
            <a:r>
              <a:rPr lang="en-US" altLang="ko-KR" dirty="0" err="1">
                <a:cs typeface="Segoe UI" panose="020B0502040204020203" pitchFamily="34" charset="0"/>
              </a:rPr>
              <a:t>Định</a:t>
            </a:r>
            <a:r>
              <a:rPr lang="en-US" altLang="ko-KR" dirty="0">
                <a:cs typeface="Segoe UI" panose="020B0502040204020203" pitchFamily="34" charset="0"/>
              </a:rPr>
              <a:t> </a:t>
            </a:r>
            <a:r>
              <a:rPr lang="en-US" altLang="ko-KR" dirty="0" err="1">
                <a:cs typeface="Segoe UI" panose="020B0502040204020203" pitchFamily="34" charset="0"/>
              </a:rPr>
              <a:t>danh</a:t>
            </a:r>
            <a:endParaRPr lang="en-US" altLang="ko-KR" dirty="0">
              <a:cs typeface="Segoe UI" panose="020B0502040204020203" pitchFamily="34" charset="0"/>
            </a:endParaRPr>
          </a:p>
          <a:p>
            <a:pPr lvl="1"/>
            <a:r>
              <a:rPr lang="vi-VN" altLang="ko-KR" sz="1400" dirty="0">
                <a:cs typeface="Segoe UI" panose="020B0502040204020203" pitchFamily="34" charset="0"/>
              </a:rPr>
              <a:t>Định danh là tên được gán cho các trường và cấu trúc dữ liệu khác</a:t>
            </a:r>
          </a:p>
          <a:p>
            <a:pPr lvl="1"/>
            <a:r>
              <a:rPr lang="vi-VN" altLang="ko-KR" sz="1400" dirty="0">
                <a:cs typeface="Segoe UI" panose="020B0502040204020203" pitchFamily="34" charset="0"/>
              </a:rPr>
              <a:t>Mã định danh phải luôn bắt đầu bằng một chữ cái</a:t>
            </a:r>
          </a:p>
          <a:p>
            <a:pPr lvl="1"/>
            <a:r>
              <a:rPr lang="vi-VN" altLang="ko-KR" sz="1400" dirty="0">
                <a:cs typeface="Segoe UI" panose="020B0502040204020203" pitchFamily="34" charset="0"/>
              </a:rPr>
              <a:t>Từ khóa (bằng văn bản màu xanh) không phân biệt chữ hoa chữ thường</a:t>
            </a:r>
          </a:p>
          <a:p>
            <a:pPr lvl="1"/>
            <a:r>
              <a:rPr lang="vi-VN" altLang="ko-KR" sz="1400" dirty="0">
                <a:cs typeface="Segoe UI" panose="020B0502040204020203" pitchFamily="34" charset="0"/>
              </a:rPr>
              <a:t>Định danh và đường dẫn (bằng văn bản màu đỏ) phân biệt chữ hoa chữ thường</a:t>
            </a:r>
            <a:endParaRPr lang="en-US" altLang="ko-KR" sz="1400" dirty="0">
              <a:cs typeface="Segoe UI" panose="020B0502040204020203" pitchFamily="34" charset="0"/>
            </a:endParaRPr>
          </a:p>
          <a:p>
            <a:pPr marL="177800" lvl="1" indent="0">
              <a:buNone/>
            </a:pPr>
            <a:endParaRPr lang="en-US" altLang="ko-KR" dirty="0">
              <a:cs typeface="Segoe UI" panose="020B0502040204020203" pitchFamily="34" charset="0"/>
            </a:endParaRPr>
          </a:p>
        </p:txBody>
      </p:sp>
      <p:sp>
        <p:nvSpPr>
          <p:cNvPr id="7" name="TextBox 6">
            <a:extLst>
              <a:ext uri="{FF2B5EF4-FFF2-40B4-BE49-F238E27FC236}">
                <a16:creationId xmlns:a16="http://schemas.microsoft.com/office/drawing/2014/main" id="{44364043-ABC3-4E72-909B-E9E53F327BAB}"/>
              </a:ext>
            </a:extLst>
          </p:cNvPr>
          <p:cNvSpPr txBox="1"/>
          <p:nvPr/>
        </p:nvSpPr>
        <p:spPr>
          <a:xfrm>
            <a:off x="704850" y="5066230"/>
            <a:ext cx="7812000" cy="120757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cs typeface="Samsung Sharp Sans Regular" pitchFamily="2" charset="0"/>
              </a:rPr>
              <a:t>allsales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LOAD </a:t>
            </a:r>
            <a:r>
              <a:rPr lang="en-US" altLang="ko-KR" dirty="0">
                <a:latin typeface="SamsungOne-400" panose="020B0503030303020204" pitchFamily="34" charset="0"/>
                <a:ea typeface="SamsungOne-400" panose="020B0503030303020204" pitchFamily="34" charset="0"/>
                <a:cs typeface="Samsung Sharp Sans Regular" pitchFamily="2" charset="0"/>
              </a:rPr>
              <a:t>‘sales’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 (</a:t>
            </a:r>
            <a:r>
              <a:rPr lang="en-US" altLang="ko-KR" dirty="0">
                <a:latin typeface="SamsungOne-400" panose="020B0503030303020204" pitchFamily="34" charset="0"/>
                <a:ea typeface="SamsungOne-400" panose="020B0503030303020204" pitchFamily="34" charset="0"/>
                <a:cs typeface="Samsung Sharp Sans Regular" pitchFamily="2" charset="0"/>
              </a:rPr>
              <a:t>name, price</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t>
            </a:r>
            <a:r>
              <a:rPr lang="en-US" altLang="ko-KR" dirty="0">
                <a:latin typeface="SamsungOne-400" panose="020B0503030303020204" pitchFamily="34" charset="0"/>
                <a:ea typeface="SamsungOne-400" panose="020B0503030303020204" pitchFamily="34" charset="0"/>
                <a:cs typeface="Samsung Sharp Sans Regular" pitchFamily="2" charset="0"/>
              </a:rPr>
              <a:t> ;</a:t>
            </a:r>
          </a:p>
          <a:p>
            <a:r>
              <a:rPr lang="en-US" altLang="ko-KR" dirty="0">
                <a:latin typeface="SamsungOne-400" panose="020B0503030303020204" pitchFamily="34" charset="0"/>
                <a:ea typeface="SamsungOne-400" panose="020B0503030303020204" pitchFamily="34" charset="0"/>
                <a:cs typeface="Samsung Sharp Sans Regular" pitchFamily="2" charset="0"/>
              </a:rPr>
              <a:t>bigsales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FILTER </a:t>
            </a:r>
            <a:r>
              <a:rPr lang="en-US" altLang="ko-KR" dirty="0">
                <a:latin typeface="SamsungOne-400" panose="020B0503030303020204" pitchFamily="34" charset="0"/>
                <a:ea typeface="SamsungOne-400" panose="020B0503030303020204" pitchFamily="34" charset="0"/>
                <a:cs typeface="Samsung Sharp Sans Regular" pitchFamily="2" charset="0"/>
              </a:rPr>
              <a:t>allsales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BY</a:t>
            </a:r>
            <a:r>
              <a:rPr lang="en-US" altLang="ko-KR" dirty="0">
                <a:latin typeface="SamsungOne-400" panose="020B0503030303020204" pitchFamily="34" charset="0"/>
                <a:ea typeface="SamsungOne-400" panose="020B0503030303020204" pitchFamily="34" charset="0"/>
                <a:cs typeface="Samsung Sharp Sans Regular" pitchFamily="2" charset="0"/>
              </a:rPr>
              <a:t> price &gt; 999 ;</a:t>
            </a:r>
          </a:p>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STORE</a:t>
            </a:r>
            <a:r>
              <a:rPr lang="en-US" altLang="ko-KR" dirty="0">
                <a:latin typeface="SamsungOne-400" panose="020B0503030303020204" pitchFamily="34" charset="0"/>
                <a:ea typeface="SamsungOne-400" panose="020B0503030303020204" pitchFamily="34" charset="0"/>
                <a:cs typeface="Samsung Sharp Sans Regular" pitchFamily="2" charset="0"/>
              </a:rPr>
              <a:t> bigsales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INTO</a:t>
            </a:r>
            <a:r>
              <a:rPr lang="en-US" altLang="ko-KR" dirty="0">
                <a:latin typeface="SamsungOne-400" panose="020B0503030303020204" pitchFamily="34" charset="0"/>
                <a:ea typeface="SamsungOne-400" panose="020B0503030303020204" pitchFamily="34" charset="0"/>
                <a:cs typeface="Samsung Sharp Sans Regular" pitchFamily="2" charset="0"/>
              </a:rPr>
              <a:t> ‘myreport’ ;</a:t>
            </a:r>
          </a:p>
        </p:txBody>
      </p:sp>
    </p:spTree>
    <p:extLst>
      <p:ext uri="{BB962C8B-B14F-4D97-AF65-F5344CB8AC3E}">
        <p14:creationId xmlns:p14="http://schemas.microsoft.com/office/powerpoint/2010/main" val="705505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Latin (2/5)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Toán</a:t>
            </a:r>
            <a:r>
              <a:rPr lang="en-US" altLang="ko-KR" dirty="0"/>
              <a:t> </a:t>
            </a:r>
            <a:r>
              <a:rPr lang="en-US" altLang="ko-KR" dirty="0" err="1"/>
              <a:t>tử</a:t>
            </a:r>
            <a:endParaRPr lang="en-US" altLang="ko-KR" dirty="0"/>
          </a:p>
        </p:txBody>
      </p:sp>
      <p:graphicFrame>
        <p:nvGraphicFramePr>
          <p:cNvPr id="9" name="표 8">
            <a:extLst>
              <a:ext uri="{FF2B5EF4-FFF2-40B4-BE49-F238E27FC236}">
                <a16:creationId xmlns:a16="http://schemas.microsoft.com/office/drawing/2014/main" id="{B20969BA-FD1C-425D-A89C-A22DC86A0D82}"/>
              </a:ext>
            </a:extLst>
          </p:cNvPr>
          <p:cNvGraphicFramePr>
            <a:graphicFrameLocks noGrp="1"/>
          </p:cNvGraphicFramePr>
          <p:nvPr>
            <p:extLst>
              <p:ext uri="{D42A27DB-BD31-4B8C-83A1-F6EECF244321}">
                <p14:modId xmlns:p14="http://schemas.microsoft.com/office/powerpoint/2010/main" val="2587935699"/>
              </p:ext>
            </p:extLst>
          </p:nvPr>
        </p:nvGraphicFramePr>
        <p:xfrm>
          <a:off x="523875" y="2543101"/>
          <a:ext cx="8493516" cy="3730698"/>
        </p:xfrm>
        <a:graphic>
          <a:graphicData uri="http://schemas.openxmlformats.org/drawingml/2006/table">
            <a:tbl>
              <a:tblPr firstRow="1" bandRow="1">
                <a:tableStyleId>{5940675A-B579-460E-94D1-54222C63F5DA}</a:tableStyleId>
              </a:tblPr>
              <a:tblGrid>
                <a:gridCol w="2123379">
                  <a:extLst>
                    <a:ext uri="{9D8B030D-6E8A-4147-A177-3AD203B41FA5}">
                      <a16:colId xmlns:a16="http://schemas.microsoft.com/office/drawing/2014/main" val="3750369147"/>
                    </a:ext>
                  </a:extLst>
                </a:gridCol>
                <a:gridCol w="2123379">
                  <a:extLst>
                    <a:ext uri="{9D8B030D-6E8A-4147-A177-3AD203B41FA5}">
                      <a16:colId xmlns:a16="http://schemas.microsoft.com/office/drawing/2014/main" val="278222135"/>
                    </a:ext>
                  </a:extLst>
                </a:gridCol>
                <a:gridCol w="2123379">
                  <a:extLst>
                    <a:ext uri="{9D8B030D-6E8A-4147-A177-3AD203B41FA5}">
                      <a16:colId xmlns:a16="http://schemas.microsoft.com/office/drawing/2014/main" val="4153040350"/>
                    </a:ext>
                  </a:extLst>
                </a:gridCol>
                <a:gridCol w="2123379">
                  <a:extLst>
                    <a:ext uri="{9D8B030D-6E8A-4147-A177-3AD203B41FA5}">
                      <a16:colId xmlns:a16="http://schemas.microsoft.com/office/drawing/2014/main" val="3064708271"/>
                    </a:ext>
                  </a:extLst>
                </a:gridCol>
              </a:tblGrid>
              <a:tr h="422244">
                <a:tc>
                  <a:txBody>
                    <a:bodyPr/>
                    <a:lstStyle/>
                    <a:p>
                      <a:pPr algn="ctr"/>
                      <a:r>
                        <a:rPr lang="en-US" altLang="ko-KR" sz="1600" dirty="0" err="1">
                          <a:solidFill>
                            <a:schemeClr val="tx1"/>
                          </a:solidFill>
                          <a:latin typeface="SamsungOne-700" panose="020B0803030303020204" pitchFamily="34" charset="0"/>
                          <a:ea typeface="SamsungOne-700" panose="020B0803030303020204" pitchFamily="34" charset="0"/>
                        </a:rPr>
                        <a:t>Môn</a:t>
                      </a:r>
                      <a:r>
                        <a:rPr lang="en-US" altLang="ko-KR" sz="1600" dirty="0">
                          <a:solidFill>
                            <a:schemeClr val="tx1"/>
                          </a:solidFill>
                          <a:latin typeface="SamsungOne-700" panose="020B0803030303020204" pitchFamily="34" charset="0"/>
                          <a:ea typeface="SamsungOne-700" panose="020B0803030303020204" pitchFamily="34" charset="0"/>
                        </a:rPr>
                        <a:t> </a:t>
                      </a:r>
                      <a:r>
                        <a:rPr lang="en-US" altLang="ko-KR" sz="1600" dirty="0" err="1">
                          <a:solidFill>
                            <a:schemeClr val="tx1"/>
                          </a:solidFill>
                          <a:latin typeface="SamsungOne-700" panose="020B0803030303020204" pitchFamily="34" charset="0"/>
                          <a:ea typeface="SamsungOne-700" panose="020B0803030303020204" pitchFamily="34" charset="0"/>
                        </a:rPr>
                        <a:t>số</a:t>
                      </a:r>
                      <a:r>
                        <a:rPr lang="en-US" altLang="ko-KR" sz="1600" dirty="0">
                          <a:solidFill>
                            <a:schemeClr val="tx1"/>
                          </a:solidFill>
                          <a:latin typeface="SamsungOne-700" panose="020B0803030303020204" pitchFamily="34" charset="0"/>
                          <a:ea typeface="SamsungOne-700" panose="020B0803030303020204" pitchFamily="34" charset="0"/>
                        </a:rPr>
                        <a:t> </a:t>
                      </a:r>
                      <a:r>
                        <a:rPr lang="en-US" altLang="ko-KR" sz="1600" dirty="0" err="1">
                          <a:solidFill>
                            <a:schemeClr val="tx1"/>
                          </a:solidFill>
                          <a:latin typeface="SamsungOne-700" panose="020B0803030303020204" pitchFamily="34" charset="0"/>
                          <a:ea typeface="SamsungOne-700" panose="020B0803030303020204" pitchFamily="34" charset="0"/>
                        </a:rPr>
                        <a:t>học</a:t>
                      </a:r>
                      <a:endParaRPr lang="ko-KR" altLang="en-US" sz="1600" dirty="0">
                        <a:solidFill>
                          <a:schemeClr val="tx1"/>
                        </a:solidFill>
                        <a:latin typeface="SamsungOne-700" panose="020B08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85000"/>
                      </a:schemeClr>
                    </a:solidFill>
                  </a:tcPr>
                </a:tc>
                <a:tc>
                  <a:txBody>
                    <a:bodyPr/>
                    <a:lstStyle/>
                    <a:p>
                      <a:pPr algn="ctr"/>
                      <a:r>
                        <a:rPr lang="en-US" altLang="ko-KR" sz="1600" dirty="0">
                          <a:solidFill>
                            <a:schemeClr val="tx1"/>
                          </a:solidFill>
                          <a:latin typeface="SamsungOne-700" panose="020B0803030303020204" pitchFamily="34" charset="0"/>
                          <a:ea typeface="SamsungOne-700" panose="020B0803030303020204" pitchFamily="34" charset="0"/>
                        </a:rPr>
                        <a:t>So </a:t>
                      </a:r>
                      <a:r>
                        <a:rPr lang="en-US" altLang="ko-KR" sz="1600" dirty="0" err="1">
                          <a:solidFill>
                            <a:schemeClr val="tx1"/>
                          </a:solidFill>
                          <a:latin typeface="SamsungOne-700" panose="020B0803030303020204" pitchFamily="34" charset="0"/>
                          <a:ea typeface="SamsungOne-700" panose="020B0803030303020204" pitchFamily="34" charset="0"/>
                        </a:rPr>
                        <a:t>sánh</a:t>
                      </a:r>
                      <a:endParaRPr lang="ko-KR" altLang="en-US" sz="1600" dirty="0">
                        <a:solidFill>
                          <a:schemeClr val="tx1"/>
                        </a:solidFill>
                        <a:latin typeface="SamsungOne-700" panose="020B08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C8DFF8"/>
                    </a:solidFill>
                  </a:tcPr>
                </a:tc>
                <a:tc>
                  <a:txBody>
                    <a:bodyPr/>
                    <a:lstStyle/>
                    <a:p>
                      <a:pPr algn="ctr"/>
                      <a:r>
                        <a:rPr lang="en-US" altLang="ko-KR" sz="1600" dirty="0">
                          <a:solidFill>
                            <a:schemeClr val="tx1"/>
                          </a:solidFill>
                          <a:latin typeface="SamsungOne-700" panose="020B0803030303020204" pitchFamily="34" charset="0"/>
                          <a:ea typeface="SamsungOne-700" panose="020B0803030303020204" pitchFamily="34" charset="0"/>
                        </a:rPr>
                        <a:t>Null</a:t>
                      </a:r>
                      <a:endParaRPr lang="ko-KR" altLang="en-US" sz="1600" dirty="0">
                        <a:solidFill>
                          <a:schemeClr val="tx1"/>
                        </a:solidFill>
                        <a:latin typeface="SamsungOne-700" panose="020B08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85000"/>
                      </a:schemeClr>
                    </a:solidFill>
                  </a:tcPr>
                </a:tc>
                <a:tc>
                  <a:txBody>
                    <a:bodyPr/>
                    <a:lstStyle/>
                    <a:p>
                      <a:pPr algn="ctr"/>
                      <a:r>
                        <a:rPr lang="en-US" altLang="ko-KR" sz="1600" dirty="0">
                          <a:solidFill>
                            <a:schemeClr val="tx1"/>
                          </a:solidFill>
                          <a:latin typeface="SamsungOne-700" panose="020B0803030303020204" pitchFamily="34" charset="0"/>
                          <a:ea typeface="SamsungOne-700" panose="020B0803030303020204" pitchFamily="34" charset="0"/>
                        </a:rPr>
                        <a:t>Boolean</a:t>
                      </a:r>
                      <a:endParaRPr lang="ko-KR" altLang="en-US" sz="1600" dirty="0">
                        <a:solidFill>
                          <a:schemeClr val="tx1"/>
                        </a:solidFill>
                        <a:latin typeface="SamsungOne-700" panose="020B08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C8DFF8"/>
                    </a:solidFill>
                  </a:tcPr>
                </a:tc>
                <a:extLst>
                  <a:ext uri="{0D108BD9-81ED-4DB2-BD59-A6C34878D82A}">
                    <a16:rowId xmlns:a16="http://schemas.microsoft.com/office/drawing/2014/main" val="1732613760"/>
                  </a:ext>
                </a:extLst>
              </a:tr>
              <a:tr h="551409">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IS NULL</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AND</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extLst>
                  <a:ext uri="{0D108BD9-81ED-4DB2-BD59-A6C34878D82A}">
                    <a16:rowId xmlns:a16="http://schemas.microsoft.com/office/drawing/2014/main" val="2654325084"/>
                  </a:ext>
                </a:extLst>
              </a:tr>
              <a:tr h="551409">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 =</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IS NOT NULL</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OR</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extLst>
                  <a:ext uri="{0D108BD9-81ED-4DB2-BD59-A6C34878D82A}">
                    <a16:rowId xmlns:a16="http://schemas.microsoft.com/office/drawing/2014/main" val="2106391503"/>
                  </a:ext>
                </a:extLst>
              </a:tr>
              <a:tr h="551409">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&lt;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NOT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extLst>
                  <a:ext uri="{0D108BD9-81ED-4DB2-BD59-A6C34878D82A}">
                    <a16:rowId xmlns:a16="http://schemas.microsoft.com/office/drawing/2014/main" val="1673840122"/>
                  </a:ext>
                </a:extLst>
              </a:tr>
              <a:tr h="551409">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&gt;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734471"/>
                  </a:ext>
                </a:extLst>
              </a:tr>
              <a:tr h="551409">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chemeClr val="bg1">
                        <a:lumMod val="95000"/>
                      </a:schemeClr>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&lt;=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087202"/>
                  </a:ext>
                </a:extLst>
              </a:tr>
              <a:tr h="551409">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600" dirty="0">
                          <a:solidFill>
                            <a:schemeClr val="tx1"/>
                          </a:solidFill>
                          <a:latin typeface="SamsungOne-400" panose="020B0503030303020204" pitchFamily="34" charset="0"/>
                          <a:ea typeface="SamsungOne-400" panose="020B0503030303020204" pitchFamily="34" charset="0"/>
                        </a:rPr>
                        <a:t>&gt;=</a:t>
                      </a: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solidFill>
                      <a:srgbClr val="E9F2FC"/>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solidFill>
                        <a:srgbClr val="193EB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600" dirty="0">
                        <a:solidFill>
                          <a:schemeClr val="tx1"/>
                        </a:solidFill>
                        <a:latin typeface="SamsungOne-400" panose="020B0503030303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0660338"/>
                  </a:ext>
                </a:extLst>
              </a:tr>
            </a:tbl>
          </a:graphicData>
        </a:graphic>
      </p:graphicFrame>
    </p:spTree>
    <p:extLst>
      <p:ext uri="{BB962C8B-B14F-4D97-AF65-F5344CB8AC3E}">
        <p14:creationId xmlns:p14="http://schemas.microsoft.com/office/powerpoint/2010/main" val="204544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en-US" altLang="ko-KR" dirty="0"/>
              <a:t>1.1. </a:t>
            </a:r>
            <a:r>
              <a:rPr lang="en-US" altLang="ko-KR" dirty="0" err="1"/>
              <a:t>Tạo</a:t>
            </a:r>
            <a:r>
              <a:rPr lang="en-US" altLang="ko-KR" dirty="0"/>
              <a:t> </a:t>
            </a:r>
            <a:r>
              <a:rPr lang="en-US" altLang="ko-KR" dirty="0" err="1"/>
              <a:t>bảng</a:t>
            </a:r>
            <a:r>
              <a:rPr lang="en-US" altLang="ko-KR" dirty="0"/>
              <a:t> </a:t>
            </a:r>
            <a:r>
              <a:rPr lang="en-US" altLang="ko-KR" dirty="0" err="1"/>
              <a:t>bằng</a:t>
            </a:r>
            <a:r>
              <a:rPr lang="en-US" altLang="ko-KR" dirty="0"/>
              <a:t> DDL</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lang="en-US" altLang="ko-KR" dirty="0"/>
              <a:t>HỆ THỐNG TẬP TIN</a:t>
            </a:r>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01</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7"/>
            <a:ext cx="5298871" cy="4000062"/>
          </a:xfrm>
        </p:spPr>
        <p:txBody>
          <a:bodyPr/>
          <a:lstStyle/>
          <a:p>
            <a:r>
              <a:rPr lang="vi-VN" altLang="ko-KR" dirty="0"/>
              <a:t>Để xử lý dữ liệu, chúng được sắp xếp theo một quy tắc nhất định và được lưu dưới dạng tệp trên đĩa.</a:t>
            </a:r>
            <a:endParaRPr lang="en-US" altLang="ko-KR" dirty="0"/>
          </a:p>
          <a:p>
            <a:pPr lvl="1"/>
            <a:r>
              <a:rPr lang="vi-VN" altLang="ko-KR" dirty="0"/>
              <a:t>Cơ sở dữ liệu ban đầu bắt đầu với hệ thống tập tin</a:t>
            </a:r>
          </a:p>
          <a:p>
            <a:pPr lvl="1"/>
            <a:r>
              <a:rPr lang="vi-VN" altLang="ko-KR" dirty="0"/>
              <a:t>Một hệ thống tệp về cơ bản là một cách sắp xếp các tệp trên phương tiện lưu trữ, chẳng hạn như đĩa cứng.</a:t>
            </a:r>
          </a:p>
          <a:p>
            <a:pPr lvl="1"/>
            <a:r>
              <a:rPr lang="vi-VN" altLang="ko-KR" dirty="0"/>
              <a:t>Khi các bản ghi được lưu trữ trong tệp được đọc từng cái một, quá trình xử lý cần thiết được lặp lại cho đến khi bản ghi đích được hiển thị.</a:t>
            </a:r>
          </a:p>
          <a:p>
            <a:pPr lvl="1"/>
            <a:r>
              <a:rPr lang="vi-VN" altLang="ko-KR" dirty="0"/>
              <a:t>Dữ liệu dư thừa có thể có trong một hệ thống tệp.</a:t>
            </a:r>
            <a:endParaRPr lang="en-US" altLang="ko-KR" dirty="0"/>
          </a:p>
          <a:p>
            <a:r>
              <a:rPr lang="vi-VN" altLang="ko-KR" dirty="0"/>
              <a:t>Để xử lý dữ liệu tồn tại trong hệ thống tệp, con trỏ phải được sử dụng.</a:t>
            </a:r>
          </a:p>
          <a:p>
            <a:r>
              <a:rPr lang="vi-VN" altLang="ko-KR" dirty="0"/>
              <a:t>Các chức năng truy vấn phức tạp hoặc đặc biệt không được hỗ trợ vì quá trình xử lý đơn vị bản ghi phải được lặp lại.</a:t>
            </a:r>
            <a:endParaRPr lang="ko-KR" altLang="en-US" dirty="0"/>
          </a:p>
        </p:txBody>
      </p:sp>
      <p:grpSp>
        <p:nvGrpSpPr>
          <p:cNvPr id="15" name="그룹 14">
            <a:extLst>
              <a:ext uri="{FF2B5EF4-FFF2-40B4-BE49-F238E27FC236}">
                <a16:creationId xmlns:a16="http://schemas.microsoft.com/office/drawing/2014/main" id="{AD4E0379-C98C-48EF-98F0-3D759999A3AD}"/>
              </a:ext>
            </a:extLst>
          </p:cNvPr>
          <p:cNvGrpSpPr/>
          <p:nvPr/>
        </p:nvGrpSpPr>
        <p:grpSpPr>
          <a:xfrm>
            <a:off x="6185166" y="2467298"/>
            <a:ext cx="3191233" cy="3691892"/>
            <a:chOff x="5961049" y="2467298"/>
            <a:chExt cx="3191233" cy="3691892"/>
          </a:xfrm>
        </p:grpSpPr>
        <p:grpSp>
          <p:nvGrpSpPr>
            <p:cNvPr id="16" name="그룹 15">
              <a:extLst>
                <a:ext uri="{FF2B5EF4-FFF2-40B4-BE49-F238E27FC236}">
                  <a16:creationId xmlns:a16="http://schemas.microsoft.com/office/drawing/2014/main" id="{3238AEFE-56E3-46FF-BDAD-235AF3FA68DE}"/>
                </a:ext>
              </a:extLst>
            </p:cNvPr>
            <p:cNvGrpSpPr/>
            <p:nvPr/>
          </p:nvGrpSpPr>
          <p:grpSpPr>
            <a:xfrm>
              <a:off x="7895058" y="4901436"/>
              <a:ext cx="1257224" cy="866092"/>
              <a:chOff x="7996831" y="5092275"/>
              <a:chExt cx="1257224" cy="866092"/>
            </a:xfrm>
          </p:grpSpPr>
          <p:sp>
            <p:nvSpPr>
              <p:cNvPr id="33" name="직사각형 32">
                <a:extLst>
                  <a:ext uri="{FF2B5EF4-FFF2-40B4-BE49-F238E27FC236}">
                    <a16:creationId xmlns:a16="http://schemas.microsoft.com/office/drawing/2014/main" id="{99FBD5A8-6523-45A5-B482-FE064A067FF5}"/>
                  </a:ext>
                </a:extLst>
              </p:cNvPr>
              <p:cNvSpPr/>
              <p:nvPr/>
            </p:nvSpPr>
            <p:spPr>
              <a:xfrm>
                <a:off x="7996831" y="5715178"/>
                <a:ext cx="1257224" cy="2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C</a:t>
                </a:r>
              </a:p>
            </p:txBody>
          </p:sp>
          <p:sp>
            <p:nvSpPr>
              <p:cNvPr id="34" name="정육면체 33">
                <a:extLst>
                  <a:ext uri="{FF2B5EF4-FFF2-40B4-BE49-F238E27FC236}">
                    <a16:creationId xmlns:a16="http://schemas.microsoft.com/office/drawing/2014/main" id="{ECDB8F1D-C849-4A14-A490-4B26AE58B025}"/>
                  </a:ext>
                </a:extLst>
              </p:cNvPr>
              <p:cNvSpPr/>
              <p:nvPr/>
            </p:nvSpPr>
            <p:spPr>
              <a:xfrm>
                <a:off x="8361918" y="5092275"/>
                <a:ext cx="527050" cy="527050"/>
              </a:xfrm>
              <a:prstGeom prst="cube">
                <a:avLst/>
              </a:prstGeom>
              <a:solidFill>
                <a:srgbClr val="9F60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890B3F68-1F22-46F6-AC3E-4D2A387DAE7C}"/>
                </a:ext>
              </a:extLst>
            </p:cNvPr>
            <p:cNvGrpSpPr/>
            <p:nvPr/>
          </p:nvGrpSpPr>
          <p:grpSpPr>
            <a:xfrm>
              <a:off x="7878687" y="2467298"/>
              <a:ext cx="1257224" cy="861171"/>
              <a:chOff x="7996831" y="2469269"/>
              <a:chExt cx="1257224" cy="861171"/>
            </a:xfrm>
          </p:grpSpPr>
          <p:sp>
            <p:nvSpPr>
              <p:cNvPr id="31" name="직사각형 30">
                <a:extLst>
                  <a:ext uri="{FF2B5EF4-FFF2-40B4-BE49-F238E27FC236}">
                    <a16:creationId xmlns:a16="http://schemas.microsoft.com/office/drawing/2014/main" id="{5AD30189-AAA0-47DF-ABB5-78BBB652C978}"/>
                  </a:ext>
                </a:extLst>
              </p:cNvPr>
              <p:cNvSpPr/>
              <p:nvPr/>
            </p:nvSpPr>
            <p:spPr>
              <a:xfrm>
                <a:off x="7996831" y="3087251"/>
                <a:ext cx="1257224" cy="2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a:t>
                </a:r>
              </a:p>
            </p:txBody>
          </p:sp>
          <p:sp>
            <p:nvSpPr>
              <p:cNvPr id="32" name="정육면체 31">
                <a:extLst>
                  <a:ext uri="{FF2B5EF4-FFF2-40B4-BE49-F238E27FC236}">
                    <a16:creationId xmlns:a16="http://schemas.microsoft.com/office/drawing/2014/main" id="{15A16FE2-C097-454B-8E03-3EC7F0BB1158}"/>
                  </a:ext>
                </a:extLst>
              </p:cNvPr>
              <p:cNvSpPr/>
              <p:nvPr/>
            </p:nvSpPr>
            <p:spPr>
              <a:xfrm>
                <a:off x="8361918" y="2469269"/>
                <a:ext cx="527050" cy="527050"/>
              </a:xfrm>
              <a:prstGeom prst="cube">
                <a:avLst/>
              </a:prstGeom>
              <a:solidFill>
                <a:srgbClr val="007E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a:extLst>
                <a:ext uri="{FF2B5EF4-FFF2-40B4-BE49-F238E27FC236}">
                  <a16:creationId xmlns:a16="http://schemas.microsoft.com/office/drawing/2014/main" id="{C0354B66-DB42-45EC-8DA9-7B9247A937A9}"/>
                </a:ext>
              </a:extLst>
            </p:cNvPr>
            <p:cNvGrpSpPr/>
            <p:nvPr/>
          </p:nvGrpSpPr>
          <p:grpSpPr>
            <a:xfrm>
              <a:off x="7875356" y="3698287"/>
              <a:ext cx="1257224" cy="860813"/>
              <a:chOff x="7996831" y="3830989"/>
              <a:chExt cx="1257224" cy="860813"/>
            </a:xfrm>
          </p:grpSpPr>
          <p:sp>
            <p:nvSpPr>
              <p:cNvPr id="29" name="직사각형 28">
                <a:extLst>
                  <a:ext uri="{FF2B5EF4-FFF2-40B4-BE49-F238E27FC236}">
                    <a16:creationId xmlns:a16="http://schemas.microsoft.com/office/drawing/2014/main" id="{08B9EF00-9AF3-4B1E-9A16-8F681C4B69B3}"/>
                  </a:ext>
                </a:extLst>
              </p:cNvPr>
              <p:cNvSpPr/>
              <p:nvPr/>
            </p:nvSpPr>
            <p:spPr>
              <a:xfrm>
                <a:off x="7996831" y="4448613"/>
                <a:ext cx="1257224" cy="2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B</a:t>
                </a:r>
              </a:p>
            </p:txBody>
          </p:sp>
          <p:sp>
            <p:nvSpPr>
              <p:cNvPr id="30" name="정육면체 29">
                <a:extLst>
                  <a:ext uri="{FF2B5EF4-FFF2-40B4-BE49-F238E27FC236}">
                    <a16:creationId xmlns:a16="http://schemas.microsoft.com/office/drawing/2014/main" id="{89D1B4C1-0915-43F3-96F0-79EBF1B2E9C4}"/>
                  </a:ext>
                </a:extLst>
              </p:cNvPr>
              <p:cNvSpPr/>
              <p:nvPr/>
            </p:nvSpPr>
            <p:spPr>
              <a:xfrm>
                <a:off x="8361918" y="3830989"/>
                <a:ext cx="527050" cy="527050"/>
              </a:xfrm>
              <a:prstGeom prst="cube">
                <a:avLst/>
              </a:prstGeom>
              <a:solidFill>
                <a:srgbClr val="193E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 name="아래쪽 화살표 54">
              <a:extLst>
                <a:ext uri="{FF2B5EF4-FFF2-40B4-BE49-F238E27FC236}">
                  <a16:creationId xmlns:a16="http://schemas.microsoft.com/office/drawing/2014/main" id="{3D767EE6-60AD-4F1E-B4B0-8CF2ACEAF14E}"/>
                </a:ext>
              </a:extLst>
            </p:cNvPr>
            <p:cNvSpPr/>
            <p:nvPr/>
          </p:nvSpPr>
          <p:spPr>
            <a:xfrm rot="16200000">
              <a:off x="7482688" y="2642314"/>
              <a:ext cx="294827" cy="511896"/>
            </a:xfrm>
            <a:prstGeom prst="downArrow">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20" name="아래쪽 화살표 55">
              <a:extLst>
                <a:ext uri="{FF2B5EF4-FFF2-40B4-BE49-F238E27FC236}">
                  <a16:creationId xmlns:a16="http://schemas.microsoft.com/office/drawing/2014/main" id="{A8CF1537-FC2B-4943-A43E-43306C0E4979}"/>
                </a:ext>
              </a:extLst>
            </p:cNvPr>
            <p:cNvSpPr/>
            <p:nvPr/>
          </p:nvSpPr>
          <p:spPr>
            <a:xfrm rot="16200000">
              <a:off x="7482687" y="3869198"/>
              <a:ext cx="294829" cy="511896"/>
            </a:xfrm>
            <a:prstGeom prst="downArrow">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21" name="아래쪽 화살표 56">
              <a:extLst>
                <a:ext uri="{FF2B5EF4-FFF2-40B4-BE49-F238E27FC236}">
                  <a16:creationId xmlns:a16="http://schemas.microsoft.com/office/drawing/2014/main" id="{F070AF22-EFF9-47FB-B6E8-586B629A4721}"/>
                </a:ext>
              </a:extLst>
            </p:cNvPr>
            <p:cNvSpPr/>
            <p:nvPr/>
          </p:nvSpPr>
          <p:spPr>
            <a:xfrm rot="16200000">
              <a:off x="7482687" y="5083322"/>
              <a:ext cx="294828" cy="511896"/>
            </a:xfrm>
            <a:prstGeom prst="downArrow">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pic>
          <p:nvPicPr>
            <p:cNvPr id="22" name="그림 21">
              <a:extLst>
                <a:ext uri="{FF2B5EF4-FFF2-40B4-BE49-F238E27FC236}">
                  <a16:creationId xmlns:a16="http://schemas.microsoft.com/office/drawing/2014/main" id="{F5359240-29FF-4F59-A1DA-DDA8052EFF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1709" y="2540457"/>
              <a:ext cx="508566" cy="696923"/>
            </a:xfrm>
            <a:prstGeom prst="rect">
              <a:avLst/>
            </a:prstGeom>
          </p:spPr>
        </p:pic>
        <p:pic>
          <p:nvPicPr>
            <p:cNvPr id="23" name="그림 22">
              <a:extLst>
                <a:ext uri="{FF2B5EF4-FFF2-40B4-BE49-F238E27FC236}">
                  <a16:creationId xmlns:a16="http://schemas.microsoft.com/office/drawing/2014/main" id="{690D4AC6-1CBA-4684-8FCB-6CB292DD43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1709" y="5012916"/>
              <a:ext cx="508566" cy="696923"/>
            </a:xfrm>
            <a:prstGeom prst="rect">
              <a:avLst/>
            </a:prstGeom>
          </p:spPr>
        </p:pic>
        <p:pic>
          <p:nvPicPr>
            <p:cNvPr id="24" name="그림 23">
              <a:extLst>
                <a:ext uri="{FF2B5EF4-FFF2-40B4-BE49-F238E27FC236}">
                  <a16:creationId xmlns:a16="http://schemas.microsoft.com/office/drawing/2014/main" id="{2991B70B-847B-47FB-8744-DE2CC6E68A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398" y="3881305"/>
              <a:ext cx="687188" cy="494776"/>
            </a:xfrm>
            <a:prstGeom prst="rect">
              <a:avLst/>
            </a:prstGeom>
          </p:spPr>
        </p:pic>
        <p:sp>
          <p:nvSpPr>
            <p:cNvPr id="25" name="직사각형 24">
              <a:extLst>
                <a:ext uri="{FF2B5EF4-FFF2-40B4-BE49-F238E27FC236}">
                  <a16:creationId xmlns:a16="http://schemas.microsoft.com/office/drawing/2014/main" id="{F1615EE3-B226-403D-91DA-6EAB93F65F6B}"/>
                </a:ext>
              </a:extLst>
            </p:cNvPr>
            <p:cNvSpPr/>
            <p:nvPr/>
          </p:nvSpPr>
          <p:spPr>
            <a:xfrm>
              <a:off x="5961049" y="5851413"/>
              <a:ext cx="1689886" cy="307777"/>
            </a:xfrm>
            <a:prstGeom prst="rect">
              <a:avLst/>
            </a:prstGeom>
          </p:spPr>
          <p:txBody>
            <a:bodyPr wrap="none">
              <a:spAutoFit/>
            </a:bodyPr>
            <a:lstStyle/>
            <a:p>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HỆ THỐNG TẬP TIN</a:t>
              </a:r>
              <a:endParaRPr lang="ko-KR" altLang="en-US" sz="1400" dirty="0">
                <a:solidFill>
                  <a:srgbClr val="1F45BC"/>
                </a:solidFill>
                <a:latin typeface="SamsungOne-700" panose="020B0803030303020204" pitchFamily="34" charset="0"/>
                <a:ea typeface="SamsungOne-700C" panose="020B0806030303020204" pitchFamily="34" charset="0"/>
                <a:cs typeface="Menlo" panose="020B0609030804020204" pitchFamily="49" charset="0"/>
              </a:endParaRPr>
            </a:p>
          </p:txBody>
        </p:sp>
        <p:grpSp>
          <p:nvGrpSpPr>
            <p:cNvPr id="26" name="그룹 25">
              <a:extLst>
                <a:ext uri="{FF2B5EF4-FFF2-40B4-BE49-F238E27FC236}">
                  <a16:creationId xmlns:a16="http://schemas.microsoft.com/office/drawing/2014/main" id="{9F685F53-4589-4E2A-B5A9-9554C9D1EA6F}"/>
                </a:ext>
              </a:extLst>
            </p:cNvPr>
            <p:cNvGrpSpPr/>
            <p:nvPr/>
          </p:nvGrpSpPr>
          <p:grpSpPr>
            <a:xfrm>
              <a:off x="6166890" y="2888918"/>
              <a:ext cx="397519" cy="2472459"/>
              <a:chOff x="6166890" y="2888918"/>
              <a:chExt cx="397519" cy="2472459"/>
            </a:xfrm>
          </p:grpSpPr>
          <p:cxnSp>
            <p:nvCxnSpPr>
              <p:cNvPr id="27" name="꺾인 연결선 62">
                <a:extLst>
                  <a:ext uri="{FF2B5EF4-FFF2-40B4-BE49-F238E27FC236}">
                    <a16:creationId xmlns:a16="http://schemas.microsoft.com/office/drawing/2014/main" id="{92ACB11A-9241-4502-B5FB-351CE7AED830}"/>
                  </a:ext>
                </a:extLst>
              </p:cNvPr>
              <p:cNvCxnSpPr>
                <a:stCxn id="22" idx="1"/>
                <a:endCxn id="23" idx="1"/>
              </p:cNvCxnSpPr>
              <p:nvPr/>
            </p:nvCxnSpPr>
            <p:spPr>
              <a:xfrm rot="10800000" flipV="1">
                <a:off x="6551709" y="2888918"/>
                <a:ext cx="12700" cy="2472459"/>
              </a:xfrm>
              <a:prstGeom prst="bentConnector3">
                <a:avLst>
                  <a:gd name="adj1" fmla="val 3171433"/>
                </a:avLst>
              </a:prstGeom>
              <a:ln w="28575">
                <a:solidFill>
                  <a:srgbClr val="66A1FE"/>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FDEDCA6E-E2D4-4B90-9BA4-71D9948F024F}"/>
                  </a:ext>
                </a:extLst>
              </p:cNvPr>
              <p:cNvCxnSpPr>
                <a:stCxn id="24" idx="1"/>
              </p:cNvCxnSpPr>
              <p:nvPr/>
            </p:nvCxnSpPr>
            <p:spPr>
              <a:xfrm flipH="1">
                <a:off x="6166890" y="4128693"/>
                <a:ext cx="295508" cy="0"/>
              </a:xfrm>
              <a:prstGeom prst="line">
                <a:avLst/>
              </a:prstGeom>
              <a:ln w="28575">
                <a:solidFill>
                  <a:srgbClr val="66A1FE"/>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06408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Latin (3/5)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Fields corresponds to one of the eight data types</a:t>
            </a:r>
          </a:p>
        </p:txBody>
      </p:sp>
      <p:graphicFrame>
        <p:nvGraphicFramePr>
          <p:cNvPr id="7" name="표 6">
            <a:extLst>
              <a:ext uri="{FF2B5EF4-FFF2-40B4-BE49-F238E27FC236}">
                <a16:creationId xmlns:a16="http://schemas.microsoft.com/office/drawing/2014/main" id="{CC573ECB-5A08-4140-BEC4-F630DBA76670}"/>
              </a:ext>
            </a:extLst>
          </p:cNvPr>
          <p:cNvGraphicFramePr>
            <a:graphicFrameLocks noGrp="1"/>
          </p:cNvGraphicFramePr>
          <p:nvPr>
            <p:extLst>
              <p:ext uri="{D42A27DB-BD31-4B8C-83A1-F6EECF244321}">
                <p14:modId xmlns:p14="http://schemas.microsoft.com/office/powerpoint/2010/main" val="1495396042"/>
              </p:ext>
            </p:extLst>
          </p:nvPr>
        </p:nvGraphicFramePr>
        <p:xfrm>
          <a:off x="449611" y="2226568"/>
          <a:ext cx="9068306" cy="3993064"/>
        </p:xfrm>
        <a:graphic>
          <a:graphicData uri="http://schemas.openxmlformats.org/drawingml/2006/table">
            <a:tbl>
              <a:tblPr/>
              <a:tblGrid>
                <a:gridCol w="1314648">
                  <a:extLst>
                    <a:ext uri="{9D8B030D-6E8A-4147-A177-3AD203B41FA5}">
                      <a16:colId xmlns:a16="http://schemas.microsoft.com/office/drawing/2014/main" val="394888715"/>
                    </a:ext>
                  </a:extLst>
                </a:gridCol>
                <a:gridCol w="3894414">
                  <a:extLst>
                    <a:ext uri="{9D8B030D-6E8A-4147-A177-3AD203B41FA5}">
                      <a16:colId xmlns:a16="http://schemas.microsoft.com/office/drawing/2014/main" val="148328333"/>
                    </a:ext>
                  </a:extLst>
                </a:gridCol>
                <a:gridCol w="3859244">
                  <a:extLst>
                    <a:ext uri="{9D8B030D-6E8A-4147-A177-3AD203B41FA5}">
                      <a16:colId xmlns:a16="http://schemas.microsoft.com/office/drawing/2014/main" val="1506301799"/>
                    </a:ext>
                  </a:extLst>
                </a:gridCol>
              </a:tblGrid>
              <a:tr h="360000">
                <a:tc>
                  <a:txBody>
                    <a:body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Loai</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72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cs typeface="Times New Roman" panose="02020603050405020304" pitchFamily="18" charset="0"/>
                        </a:rPr>
                        <a:t>Mô</a:t>
                      </a:r>
                      <a:r>
                        <a:rPr lang="en-US" altLang="ko-KR" sz="1400" b="0" kern="1200" baseline="0" dirty="0">
                          <a:solidFill>
                            <a:schemeClr val="tx1"/>
                          </a:solidFill>
                          <a:latin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cs typeface="Times New Roman" panose="02020603050405020304" pitchFamily="18" charset="0"/>
                        </a:rPr>
                        <a:t>tả</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cs typeface="Times New Roman" panose="02020603050405020304" pitchFamily="18" charset="0"/>
                        </a:rPr>
                        <a:t>Ví</a:t>
                      </a:r>
                      <a:r>
                        <a:rPr lang="en-US" altLang="ko-KR" sz="1400" b="0" kern="1200" baseline="0" dirty="0">
                          <a:solidFill>
                            <a:schemeClr val="tx1"/>
                          </a:solidFill>
                          <a:latin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cs typeface="Times New Roman" panose="02020603050405020304" pitchFamily="18" charset="0"/>
                        </a:rPr>
                        <a:t>dụ</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44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int</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Số</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nguyên</a:t>
                      </a:r>
                      <a:r>
                        <a:rPr lang="en-US" sz="1300" dirty="0">
                          <a:solidFill>
                            <a:schemeClr val="tx1"/>
                          </a:solidFill>
                          <a:effectLst/>
                          <a:latin typeface="SamsungOne-400" panose="020B0503030303020204" pitchFamily="34" charset="0"/>
                          <a:ea typeface="SamsungOne-400" panose="020B0503030303020204" pitchFamily="34" charset="0"/>
                        </a:rPr>
                        <a:t> 32 bit </a:t>
                      </a:r>
                      <a:r>
                        <a:rPr lang="en-US" sz="1300" dirty="0" err="1">
                          <a:solidFill>
                            <a:schemeClr val="tx1"/>
                          </a:solidFill>
                          <a:effectLst/>
                          <a:latin typeface="SamsungOne-400" panose="020B0503030303020204" pitchFamily="34" charset="0"/>
                          <a:ea typeface="SamsungOne-400" panose="020B0503030303020204" pitchFamily="34" charset="0"/>
                        </a:rPr>
                        <a:t>đã</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ký</a:t>
                      </a:r>
                      <a:endParaRPr lang="en-US" sz="1300" dirty="0">
                        <a:solidFill>
                          <a:schemeClr val="tx1"/>
                        </a:solidFill>
                        <a:effectLst/>
                        <a:latin typeface="SamsungOne-400" panose="020B0503030303020204" pitchFamily="34" charset="0"/>
                        <a:ea typeface="SamsungOne-400" panose="020B0503030303020204" pitchFamily="34" charset="0"/>
                      </a:endParaRP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altLang="ko-KR" sz="1300" dirty="0">
                          <a:solidFill>
                            <a:schemeClr val="tx1"/>
                          </a:solidFill>
                          <a:effectLst/>
                          <a:latin typeface="SamsungOne-400" panose="020B0503030303020204" pitchFamily="34" charset="0"/>
                          <a:ea typeface="SamsungOne-400" panose="020B0503030303020204" pitchFamily="34" charset="0"/>
                        </a:rPr>
                        <a:t>10</a:t>
                      </a: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long</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Số</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nguyên</a:t>
                      </a:r>
                      <a:r>
                        <a:rPr lang="en-US" sz="1300" dirty="0">
                          <a:solidFill>
                            <a:schemeClr val="tx1"/>
                          </a:solidFill>
                          <a:effectLst/>
                          <a:latin typeface="SamsungOne-400" panose="020B0503030303020204" pitchFamily="34" charset="0"/>
                          <a:ea typeface="SamsungOne-400" panose="020B0503030303020204" pitchFamily="34" charset="0"/>
                        </a:rPr>
                        <a:t> 64 bit </a:t>
                      </a:r>
                      <a:r>
                        <a:rPr lang="en-US" sz="1300" dirty="0" err="1">
                          <a:solidFill>
                            <a:schemeClr val="tx1"/>
                          </a:solidFill>
                          <a:effectLst/>
                          <a:latin typeface="SamsungOne-400" panose="020B0503030303020204" pitchFamily="34" charset="0"/>
                          <a:ea typeface="SamsungOne-400" panose="020B0503030303020204" pitchFamily="34" charset="0"/>
                        </a:rPr>
                        <a:t>đã</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ký</a:t>
                      </a:r>
                      <a:endParaRPr lang="en-US" sz="1300" dirty="0">
                        <a:solidFill>
                          <a:schemeClr val="tx1"/>
                        </a:solidFill>
                        <a:effectLst/>
                        <a:latin typeface="SamsungOne-400" panose="020B0503030303020204" pitchFamily="34" charset="0"/>
                        <a:ea typeface="SamsungOne-400" panose="020B0503030303020204" pitchFamily="34" charset="0"/>
                      </a:endParaRP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Dữ</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liệu</a:t>
                      </a:r>
                      <a:r>
                        <a:rPr lang="en-US" sz="1300" dirty="0">
                          <a:solidFill>
                            <a:schemeClr val="tx1"/>
                          </a:solidFill>
                          <a:effectLst/>
                          <a:latin typeface="SamsungOne-400" panose="020B0503030303020204" pitchFamily="34" charset="0"/>
                          <a:ea typeface="SamsungOne-400" panose="020B0503030303020204" pitchFamily="34" charset="0"/>
                        </a:rPr>
                        <a:t>: 10L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10l</a:t>
                      </a:r>
                    </a:p>
                    <a:p>
                      <a:pPr algn="l" fontAlgn="t"/>
                      <a:r>
                        <a:rPr lang="en-US" sz="1300" dirty="0" err="1">
                          <a:solidFill>
                            <a:schemeClr val="tx1"/>
                          </a:solidFill>
                          <a:effectLst/>
                          <a:latin typeface="SamsungOne-400" panose="020B0503030303020204" pitchFamily="34" charset="0"/>
                          <a:ea typeface="SamsungOne-400" panose="020B0503030303020204" pitchFamily="34" charset="0"/>
                        </a:rPr>
                        <a:t>Hiển</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thị</a:t>
                      </a:r>
                      <a:r>
                        <a:rPr lang="en-US" sz="1300" dirty="0">
                          <a:solidFill>
                            <a:schemeClr val="tx1"/>
                          </a:solidFill>
                          <a:effectLst/>
                          <a:latin typeface="SamsungOne-400" panose="020B0503030303020204" pitchFamily="34" charset="0"/>
                          <a:ea typeface="SamsungOne-400" panose="020B0503030303020204" pitchFamily="34" charset="0"/>
                        </a:rPr>
                        <a:t>: 10L</a:t>
                      </a: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float</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Dấu</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chấm</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động</a:t>
                      </a:r>
                      <a:r>
                        <a:rPr lang="en-US" sz="1300" dirty="0">
                          <a:solidFill>
                            <a:schemeClr val="tx1"/>
                          </a:solidFill>
                          <a:effectLst/>
                          <a:latin typeface="SamsungOne-400" panose="020B0503030303020204" pitchFamily="34" charset="0"/>
                          <a:ea typeface="SamsungOne-400" panose="020B0503030303020204" pitchFamily="34" charset="0"/>
                        </a:rPr>
                        <a:t> 32-bit</a:t>
                      </a: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Dữ</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liệu</a:t>
                      </a:r>
                      <a:r>
                        <a:rPr lang="en-US" sz="1300" dirty="0">
                          <a:solidFill>
                            <a:schemeClr val="tx1"/>
                          </a:solidFill>
                          <a:effectLst/>
                          <a:latin typeface="SamsungOne-400" panose="020B0503030303020204" pitchFamily="34" charset="0"/>
                          <a:ea typeface="SamsungOne-400" panose="020B0503030303020204" pitchFamily="34" charset="0"/>
                        </a:rPr>
                        <a:t>: 10,5F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10,5f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10,5e2f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10,5E2F</a:t>
                      </a:r>
                    </a:p>
                    <a:p>
                      <a:pPr algn="l" fontAlgn="t"/>
                      <a:r>
                        <a:rPr lang="en-US" sz="1300" dirty="0" err="1">
                          <a:solidFill>
                            <a:schemeClr val="tx1"/>
                          </a:solidFill>
                          <a:effectLst/>
                          <a:latin typeface="SamsungOne-400" panose="020B0503030303020204" pitchFamily="34" charset="0"/>
                          <a:ea typeface="SamsungOne-400" panose="020B0503030303020204" pitchFamily="34" charset="0"/>
                        </a:rPr>
                        <a:t>Hiển</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thị</a:t>
                      </a:r>
                      <a:r>
                        <a:rPr lang="en-US" sz="1300" dirty="0">
                          <a:solidFill>
                            <a:schemeClr val="tx1"/>
                          </a:solidFill>
                          <a:effectLst/>
                          <a:latin typeface="SamsungOne-400" panose="020B0503030303020204" pitchFamily="34" charset="0"/>
                          <a:ea typeface="SamsungOne-400" panose="020B0503030303020204" pitchFamily="34" charset="0"/>
                        </a:rPr>
                        <a:t>: 10,5F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1050,0F</a:t>
                      </a: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double</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Dấu</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chấm</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động</a:t>
                      </a:r>
                      <a:r>
                        <a:rPr lang="en-US" sz="1300" dirty="0">
                          <a:solidFill>
                            <a:schemeClr val="tx1"/>
                          </a:solidFill>
                          <a:effectLst/>
                          <a:latin typeface="SamsungOne-400" panose="020B0503030303020204" pitchFamily="34" charset="0"/>
                          <a:ea typeface="SamsungOne-400" panose="020B0503030303020204" pitchFamily="34" charset="0"/>
                        </a:rPr>
                        <a:t> 64-bit</a:t>
                      </a: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Dữ</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liệu</a:t>
                      </a:r>
                      <a:r>
                        <a:rPr lang="en-US" sz="1300" dirty="0">
                          <a:solidFill>
                            <a:schemeClr val="tx1"/>
                          </a:solidFill>
                          <a:effectLst/>
                          <a:latin typeface="SamsungOne-400" panose="020B0503030303020204" pitchFamily="34" charset="0"/>
                          <a:ea typeface="SamsungOne-400" panose="020B0503030303020204" pitchFamily="34" charset="0"/>
                        </a:rPr>
                        <a:t>: 10,5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10,5e2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10,5E2</a:t>
                      </a:r>
                    </a:p>
                    <a:p>
                      <a:pPr algn="l" fontAlgn="t"/>
                      <a:r>
                        <a:rPr lang="en-US" sz="1300" dirty="0" err="1">
                          <a:solidFill>
                            <a:schemeClr val="tx1"/>
                          </a:solidFill>
                          <a:effectLst/>
                          <a:latin typeface="SamsungOne-400" panose="020B0503030303020204" pitchFamily="34" charset="0"/>
                          <a:ea typeface="SamsungOne-400" panose="020B0503030303020204" pitchFamily="34" charset="0"/>
                        </a:rPr>
                        <a:t>Hiển</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thị</a:t>
                      </a:r>
                      <a:r>
                        <a:rPr lang="en-US" sz="1300" dirty="0">
                          <a:solidFill>
                            <a:schemeClr val="tx1"/>
                          </a:solidFill>
                          <a:effectLst/>
                          <a:latin typeface="SamsungOne-400" panose="020B0503030303020204" pitchFamily="34" charset="0"/>
                          <a:ea typeface="SamsungOne-400" panose="020B0503030303020204" pitchFamily="34" charset="0"/>
                        </a:rPr>
                        <a:t>: 10.5 </a:t>
                      </a:r>
                      <a:r>
                        <a:rPr lang="en-US" sz="1300" dirty="0" err="1">
                          <a:solidFill>
                            <a:schemeClr val="tx1"/>
                          </a:solidFill>
                          <a:effectLst/>
                          <a:latin typeface="SamsungOne-400" panose="020B0503030303020204" pitchFamily="34" charset="0"/>
                          <a:ea typeface="SamsungOne-400" panose="020B0503030303020204" pitchFamily="34" charset="0"/>
                        </a:rPr>
                        <a:t>hoặc</a:t>
                      </a:r>
                      <a:r>
                        <a:rPr lang="en-US" sz="1300" dirty="0">
                          <a:solidFill>
                            <a:schemeClr val="tx1"/>
                          </a:solidFill>
                          <a:effectLst/>
                          <a:latin typeface="SamsungOne-400" panose="020B0503030303020204" pitchFamily="34" charset="0"/>
                          <a:ea typeface="SamsungOne-400" panose="020B0503030303020204" pitchFamily="34" charset="0"/>
                        </a:rPr>
                        <a:t> 1050.0</a:t>
                      </a: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chararray</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Mảng</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ký</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tự</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chuỗi</a:t>
                      </a:r>
                      <a:r>
                        <a:rPr lang="en-US" sz="1300" dirty="0">
                          <a:solidFill>
                            <a:schemeClr val="tx1"/>
                          </a:solidFill>
                          <a:effectLst/>
                          <a:latin typeface="SamsungOne-400" panose="020B0503030303020204" pitchFamily="34" charset="0"/>
                          <a:ea typeface="SamsungOne-400" panose="020B0503030303020204" pitchFamily="34" charset="0"/>
                        </a:rPr>
                        <a:t>) ở </a:t>
                      </a:r>
                      <a:r>
                        <a:rPr lang="en-US" sz="1300" dirty="0" err="1">
                          <a:solidFill>
                            <a:schemeClr val="tx1"/>
                          </a:solidFill>
                          <a:effectLst/>
                          <a:latin typeface="SamsungOne-400" panose="020B0503030303020204" pitchFamily="34" charset="0"/>
                          <a:ea typeface="SamsungOne-400" panose="020B0503030303020204" pitchFamily="34" charset="0"/>
                        </a:rPr>
                        <a:t>định</a:t>
                      </a:r>
                      <a:r>
                        <a:rPr lang="en-US" sz="1300" dirty="0">
                          <a:solidFill>
                            <a:schemeClr val="tx1"/>
                          </a:solidFill>
                          <a:effectLst/>
                          <a:latin typeface="SamsungOne-400" panose="020B0503030303020204" pitchFamily="34" charset="0"/>
                          <a:ea typeface="SamsungOne-400" panose="020B0503030303020204" pitchFamily="34" charset="0"/>
                        </a:rPr>
                        <a:t> </a:t>
                      </a:r>
                      <a:r>
                        <a:rPr lang="en-US" sz="1300" dirty="0" err="1">
                          <a:solidFill>
                            <a:schemeClr val="tx1"/>
                          </a:solidFill>
                          <a:effectLst/>
                          <a:latin typeface="SamsungOne-400" panose="020B0503030303020204" pitchFamily="34" charset="0"/>
                          <a:ea typeface="SamsungOne-400" panose="020B0503030303020204" pitchFamily="34" charset="0"/>
                        </a:rPr>
                        <a:t>dạng</a:t>
                      </a:r>
                      <a:r>
                        <a:rPr lang="en-US" sz="1300" dirty="0">
                          <a:solidFill>
                            <a:schemeClr val="tx1"/>
                          </a:solidFill>
                          <a:effectLst/>
                          <a:latin typeface="SamsungOne-400" panose="020B0503030303020204" pitchFamily="34" charset="0"/>
                          <a:ea typeface="SamsungOne-400" panose="020B0503030303020204" pitchFamily="34" charset="0"/>
                        </a:rPr>
                        <a:t> Unicode UTF-8</a:t>
                      </a: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300" dirty="0">
                          <a:solidFill>
                            <a:schemeClr val="tx1"/>
                          </a:solidFill>
                          <a:effectLst/>
                          <a:latin typeface="SamsungOne-400" panose="020B0503030303020204" pitchFamily="34" charset="0"/>
                          <a:ea typeface="SamsungOne-400" panose="020B0503030303020204" pitchFamily="34" charset="0"/>
                        </a:rPr>
                        <a:t>hello world</a:t>
                      </a: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bytearray</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err="1">
                          <a:solidFill>
                            <a:schemeClr val="tx1"/>
                          </a:solidFill>
                          <a:effectLst/>
                          <a:latin typeface="SamsungOne-400" panose="020B0503030303020204" pitchFamily="34" charset="0"/>
                          <a:ea typeface="SamsungOne-400" panose="020B0503030303020204" pitchFamily="34" charset="0"/>
                        </a:rPr>
                        <a:t>Mảng</a:t>
                      </a:r>
                      <a:r>
                        <a:rPr lang="en-US" sz="1300" dirty="0">
                          <a:solidFill>
                            <a:schemeClr val="tx1"/>
                          </a:solidFill>
                          <a:effectLst/>
                          <a:latin typeface="SamsungOne-400" panose="020B0503030303020204" pitchFamily="34" charset="0"/>
                          <a:ea typeface="SamsungOne-400" panose="020B0503030303020204" pitchFamily="34" charset="0"/>
                        </a:rPr>
                        <a:t> byte (blob)</a:t>
                      </a: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endParaRPr lang="ko-KR" altLang="en-US" sz="1300" dirty="0">
                        <a:solidFill>
                          <a:schemeClr val="tx1"/>
                        </a:solidFill>
                        <a:effectLst/>
                        <a:latin typeface="SamsungOne-400" panose="020B0503030303020204" pitchFamily="34" charset="0"/>
                        <a:ea typeface="나눔스퀘어 Bold" panose="020B0600000101010101" pitchFamily="50" charset="-127"/>
                      </a:endParaRP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2376675"/>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boolean</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a:solidFill>
                            <a:schemeClr val="tx1"/>
                          </a:solidFill>
                          <a:effectLst/>
                          <a:latin typeface="SamsungOne-400" panose="020B0503030303020204" pitchFamily="34" charset="0"/>
                          <a:ea typeface="SamsungOne-400" panose="020B0503030303020204" pitchFamily="34" charset="0"/>
                        </a:rPr>
                        <a:t>boolean</a:t>
                      </a: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vi-VN" sz="1300" dirty="0">
                          <a:solidFill>
                            <a:schemeClr val="tx1"/>
                          </a:solidFill>
                          <a:effectLst/>
                          <a:latin typeface="SamsungOne-400" panose="020B0503030303020204" pitchFamily="34" charset="0"/>
                          <a:ea typeface="SamsungOne-400" panose="020B0503030303020204" pitchFamily="34" charset="0"/>
                        </a:rPr>
                        <a:t>đúng/sai (không phân biệt chữ hoa chữ thường)</a:t>
                      </a:r>
                      <a:endParaRPr lang="en-US" sz="1300" dirty="0">
                        <a:solidFill>
                          <a:schemeClr val="tx1"/>
                        </a:solidFill>
                        <a:effectLst/>
                        <a:latin typeface="SamsungOne-400" panose="020B0503030303020204" pitchFamily="34" charset="0"/>
                        <a:ea typeface="SamsungOne-400" panose="020B0503030303020204" pitchFamily="34" charset="0"/>
                      </a:endParaRP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4673852"/>
                  </a:ext>
                </a:extLst>
              </a:tr>
              <a:tr h="454133">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datetime</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300" dirty="0">
                          <a:solidFill>
                            <a:schemeClr val="tx1"/>
                          </a:solidFill>
                          <a:effectLst/>
                          <a:latin typeface="SamsungOne-400" panose="020B0503030303020204" pitchFamily="34" charset="0"/>
                          <a:ea typeface="SamsungOne-400" panose="020B0503030303020204" pitchFamily="34" charset="0"/>
                        </a:rPr>
                        <a:t>Datetime</a:t>
                      </a:r>
                    </a:p>
                  </a:txBody>
                  <a:tcPr marL="108000" marR="20721" marT="20721" marB="20721"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300" dirty="0">
                          <a:solidFill>
                            <a:schemeClr val="tx1"/>
                          </a:solidFill>
                          <a:effectLst/>
                          <a:latin typeface="SamsungOne-400" panose="020B0503030303020204" pitchFamily="34" charset="0"/>
                          <a:ea typeface="SamsungOne-400" panose="020B0503030303020204" pitchFamily="34" charset="0"/>
                        </a:rPr>
                        <a:t>1970-01-01 T00:00:00.000+00:00</a:t>
                      </a:r>
                    </a:p>
                  </a:txBody>
                  <a:tcPr marL="144000" marR="20721" marT="20721" marB="20721"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519909"/>
                  </a:ext>
                </a:extLst>
              </a:tr>
            </a:tbl>
          </a:graphicData>
        </a:graphic>
      </p:graphicFrame>
    </p:spTree>
    <p:extLst>
      <p:ext uri="{BB962C8B-B14F-4D97-AF65-F5344CB8AC3E}">
        <p14:creationId xmlns:p14="http://schemas.microsoft.com/office/powerpoint/2010/main" val="1538995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Latin (4/5)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a:xfrm>
            <a:off x="535872" y="2226568"/>
            <a:ext cx="3933347" cy="914400"/>
          </a:xfrm>
        </p:spPr>
        <p:txBody>
          <a:bodyPr/>
          <a:lstStyle/>
          <a:p>
            <a:r>
              <a:rPr lang="en-US" altLang="ko-KR" dirty="0"/>
              <a:t>Tuples</a:t>
            </a:r>
          </a:p>
          <a:p>
            <a:pPr lvl="1"/>
            <a:r>
              <a:rPr lang="vi-VN" altLang="ko-KR" dirty="0"/>
              <a:t>Một bộ sưu tập các giá trị được gọi là một tuple</a:t>
            </a:r>
            <a:endParaRPr lang="en-US" altLang="ko-KR" dirty="0"/>
          </a:p>
          <a:p>
            <a:r>
              <a:rPr lang="en-US" altLang="ko-KR" dirty="0"/>
              <a:t>Bags (</a:t>
            </a:r>
            <a:r>
              <a:rPr lang="en-US" altLang="ko-KR" dirty="0" err="1"/>
              <a:t>Túi</a:t>
            </a:r>
            <a:r>
              <a:rPr lang="en-US" altLang="ko-KR" dirty="0"/>
              <a:t>)</a:t>
            </a:r>
          </a:p>
          <a:p>
            <a:pPr lvl="1"/>
            <a:r>
              <a:rPr lang="vi-VN" altLang="ko-KR" dirty="0">
                <a:solidFill>
                  <a:prstClr val="black"/>
                </a:solidFill>
                <a:ea typeface="SamsungOneKorean 400" panose="020B0503030303020204" pitchFamily="50" charset="-127"/>
                <a:cs typeface="Segoe UI" panose="020B0502040204020203" pitchFamily="34" charset="0"/>
              </a:rPr>
              <a:t>Một tập hợp các </a:t>
            </a:r>
            <a:r>
              <a:rPr lang="en-US" altLang="ko-KR" dirty="0">
                <a:solidFill>
                  <a:prstClr val="black"/>
                </a:solidFill>
                <a:ea typeface="SamsungOneKorean 400" panose="020B0503030303020204" pitchFamily="50" charset="-127"/>
                <a:cs typeface="Segoe UI" panose="020B0502040204020203" pitchFamily="34" charset="0"/>
              </a:rPr>
              <a:t>tuple</a:t>
            </a:r>
            <a:r>
              <a:rPr lang="vi-VN" altLang="ko-KR" dirty="0">
                <a:solidFill>
                  <a:prstClr val="black"/>
                </a:solidFill>
                <a:ea typeface="SamsungOneKorean 400" panose="020B0503030303020204" pitchFamily="50" charset="-127"/>
                <a:cs typeface="Segoe UI" panose="020B0502040204020203" pitchFamily="34" charset="0"/>
              </a:rPr>
              <a:t> được gọi là một </a:t>
            </a:r>
            <a:r>
              <a:rPr lang="en-US" altLang="ko-KR" dirty="0">
                <a:solidFill>
                  <a:prstClr val="black"/>
                </a:solidFill>
                <a:ea typeface="SamsungOneKorean 400" panose="020B0503030303020204" pitchFamily="50" charset="-127"/>
                <a:cs typeface="Segoe UI" panose="020B0502040204020203" pitchFamily="34" charset="0"/>
              </a:rPr>
              <a:t>bag</a:t>
            </a:r>
            <a:endParaRPr lang="vi-VN" altLang="ko-KR" dirty="0">
              <a:solidFill>
                <a:prstClr val="black"/>
              </a:solidFill>
              <a:ea typeface="SamsungOneKorean 400" panose="020B0503030303020204" pitchFamily="50" charset="-127"/>
              <a:cs typeface="Segoe UI" panose="020B0502040204020203" pitchFamily="34" charset="0"/>
            </a:endParaRPr>
          </a:p>
          <a:p>
            <a:pPr lvl="1"/>
            <a:r>
              <a:rPr lang="vi-VN" altLang="ko-KR" dirty="0">
                <a:solidFill>
                  <a:prstClr val="black"/>
                </a:solidFill>
                <a:ea typeface="SamsungOneKorean 400" panose="020B0503030303020204" pitchFamily="50" charset="-127"/>
                <a:cs typeface="Segoe UI" panose="020B0502040204020203" pitchFamily="34" charset="0"/>
              </a:rPr>
              <a:t>Các </a:t>
            </a:r>
            <a:r>
              <a:rPr lang="en-US" altLang="ko-KR" dirty="0">
                <a:solidFill>
                  <a:prstClr val="black"/>
                </a:solidFill>
                <a:ea typeface="SamsungOneKorean 400" panose="020B0503030303020204" pitchFamily="50" charset="-127"/>
                <a:cs typeface="Segoe UI" panose="020B0502040204020203" pitchFamily="34" charset="0"/>
              </a:rPr>
              <a:t>tuple</a:t>
            </a:r>
            <a:r>
              <a:rPr lang="vi-VN" altLang="ko-KR" dirty="0">
                <a:solidFill>
                  <a:prstClr val="black"/>
                </a:solidFill>
                <a:ea typeface="SamsungOneKorean 400" panose="020B0503030303020204" pitchFamily="50" charset="-127"/>
                <a:cs typeface="Segoe UI" panose="020B0502040204020203" pitchFamily="34" charset="0"/>
              </a:rPr>
              <a:t> trong một </a:t>
            </a:r>
            <a:r>
              <a:rPr lang="en-US" altLang="ko-KR" dirty="0">
                <a:solidFill>
                  <a:prstClr val="black"/>
                </a:solidFill>
                <a:ea typeface="SamsungOneKorean 400" panose="020B0503030303020204" pitchFamily="50" charset="-127"/>
                <a:cs typeface="Segoe UI" panose="020B0502040204020203" pitchFamily="34" charset="0"/>
              </a:rPr>
              <a:t>bag</a:t>
            </a:r>
            <a:r>
              <a:rPr lang="vi-VN" altLang="ko-KR" dirty="0">
                <a:solidFill>
                  <a:prstClr val="black"/>
                </a:solidFill>
                <a:ea typeface="SamsungOneKorean 400" panose="020B0503030303020204" pitchFamily="50" charset="-127"/>
                <a:cs typeface="Segoe UI" panose="020B0502040204020203" pitchFamily="34" charset="0"/>
              </a:rPr>
              <a:t> không được sắp xếp theo mặc định</a:t>
            </a:r>
            <a:endParaRPr lang="en-US" altLang="ko-KR" dirty="0">
              <a:solidFill>
                <a:prstClr val="black"/>
              </a:solidFill>
              <a:ea typeface="SamsungOneKorean 400" panose="020B0503030303020204" pitchFamily="50" charset="-127"/>
              <a:cs typeface="Segoe UI" panose="020B0502040204020203" pitchFamily="34" charset="0"/>
            </a:endParaRPr>
          </a:p>
          <a:p>
            <a:r>
              <a:rPr lang="en-US" altLang="ko-KR" dirty="0"/>
              <a:t>Fields (</a:t>
            </a:r>
            <a:r>
              <a:rPr lang="en-US" altLang="ko-KR" dirty="0" err="1"/>
              <a:t>Trường</a:t>
            </a:r>
            <a:r>
              <a:rPr lang="en-US" altLang="ko-KR" dirty="0"/>
              <a:t>)</a:t>
            </a:r>
          </a:p>
          <a:p>
            <a:pPr lvl="1"/>
            <a:r>
              <a:rPr lang="vi-VN" altLang="ko-KR" dirty="0"/>
              <a:t>Một phần tử của dữ liệu được gọi là một trường</a:t>
            </a:r>
            <a:endParaRPr lang="en-US" altLang="ko-KR" dirty="0">
              <a:solidFill>
                <a:prstClr val="black"/>
              </a:solidFill>
              <a:ea typeface="SamsungOneKorean 400" panose="020B0503030303020204" pitchFamily="50" charset="-127"/>
              <a:cs typeface="Segoe UI" panose="020B0502040204020203" pitchFamily="34" charset="0"/>
            </a:endParaRPr>
          </a:p>
          <a:p>
            <a:pPr marL="177800" lvl="1" indent="0">
              <a:buNone/>
            </a:pPr>
            <a:endParaRPr lang="en-US" altLang="ko-KR" dirty="0"/>
          </a:p>
        </p:txBody>
      </p:sp>
      <p:grpSp>
        <p:nvGrpSpPr>
          <p:cNvPr id="52" name="그룹 51"/>
          <p:cNvGrpSpPr/>
          <p:nvPr/>
        </p:nvGrpSpPr>
        <p:grpSpPr>
          <a:xfrm>
            <a:off x="4469219" y="3025977"/>
            <a:ext cx="4876800" cy="2998536"/>
            <a:chOff x="4546600" y="2959101"/>
            <a:chExt cx="4876800" cy="2998536"/>
          </a:xfrm>
        </p:grpSpPr>
        <p:sp>
          <p:nvSpPr>
            <p:cNvPr id="51" name="모서리가 둥근 직사각형 50"/>
            <p:cNvSpPr/>
            <p:nvPr/>
          </p:nvSpPr>
          <p:spPr>
            <a:xfrm>
              <a:off x="4546600" y="2959101"/>
              <a:ext cx="4876800" cy="2998536"/>
            </a:xfrm>
            <a:prstGeom prst="roundRect">
              <a:avLst>
                <a:gd name="adj" fmla="val 7028"/>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 name="그룹 32"/>
            <p:cNvGrpSpPr/>
            <p:nvPr/>
          </p:nvGrpSpPr>
          <p:grpSpPr>
            <a:xfrm>
              <a:off x="5486400" y="3718817"/>
              <a:ext cx="3721100" cy="1440702"/>
              <a:chOff x="5486400" y="3718817"/>
              <a:chExt cx="3721100" cy="1440702"/>
            </a:xfrm>
          </p:grpSpPr>
          <p:grpSp>
            <p:nvGrpSpPr>
              <p:cNvPr id="13" name="그룹 12"/>
              <p:cNvGrpSpPr/>
              <p:nvPr/>
            </p:nvGrpSpPr>
            <p:grpSpPr>
              <a:xfrm>
                <a:off x="5486400" y="3718817"/>
                <a:ext cx="3721100" cy="381303"/>
                <a:chOff x="5397500" y="3288997"/>
                <a:chExt cx="3721100" cy="381303"/>
              </a:xfrm>
              <a:solidFill>
                <a:srgbClr val="E9F2FC"/>
              </a:solidFill>
            </p:grpSpPr>
            <p:sp>
              <p:nvSpPr>
                <p:cNvPr id="6" name="모서리가 둥근 직사각형 5"/>
                <p:cNvSpPr/>
                <p:nvPr/>
              </p:nvSpPr>
              <p:spPr>
                <a:xfrm>
                  <a:off x="5397500" y="3288999"/>
                  <a:ext cx="844550" cy="381301"/>
                </a:xfrm>
                <a:prstGeom prst="round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700" panose="020B0803030303020204" pitchFamily="34" charset="0"/>
                      <a:ea typeface="SamsungOne-700" panose="020B0803030303020204" pitchFamily="34" charset="0"/>
                    </a:rPr>
                    <a:t>001</a:t>
                  </a:r>
                  <a:endParaRPr lang="ko-KR" altLang="en-US" sz="1600" dirty="0">
                    <a:latin typeface="SamsungOne-700" panose="020B0803030303020204" pitchFamily="34" charset="0"/>
                  </a:endParaRPr>
                </a:p>
              </p:txBody>
            </p:sp>
            <p:sp>
              <p:nvSpPr>
                <p:cNvPr id="9" name="모서리가 둥근 직사각형 8"/>
                <p:cNvSpPr/>
                <p:nvPr/>
              </p:nvSpPr>
              <p:spPr>
                <a:xfrm>
                  <a:off x="6242050" y="3288998"/>
                  <a:ext cx="844550" cy="381301"/>
                </a:xfrm>
                <a:prstGeom prst="roundRect">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Rajiv</a:t>
                  </a:r>
                  <a:endParaRPr lang="ko-KR" altLang="en-US" sz="1600" dirty="0">
                    <a:solidFill>
                      <a:srgbClr val="1F45BC"/>
                    </a:solidFill>
                    <a:latin typeface="SamsungOne-700" panose="020B0803030303020204" pitchFamily="34" charset="0"/>
                  </a:endParaRPr>
                </a:p>
              </p:txBody>
            </p:sp>
            <p:sp>
              <p:nvSpPr>
                <p:cNvPr id="10" name="모서리가 둥근 직사각형 9"/>
                <p:cNvSpPr/>
                <p:nvPr/>
              </p:nvSpPr>
              <p:spPr>
                <a:xfrm>
                  <a:off x="7086600" y="3288997"/>
                  <a:ext cx="660400" cy="381301"/>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21</a:t>
                  </a:r>
                  <a:endParaRPr lang="ko-KR" altLang="en-US" sz="1600" dirty="0">
                    <a:solidFill>
                      <a:srgbClr val="1F45BC"/>
                    </a:solidFill>
                    <a:latin typeface="SamsungOne-700" panose="020B0803030303020204" pitchFamily="34" charset="0"/>
                  </a:endParaRPr>
                </a:p>
              </p:txBody>
            </p:sp>
            <p:sp>
              <p:nvSpPr>
                <p:cNvPr id="11" name="모서리가 둥근 직사각형 10"/>
                <p:cNvSpPr/>
                <p:nvPr/>
              </p:nvSpPr>
              <p:spPr>
                <a:xfrm>
                  <a:off x="7747000" y="3288997"/>
                  <a:ext cx="1371600" cy="381301"/>
                </a:xfrm>
                <a:prstGeom prst="roundRe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Hyderabad</a:t>
                  </a:r>
                  <a:endParaRPr lang="ko-KR" altLang="en-US" sz="1600" dirty="0">
                    <a:solidFill>
                      <a:srgbClr val="1F45BC"/>
                    </a:solidFill>
                    <a:latin typeface="SamsungOne-700" panose="020B0803030303020204" pitchFamily="34" charset="0"/>
                  </a:endParaRPr>
                </a:p>
              </p:txBody>
            </p:sp>
          </p:grpSp>
          <p:grpSp>
            <p:nvGrpSpPr>
              <p:cNvPr id="19" name="그룹 18"/>
              <p:cNvGrpSpPr/>
              <p:nvPr/>
            </p:nvGrpSpPr>
            <p:grpSpPr>
              <a:xfrm>
                <a:off x="5486400" y="4238151"/>
                <a:ext cx="3721100" cy="381303"/>
                <a:chOff x="5397500" y="3288997"/>
                <a:chExt cx="3721100" cy="381303"/>
              </a:xfrm>
              <a:solidFill>
                <a:srgbClr val="E9F2FC"/>
              </a:solidFill>
            </p:grpSpPr>
            <p:sp>
              <p:nvSpPr>
                <p:cNvPr id="20" name="모서리가 둥근 직사각형 19"/>
                <p:cNvSpPr/>
                <p:nvPr/>
              </p:nvSpPr>
              <p:spPr>
                <a:xfrm>
                  <a:off x="5397500" y="3288999"/>
                  <a:ext cx="844550" cy="381301"/>
                </a:xfrm>
                <a:prstGeom prst="round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700" panose="020B0803030303020204" pitchFamily="34" charset="0"/>
                      <a:ea typeface="SamsungOne-700" panose="020B0803030303020204" pitchFamily="34" charset="0"/>
                    </a:rPr>
                    <a:t>002</a:t>
                  </a:r>
                  <a:endParaRPr lang="ko-KR" altLang="en-US" sz="1600" dirty="0">
                    <a:latin typeface="SamsungOne-700" panose="020B0803030303020204" pitchFamily="34" charset="0"/>
                  </a:endParaRPr>
                </a:p>
              </p:txBody>
            </p:sp>
            <p:sp>
              <p:nvSpPr>
                <p:cNvPr id="21" name="모서리가 둥근 직사각형 20"/>
                <p:cNvSpPr/>
                <p:nvPr/>
              </p:nvSpPr>
              <p:spPr>
                <a:xfrm>
                  <a:off x="6242050" y="3288998"/>
                  <a:ext cx="844550" cy="381301"/>
                </a:xfrm>
                <a:prstGeom prst="roundRect">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Omer</a:t>
                  </a:r>
                  <a:endParaRPr lang="ko-KR" altLang="en-US" sz="1600" dirty="0">
                    <a:solidFill>
                      <a:srgbClr val="1F45BC"/>
                    </a:solidFill>
                    <a:latin typeface="SamsungOne-700" panose="020B0803030303020204" pitchFamily="34" charset="0"/>
                  </a:endParaRPr>
                </a:p>
              </p:txBody>
            </p:sp>
            <p:sp>
              <p:nvSpPr>
                <p:cNvPr id="22" name="모서리가 둥근 직사각형 21"/>
                <p:cNvSpPr/>
                <p:nvPr/>
              </p:nvSpPr>
              <p:spPr>
                <a:xfrm>
                  <a:off x="7086600" y="3288997"/>
                  <a:ext cx="660400" cy="381301"/>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22</a:t>
                  </a:r>
                  <a:endParaRPr lang="ko-KR" altLang="en-US" sz="1600" dirty="0">
                    <a:solidFill>
                      <a:srgbClr val="1F45BC"/>
                    </a:solidFill>
                    <a:latin typeface="SamsungOne-700" panose="020B0803030303020204" pitchFamily="34" charset="0"/>
                  </a:endParaRPr>
                </a:p>
              </p:txBody>
            </p:sp>
            <p:sp>
              <p:nvSpPr>
                <p:cNvPr id="23" name="모서리가 둥근 직사각형 22"/>
                <p:cNvSpPr/>
                <p:nvPr/>
              </p:nvSpPr>
              <p:spPr>
                <a:xfrm>
                  <a:off x="7747000" y="3288997"/>
                  <a:ext cx="1371600" cy="381301"/>
                </a:xfrm>
                <a:prstGeom prst="roundRe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Kolkata</a:t>
                  </a:r>
                  <a:endParaRPr lang="ko-KR" altLang="en-US" sz="1600" dirty="0">
                    <a:solidFill>
                      <a:srgbClr val="1F45BC"/>
                    </a:solidFill>
                    <a:latin typeface="SamsungOne-700" panose="020B0803030303020204" pitchFamily="34" charset="0"/>
                  </a:endParaRPr>
                </a:p>
              </p:txBody>
            </p:sp>
          </p:grpSp>
          <p:grpSp>
            <p:nvGrpSpPr>
              <p:cNvPr id="24" name="그룹 23"/>
              <p:cNvGrpSpPr/>
              <p:nvPr/>
            </p:nvGrpSpPr>
            <p:grpSpPr>
              <a:xfrm>
                <a:off x="5486400" y="4778216"/>
                <a:ext cx="3721100" cy="381303"/>
                <a:chOff x="5397500" y="3288997"/>
                <a:chExt cx="3721100" cy="381303"/>
              </a:xfrm>
              <a:solidFill>
                <a:srgbClr val="E9F2FC"/>
              </a:solidFill>
            </p:grpSpPr>
            <p:sp>
              <p:nvSpPr>
                <p:cNvPr id="25" name="모서리가 둥근 직사각형 24"/>
                <p:cNvSpPr/>
                <p:nvPr/>
              </p:nvSpPr>
              <p:spPr>
                <a:xfrm>
                  <a:off x="5397500" y="3288999"/>
                  <a:ext cx="844550" cy="381301"/>
                </a:xfrm>
                <a:prstGeom prst="round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SamsungOne-700" panose="020B0803030303020204" pitchFamily="34" charset="0"/>
                      <a:ea typeface="SamsungOne-700" panose="020B0803030303020204" pitchFamily="34" charset="0"/>
                    </a:rPr>
                    <a:t>003</a:t>
                  </a:r>
                  <a:endParaRPr lang="ko-KR" altLang="en-US" sz="1600" dirty="0">
                    <a:latin typeface="SamsungOne-700" panose="020B0803030303020204" pitchFamily="34" charset="0"/>
                  </a:endParaRPr>
                </a:p>
              </p:txBody>
            </p:sp>
            <p:sp>
              <p:nvSpPr>
                <p:cNvPr id="26" name="모서리가 둥근 직사각형 25"/>
                <p:cNvSpPr/>
                <p:nvPr/>
              </p:nvSpPr>
              <p:spPr>
                <a:xfrm>
                  <a:off x="6242050" y="3288998"/>
                  <a:ext cx="844550" cy="381301"/>
                </a:xfrm>
                <a:prstGeom prst="roundRect">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Rajesh</a:t>
                  </a:r>
                  <a:endParaRPr lang="ko-KR" altLang="en-US" sz="1600" dirty="0">
                    <a:solidFill>
                      <a:srgbClr val="1F45BC"/>
                    </a:solidFill>
                    <a:latin typeface="SamsungOne-700" panose="020B0803030303020204" pitchFamily="34" charset="0"/>
                  </a:endParaRPr>
                </a:p>
              </p:txBody>
            </p:sp>
            <p:sp>
              <p:nvSpPr>
                <p:cNvPr id="27" name="모서리가 둥근 직사각형 26"/>
                <p:cNvSpPr/>
                <p:nvPr/>
              </p:nvSpPr>
              <p:spPr>
                <a:xfrm>
                  <a:off x="7086600" y="3288997"/>
                  <a:ext cx="660400" cy="381301"/>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23</a:t>
                  </a:r>
                  <a:endParaRPr lang="ko-KR" altLang="en-US" sz="1600" dirty="0">
                    <a:solidFill>
                      <a:srgbClr val="1F45BC"/>
                    </a:solidFill>
                    <a:latin typeface="SamsungOne-700" panose="020B0803030303020204" pitchFamily="34" charset="0"/>
                  </a:endParaRPr>
                </a:p>
              </p:txBody>
            </p:sp>
            <p:sp>
              <p:nvSpPr>
                <p:cNvPr id="28" name="모서리가 둥근 직사각형 27"/>
                <p:cNvSpPr/>
                <p:nvPr/>
              </p:nvSpPr>
              <p:spPr>
                <a:xfrm>
                  <a:off x="7747000" y="3288997"/>
                  <a:ext cx="1371600" cy="381301"/>
                </a:xfrm>
                <a:prstGeom prst="roundRect">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rPr>
                    <a:t>Delhi</a:t>
                  </a:r>
                  <a:endParaRPr lang="ko-KR" altLang="en-US" sz="1600" dirty="0">
                    <a:solidFill>
                      <a:srgbClr val="1F45BC"/>
                    </a:solidFill>
                    <a:latin typeface="SamsungOne-700" panose="020B0803030303020204" pitchFamily="34" charset="0"/>
                  </a:endParaRPr>
                </a:p>
              </p:txBody>
            </p:sp>
          </p:grpSp>
        </p:grpSp>
        <p:sp>
          <p:nvSpPr>
            <p:cNvPr id="30" name="직사각형 29"/>
            <p:cNvSpPr/>
            <p:nvPr/>
          </p:nvSpPr>
          <p:spPr>
            <a:xfrm>
              <a:off x="6987717" y="3072067"/>
              <a:ext cx="758541" cy="369332"/>
            </a:xfrm>
            <a:prstGeom prst="rect">
              <a:avLst/>
            </a:prstGeom>
          </p:spPr>
          <p:txBody>
            <a:bodyPr wrap="none">
              <a:spAutoFit/>
            </a:bodyPr>
            <a:lstStyle/>
            <a:p>
              <a:r>
                <a:rPr lang="en-US" altLang="ko-KR" dirty="0">
                  <a:solidFill>
                    <a:srgbClr val="1F45BC"/>
                  </a:solidFill>
                  <a:latin typeface="SamsungOne-700" panose="020B0803030303020204" pitchFamily="34" charset="0"/>
                  <a:ea typeface="SamsungOne-700" panose="020B0803030303020204" pitchFamily="34" charset="0"/>
                </a:rPr>
                <a:t>Tuple</a:t>
              </a:r>
              <a:endParaRPr lang="ko-KR" altLang="en-US" dirty="0">
                <a:latin typeface="SamsungOneKorean 400" panose="020B0503030303020204" pitchFamily="50" charset="-127"/>
                <a:ea typeface="SamsungOneKorean 400" panose="020B0503030303020204" pitchFamily="50" charset="-127"/>
              </a:endParaRPr>
            </a:p>
          </p:txBody>
        </p:sp>
        <p:sp>
          <p:nvSpPr>
            <p:cNvPr id="31" name="직사각형 30"/>
            <p:cNvSpPr/>
            <p:nvPr/>
          </p:nvSpPr>
          <p:spPr>
            <a:xfrm>
              <a:off x="8193725" y="5475414"/>
              <a:ext cx="694421" cy="369332"/>
            </a:xfrm>
            <a:prstGeom prst="rect">
              <a:avLst/>
            </a:prstGeom>
          </p:spPr>
          <p:txBody>
            <a:bodyPr wrap="none">
              <a:spAutoFit/>
            </a:bodyPr>
            <a:lstStyle/>
            <a:p>
              <a:r>
                <a:rPr lang="en-US" altLang="ko-KR" dirty="0">
                  <a:solidFill>
                    <a:srgbClr val="1F45BC"/>
                  </a:solidFill>
                  <a:latin typeface="SamsungOne-700" panose="020B0803030303020204" pitchFamily="34" charset="0"/>
                  <a:ea typeface="SamsungOne-700" panose="020B0803030303020204" pitchFamily="34" charset="0"/>
                </a:rPr>
                <a:t>Field</a:t>
              </a:r>
              <a:endParaRPr lang="ko-KR" altLang="en-US" dirty="0">
                <a:latin typeface="SamsungOneKorean 400" panose="020B0503030303020204" pitchFamily="50" charset="-127"/>
                <a:ea typeface="SamsungOneKorean 400" panose="020B0503030303020204" pitchFamily="50" charset="-127"/>
              </a:endParaRPr>
            </a:p>
          </p:txBody>
        </p:sp>
        <p:sp>
          <p:nvSpPr>
            <p:cNvPr id="32" name="직사각형 31"/>
            <p:cNvSpPr/>
            <p:nvPr/>
          </p:nvSpPr>
          <p:spPr>
            <a:xfrm>
              <a:off x="4675370" y="4225451"/>
              <a:ext cx="582211" cy="369332"/>
            </a:xfrm>
            <a:prstGeom prst="rect">
              <a:avLst/>
            </a:prstGeom>
          </p:spPr>
          <p:txBody>
            <a:bodyPr wrap="none">
              <a:spAutoFit/>
            </a:bodyPr>
            <a:lstStyle/>
            <a:p>
              <a:r>
                <a:rPr lang="en-US" altLang="ko-KR" dirty="0">
                  <a:solidFill>
                    <a:srgbClr val="1F45BC"/>
                  </a:solidFill>
                  <a:latin typeface="SamsungOne-700" panose="020B0803030303020204" pitchFamily="34" charset="0"/>
                  <a:ea typeface="SamsungOne-700" panose="020B0803030303020204" pitchFamily="34" charset="0"/>
                </a:rPr>
                <a:t>Bag</a:t>
              </a:r>
              <a:endParaRPr lang="ko-KR" altLang="en-US" dirty="0">
                <a:latin typeface="SamsungOneKorean 400" panose="020B0503030303020204" pitchFamily="50" charset="-127"/>
                <a:ea typeface="SamsungOneKorean 400" panose="020B0503030303020204" pitchFamily="50" charset="-127"/>
              </a:endParaRPr>
            </a:p>
          </p:txBody>
        </p:sp>
        <p:grpSp>
          <p:nvGrpSpPr>
            <p:cNvPr id="50" name="그룹 49"/>
            <p:cNvGrpSpPr/>
            <p:nvPr/>
          </p:nvGrpSpPr>
          <p:grpSpPr>
            <a:xfrm>
              <a:off x="5908674" y="3441399"/>
              <a:ext cx="2613026" cy="277421"/>
              <a:chOff x="5908674" y="3441399"/>
              <a:chExt cx="2613026" cy="277421"/>
            </a:xfrm>
          </p:grpSpPr>
          <p:cxnSp>
            <p:nvCxnSpPr>
              <p:cNvPr id="35" name="꺾인 연결선 34"/>
              <p:cNvCxnSpPr>
                <a:stCxn id="6" idx="0"/>
                <a:endCxn id="30" idx="2"/>
              </p:cNvCxnSpPr>
              <p:nvPr/>
            </p:nvCxnSpPr>
            <p:spPr>
              <a:xfrm rot="5400000" flipH="1" flipV="1">
                <a:off x="6499121" y="2850953"/>
                <a:ext cx="277420" cy="1458313"/>
              </a:xfrm>
              <a:prstGeom prst="bentConnector3">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꺾인 연결선 36"/>
              <p:cNvCxnSpPr>
                <a:stCxn id="11" idx="0"/>
                <a:endCxn id="30" idx="2"/>
              </p:cNvCxnSpPr>
              <p:nvPr/>
            </p:nvCxnSpPr>
            <p:spPr>
              <a:xfrm rot="16200000" flipV="1">
                <a:off x="7805635" y="3002752"/>
                <a:ext cx="277418" cy="1154712"/>
              </a:xfrm>
              <a:prstGeom prst="bentConnector3">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41" name="꺾인 연결선 40"/>
            <p:cNvCxnSpPr>
              <a:cxnSpLocks/>
              <a:stCxn id="28" idx="2"/>
            </p:cNvCxnSpPr>
            <p:nvPr/>
          </p:nvCxnSpPr>
          <p:spPr>
            <a:xfrm rot="16200000" flipH="1">
              <a:off x="8363752" y="5317464"/>
              <a:ext cx="315897" cy="1"/>
            </a:xfrm>
            <a:prstGeom prst="bentConnector3">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9" name="그룹 48"/>
            <p:cNvGrpSpPr/>
            <p:nvPr/>
          </p:nvGrpSpPr>
          <p:grpSpPr>
            <a:xfrm>
              <a:off x="5257582" y="3909469"/>
              <a:ext cx="228819" cy="1059400"/>
              <a:chOff x="5257582" y="3909469"/>
              <a:chExt cx="228819" cy="1059400"/>
            </a:xfrm>
          </p:grpSpPr>
          <p:cxnSp>
            <p:nvCxnSpPr>
              <p:cNvPr id="45" name="꺾인 연결선 44"/>
              <p:cNvCxnSpPr>
                <a:stCxn id="6" idx="1"/>
                <a:endCxn id="32" idx="3"/>
              </p:cNvCxnSpPr>
              <p:nvPr/>
            </p:nvCxnSpPr>
            <p:spPr>
              <a:xfrm rot="10800000" flipV="1">
                <a:off x="5257582" y="3909469"/>
                <a:ext cx="228819" cy="500647"/>
              </a:xfrm>
              <a:prstGeom prst="bentConnector3">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꺾인 연결선 46"/>
              <p:cNvCxnSpPr>
                <a:stCxn id="25" idx="1"/>
                <a:endCxn id="32" idx="3"/>
              </p:cNvCxnSpPr>
              <p:nvPr/>
            </p:nvCxnSpPr>
            <p:spPr>
              <a:xfrm rot="10800000">
                <a:off x="5257582" y="4410117"/>
                <a:ext cx="228819" cy="558752"/>
              </a:xfrm>
              <a:prstGeom prst="bentConnector3">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687744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 Latin (5/5)</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Một quan hệ là kết quả của một bước xử lý, đơn giản là một túi có tên được gán (bí danh)</a:t>
            </a:r>
          </a:p>
          <a:p>
            <a:r>
              <a:rPr lang="vi-VN" altLang="ko-KR" dirty="0"/>
              <a:t>Tên được đặt cho một quan hệ được gọi là bí danh</a:t>
            </a:r>
          </a:p>
          <a:p>
            <a:r>
              <a:rPr lang="vi-VN" altLang="ko-KR" dirty="0"/>
              <a:t>Ví dụ: result_2cols là bí danh:</a:t>
            </a:r>
            <a:endParaRPr lang="en-US" altLang="ko-KR" dirty="0"/>
          </a:p>
        </p:txBody>
      </p:sp>
      <p:sp>
        <p:nvSpPr>
          <p:cNvPr id="7" name="TextBox 6">
            <a:extLst>
              <a:ext uri="{FF2B5EF4-FFF2-40B4-BE49-F238E27FC236}">
                <a16:creationId xmlns:a16="http://schemas.microsoft.com/office/drawing/2014/main" id="{21F80AC2-96B9-4F40-B93F-B235B27A502A}"/>
              </a:ext>
            </a:extLst>
          </p:cNvPr>
          <p:cNvSpPr txBox="1"/>
          <p:nvPr/>
        </p:nvSpPr>
        <p:spPr>
          <a:xfrm>
            <a:off x="711199" y="3302391"/>
            <a:ext cx="7812000" cy="115706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allsales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LOAD</a:t>
            </a:r>
            <a:r>
              <a:rPr lang="en-US" altLang="ko-KR" dirty="0">
                <a:latin typeface="SamsungOne-400" panose="020B0503030303020204" pitchFamily="34" charset="0"/>
                <a:ea typeface="SamsungOne-400" panose="020B0503030303020204" pitchFamily="34" charset="0"/>
                <a:cs typeface="Samsung Sharp Sans Regular" pitchFamily="2" charset="0"/>
              </a:rPr>
              <a:t> ‘sales.csv’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USING</a:t>
            </a:r>
            <a:r>
              <a:rPr lang="en-US" altLang="ko-KR" dirty="0">
                <a:latin typeface="SamsungOne-400" panose="020B0503030303020204" pitchFamily="34" charset="0"/>
                <a:ea typeface="SamsungOne-400" panose="020B0503030303020204" pitchFamily="34" charset="0"/>
                <a:cs typeface="Samsung Sharp Sans Regular" pitchFamily="2" charset="0"/>
              </a:rPr>
              <a:t> PigStorage(‘,’)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a:t>
            </a:r>
            <a:r>
              <a:rPr lang="en-US" altLang="ko-KR" dirty="0">
                <a:latin typeface="SamsungOne-400" panose="020B0503030303020204" pitchFamily="34" charset="0"/>
                <a:ea typeface="SamsungOne-400" panose="020B0503030303020204" pitchFamily="34" charset="0"/>
                <a:cs typeface="Samsung Sharp Sans Regular" pitchFamily="2" charset="0"/>
              </a:rPr>
              <a:t> (name, price);</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describe all_sales;</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dump all_sales;</a:t>
            </a:r>
          </a:p>
        </p:txBody>
      </p:sp>
    </p:spTree>
    <p:extLst>
      <p:ext uri="{BB962C8B-B14F-4D97-AF65-F5344CB8AC3E}">
        <p14:creationId xmlns:p14="http://schemas.microsoft.com/office/powerpoint/2010/main" val="2841678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LOAD (</a:t>
            </a:r>
            <a:r>
              <a:rPr kumimoji="1" lang="en-US" altLang="ko-KR" dirty="0" err="1"/>
              <a:t>Tải</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a:t>T</a:t>
            </a:r>
            <a:r>
              <a:rPr lang="vi-VN" altLang="ko-KR" dirty="0"/>
              <a:t>ải dữ liệu</a:t>
            </a:r>
          </a:p>
          <a:p>
            <a:r>
              <a:rPr lang="vi-VN" altLang="ko-KR" dirty="0"/>
              <a:t>Chức năng tải mặc định của Pig được gọi là PigStorage</a:t>
            </a:r>
            <a:endParaRPr lang="en-US" altLang="ko-KR" dirty="0"/>
          </a:p>
          <a:p>
            <a:pPr lvl="1"/>
            <a:r>
              <a:rPr lang="vi-VN" altLang="ko-KR" dirty="0"/>
              <a:t>Tên hàm ẩn khi gọi LOAD</a:t>
            </a:r>
          </a:p>
          <a:p>
            <a:pPr lvl="1"/>
            <a:r>
              <a:rPr lang="vi-VN" altLang="ko-KR" dirty="0"/>
              <a:t>PigStorage giả định định dạng văn bản với các cột được phân tách bằng tab</a:t>
            </a:r>
            <a:endParaRPr lang="en-US" altLang="ko-KR" dirty="0"/>
          </a:p>
          <a:p>
            <a:r>
              <a:rPr lang="vi-VN" altLang="ko-KR" dirty="0"/>
              <a:t>Đường dẫn cũng có thể tham chiếu đến một thư mục (tải đệ quy tất cả các tệp trong thư mục đó)</a:t>
            </a:r>
            <a:endParaRPr lang="en-US" altLang="ko-KR" dirty="0"/>
          </a:p>
          <a:p>
            <a:pPr lvl="1"/>
            <a:r>
              <a:rPr lang="en-US" altLang="ko-KR" dirty="0" err="1"/>
              <a:t>Ví</a:t>
            </a:r>
            <a:r>
              <a:rPr lang="en-US" altLang="ko-KR" dirty="0"/>
              <a:t> </a:t>
            </a:r>
            <a:r>
              <a:rPr lang="en-US" altLang="ko-KR" dirty="0" err="1"/>
              <a:t>dụ</a:t>
            </a:r>
            <a:endParaRPr lang="en-US" altLang="ko-KR" dirty="0"/>
          </a:p>
          <a:p>
            <a:pPr lvl="1"/>
            <a:endParaRPr lang="en-US" altLang="ko-KR" dirty="0"/>
          </a:p>
          <a:p>
            <a:endParaRPr lang="en-US" altLang="ko-KR" dirty="0"/>
          </a:p>
        </p:txBody>
      </p:sp>
      <p:sp>
        <p:nvSpPr>
          <p:cNvPr id="6" name="TextBox 5">
            <a:extLst>
              <a:ext uri="{FF2B5EF4-FFF2-40B4-BE49-F238E27FC236}">
                <a16:creationId xmlns:a16="http://schemas.microsoft.com/office/drawing/2014/main" id="{2107811E-C840-4069-B110-6E3A904FAF8C}"/>
              </a:ext>
            </a:extLst>
          </p:cNvPr>
          <p:cNvSpPr txBox="1"/>
          <p:nvPr/>
        </p:nvSpPr>
        <p:spPr>
          <a:xfrm>
            <a:off x="711199" y="4001025"/>
            <a:ext cx="7812000" cy="113368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allsales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LOAD</a:t>
            </a:r>
            <a:r>
              <a:rPr lang="en-US" altLang="ko-KR" dirty="0">
                <a:latin typeface="SamsungOne-400" panose="020B0503030303020204" pitchFamily="34" charset="0"/>
                <a:ea typeface="SamsungOne-400" panose="020B0503030303020204" pitchFamily="34" charset="0"/>
                <a:cs typeface="Samsung Sharp Sans Regular" pitchFamily="2" charset="0"/>
              </a:rPr>
              <a:t> ‘sales’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a:t>
            </a:r>
            <a:r>
              <a:rPr lang="en-US" altLang="ko-KR" dirty="0">
                <a:latin typeface="SamsungOne-400" panose="020B0503030303020204" pitchFamily="34" charset="0"/>
                <a:ea typeface="SamsungOne-400" panose="020B0503030303020204" pitchFamily="34" charset="0"/>
                <a:cs typeface="Samsung Sharp Sans Regular" pitchFamily="2" charset="0"/>
              </a:rPr>
              <a:t> (name, price);</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allsales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LOAD</a:t>
            </a:r>
            <a:r>
              <a:rPr lang="en-US" altLang="ko-KR" dirty="0">
                <a:latin typeface="SamsungOne-400" panose="020B0503030303020204" pitchFamily="34" charset="0"/>
                <a:ea typeface="SamsungOne-400" panose="020B0503030303020204" pitchFamily="34" charset="0"/>
                <a:cs typeface="Samsung Sharp Sans Regular" pitchFamily="2" charset="0"/>
              </a:rPr>
              <a:t> ‘sales’;</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allsales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LOAD</a:t>
            </a:r>
            <a:r>
              <a:rPr lang="en-US" altLang="ko-KR" dirty="0">
                <a:latin typeface="SamsungOne-400" panose="020B0503030303020204" pitchFamily="34" charset="0"/>
                <a:ea typeface="SamsungOne-400" panose="020B0503030303020204" pitchFamily="34" charset="0"/>
                <a:cs typeface="Samsung Sharp Sans Regular" pitchFamily="2" charset="0"/>
              </a:rPr>
              <a:t> ‘sales_200[5-9]’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 </a:t>
            </a:r>
            <a:r>
              <a:rPr lang="en-US" altLang="ko-KR" dirty="0">
                <a:latin typeface="SamsungOne-400" panose="020B0503030303020204" pitchFamily="34" charset="0"/>
                <a:ea typeface="SamsungOne-400" panose="020B0503030303020204" pitchFamily="34" charset="0"/>
                <a:cs typeface="Samsung Sharp Sans Regular" pitchFamily="2" charset="0"/>
              </a:rPr>
              <a:t>(name, price);</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allsales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LOAD</a:t>
            </a:r>
            <a:r>
              <a:rPr lang="en-US" altLang="ko-KR" dirty="0">
                <a:latin typeface="SamsungOne-400" panose="020B0503030303020204" pitchFamily="34" charset="0"/>
                <a:ea typeface="SamsungOne-400" panose="020B0503030303020204" pitchFamily="34" charset="0"/>
                <a:cs typeface="Samsung Sharp Sans Regular" pitchFamily="2" charset="0"/>
              </a:rPr>
              <a:t> ‘sales.csv’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USING</a:t>
            </a:r>
            <a:r>
              <a:rPr lang="en-US" altLang="ko-KR" dirty="0">
                <a:latin typeface="SamsungOne-400" panose="020B0503030303020204" pitchFamily="34" charset="0"/>
                <a:ea typeface="SamsungOne-400" panose="020B0503030303020204" pitchFamily="34" charset="0"/>
                <a:cs typeface="Samsung Sharp Sans Regular" pitchFamily="2" charset="0"/>
              </a:rPr>
              <a:t> PigStorage(‘,’)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AS </a:t>
            </a:r>
            <a:r>
              <a:rPr lang="en-US" altLang="ko-KR" dirty="0">
                <a:latin typeface="SamsungOne-400" panose="020B0503030303020204" pitchFamily="34" charset="0"/>
                <a:ea typeface="SamsungOne-400" panose="020B0503030303020204" pitchFamily="34" charset="0"/>
                <a:cs typeface="Samsung Sharp Sans Regular" pitchFamily="2" charset="0"/>
              </a:rPr>
              <a:t>(name, price);</a:t>
            </a:r>
          </a:p>
        </p:txBody>
      </p:sp>
    </p:spTree>
    <p:extLst>
      <p:ext uri="{BB962C8B-B14F-4D97-AF65-F5344CB8AC3E}">
        <p14:creationId xmlns:p14="http://schemas.microsoft.com/office/powerpoint/2010/main" val="776151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PigStorage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Hàm </a:t>
            </a:r>
            <a:r>
              <a:rPr lang="en-US" altLang="ko-KR" dirty="0"/>
              <a:t>load</a:t>
            </a:r>
            <a:r>
              <a:rPr lang="vi-VN" altLang="ko-KR" dirty="0"/>
              <a:t> phân tích một dòng đầu vào thành các trường bằng cách sử dụng dấu phân cách ký tự</a:t>
            </a:r>
            <a:endParaRPr lang="en-US" altLang="ko-KR" dirty="0"/>
          </a:p>
          <a:p>
            <a:pPr lvl="1">
              <a:spcBef>
                <a:spcPts val="500"/>
              </a:spcBef>
            </a:pPr>
            <a:r>
              <a:rPr lang="en-US" altLang="ko-KR" dirty="0" err="1"/>
              <a:t>Dấu</a:t>
            </a:r>
            <a:r>
              <a:rPr lang="en-US" altLang="ko-KR" dirty="0"/>
              <a:t> </a:t>
            </a:r>
            <a:r>
              <a:rPr lang="en-US" altLang="ko-KR" dirty="0" err="1"/>
              <a:t>phân</a:t>
            </a:r>
            <a:r>
              <a:rPr lang="en-US" altLang="ko-KR" dirty="0"/>
              <a:t> </a:t>
            </a:r>
            <a:r>
              <a:rPr lang="en-US" altLang="ko-KR" dirty="0" err="1"/>
              <a:t>cách</a:t>
            </a:r>
            <a:r>
              <a:rPr lang="en-US" altLang="ko-KR" dirty="0"/>
              <a:t> </a:t>
            </a:r>
            <a:r>
              <a:rPr lang="en-US" altLang="ko-KR" dirty="0" err="1"/>
              <a:t>mặc</a:t>
            </a:r>
            <a:r>
              <a:rPr lang="en-US" altLang="ko-KR" dirty="0"/>
              <a:t> </a:t>
            </a:r>
            <a:r>
              <a:rPr lang="en-US" altLang="ko-KR" dirty="0" err="1"/>
              <a:t>định</a:t>
            </a:r>
            <a:r>
              <a:rPr lang="en-US" altLang="ko-KR" dirty="0"/>
              <a:t> </a:t>
            </a:r>
            <a:r>
              <a:rPr lang="en-US" altLang="ko-KR" dirty="0" err="1"/>
              <a:t>là</a:t>
            </a:r>
            <a:r>
              <a:rPr lang="en-US" altLang="ko-KR" dirty="0"/>
              <a:t> tab</a:t>
            </a:r>
          </a:p>
          <a:p>
            <a:r>
              <a:rPr lang="vi-VN" altLang="ko-KR" dirty="0"/>
              <a:t>Sử dụng định dạng tệp văn bản được phân tách</a:t>
            </a:r>
          </a:p>
          <a:p>
            <a:r>
              <a:rPr lang="vi-VN" altLang="ko-KR" dirty="0"/>
              <a:t>Dấu phân cách mặc định (Tab) có thể được thay đổi thành (,)</a:t>
            </a:r>
            <a:endParaRPr lang="en-US" altLang="ko-KR" dirty="0"/>
          </a:p>
          <a:p>
            <a:pPr lvl="1">
              <a:spcBef>
                <a:spcPts val="500"/>
              </a:spcBef>
            </a:pPr>
            <a:r>
              <a:rPr lang="en-US" altLang="ko-KR" dirty="0" err="1"/>
              <a:t>Ví</a:t>
            </a:r>
            <a:r>
              <a:rPr lang="en-US" altLang="ko-KR" dirty="0"/>
              <a:t> </a:t>
            </a:r>
            <a:r>
              <a:rPr lang="en-US" altLang="ko-KR" dirty="0" err="1"/>
              <a:t>dụ</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vi-VN" altLang="ko-KR" dirty="0"/>
              <a:t>Pigstorage cũng có thể được áp dụng khi sử dụng store() để lưu kết quả</a:t>
            </a:r>
            <a:endParaRPr lang="ko-KR" altLang="en-US" dirty="0"/>
          </a:p>
        </p:txBody>
      </p:sp>
      <p:sp>
        <p:nvSpPr>
          <p:cNvPr id="7" name="TextBox 6">
            <a:extLst>
              <a:ext uri="{FF2B5EF4-FFF2-40B4-BE49-F238E27FC236}">
                <a16:creationId xmlns:a16="http://schemas.microsoft.com/office/drawing/2014/main" id="{EF6DE462-AC01-4156-BBE6-9CDE37ED7089}"/>
              </a:ext>
            </a:extLst>
          </p:cNvPr>
          <p:cNvSpPr txBox="1"/>
          <p:nvPr/>
        </p:nvSpPr>
        <p:spPr>
          <a:xfrm>
            <a:off x="711199" y="3766232"/>
            <a:ext cx="7812000" cy="12418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result_2cols = load ‘mydata.log’ AS (name, grade)</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Describe</a:t>
            </a:r>
            <a:r>
              <a:rPr lang="en-US" altLang="ko-KR" dirty="0">
                <a:latin typeface="SamsungOne-400" panose="020B0503030303020204" pitchFamily="34" charset="0"/>
                <a:ea typeface="SamsungOne-400" panose="020B0503030303020204" pitchFamily="34" charset="0"/>
                <a:cs typeface="Samsung Sharp Sans Regular" pitchFamily="2" charset="0"/>
              </a:rPr>
              <a:t> result_2cols;</a:t>
            </a:r>
          </a:p>
          <a:p>
            <a:r>
              <a:rPr lang="en-US" altLang="ko-KR" dirty="0">
                <a:latin typeface="SamsungOne-400" panose="020B0503030303020204" pitchFamily="34" charset="0"/>
                <a:ea typeface="SamsungOne-400" panose="020B0503030303020204" pitchFamily="34" charset="0"/>
                <a:cs typeface="Samsung Sharp Sans Regular" pitchFamily="2" charset="0"/>
              </a:rPr>
              <a:t>Result_2cols: {name: bytearray, grade: bytearray}</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Dump</a:t>
            </a:r>
          </a:p>
        </p:txBody>
      </p:sp>
    </p:spTree>
    <p:extLst>
      <p:ext uri="{BB962C8B-B14F-4D97-AF65-F5344CB8AC3E}">
        <p14:creationId xmlns:p14="http://schemas.microsoft.com/office/powerpoint/2010/main" val="26664927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DUMP &amp; STORE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Lệnh</a:t>
            </a:r>
            <a:r>
              <a:rPr lang="en-US" altLang="ko-KR" dirty="0"/>
              <a:t> </a:t>
            </a:r>
            <a:r>
              <a:rPr lang="en-US" altLang="ko-KR" dirty="0" err="1"/>
              <a:t>thực</a:t>
            </a:r>
            <a:r>
              <a:rPr lang="en-US" altLang="ko-KR" dirty="0"/>
              <a:t> </a:t>
            </a:r>
            <a:r>
              <a:rPr lang="en-US" altLang="ko-KR" dirty="0" err="1"/>
              <a:t>thi</a:t>
            </a:r>
            <a:r>
              <a:rPr lang="en-US" altLang="ko-KR" dirty="0"/>
              <a:t> </a:t>
            </a:r>
            <a:r>
              <a:rPr lang="en-US" altLang="ko-KR" dirty="0" err="1"/>
              <a:t>mã</a:t>
            </a:r>
            <a:r>
              <a:rPr lang="en-US" altLang="ko-KR" dirty="0"/>
              <a:t> </a:t>
            </a:r>
            <a:r>
              <a:rPr lang="en-US" altLang="ko-KR" dirty="0" err="1"/>
              <a:t>hiện</a:t>
            </a:r>
            <a:r>
              <a:rPr lang="en-US" altLang="ko-KR" dirty="0"/>
              <a:t> </a:t>
            </a:r>
            <a:r>
              <a:rPr lang="en-US" altLang="ko-KR" dirty="0" err="1"/>
              <a:t>tại</a:t>
            </a:r>
            <a:endParaRPr lang="en-US" altLang="ko-KR" dirty="0"/>
          </a:p>
          <a:p>
            <a:r>
              <a:rPr lang="en-US" altLang="ko-KR" dirty="0">
                <a:solidFill>
                  <a:srgbClr val="193EB0"/>
                </a:solidFill>
                <a:latin typeface="SamsungOne-700" panose="020B0803030303020204" pitchFamily="34" charset="0"/>
              </a:rPr>
              <a:t>DUMP</a:t>
            </a:r>
            <a:r>
              <a:rPr lang="en-US" altLang="ko-KR" dirty="0"/>
              <a:t>  : </a:t>
            </a:r>
            <a:r>
              <a:rPr lang="en-US" altLang="ko-KR" dirty="0" err="1"/>
              <a:t>gửi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ra</a:t>
            </a:r>
            <a:r>
              <a:rPr lang="en-US" altLang="ko-KR" dirty="0"/>
              <a:t> </a:t>
            </a:r>
            <a:r>
              <a:rPr lang="en-US" altLang="ko-KR" dirty="0" err="1"/>
              <a:t>màn</a:t>
            </a:r>
            <a:r>
              <a:rPr lang="en-US" altLang="ko-KR" dirty="0"/>
              <a:t> </a:t>
            </a:r>
            <a:r>
              <a:rPr lang="en-US" altLang="ko-KR" dirty="0" err="1"/>
              <a:t>hình</a:t>
            </a:r>
            <a:endParaRPr lang="en-US" altLang="ko-KR" dirty="0"/>
          </a:p>
          <a:p>
            <a:r>
              <a:rPr lang="en-US" altLang="ko-KR" dirty="0">
                <a:solidFill>
                  <a:srgbClr val="193EB0"/>
                </a:solidFill>
                <a:latin typeface="SamsungOne-700" panose="020B0803030303020204" pitchFamily="34" charset="0"/>
              </a:rPr>
              <a:t>STORE</a:t>
            </a:r>
            <a:r>
              <a:rPr lang="en-US" altLang="ko-KR" dirty="0">
                <a:solidFill>
                  <a:srgbClr val="193EB0"/>
                </a:solidFill>
              </a:rPr>
              <a:t> </a:t>
            </a:r>
            <a:r>
              <a:rPr lang="en-US" altLang="ko-KR" dirty="0"/>
              <a:t>: </a:t>
            </a:r>
            <a:r>
              <a:rPr lang="en-US" altLang="ko-KR" dirty="0" err="1"/>
              <a:t>gửi</a:t>
            </a:r>
            <a:r>
              <a:rPr lang="en-US" altLang="ko-KR" dirty="0"/>
              <a:t> </a:t>
            </a:r>
            <a:r>
              <a:rPr lang="en-US" altLang="ko-KR" dirty="0" err="1"/>
              <a:t>đầu</a:t>
            </a:r>
            <a:r>
              <a:rPr lang="en-US" altLang="ko-KR" dirty="0"/>
              <a:t> </a:t>
            </a:r>
            <a:r>
              <a:rPr lang="en-US" altLang="ko-KR" dirty="0" err="1"/>
              <a:t>ra</a:t>
            </a:r>
            <a:r>
              <a:rPr lang="en-US" altLang="ko-KR" dirty="0"/>
              <a:t> </a:t>
            </a:r>
            <a:r>
              <a:rPr lang="en-US" altLang="ko-KR" dirty="0" err="1"/>
              <a:t>vào</a:t>
            </a:r>
            <a:r>
              <a:rPr lang="en-US" altLang="ko-KR" dirty="0"/>
              <a:t> </a:t>
            </a:r>
            <a:r>
              <a:rPr lang="en-US" altLang="ko-KR" dirty="0" err="1"/>
              <a:t>đĩa</a:t>
            </a:r>
            <a:r>
              <a:rPr lang="en-US" altLang="ko-KR" dirty="0"/>
              <a:t> (HDFS)</a:t>
            </a:r>
          </a:p>
          <a:p>
            <a:pPr lvl="1"/>
            <a:r>
              <a:rPr lang="vi-VN" altLang="ko-KR" dirty="0"/>
              <a:t>Dấu phân cách trường cũng có giá trị mặc định (tab)</a:t>
            </a:r>
            <a:endParaRPr lang="en-US" altLang="ko-KR" dirty="0"/>
          </a:p>
          <a:p>
            <a:pPr lvl="1">
              <a:spcBef>
                <a:spcPts val="500"/>
              </a:spcBef>
            </a:pPr>
            <a:r>
              <a:rPr lang="en-US" altLang="ko-KR" dirty="0" err="1"/>
              <a:t>Cú</a:t>
            </a:r>
            <a:r>
              <a:rPr lang="en-US" altLang="ko-KR" dirty="0"/>
              <a:t> </a:t>
            </a:r>
            <a:r>
              <a:rPr lang="en-US" altLang="ko-KR" dirty="0" err="1"/>
              <a:t>pháp</a:t>
            </a:r>
            <a:endParaRPr lang="en-US" altLang="ko-KR" dirty="0"/>
          </a:p>
          <a:p>
            <a:pPr lvl="1">
              <a:spcBef>
                <a:spcPts val="500"/>
              </a:spcBef>
            </a:pPr>
            <a:endParaRPr lang="en-US" altLang="ko-KR" dirty="0"/>
          </a:p>
          <a:p>
            <a:pPr lvl="1">
              <a:spcBef>
                <a:spcPts val="500"/>
              </a:spcBef>
            </a:pPr>
            <a:endParaRPr lang="en-US" altLang="ko-KR" dirty="0"/>
          </a:p>
          <a:p>
            <a:pPr lvl="1">
              <a:spcBef>
                <a:spcPts val="500"/>
              </a:spcBef>
            </a:pPr>
            <a:r>
              <a:rPr lang="en-US" altLang="ko-KR" dirty="0" err="1"/>
              <a:t>Ví</a:t>
            </a:r>
            <a:r>
              <a:rPr lang="en-US" altLang="ko-KR" dirty="0"/>
              <a:t> </a:t>
            </a:r>
            <a:r>
              <a:rPr lang="en-US" altLang="ko-KR" dirty="0" err="1"/>
              <a:t>dụ</a:t>
            </a:r>
            <a:endParaRPr lang="en-US" altLang="ko-KR" dirty="0"/>
          </a:p>
          <a:p>
            <a:pPr lvl="1">
              <a:spcBef>
                <a:spcPts val="500"/>
              </a:spcBef>
            </a:pPr>
            <a:endParaRPr lang="en-US" altLang="ko-KR" dirty="0"/>
          </a:p>
        </p:txBody>
      </p:sp>
      <p:sp>
        <p:nvSpPr>
          <p:cNvPr id="6" name="TextBox 5">
            <a:extLst>
              <a:ext uri="{FF2B5EF4-FFF2-40B4-BE49-F238E27FC236}">
                <a16:creationId xmlns:a16="http://schemas.microsoft.com/office/drawing/2014/main" id="{47795D73-D265-422E-81D4-9EEDCA97A095}"/>
              </a:ext>
            </a:extLst>
          </p:cNvPr>
          <p:cNvSpPr txBox="1"/>
          <p:nvPr/>
        </p:nvSpPr>
        <p:spPr>
          <a:xfrm>
            <a:off x="693824" y="4633004"/>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STORE</a:t>
            </a:r>
            <a:r>
              <a:rPr lang="en-US" altLang="ko-KR" dirty="0">
                <a:latin typeface="SamsungOne-400" panose="020B0503030303020204" pitchFamily="34" charset="0"/>
                <a:ea typeface="SamsungOne-400" panose="020B0503030303020204" pitchFamily="34" charset="0"/>
                <a:cs typeface="Samsung Sharp Sans Regular" pitchFamily="2" charset="0"/>
              </a:rPr>
              <a:t> bigsales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INTO</a:t>
            </a:r>
            <a:r>
              <a:rPr lang="en-US" altLang="ko-KR" dirty="0">
                <a:latin typeface="SamsungOne-400" panose="020B0503030303020204" pitchFamily="34" charset="0"/>
                <a:ea typeface="SamsungOne-400" panose="020B0503030303020204" pitchFamily="34" charset="0"/>
                <a:cs typeface="Samsung Sharp Sans Regular" pitchFamily="2" charset="0"/>
              </a:rPr>
              <a:t> ‘myreport’;</a:t>
            </a:r>
          </a:p>
        </p:txBody>
      </p:sp>
      <p:sp>
        <p:nvSpPr>
          <p:cNvPr id="7" name="TextBox 6">
            <a:extLst>
              <a:ext uri="{FF2B5EF4-FFF2-40B4-BE49-F238E27FC236}">
                <a16:creationId xmlns:a16="http://schemas.microsoft.com/office/drawing/2014/main" id="{4D5ADF55-5997-4DE2-827C-504BD82AE6BB}"/>
              </a:ext>
            </a:extLst>
          </p:cNvPr>
          <p:cNvSpPr txBox="1"/>
          <p:nvPr/>
        </p:nvSpPr>
        <p:spPr>
          <a:xfrm>
            <a:off x="693824" y="3734414"/>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STORE</a:t>
            </a:r>
            <a:r>
              <a:rPr lang="en-US" altLang="ko-KR" dirty="0">
                <a:latin typeface="SamsungOne-400" panose="020B0503030303020204" pitchFamily="34" charset="0"/>
                <a:ea typeface="SamsungOne-400" panose="020B0503030303020204" pitchFamily="34" charset="0"/>
                <a:cs typeface="Samsung Sharp Sans Regular" pitchFamily="2" charset="0"/>
              </a:rPr>
              <a:t> relation_name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INTO</a:t>
            </a:r>
            <a:r>
              <a:rPr lang="en-US" altLang="ko-KR" dirty="0">
                <a:latin typeface="SamsungOne-400" panose="020B0503030303020204" pitchFamily="34" charset="0"/>
                <a:ea typeface="SamsungOne-400" panose="020B0503030303020204" pitchFamily="34" charset="0"/>
                <a:cs typeface="Samsung Sharp Sans Regular" pitchFamily="2" charset="0"/>
              </a:rPr>
              <a:t> ' required_directory_path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USING </a:t>
            </a:r>
            <a:r>
              <a:rPr lang="en-US" altLang="ko-KR" dirty="0">
                <a:latin typeface="SamsungOne-400" panose="020B0503030303020204" pitchFamily="34" charset="0"/>
                <a:ea typeface="SamsungOne-400" panose="020B0503030303020204" pitchFamily="34" charset="0"/>
                <a:cs typeface="Samsung Sharp Sans Regular" pitchFamily="2" charset="0"/>
              </a:rPr>
              <a:t>function];</a:t>
            </a:r>
          </a:p>
        </p:txBody>
      </p:sp>
      <p:sp>
        <p:nvSpPr>
          <p:cNvPr id="8" name="TextBox 7">
            <a:extLst>
              <a:ext uri="{FF2B5EF4-FFF2-40B4-BE49-F238E27FC236}">
                <a16:creationId xmlns:a16="http://schemas.microsoft.com/office/drawing/2014/main" id="{6C1BE813-3360-45FD-8F61-F771C99E4C1F}"/>
              </a:ext>
            </a:extLst>
          </p:cNvPr>
          <p:cNvSpPr txBox="1"/>
          <p:nvPr/>
        </p:nvSpPr>
        <p:spPr>
          <a:xfrm>
            <a:off x="693824" y="5191961"/>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STORE </a:t>
            </a:r>
            <a:r>
              <a:rPr lang="en-US" altLang="ko-KR" dirty="0">
                <a:latin typeface="SamsungOne-400" panose="020B0503030303020204" pitchFamily="34" charset="0"/>
                <a:ea typeface="SamsungOne-400" panose="020B0503030303020204" pitchFamily="34" charset="0"/>
                <a:cs typeface="Samsung Sharp Sans Regular" pitchFamily="2" charset="0"/>
              </a:rPr>
              <a:t>bigsales</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INTO </a:t>
            </a:r>
            <a:r>
              <a:rPr lang="en-US" altLang="ko-KR" dirty="0">
                <a:latin typeface="SamsungOne-400" panose="020B0503030303020204" pitchFamily="34" charset="0"/>
                <a:ea typeface="SamsungOne-400" panose="020B0503030303020204" pitchFamily="34" charset="0"/>
                <a:cs typeface="Samsung Sharp Sans Regular" pitchFamily="2" charset="0"/>
              </a:rPr>
              <a:t>‘myreport’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USING </a:t>
            </a:r>
            <a:r>
              <a:rPr lang="en-US" altLang="ko-KR" dirty="0">
                <a:latin typeface="SamsungOne-400" panose="020B0503030303020204" pitchFamily="34" charset="0"/>
                <a:ea typeface="SamsungOne-400" panose="020B0503030303020204" pitchFamily="34" charset="0"/>
                <a:cs typeface="Samsung Sharp Sans Regular" pitchFamily="2" charset="0"/>
              </a:rPr>
              <a:t>PigStorage(‘,’);</a:t>
            </a:r>
          </a:p>
        </p:txBody>
      </p:sp>
    </p:spTree>
    <p:extLst>
      <p:ext uri="{BB962C8B-B14F-4D97-AF65-F5344CB8AC3E}">
        <p14:creationId xmlns:p14="http://schemas.microsoft.com/office/powerpoint/2010/main" val="2745493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DESCRIBE (</a:t>
            </a:r>
            <a:r>
              <a:rPr kumimoji="1" lang="en-US" altLang="ko-KR" dirty="0" err="1"/>
              <a:t>Mô</a:t>
            </a:r>
            <a:r>
              <a:rPr kumimoji="1" lang="en-US" altLang="ko-KR" dirty="0"/>
              <a:t> </a:t>
            </a:r>
            <a:r>
              <a:rPr kumimoji="1" lang="en-US" altLang="ko-KR" dirty="0" err="1"/>
              <a:t>tả</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Hiển</a:t>
            </a:r>
            <a:r>
              <a:rPr lang="en-US" altLang="ko-KR" dirty="0"/>
              <a:t> </a:t>
            </a:r>
            <a:r>
              <a:rPr lang="en-US" altLang="ko-KR" dirty="0" err="1"/>
              <a:t>thị</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của</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tên</a:t>
            </a:r>
            <a:r>
              <a:rPr lang="en-US" altLang="ko-KR" dirty="0"/>
              <a:t> </a:t>
            </a:r>
            <a:r>
              <a:rPr lang="en-US" altLang="ko-KR" dirty="0" err="1"/>
              <a:t>và</a:t>
            </a:r>
            <a:r>
              <a:rPr lang="en-US" altLang="ko-KR" dirty="0"/>
              <a:t> </a:t>
            </a:r>
            <a:r>
              <a:rPr lang="en-US" altLang="ko-KR" dirty="0" err="1"/>
              <a:t>loại</a:t>
            </a:r>
            <a:endParaRPr lang="en-US" altLang="ko-KR" dirty="0"/>
          </a:p>
          <a:p>
            <a:endParaRPr lang="en-US" altLang="ko-KR" dirty="0"/>
          </a:p>
          <a:p>
            <a:endParaRPr lang="en-US" altLang="ko-KR" dirty="0"/>
          </a:p>
          <a:p>
            <a:endParaRPr lang="en-US" altLang="ko-KR" dirty="0"/>
          </a:p>
          <a:p>
            <a:r>
              <a:rPr lang="vi-VN" altLang="ko-KR" dirty="0"/>
              <a:t>Xác định lược đồ</a:t>
            </a:r>
            <a:endParaRPr lang="en-US" altLang="ko-KR" dirty="0"/>
          </a:p>
          <a:p>
            <a:pPr lvl="1"/>
            <a:r>
              <a:rPr lang="vi-VN" altLang="ko-KR" dirty="0"/>
              <a:t>Xác định kiểu dữ liệu cho quan hệ được tạo.</a:t>
            </a:r>
          </a:p>
          <a:p>
            <a:pPr lvl="1"/>
            <a:r>
              <a:rPr lang="vi-VN" altLang="ko-KR" dirty="0"/>
              <a:t>Điều này cho phép bạn xác định loại mong muốn cho từng trường khác với loại mặc định.</a:t>
            </a:r>
            <a:endParaRPr lang="ko-KR" altLang="en-US" dirty="0"/>
          </a:p>
        </p:txBody>
      </p:sp>
      <p:sp>
        <p:nvSpPr>
          <p:cNvPr id="11" name="TextBox 10">
            <a:extLst>
              <a:ext uri="{FF2B5EF4-FFF2-40B4-BE49-F238E27FC236}">
                <a16:creationId xmlns:a16="http://schemas.microsoft.com/office/drawing/2014/main" id="{90D5A679-C73A-4F76-9122-6AD6E4FDA49F}"/>
              </a:ext>
            </a:extLst>
          </p:cNvPr>
          <p:cNvSpPr txBox="1"/>
          <p:nvPr/>
        </p:nvSpPr>
        <p:spPr>
          <a:xfrm>
            <a:off x="711199" y="2531124"/>
            <a:ext cx="7812000" cy="97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a:t>
            </a:r>
            <a:r>
              <a:rPr lang="en-US" altLang="ko-KR" dirty="0">
                <a:latin typeface="SamsungOne-400" panose="020B0503030303020204" pitchFamily="34" charset="0"/>
                <a:ea typeface="SamsungOne-400" panose="020B0503030303020204" pitchFamily="34" charset="0"/>
                <a:cs typeface="Samsung Sharp Sans Regular" pitchFamily="2" charset="0"/>
              </a:rPr>
              <a:t> result_2cols = load ‘mydata.log’ as (name, grade)</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Describe</a:t>
            </a:r>
            <a:r>
              <a:rPr lang="en-US" altLang="ko-KR" dirty="0">
                <a:latin typeface="SamsungOne-400" panose="020B0503030303020204" pitchFamily="34" charset="0"/>
                <a:ea typeface="SamsungOne-400" panose="020B0503030303020204" pitchFamily="34" charset="0"/>
                <a:cs typeface="Samsung Sharp Sans Regular" pitchFamily="2" charset="0"/>
              </a:rPr>
              <a:t> result_2cols;</a:t>
            </a:r>
          </a:p>
          <a:p>
            <a:r>
              <a:rPr lang="en-US" altLang="ko-KR" dirty="0">
                <a:latin typeface="SamsungOne-400" panose="020B0503030303020204" pitchFamily="34" charset="0"/>
                <a:ea typeface="SamsungOne-400" panose="020B0503030303020204" pitchFamily="34" charset="0"/>
                <a:cs typeface="Samsung Sharp Sans Regular" pitchFamily="2" charset="0"/>
              </a:rPr>
              <a:t>Result_2cols: {name: bytearray, grade: bytearray}</a:t>
            </a:r>
          </a:p>
        </p:txBody>
      </p:sp>
      <p:sp>
        <p:nvSpPr>
          <p:cNvPr id="12" name="TextBox 11">
            <a:extLst>
              <a:ext uri="{FF2B5EF4-FFF2-40B4-BE49-F238E27FC236}">
                <a16:creationId xmlns:a16="http://schemas.microsoft.com/office/drawing/2014/main" id="{23E92D0A-1A4F-4192-938D-8A1B87E5FE6A}"/>
              </a:ext>
            </a:extLst>
          </p:cNvPr>
          <p:cNvSpPr txBox="1"/>
          <p:nvPr/>
        </p:nvSpPr>
        <p:spPr>
          <a:xfrm>
            <a:off x="711199" y="4457025"/>
            <a:ext cx="7812000" cy="972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latin typeface="SamsungOne-400" panose="020B0503030303020204" pitchFamily="34" charset="0"/>
                <a:ea typeface="SamsungOne-400" panose="020B0503030303020204" pitchFamily="34" charset="0"/>
                <a:cs typeface="Samsung Sharp Sans Regular" pitchFamily="2" charset="0"/>
              </a:rPr>
              <a:t>result_2cols = load ‘mydata.log’ as (name: chararray,  grade: int)</a:t>
            </a:r>
          </a:p>
          <a:p>
            <a:r>
              <a:rPr lang="en-US" altLang="ko-KR" dirty="0">
                <a:solidFill>
                  <a:schemeClr val="tx2"/>
                </a:solidFill>
                <a:latin typeface="SamsungOne-400" panose="020B0503030303020204" pitchFamily="34" charset="0"/>
                <a:ea typeface="SamsungOne-400" panose="020B0503030303020204" pitchFamily="34" charset="0"/>
                <a:cs typeface="Samsung Sharp Sans Regular" pitchFamily="2" charset="0"/>
              </a:rPr>
              <a:t>grunt&gt;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Describe</a:t>
            </a:r>
            <a:r>
              <a:rPr lang="en-US" altLang="ko-KR" dirty="0">
                <a:latin typeface="SamsungOne-400" panose="020B0503030303020204" pitchFamily="34" charset="0"/>
                <a:ea typeface="SamsungOne-400" panose="020B0503030303020204" pitchFamily="34" charset="0"/>
                <a:cs typeface="Samsung Sharp Sans Regular" pitchFamily="2" charset="0"/>
              </a:rPr>
              <a:t> result_2cols;</a:t>
            </a:r>
          </a:p>
          <a:p>
            <a:r>
              <a:rPr lang="en-US" altLang="ko-KR" dirty="0">
                <a:latin typeface="SamsungOne-400" panose="020B0503030303020204" pitchFamily="34" charset="0"/>
                <a:ea typeface="SamsungOne-400" panose="020B0503030303020204" pitchFamily="34" charset="0"/>
                <a:cs typeface="Samsung Sharp Sans Regular" pitchFamily="2" charset="0"/>
              </a:rPr>
              <a:t>Result_2cols: {name: chararray, grade: int}</a:t>
            </a:r>
          </a:p>
        </p:txBody>
      </p:sp>
    </p:spTree>
    <p:extLst>
      <p:ext uri="{BB962C8B-B14F-4D97-AF65-F5344CB8AC3E}">
        <p14:creationId xmlns:p14="http://schemas.microsoft.com/office/powerpoint/2010/main" val="4106399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FILTER (</a:t>
            </a:r>
            <a:r>
              <a:rPr kumimoji="1" lang="en-US" altLang="ko-KR" dirty="0" err="1"/>
              <a:t>Lọc</a:t>
            </a:r>
            <a:r>
              <a:rPr kumimoji="1" lang="en-US" altLang="ko-KR" dirty="0"/>
              <a:t>)</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en-US" altLang="ko-KR" dirty="0" err="1"/>
              <a:t>Trích</a:t>
            </a:r>
            <a:r>
              <a:rPr lang="en-US" altLang="ko-KR" dirty="0"/>
              <a:t> </a:t>
            </a:r>
            <a:r>
              <a:rPr lang="en-US" altLang="ko-KR" dirty="0" err="1"/>
              <a:t>xuất</a:t>
            </a:r>
            <a:r>
              <a:rPr lang="en-US" altLang="ko-KR" dirty="0"/>
              <a:t> </a:t>
            </a:r>
            <a:r>
              <a:rPr lang="en-US" altLang="ko-KR" dirty="0" err="1"/>
              <a:t>các</a:t>
            </a:r>
            <a:r>
              <a:rPr lang="en-US" altLang="ko-KR" dirty="0"/>
              <a:t> tuple </a:t>
            </a:r>
            <a:r>
              <a:rPr lang="en-US" altLang="ko-KR" dirty="0" err="1"/>
              <a:t>phù</a:t>
            </a:r>
            <a:r>
              <a:rPr lang="en-US" altLang="ko-KR" dirty="0"/>
              <a:t> </a:t>
            </a:r>
            <a:r>
              <a:rPr lang="en-US" altLang="ko-KR" dirty="0" err="1"/>
              <a:t>hợp</a:t>
            </a:r>
            <a:r>
              <a:rPr lang="en-US" altLang="ko-KR" dirty="0"/>
              <a:t> </a:t>
            </a:r>
            <a:r>
              <a:rPr lang="en-US" altLang="ko-KR" dirty="0" err="1"/>
              <a:t>với</a:t>
            </a:r>
            <a:r>
              <a:rPr lang="en-US" altLang="ko-KR" dirty="0"/>
              <a:t> </a:t>
            </a:r>
            <a:r>
              <a:rPr lang="en-US" altLang="ko-KR" dirty="0" err="1"/>
              <a:t>tiêu</a:t>
            </a:r>
            <a:r>
              <a:rPr lang="en-US" altLang="ko-KR" dirty="0"/>
              <a:t> </a:t>
            </a:r>
            <a:r>
              <a:rPr lang="en-US" altLang="ko-KR" dirty="0" err="1"/>
              <a:t>chí</a:t>
            </a:r>
            <a:r>
              <a:rPr lang="en-US" altLang="ko-KR" dirty="0"/>
              <a:t> </a:t>
            </a:r>
            <a:r>
              <a:rPr lang="en-US" altLang="ko-KR" dirty="0" err="1"/>
              <a:t>đã</a:t>
            </a:r>
            <a:r>
              <a:rPr lang="en-US" altLang="ko-KR" dirty="0"/>
              <a:t> </a:t>
            </a:r>
            <a:r>
              <a:rPr lang="en-US" altLang="ko-KR" dirty="0" err="1"/>
              <a:t>chỉ</a:t>
            </a:r>
            <a:r>
              <a:rPr lang="en-US" altLang="ko-KR" dirty="0"/>
              <a:t> </a:t>
            </a:r>
            <a:r>
              <a:rPr lang="en-US" altLang="ko-KR" dirty="0" err="1"/>
              <a:t>định</a:t>
            </a:r>
            <a:endParaRPr lang="en-US" altLang="ko-KR" dirty="0"/>
          </a:p>
          <a:p>
            <a:r>
              <a:rPr lang="en-US" altLang="ko-KR" dirty="0" err="1"/>
              <a:t>Ví</a:t>
            </a:r>
            <a:r>
              <a:rPr lang="en-US" altLang="ko-KR" dirty="0"/>
              <a:t> </a:t>
            </a:r>
            <a:r>
              <a:rPr lang="en-US" altLang="ko-KR" dirty="0" err="1"/>
              <a:t>dụ</a:t>
            </a:r>
            <a:endParaRPr lang="en-US" altLang="ko-KR" dirty="0"/>
          </a:p>
          <a:p>
            <a:endParaRPr lang="en-US" altLang="ko-KR" dirty="0"/>
          </a:p>
        </p:txBody>
      </p:sp>
      <p:sp>
        <p:nvSpPr>
          <p:cNvPr id="8" name="TextBox 7">
            <a:extLst>
              <a:ext uri="{FF2B5EF4-FFF2-40B4-BE49-F238E27FC236}">
                <a16:creationId xmlns:a16="http://schemas.microsoft.com/office/drawing/2014/main" id="{6265DF06-8E9C-4620-A0DD-40AA1F15834E}"/>
              </a:ext>
            </a:extLst>
          </p:cNvPr>
          <p:cNvSpPr txBox="1"/>
          <p:nvPr/>
        </p:nvSpPr>
        <p:spPr>
          <a:xfrm>
            <a:off x="693824" y="2862842"/>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cs typeface="Samsung Sharp Sans Regular" pitchFamily="2" charset="0"/>
              </a:rPr>
              <a:t>A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FILTER</a:t>
            </a:r>
            <a:r>
              <a:rPr lang="en-US" altLang="ko-KR" dirty="0">
                <a:latin typeface="SamsungOne-400" panose="020B0503030303020204" pitchFamily="34" charset="0"/>
                <a:ea typeface="SamsungOne-400" panose="020B0503030303020204" pitchFamily="34" charset="0"/>
                <a:cs typeface="Samsung Sharp Sans Regular" pitchFamily="2" charset="0"/>
              </a:rPr>
              <a:t> salaries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BY</a:t>
            </a:r>
            <a:r>
              <a:rPr lang="en-US" altLang="ko-KR" dirty="0">
                <a:latin typeface="SamsungOne-400" panose="020B0503030303020204" pitchFamily="34" charset="0"/>
                <a:ea typeface="SamsungOne-400" panose="020B0503030303020204" pitchFamily="34" charset="0"/>
                <a:cs typeface="Samsung Sharp Sans Regular" pitchFamily="2" charset="0"/>
              </a:rPr>
              <a:t> (age &gt; 50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AND</a:t>
            </a:r>
            <a:r>
              <a:rPr lang="en-US" altLang="ko-KR" dirty="0">
                <a:latin typeface="SamsungOne-400" panose="020B0503030303020204" pitchFamily="34" charset="0"/>
                <a:ea typeface="SamsungOne-400" panose="020B0503030303020204" pitchFamily="34" charset="0"/>
                <a:cs typeface="Samsung Sharp Sans Regular" pitchFamily="2" charset="0"/>
              </a:rPr>
              <a:t> salary &lt; 60000)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OR</a:t>
            </a:r>
            <a:r>
              <a:rPr lang="en-US" altLang="ko-KR" dirty="0">
                <a:latin typeface="SamsungOne-400" panose="020B0503030303020204" pitchFamily="34" charset="0"/>
                <a:ea typeface="SamsungOne-400" panose="020B0503030303020204" pitchFamily="34" charset="0"/>
                <a:cs typeface="Samsung Sharp Sans Regular" pitchFamily="2" charset="0"/>
              </a:rPr>
              <a:t> zip </a:t>
            </a:r>
            <a:r>
              <a:rPr lang="en-US" altLang="ko-KR" dirty="0">
                <a:solidFill>
                  <a:srgbClr val="FF0000"/>
                </a:solidFill>
                <a:latin typeface="SamsungOne-400" panose="020B0503030303020204" pitchFamily="34" charset="0"/>
                <a:ea typeface="SamsungOne-400" panose="020B0503030303020204" pitchFamily="34" charset="0"/>
                <a:cs typeface="Samsung Sharp Sans Regular" pitchFamily="2" charset="0"/>
              </a:rPr>
              <a:t>==</a:t>
            </a:r>
            <a:r>
              <a:rPr lang="en-US" altLang="ko-KR" dirty="0">
                <a:latin typeface="SamsungOne-400" panose="020B0503030303020204" pitchFamily="34" charset="0"/>
                <a:ea typeface="SamsungOne-400" panose="020B0503030303020204" pitchFamily="34" charset="0"/>
                <a:cs typeface="Samsung Sharp Sans Regular" pitchFamily="2" charset="0"/>
              </a:rPr>
              <a:t> ‘95103’</a:t>
            </a:r>
          </a:p>
        </p:txBody>
      </p:sp>
      <p:graphicFrame>
        <p:nvGraphicFramePr>
          <p:cNvPr id="9" name="표 8">
            <a:extLst>
              <a:ext uri="{FF2B5EF4-FFF2-40B4-BE49-F238E27FC236}">
                <a16:creationId xmlns:a16="http://schemas.microsoft.com/office/drawing/2014/main" id="{C001CD73-E483-4092-8FF1-40E48062F010}"/>
              </a:ext>
            </a:extLst>
          </p:cNvPr>
          <p:cNvGraphicFramePr>
            <a:graphicFrameLocks noGrp="1"/>
          </p:cNvGraphicFramePr>
          <p:nvPr>
            <p:extLst>
              <p:ext uri="{D42A27DB-BD31-4B8C-83A1-F6EECF244321}">
                <p14:modId xmlns:p14="http://schemas.microsoft.com/office/powerpoint/2010/main" val="3895320094"/>
              </p:ext>
            </p:extLst>
          </p:nvPr>
        </p:nvGraphicFramePr>
        <p:xfrm>
          <a:off x="2154338" y="3923958"/>
          <a:ext cx="5597324" cy="2372588"/>
        </p:xfrm>
        <a:graphic>
          <a:graphicData uri="http://schemas.openxmlformats.org/drawingml/2006/table">
            <a:tbl>
              <a:tblPr/>
              <a:tblGrid>
                <a:gridCol w="1268107">
                  <a:extLst>
                    <a:ext uri="{9D8B030D-6E8A-4147-A177-3AD203B41FA5}">
                      <a16:colId xmlns:a16="http://schemas.microsoft.com/office/drawing/2014/main" val="394888715"/>
                    </a:ext>
                  </a:extLst>
                </a:gridCol>
                <a:gridCol w="1546063">
                  <a:extLst>
                    <a:ext uri="{9D8B030D-6E8A-4147-A177-3AD203B41FA5}">
                      <a16:colId xmlns:a16="http://schemas.microsoft.com/office/drawing/2014/main" val="148328333"/>
                    </a:ext>
                  </a:extLst>
                </a:gridCol>
                <a:gridCol w="1460171">
                  <a:extLst>
                    <a:ext uri="{9D8B030D-6E8A-4147-A177-3AD203B41FA5}">
                      <a16:colId xmlns:a16="http://schemas.microsoft.com/office/drawing/2014/main" val="2552908983"/>
                    </a:ext>
                  </a:extLst>
                </a:gridCol>
                <a:gridCol w="1322983">
                  <a:extLst>
                    <a:ext uri="{9D8B030D-6E8A-4147-A177-3AD203B41FA5}">
                      <a16:colId xmlns:a16="http://schemas.microsoft.com/office/drawing/2014/main" val="1648100468"/>
                    </a:ext>
                  </a:extLst>
                </a:gridCol>
              </a:tblGrid>
              <a:tr h="510423">
                <a:tc>
                  <a:txBody>
                    <a:bodyPr/>
                    <a:lstStyle/>
                    <a:p>
                      <a:pPr algn="ctr" latinLnBrk="1"/>
                      <a:r>
                        <a:rPr lang="en-US" altLang="ko-KR" sz="1400" dirty="0" err="1">
                          <a:solidFill>
                            <a:schemeClr val="tx1">
                              <a:lumMod val="75000"/>
                              <a:lumOff val="25000"/>
                            </a:schemeClr>
                          </a:solidFill>
                          <a:latin typeface="SamsungOne-400" panose="020B0503030303020204" pitchFamily="34" charset="0"/>
                          <a:ea typeface="SamsungOne-400" panose="020B0503030303020204" pitchFamily="34" charset="0"/>
                        </a:rPr>
                        <a:t>Giới</a:t>
                      </a:r>
                      <a:r>
                        <a:rPr lang="en-US" altLang="ko-KR" sz="14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400" baseline="0" dirty="0" err="1">
                          <a:solidFill>
                            <a:schemeClr val="tx1">
                              <a:lumMod val="75000"/>
                              <a:lumOff val="25000"/>
                            </a:schemeClr>
                          </a:solidFill>
                          <a:latin typeface="SamsungOne-400" panose="020B0503030303020204" pitchFamily="34" charset="0"/>
                          <a:ea typeface="SamsungOne-400" panose="020B0503030303020204" pitchFamily="34" charset="0"/>
                        </a:rPr>
                        <a:t>tính</a:t>
                      </a:r>
                      <a:endParaRPr lang="ko-KR" altLang="en-US" sz="14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err="1">
                          <a:solidFill>
                            <a:schemeClr val="tx1">
                              <a:lumMod val="75000"/>
                              <a:lumOff val="25000"/>
                            </a:schemeClr>
                          </a:solidFill>
                          <a:latin typeface="SamsungOne-400" panose="020B0503030303020204" pitchFamily="34" charset="0"/>
                        </a:rPr>
                        <a:t>Tuổi</a:t>
                      </a:r>
                      <a:endParaRPr lang="ko-KR" altLang="en-US" sz="14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err="1">
                          <a:solidFill>
                            <a:schemeClr val="tx1">
                              <a:lumMod val="75000"/>
                              <a:lumOff val="25000"/>
                            </a:schemeClr>
                          </a:solidFill>
                          <a:latin typeface="SamsungOne-400" panose="020B0503030303020204" pitchFamily="34" charset="0"/>
                        </a:rPr>
                        <a:t>Lương</a:t>
                      </a:r>
                      <a:endParaRPr lang="ko-KR" altLang="en-US" sz="14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a:solidFill>
                            <a:schemeClr val="tx1">
                              <a:lumMod val="75000"/>
                              <a:lumOff val="25000"/>
                            </a:schemeClr>
                          </a:solidFill>
                          <a:latin typeface="SamsungOne-400" panose="020B0503030303020204" pitchFamily="34" charset="0"/>
                        </a:rPr>
                        <a:t>Zip</a:t>
                      </a:r>
                      <a:endParaRPr lang="ko-KR" altLang="en-US" sz="14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372433">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M</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66</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41000.00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95103</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372433">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M</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58</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76000.00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57701</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372433">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F</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40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95102</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372433">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M</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45</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60000.00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95105</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449510"/>
                  </a:ext>
                </a:extLst>
              </a:tr>
              <a:tr h="372433">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F</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28</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55000.00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95103</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8652788"/>
                  </a:ext>
                </a:extLst>
              </a:tr>
            </a:tbl>
          </a:graphicData>
        </a:graphic>
      </p:graphicFrame>
      <p:grpSp>
        <p:nvGrpSpPr>
          <p:cNvPr id="10" name="그룹 9">
            <a:extLst>
              <a:ext uri="{FF2B5EF4-FFF2-40B4-BE49-F238E27FC236}">
                <a16:creationId xmlns:a16="http://schemas.microsoft.com/office/drawing/2014/main" id="{86901655-2A10-4E55-A539-93FAD1AC185B}"/>
              </a:ext>
            </a:extLst>
          </p:cNvPr>
          <p:cNvGrpSpPr/>
          <p:nvPr/>
        </p:nvGrpSpPr>
        <p:grpSpPr>
          <a:xfrm>
            <a:off x="2904218" y="3441816"/>
            <a:ext cx="3408846" cy="369332"/>
            <a:chOff x="3976990" y="3328879"/>
            <a:chExt cx="3408846" cy="369332"/>
          </a:xfrm>
        </p:grpSpPr>
        <p:sp>
          <p:nvSpPr>
            <p:cNvPr id="11" name="직사각형 10">
              <a:extLst>
                <a:ext uri="{FF2B5EF4-FFF2-40B4-BE49-F238E27FC236}">
                  <a16:creationId xmlns:a16="http://schemas.microsoft.com/office/drawing/2014/main" id="{17ED6283-F082-447F-8889-D39BD3F9BEAF}"/>
                </a:ext>
              </a:extLst>
            </p:cNvPr>
            <p:cNvSpPr/>
            <p:nvPr/>
          </p:nvSpPr>
          <p:spPr>
            <a:xfrm>
              <a:off x="3976990" y="3328879"/>
              <a:ext cx="825867" cy="369332"/>
            </a:xfrm>
            <a:prstGeom prst="rect">
              <a:avLst/>
            </a:prstGeom>
          </p:spPr>
          <p:txBody>
            <a:bodyPr wrap="none">
              <a:spAutoFit/>
            </a:bodyPr>
            <a:lstStyle/>
            <a:p>
              <a:r>
                <a:rPr lang="en-US" altLang="ko-KR" dirty="0" err="1">
                  <a:solidFill>
                    <a:srgbClr val="193EB0"/>
                  </a:solidFill>
                  <a:latin typeface="SamsungOne-700" panose="020B0803030303020204" pitchFamily="34" charset="0"/>
                  <a:ea typeface="SamsungOne-700" panose="020B0803030303020204" pitchFamily="34" charset="0"/>
                </a:rPr>
                <a:t>Lương</a:t>
              </a:r>
              <a:endParaRPr lang="ko-KR" altLang="en-US" dirty="0">
                <a:latin typeface="SamsungOneKorean 400" panose="020B0503030303020204" pitchFamily="50" charset="-127"/>
                <a:ea typeface="SamsungOneKorean 400" panose="020B0503030303020204" pitchFamily="50" charset="-127"/>
              </a:endParaRPr>
            </a:p>
          </p:txBody>
        </p:sp>
        <p:sp>
          <p:nvSpPr>
            <p:cNvPr id="12" name="직사각형 11">
              <a:extLst>
                <a:ext uri="{FF2B5EF4-FFF2-40B4-BE49-F238E27FC236}">
                  <a16:creationId xmlns:a16="http://schemas.microsoft.com/office/drawing/2014/main" id="{9883AC81-FE1A-42DD-B082-A9C526921842}"/>
                </a:ext>
              </a:extLst>
            </p:cNvPr>
            <p:cNvSpPr/>
            <p:nvPr/>
          </p:nvSpPr>
          <p:spPr>
            <a:xfrm>
              <a:off x="6933468" y="3328879"/>
              <a:ext cx="452368" cy="369332"/>
            </a:xfrm>
            <a:prstGeom prst="rect">
              <a:avLst/>
            </a:prstGeom>
          </p:spPr>
          <p:txBody>
            <a:bodyPr wrap="none">
              <a:spAutoFit/>
            </a:bodyPr>
            <a:lstStyle/>
            <a:p>
              <a:r>
                <a:rPr lang="en-US" altLang="ko-KR" dirty="0">
                  <a:solidFill>
                    <a:srgbClr val="193EB0"/>
                  </a:solidFill>
                  <a:latin typeface="SamsungOne-700" panose="020B0803030303020204" pitchFamily="34" charset="0"/>
                  <a:ea typeface="SamsungOne-700" panose="020B0803030303020204" pitchFamily="34" charset="0"/>
                </a:rPr>
                <a:t>A?</a:t>
              </a:r>
              <a:endParaRPr lang="ko-KR" altLang="en-US" dirty="0">
                <a:latin typeface="SamsungOneKorean 400" panose="020B0503030303020204" pitchFamily="50" charset="-127"/>
                <a:ea typeface="SamsungOneKorean 400" panose="020B0503030303020204" pitchFamily="50" charset="-127"/>
              </a:endParaRPr>
            </a:p>
          </p:txBody>
        </p:sp>
        <p:sp>
          <p:nvSpPr>
            <p:cNvPr id="13" name="아래쪽 화살표 13">
              <a:extLst>
                <a:ext uri="{FF2B5EF4-FFF2-40B4-BE49-F238E27FC236}">
                  <a16:creationId xmlns:a16="http://schemas.microsoft.com/office/drawing/2014/main" id="{84360EDC-DC2A-4CCB-98D6-68006974474E}"/>
                </a:ext>
              </a:extLst>
            </p:cNvPr>
            <p:cNvSpPr/>
            <p:nvPr/>
          </p:nvSpPr>
          <p:spPr>
            <a:xfrm rot="16200000">
              <a:off x="5818998" y="3265488"/>
              <a:ext cx="178999" cy="496114"/>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ndParaRPr>
            </a:p>
          </p:txBody>
        </p:sp>
      </p:grpSp>
    </p:spTree>
    <p:extLst>
      <p:ext uri="{BB962C8B-B14F-4D97-AF65-F5344CB8AC3E}">
        <p14:creationId xmlns:p14="http://schemas.microsoft.com/office/powerpoint/2010/main" val="33647635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FOREACH...GENERATE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Toán tử làm việc trên từng bản ghi trong tập dữ liệu (như trong “cho từng bản ghi”).</a:t>
            </a:r>
            <a:endParaRPr lang="en-US" altLang="ko-KR" dirty="0"/>
          </a:p>
          <a:p>
            <a:r>
              <a:rPr lang="vi-VN" altLang="ko-KR" dirty="0"/>
              <a:t>Kết quả của </a:t>
            </a:r>
            <a:r>
              <a:rPr lang="vi-VN" altLang="ko-KR" b="1" dirty="0"/>
              <a:t>FOREACH</a:t>
            </a:r>
            <a:r>
              <a:rPr lang="vi-VN" altLang="ko-KR" dirty="0"/>
              <a:t> là một </a:t>
            </a:r>
            <a:r>
              <a:rPr lang="en-US" altLang="ko-KR" dirty="0"/>
              <a:t>tuple </a:t>
            </a:r>
            <a:r>
              <a:rPr lang="vi-VN" altLang="ko-KR" dirty="0"/>
              <a:t>mới, thường là với một lược đồ khác.</a:t>
            </a:r>
            <a:endParaRPr lang="en-US" altLang="ko-KR" dirty="0"/>
          </a:p>
          <a:p>
            <a:pPr lvl="1"/>
            <a:endParaRPr lang="ko-KR" altLang="en-US" dirty="0"/>
          </a:p>
        </p:txBody>
      </p:sp>
      <p:sp>
        <p:nvSpPr>
          <p:cNvPr id="10" name="TextBox 9">
            <a:extLst>
              <a:ext uri="{FF2B5EF4-FFF2-40B4-BE49-F238E27FC236}">
                <a16:creationId xmlns:a16="http://schemas.microsoft.com/office/drawing/2014/main" id="{443D6FD8-9FF1-4980-B0A4-B0FED6AA71E7}"/>
              </a:ext>
            </a:extLst>
          </p:cNvPr>
          <p:cNvSpPr txBox="1"/>
          <p:nvPr/>
        </p:nvSpPr>
        <p:spPr>
          <a:xfrm>
            <a:off x="693824" y="2862842"/>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cs typeface="Samsung Sharp Sans Regular" pitchFamily="2" charset="0"/>
              </a:rPr>
              <a:t>A = </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FOREACH </a:t>
            </a:r>
            <a:r>
              <a:rPr lang="en-US" altLang="ko-KR" dirty="0">
                <a:latin typeface="SamsungOne-400" panose="020B0503030303020204" pitchFamily="34" charset="0"/>
                <a:ea typeface="SamsungOne-400" panose="020B0503030303020204" pitchFamily="34" charset="0"/>
                <a:cs typeface="Samsung Sharp Sans Regular" pitchFamily="2" charset="0"/>
              </a:rPr>
              <a:t>salaries</a:t>
            </a:r>
            <a:r>
              <a:rPr lang="en-US" altLang="ko-KR" dirty="0">
                <a:solidFill>
                  <a:srgbClr val="193EB0"/>
                </a:solidFill>
                <a:latin typeface="SamsungOne-400" panose="020B0503030303020204" pitchFamily="34" charset="0"/>
                <a:ea typeface="SamsungOne-400" panose="020B0503030303020204" pitchFamily="34" charset="0"/>
                <a:cs typeface="Samsung Sharp Sans Regular" pitchFamily="2" charset="0"/>
              </a:rPr>
              <a:t> GENERATE </a:t>
            </a:r>
            <a:r>
              <a:rPr lang="en-US" altLang="ko-KR" dirty="0">
                <a:latin typeface="SamsungOne-400" panose="020B0503030303020204" pitchFamily="34" charset="0"/>
                <a:ea typeface="SamsungOne-400" panose="020B0503030303020204" pitchFamily="34" charset="0"/>
                <a:cs typeface="Samsung Sharp Sans Regular" pitchFamily="2" charset="0"/>
              </a:rPr>
              <a:t>age, salary;</a:t>
            </a:r>
          </a:p>
        </p:txBody>
      </p:sp>
      <p:graphicFrame>
        <p:nvGraphicFramePr>
          <p:cNvPr id="9" name="표 8">
            <a:extLst>
              <a:ext uri="{FF2B5EF4-FFF2-40B4-BE49-F238E27FC236}">
                <a16:creationId xmlns:a16="http://schemas.microsoft.com/office/drawing/2014/main" id="{233E1957-1355-43E5-A80B-44578D191FC4}"/>
              </a:ext>
            </a:extLst>
          </p:cNvPr>
          <p:cNvGraphicFramePr>
            <a:graphicFrameLocks noGrp="1"/>
          </p:cNvGraphicFramePr>
          <p:nvPr>
            <p:extLst>
              <p:ext uri="{D42A27DB-BD31-4B8C-83A1-F6EECF244321}">
                <p14:modId xmlns:p14="http://schemas.microsoft.com/office/powerpoint/2010/main" val="2494416135"/>
              </p:ext>
            </p:extLst>
          </p:nvPr>
        </p:nvGraphicFramePr>
        <p:xfrm>
          <a:off x="857008" y="4174304"/>
          <a:ext cx="4095992" cy="1920966"/>
        </p:xfrm>
        <a:graphic>
          <a:graphicData uri="http://schemas.openxmlformats.org/drawingml/2006/table">
            <a:tbl>
              <a:tblPr/>
              <a:tblGrid>
                <a:gridCol w="927971">
                  <a:extLst>
                    <a:ext uri="{9D8B030D-6E8A-4147-A177-3AD203B41FA5}">
                      <a16:colId xmlns:a16="http://schemas.microsoft.com/office/drawing/2014/main" val="394888715"/>
                    </a:ext>
                  </a:extLst>
                </a:gridCol>
                <a:gridCol w="1131373">
                  <a:extLst>
                    <a:ext uri="{9D8B030D-6E8A-4147-A177-3AD203B41FA5}">
                      <a16:colId xmlns:a16="http://schemas.microsoft.com/office/drawing/2014/main" val="148328333"/>
                    </a:ext>
                  </a:extLst>
                </a:gridCol>
                <a:gridCol w="1068520">
                  <a:extLst>
                    <a:ext uri="{9D8B030D-6E8A-4147-A177-3AD203B41FA5}">
                      <a16:colId xmlns:a16="http://schemas.microsoft.com/office/drawing/2014/main" val="2552908983"/>
                    </a:ext>
                  </a:extLst>
                </a:gridCol>
                <a:gridCol w="968128">
                  <a:extLst>
                    <a:ext uri="{9D8B030D-6E8A-4147-A177-3AD203B41FA5}">
                      <a16:colId xmlns:a16="http://schemas.microsoft.com/office/drawing/2014/main" val="1648100468"/>
                    </a:ext>
                  </a:extLst>
                </a:gridCol>
              </a:tblGrid>
              <a:tr h="320161">
                <a:tc>
                  <a:txBody>
                    <a:bodyPr/>
                    <a:lstStyle/>
                    <a:p>
                      <a:pPr algn="ctr" latinLnBrk="1"/>
                      <a:r>
                        <a:rPr lang="en-US" altLang="ko-KR" sz="1400" dirty="0" err="1">
                          <a:solidFill>
                            <a:schemeClr val="tx1">
                              <a:lumMod val="75000"/>
                              <a:lumOff val="25000"/>
                            </a:schemeClr>
                          </a:solidFill>
                          <a:latin typeface="SamsungOne-400" panose="020B0503030303020204" pitchFamily="34" charset="0"/>
                          <a:ea typeface="SamsungOne-400" panose="020B0503030303020204" pitchFamily="34" charset="0"/>
                        </a:rPr>
                        <a:t>Giới</a:t>
                      </a:r>
                      <a:r>
                        <a:rPr lang="en-US" altLang="ko-KR" sz="1400" baseline="0" dirty="0">
                          <a:solidFill>
                            <a:schemeClr val="tx1">
                              <a:lumMod val="75000"/>
                              <a:lumOff val="25000"/>
                            </a:schemeClr>
                          </a:solidFill>
                          <a:latin typeface="SamsungOne-400" panose="020B0503030303020204" pitchFamily="34" charset="0"/>
                          <a:ea typeface="SamsungOne-400" panose="020B0503030303020204" pitchFamily="34" charset="0"/>
                        </a:rPr>
                        <a:t> </a:t>
                      </a:r>
                      <a:r>
                        <a:rPr lang="en-US" altLang="ko-KR" sz="1400" baseline="0" dirty="0" err="1">
                          <a:solidFill>
                            <a:schemeClr val="tx1">
                              <a:lumMod val="75000"/>
                              <a:lumOff val="25000"/>
                            </a:schemeClr>
                          </a:solidFill>
                          <a:latin typeface="SamsungOne-400" panose="020B0503030303020204" pitchFamily="34" charset="0"/>
                          <a:ea typeface="SamsungOne-400" panose="020B0503030303020204" pitchFamily="34" charset="0"/>
                        </a:rPr>
                        <a:t>tính</a:t>
                      </a:r>
                      <a:endParaRPr lang="ko-KR" altLang="en-US" sz="1400" dirty="0">
                        <a:solidFill>
                          <a:schemeClr val="tx1">
                            <a:lumMod val="75000"/>
                            <a:lumOff val="25000"/>
                          </a:schemeClr>
                        </a:solidFill>
                        <a:latin typeface="SamsungOne-400" panose="020B0503030303020204" pitchFamily="34" charset="0"/>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err="1">
                          <a:solidFill>
                            <a:schemeClr val="tx1">
                              <a:lumMod val="75000"/>
                              <a:lumOff val="25000"/>
                            </a:schemeClr>
                          </a:solidFill>
                          <a:latin typeface="SamsungOne-400" panose="020B0503030303020204" pitchFamily="34" charset="0"/>
                        </a:rPr>
                        <a:t>Tuổi</a:t>
                      </a:r>
                      <a:endParaRPr lang="ko-KR" altLang="en-US" sz="14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err="1">
                          <a:solidFill>
                            <a:schemeClr val="tx1">
                              <a:lumMod val="75000"/>
                              <a:lumOff val="25000"/>
                            </a:schemeClr>
                          </a:solidFill>
                          <a:latin typeface="SamsungOne-400" panose="020B0503030303020204" pitchFamily="34" charset="0"/>
                        </a:rPr>
                        <a:t>Lương</a:t>
                      </a:r>
                      <a:endParaRPr lang="ko-KR" altLang="en-US" sz="14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a:solidFill>
                            <a:schemeClr val="tx1">
                              <a:lumMod val="75000"/>
                              <a:lumOff val="25000"/>
                            </a:schemeClr>
                          </a:solidFill>
                          <a:latin typeface="SamsungOne-400" panose="020B0503030303020204" pitchFamily="34" charset="0"/>
                        </a:rPr>
                        <a:t>Zip</a:t>
                      </a:r>
                      <a:endParaRPr lang="ko-KR" altLang="en-US" sz="1400" dirty="0">
                        <a:solidFill>
                          <a:schemeClr val="tx1">
                            <a:lumMod val="75000"/>
                            <a:lumOff val="25000"/>
                          </a:schemeClr>
                        </a:solidFill>
                        <a:latin typeface="SamsungOne-400" panose="020B05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320161">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M</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66</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41000.00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95103</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320161">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M</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58</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76000.00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57701</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320161">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F</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40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95102</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r h="320161">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M</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45</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60000.00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95105</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1449510"/>
                  </a:ext>
                </a:extLst>
              </a:tr>
              <a:tr h="320161">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F</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28</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55000.00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400" panose="020B0503030303020204" pitchFamily="34" charset="0"/>
                          <a:ea typeface="+mn-ea"/>
                          <a:cs typeface="+mn-cs"/>
                        </a:rPr>
                        <a:t>95103</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8652788"/>
                  </a:ext>
                </a:extLst>
              </a:tr>
            </a:tbl>
          </a:graphicData>
        </a:graphic>
      </p:graphicFrame>
      <p:sp>
        <p:nvSpPr>
          <p:cNvPr id="12" name="직사각형 11">
            <a:extLst>
              <a:ext uri="{FF2B5EF4-FFF2-40B4-BE49-F238E27FC236}">
                <a16:creationId xmlns:a16="http://schemas.microsoft.com/office/drawing/2014/main" id="{B441B213-272D-4D79-95A7-EDCD7A6A8005}"/>
              </a:ext>
            </a:extLst>
          </p:cNvPr>
          <p:cNvSpPr/>
          <p:nvPr/>
        </p:nvSpPr>
        <p:spPr>
          <a:xfrm>
            <a:off x="2442377" y="3707597"/>
            <a:ext cx="825867" cy="369332"/>
          </a:xfrm>
          <a:prstGeom prst="rect">
            <a:avLst/>
          </a:prstGeom>
        </p:spPr>
        <p:txBody>
          <a:bodyPr wrap="none">
            <a:spAutoFit/>
          </a:bodyPr>
          <a:lstStyle/>
          <a:p>
            <a:r>
              <a:rPr lang="en-US" altLang="ko-KR" dirty="0" err="1">
                <a:solidFill>
                  <a:srgbClr val="193EB0"/>
                </a:solidFill>
                <a:latin typeface="SamsungOne-700" panose="020B0803030303020204" pitchFamily="34" charset="0"/>
                <a:ea typeface="SamsungOne-700" panose="020B0803030303020204" pitchFamily="34" charset="0"/>
              </a:rPr>
              <a:t>Lương</a:t>
            </a:r>
            <a:endParaRPr lang="ko-KR" altLang="en-US" dirty="0">
              <a:latin typeface="SamsungOneKorean 400" panose="020B0503030303020204" pitchFamily="50" charset="-127"/>
              <a:ea typeface="SamsungOneKorean 400" panose="020B0503030303020204" pitchFamily="50" charset="-127"/>
            </a:endParaRPr>
          </a:p>
        </p:txBody>
      </p:sp>
      <p:sp>
        <p:nvSpPr>
          <p:cNvPr id="13" name="아래쪽 화살표 15">
            <a:extLst>
              <a:ext uri="{FF2B5EF4-FFF2-40B4-BE49-F238E27FC236}">
                <a16:creationId xmlns:a16="http://schemas.microsoft.com/office/drawing/2014/main" id="{9F151EFA-1D98-46FF-8749-3223E6E5CB78}"/>
              </a:ext>
            </a:extLst>
          </p:cNvPr>
          <p:cNvSpPr/>
          <p:nvPr/>
        </p:nvSpPr>
        <p:spPr>
          <a:xfrm rot="16200000">
            <a:off x="5692540" y="4458771"/>
            <a:ext cx="189110" cy="943387"/>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ndParaRPr>
          </a:p>
        </p:txBody>
      </p:sp>
      <p:pic>
        <p:nvPicPr>
          <p:cNvPr id="15" name="그림 14">
            <a:extLst>
              <a:ext uri="{FF2B5EF4-FFF2-40B4-BE49-F238E27FC236}">
                <a16:creationId xmlns:a16="http://schemas.microsoft.com/office/drawing/2014/main" id="{6C530CEA-7AA2-4841-8C39-9D39F9CF5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175" y="5051686"/>
            <a:ext cx="476690" cy="395743"/>
          </a:xfrm>
          <a:prstGeom prst="rect">
            <a:avLst/>
          </a:prstGeom>
        </p:spPr>
      </p:pic>
      <p:sp>
        <p:nvSpPr>
          <p:cNvPr id="16" name="직사각형 15">
            <a:extLst>
              <a:ext uri="{FF2B5EF4-FFF2-40B4-BE49-F238E27FC236}">
                <a16:creationId xmlns:a16="http://schemas.microsoft.com/office/drawing/2014/main" id="{B34E1120-8E47-4655-AE8C-1984B0E8D82B}"/>
              </a:ext>
            </a:extLst>
          </p:cNvPr>
          <p:cNvSpPr/>
          <p:nvPr/>
        </p:nvSpPr>
        <p:spPr>
          <a:xfrm>
            <a:off x="7405573" y="3707597"/>
            <a:ext cx="335348" cy="369332"/>
          </a:xfrm>
          <a:prstGeom prst="rect">
            <a:avLst/>
          </a:prstGeom>
        </p:spPr>
        <p:txBody>
          <a:bodyPr wrap="none">
            <a:spAutoFit/>
          </a:bodyPr>
          <a:lstStyle/>
          <a:p>
            <a:r>
              <a:rPr lang="en-US" altLang="ko-KR" dirty="0">
                <a:solidFill>
                  <a:srgbClr val="193EB0"/>
                </a:solidFill>
                <a:latin typeface="SamsungOne-700" panose="020B0803030303020204" pitchFamily="34" charset="0"/>
                <a:ea typeface="SamsungOne-700" panose="020B0803030303020204" pitchFamily="34" charset="0"/>
              </a:rPr>
              <a:t>A</a:t>
            </a:r>
            <a:endParaRPr lang="ko-KR" altLang="en-US" dirty="0">
              <a:latin typeface="SamsungOneKorean 400" panose="020B0503030303020204" pitchFamily="50" charset="-127"/>
              <a:ea typeface="SamsungOneKorean 400" panose="020B0503030303020204" pitchFamily="50" charset="-127"/>
            </a:endParaRPr>
          </a:p>
        </p:txBody>
      </p:sp>
      <p:graphicFrame>
        <p:nvGraphicFramePr>
          <p:cNvPr id="7" name="표 6">
            <a:extLst>
              <a:ext uri="{FF2B5EF4-FFF2-40B4-BE49-F238E27FC236}">
                <a16:creationId xmlns:a16="http://schemas.microsoft.com/office/drawing/2014/main" id="{E343E28F-BCFC-4EEF-A214-0DF7E5F922EB}"/>
              </a:ext>
            </a:extLst>
          </p:cNvPr>
          <p:cNvGraphicFramePr>
            <a:graphicFrameLocks noGrp="1"/>
          </p:cNvGraphicFramePr>
          <p:nvPr>
            <p:extLst>
              <p:ext uri="{D42A27DB-BD31-4B8C-83A1-F6EECF244321}">
                <p14:modId xmlns:p14="http://schemas.microsoft.com/office/powerpoint/2010/main" val="2051633260"/>
              </p:ext>
            </p:extLst>
          </p:nvPr>
        </p:nvGraphicFramePr>
        <p:xfrm>
          <a:off x="6621190" y="4174304"/>
          <a:ext cx="2054810" cy="1920966"/>
        </p:xfrm>
        <a:graphic>
          <a:graphicData uri="http://schemas.openxmlformats.org/drawingml/2006/table">
            <a:tbl>
              <a:tblPr/>
              <a:tblGrid>
                <a:gridCol w="1005646">
                  <a:extLst>
                    <a:ext uri="{9D8B030D-6E8A-4147-A177-3AD203B41FA5}">
                      <a16:colId xmlns:a16="http://schemas.microsoft.com/office/drawing/2014/main" val="3531990716"/>
                    </a:ext>
                  </a:extLst>
                </a:gridCol>
                <a:gridCol w="1049164">
                  <a:extLst>
                    <a:ext uri="{9D8B030D-6E8A-4147-A177-3AD203B41FA5}">
                      <a16:colId xmlns:a16="http://schemas.microsoft.com/office/drawing/2014/main" val="717773019"/>
                    </a:ext>
                  </a:extLst>
                </a:gridCol>
              </a:tblGrid>
              <a:tr h="320161">
                <a:tc>
                  <a:txBody>
                    <a:bodyPr/>
                    <a:lstStyle/>
                    <a:p>
                      <a:pPr algn="ctr"/>
                      <a:r>
                        <a:rPr lang="en-US" altLang="ko-KR" sz="1400" kern="1200" dirty="0" err="1">
                          <a:solidFill>
                            <a:schemeClr val="tx1">
                              <a:lumMod val="75000"/>
                              <a:lumOff val="25000"/>
                            </a:schemeClr>
                          </a:solidFill>
                          <a:latin typeface="SamsungOne-400" panose="020B0503030303020204" pitchFamily="34" charset="0"/>
                          <a:ea typeface="+mn-ea"/>
                          <a:cs typeface="+mn-cs"/>
                        </a:rPr>
                        <a:t>Tuổi</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kern="1200" dirty="0" err="1">
                          <a:solidFill>
                            <a:schemeClr val="tx1">
                              <a:lumMod val="75000"/>
                              <a:lumOff val="25000"/>
                            </a:schemeClr>
                          </a:solidFill>
                          <a:latin typeface="SamsungOne-400" panose="020B0503030303020204" pitchFamily="34" charset="0"/>
                          <a:ea typeface="+mn-ea"/>
                          <a:cs typeface="+mn-cs"/>
                        </a:rPr>
                        <a:t>Lương</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3941147139"/>
                  </a:ext>
                </a:extLst>
              </a:tr>
              <a:tr h="320161">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66</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41000.00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641085"/>
                  </a:ext>
                </a:extLst>
              </a:tr>
              <a:tr h="320161">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58</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76000.00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2776195"/>
                  </a:ext>
                </a:extLst>
              </a:tr>
              <a:tr h="320161">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40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95000.00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4717158"/>
                  </a:ext>
                </a:extLst>
              </a:tr>
              <a:tr h="320161">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45</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60000.00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043893"/>
                  </a:ext>
                </a:extLst>
              </a:tr>
              <a:tr h="320161">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28</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1400" kern="1200" dirty="0">
                          <a:solidFill>
                            <a:schemeClr val="tx1">
                              <a:lumMod val="75000"/>
                              <a:lumOff val="25000"/>
                            </a:schemeClr>
                          </a:solidFill>
                          <a:latin typeface="SamsungOne-400" panose="020B0503030303020204" pitchFamily="34" charset="0"/>
                          <a:ea typeface="+mn-ea"/>
                          <a:cs typeface="+mn-cs"/>
                        </a:rPr>
                        <a:t>55000.00</a:t>
                      </a:r>
                      <a:endParaRPr lang="ko-KR" altLang="en-US" sz="1400" kern="1200" dirty="0">
                        <a:solidFill>
                          <a:schemeClr val="tx1">
                            <a:lumMod val="75000"/>
                            <a:lumOff val="25000"/>
                          </a:schemeClr>
                        </a:solidFill>
                        <a:latin typeface="SamsungOne-400" panose="020B0503030303020204" pitchFamily="34" charset="0"/>
                        <a:ea typeface="+mn-ea"/>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5643884"/>
                  </a:ext>
                </a:extLst>
              </a:tr>
            </a:tbl>
          </a:graphicData>
        </a:graphic>
      </p:graphicFrame>
    </p:spTree>
    <p:extLst>
      <p:ext uri="{BB962C8B-B14F-4D97-AF65-F5344CB8AC3E}">
        <p14:creationId xmlns:p14="http://schemas.microsoft.com/office/powerpoint/2010/main" val="1660426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D4DD6C6-C30B-449C-8F97-A3731FDBFB63}"/>
              </a:ext>
            </a:extLst>
          </p:cNvPr>
          <p:cNvSpPr>
            <a:spLocks noGrp="1"/>
          </p:cNvSpPr>
          <p:nvPr>
            <p:ph type="body" sz="quarter" idx="10"/>
          </p:nvPr>
        </p:nvSpPr>
        <p:spPr/>
        <p:txBody>
          <a:bodyPr/>
          <a:lstStyle/>
          <a:p>
            <a:r>
              <a:rPr lang="vi-VN" altLang="ko-KR" dirty="0"/>
              <a:t>2.1. Tiền xử lý dữ liệu và phân tích dữ liệu cơ bản với Apache Pig</a:t>
            </a:r>
            <a:endParaRPr lang="ko-KR" altLang="en-US" dirty="0"/>
          </a:p>
        </p:txBody>
      </p:sp>
      <p:sp>
        <p:nvSpPr>
          <p:cNvPr id="3" name="텍스트 개체 틀 2">
            <a:extLst>
              <a:ext uri="{FF2B5EF4-FFF2-40B4-BE49-F238E27FC236}">
                <a16:creationId xmlns:a16="http://schemas.microsoft.com/office/drawing/2014/main" id="{BBFCE7EA-A41A-4009-8E8B-7DE1AA0DC0DA}"/>
              </a:ext>
            </a:extLst>
          </p:cNvPr>
          <p:cNvSpPr>
            <a:spLocks noGrp="1"/>
          </p:cNvSpPr>
          <p:nvPr>
            <p:ph type="body" sz="quarter" idx="11"/>
          </p:nvPr>
        </p:nvSpPr>
        <p:spPr/>
        <p:txBody>
          <a:bodyPr/>
          <a:lstStyle/>
          <a:p>
            <a:r>
              <a:rPr kumimoji="1" lang="en-US" altLang="ko-KR" dirty="0"/>
              <a:t>FOREACH...GENERATE</a:t>
            </a:r>
            <a:endParaRPr kumimoji="1" lang="ko-KR" altLang="en-US" dirty="0"/>
          </a:p>
        </p:txBody>
      </p:sp>
      <p:sp>
        <p:nvSpPr>
          <p:cNvPr id="4" name="텍스트 개체 틀 3">
            <a:extLst>
              <a:ext uri="{FF2B5EF4-FFF2-40B4-BE49-F238E27FC236}">
                <a16:creationId xmlns:a16="http://schemas.microsoft.com/office/drawing/2014/main" id="{C2A7B33E-1061-460F-845B-CB7CCEE139A2}"/>
              </a:ext>
            </a:extLst>
          </p:cNvPr>
          <p:cNvSpPr>
            <a:spLocks noGrp="1"/>
          </p:cNvSpPr>
          <p:nvPr>
            <p:ph type="body" sz="quarter" idx="13"/>
          </p:nvPr>
        </p:nvSpPr>
        <p:spPr/>
        <p:txBody>
          <a:bodyPr/>
          <a:lstStyle/>
          <a:p>
            <a:r>
              <a:rPr lang="en-US" altLang="ko-KR" dirty="0" err="1"/>
              <a:t>Bài</a:t>
            </a:r>
            <a:r>
              <a:rPr lang="en-US" altLang="ko-KR" dirty="0"/>
              <a:t>  02</a:t>
            </a:r>
            <a:endParaRPr lang="ko-KR" altLang="en-US" dirty="0"/>
          </a:p>
        </p:txBody>
      </p:sp>
      <p:sp>
        <p:nvSpPr>
          <p:cNvPr id="5" name="텍스트 개체 틀 4">
            <a:extLst>
              <a:ext uri="{FF2B5EF4-FFF2-40B4-BE49-F238E27FC236}">
                <a16:creationId xmlns:a16="http://schemas.microsoft.com/office/drawing/2014/main" id="{E26CEC94-E4B3-447E-BADE-88DB34B3D748}"/>
              </a:ext>
            </a:extLst>
          </p:cNvPr>
          <p:cNvSpPr>
            <a:spLocks noGrp="1"/>
          </p:cNvSpPr>
          <p:nvPr>
            <p:ph type="body" sz="quarter" idx="15"/>
          </p:nvPr>
        </p:nvSpPr>
        <p:spPr/>
        <p:txBody>
          <a:bodyPr/>
          <a:lstStyle/>
          <a:p>
            <a:r>
              <a:rPr lang="vi-VN" altLang="ko-KR" dirty="0"/>
              <a:t>Để tạo các trường</a:t>
            </a:r>
            <a:endParaRPr lang="en-US" altLang="ko-KR" dirty="0"/>
          </a:p>
          <a:p>
            <a:pPr lvl="1">
              <a:spcBef>
                <a:spcPts val="500"/>
              </a:spcBef>
            </a:pPr>
            <a:r>
              <a:rPr lang="vi-VN" altLang="ko-KR" dirty="0"/>
              <a:t>Tạo một trường mới dựa trên giá</a:t>
            </a:r>
          </a:p>
          <a:p>
            <a:pPr lvl="1">
              <a:spcBef>
                <a:spcPts val="500"/>
              </a:spcBef>
            </a:pPr>
            <a:endParaRPr lang="vi-VN" altLang="ko-KR" dirty="0"/>
          </a:p>
          <a:p>
            <a:pPr lvl="1">
              <a:spcBef>
                <a:spcPts val="500"/>
              </a:spcBef>
            </a:pPr>
            <a:endParaRPr lang="vi-VN" altLang="ko-KR" dirty="0"/>
          </a:p>
          <a:p>
            <a:pPr lvl="1">
              <a:spcBef>
                <a:spcPts val="500"/>
              </a:spcBef>
            </a:pPr>
            <a:r>
              <a:rPr lang="vi-VN" altLang="ko-KR" dirty="0"/>
              <a:t>Có thể đặt tên cho các lĩnh vực như vậy</a:t>
            </a:r>
          </a:p>
          <a:p>
            <a:pPr lvl="1">
              <a:spcBef>
                <a:spcPts val="500"/>
              </a:spcBef>
            </a:pPr>
            <a:endParaRPr lang="vi-VN" altLang="ko-KR" dirty="0"/>
          </a:p>
          <a:p>
            <a:pPr lvl="1">
              <a:spcBef>
                <a:spcPts val="500"/>
              </a:spcBef>
            </a:pPr>
            <a:endParaRPr lang="vi-VN" altLang="ko-KR" dirty="0"/>
          </a:p>
          <a:p>
            <a:pPr lvl="1">
              <a:spcBef>
                <a:spcPts val="500"/>
              </a:spcBef>
            </a:pPr>
            <a:r>
              <a:rPr lang="vi-VN" altLang="ko-KR" dirty="0"/>
              <a:t>Chỉ định loại dữ liệu</a:t>
            </a:r>
            <a:r>
              <a:rPr lang="en-US" altLang="ko-KR" dirty="0"/>
              <a:t>	</a:t>
            </a:r>
          </a:p>
          <a:p>
            <a:pPr lvl="1"/>
            <a:endParaRPr lang="en-US" altLang="ko-KR" dirty="0"/>
          </a:p>
          <a:p>
            <a:pPr lvl="1"/>
            <a:endParaRPr lang="ko-KR" altLang="en-US" dirty="0"/>
          </a:p>
        </p:txBody>
      </p:sp>
      <p:sp>
        <p:nvSpPr>
          <p:cNvPr id="11" name="TextBox 10">
            <a:extLst>
              <a:ext uri="{FF2B5EF4-FFF2-40B4-BE49-F238E27FC236}">
                <a16:creationId xmlns:a16="http://schemas.microsoft.com/office/drawing/2014/main" id="{120C1B30-7DCE-4DF2-B866-5526F4D51893}"/>
              </a:ext>
            </a:extLst>
          </p:cNvPr>
          <p:cNvSpPr txBox="1"/>
          <p:nvPr/>
        </p:nvSpPr>
        <p:spPr>
          <a:xfrm>
            <a:off x="711199" y="2779618"/>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cs typeface="Courier New" panose="02070309020205020404" pitchFamily="49" charset="0"/>
              </a:rPr>
              <a:t>T</a:t>
            </a:r>
            <a:r>
              <a:rPr lang="en-US" altLang="ko-KR" dirty="0">
                <a:solidFill>
                  <a:schemeClr val="tx1"/>
                </a:solidFill>
                <a:latin typeface="SamsungOne-400" panose="020B0503030303020204" pitchFamily="34" charset="0"/>
                <a:cs typeface="Courier New" panose="02070309020205020404" pitchFamily="49" charset="0"/>
              </a:rPr>
              <a:t> = </a:t>
            </a:r>
            <a:r>
              <a:rPr lang="en-US" altLang="ko-KR" dirty="0">
                <a:solidFill>
                  <a:srgbClr val="193EB0"/>
                </a:solidFill>
                <a:latin typeface="SamsungOne-400" panose="020B0503030303020204" pitchFamily="34" charset="0"/>
                <a:cs typeface="Courier New" panose="02070309020205020404" pitchFamily="49" charset="0"/>
              </a:rPr>
              <a:t>FOREACH</a:t>
            </a:r>
            <a:r>
              <a:rPr lang="en-US" altLang="ko-KR" b="1" dirty="0">
                <a:solidFill>
                  <a:schemeClr val="tx1"/>
                </a:solidFill>
                <a:latin typeface="SamsungOne-400" panose="020B0503030303020204" pitchFamily="34" charset="0"/>
                <a:cs typeface="Courier New" panose="02070309020205020404" pitchFamily="49" charset="0"/>
              </a:rPr>
              <a:t> </a:t>
            </a:r>
            <a:r>
              <a:rPr lang="en-US" altLang="ko-KR" dirty="0">
                <a:solidFill>
                  <a:schemeClr val="tx1"/>
                </a:solidFill>
                <a:latin typeface="SamsungOne-400" panose="020B0503030303020204" pitchFamily="34" charset="0"/>
                <a:cs typeface="Courier New" panose="02070309020205020404" pitchFamily="49" charset="0"/>
              </a:rPr>
              <a:t>salaries </a:t>
            </a:r>
            <a:r>
              <a:rPr lang="en-US" altLang="ko-KR" dirty="0">
                <a:solidFill>
                  <a:srgbClr val="193EB0"/>
                </a:solidFill>
                <a:latin typeface="SamsungOne-400" panose="020B0503030303020204" pitchFamily="34" charset="0"/>
                <a:cs typeface="Courier New" panose="02070309020205020404" pitchFamily="49" charset="0"/>
              </a:rPr>
              <a:t>GENERATE </a:t>
            </a:r>
            <a:r>
              <a:rPr lang="en-US" altLang="ko-KR" dirty="0">
                <a:solidFill>
                  <a:schemeClr val="tx1"/>
                </a:solidFill>
                <a:latin typeface="SamsungOne-400" panose="020B0503030303020204" pitchFamily="34" charset="0"/>
                <a:cs typeface="Courier New" panose="02070309020205020404" pitchFamily="49" charset="0"/>
              </a:rPr>
              <a:t>salary * 0.07;</a:t>
            </a:r>
          </a:p>
        </p:txBody>
      </p:sp>
      <p:sp>
        <p:nvSpPr>
          <p:cNvPr id="13" name="TextBox 12">
            <a:extLst>
              <a:ext uri="{FF2B5EF4-FFF2-40B4-BE49-F238E27FC236}">
                <a16:creationId xmlns:a16="http://schemas.microsoft.com/office/drawing/2014/main" id="{20D0CB28-9D45-4413-844D-562A31D8BEBE}"/>
              </a:ext>
            </a:extLst>
          </p:cNvPr>
          <p:cNvSpPr txBox="1"/>
          <p:nvPr/>
        </p:nvSpPr>
        <p:spPr>
          <a:xfrm>
            <a:off x="711199" y="3661766"/>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cs typeface="Courier New" panose="02070309020205020404" pitchFamily="49" charset="0"/>
              </a:rPr>
              <a:t>T</a:t>
            </a:r>
            <a:r>
              <a:rPr lang="en-US" altLang="ko-KR" dirty="0">
                <a:solidFill>
                  <a:schemeClr val="tx1"/>
                </a:solidFill>
                <a:latin typeface="SamsungOne-400" panose="020B0503030303020204" pitchFamily="34" charset="0"/>
                <a:cs typeface="Courier New" panose="02070309020205020404" pitchFamily="49" charset="0"/>
              </a:rPr>
              <a:t> = </a:t>
            </a:r>
            <a:r>
              <a:rPr lang="en-US" altLang="ko-KR" dirty="0">
                <a:solidFill>
                  <a:srgbClr val="193EB0"/>
                </a:solidFill>
                <a:latin typeface="SamsungOne-400" panose="020B0503030303020204" pitchFamily="34" charset="0"/>
                <a:cs typeface="Courier New" panose="02070309020205020404" pitchFamily="49" charset="0"/>
              </a:rPr>
              <a:t>FOREACH</a:t>
            </a:r>
            <a:r>
              <a:rPr lang="en-US" altLang="ko-KR" b="1" dirty="0">
                <a:solidFill>
                  <a:schemeClr val="tx1"/>
                </a:solidFill>
                <a:latin typeface="SamsungOne-400" panose="020B0503030303020204" pitchFamily="34" charset="0"/>
                <a:cs typeface="Courier New" panose="02070309020205020404" pitchFamily="49" charset="0"/>
              </a:rPr>
              <a:t> </a:t>
            </a:r>
            <a:r>
              <a:rPr lang="en-US" altLang="ko-KR" dirty="0">
                <a:solidFill>
                  <a:schemeClr val="tx1"/>
                </a:solidFill>
                <a:latin typeface="SamsungOne-400" panose="020B0503030303020204" pitchFamily="34" charset="0"/>
                <a:cs typeface="Courier New" panose="02070309020205020404" pitchFamily="49" charset="0"/>
              </a:rPr>
              <a:t>salaries </a:t>
            </a:r>
            <a:r>
              <a:rPr lang="en-US" altLang="ko-KR" dirty="0">
                <a:solidFill>
                  <a:srgbClr val="193EB0"/>
                </a:solidFill>
                <a:latin typeface="SamsungOne-400" panose="020B0503030303020204" pitchFamily="34" charset="0"/>
                <a:cs typeface="Courier New" panose="02070309020205020404" pitchFamily="49" charset="0"/>
              </a:rPr>
              <a:t>GENERATE </a:t>
            </a:r>
            <a:r>
              <a:rPr lang="en-US" altLang="ko-KR" dirty="0">
                <a:latin typeface="SamsungOne-400" panose="020B0503030303020204" pitchFamily="34" charset="0"/>
              </a:rPr>
              <a:t>salary * 0.07 as tax;</a:t>
            </a:r>
          </a:p>
        </p:txBody>
      </p:sp>
      <p:sp>
        <p:nvSpPr>
          <p:cNvPr id="14" name="TextBox 13">
            <a:extLst>
              <a:ext uri="{FF2B5EF4-FFF2-40B4-BE49-F238E27FC236}">
                <a16:creationId xmlns:a16="http://schemas.microsoft.com/office/drawing/2014/main" id="{2E4C0DDF-3FEB-44F0-AB34-239682505357}"/>
              </a:ext>
            </a:extLst>
          </p:cNvPr>
          <p:cNvSpPr txBox="1"/>
          <p:nvPr/>
        </p:nvSpPr>
        <p:spPr>
          <a:xfrm>
            <a:off x="711199" y="4559586"/>
            <a:ext cx="7812000" cy="5040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cs typeface="Courier New" panose="02070309020205020404" pitchFamily="49" charset="0"/>
              </a:rPr>
              <a:t>T</a:t>
            </a:r>
            <a:r>
              <a:rPr lang="en-US" altLang="ko-KR" dirty="0">
                <a:solidFill>
                  <a:schemeClr val="tx1"/>
                </a:solidFill>
                <a:latin typeface="SamsungOne-400" panose="020B0503030303020204" pitchFamily="34" charset="0"/>
                <a:cs typeface="Courier New" panose="02070309020205020404" pitchFamily="49" charset="0"/>
              </a:rPr>
              <a:t> = </a:t>
            </a:r>
            <a:r>
              <a:rPr lang="en-US" altLang="ko-KR" dirty="0">
                <a:solidFill>
                  <a:srgbClr val="193EB0"/>
                </a:solidFill>
                <a:latin typeface="SamsungOne-400" panose="020B0503030303020204" pitchFamily="34" charset="0"/>
                <a:cs typeface="Courier New" panose="02070309020205020404" pitchFamily="49" charset="0"/>
              </a:rPr>
              <a:t>FOREACH</a:t>
            </a:r>
            <a:r>
              <a:rPr lang="en-US" altLang="ko-KR" b="1" dirty="0">
                <a:solidFill>
                  <a:schemeClr val="tx1"/>
                </a:solidFill>
                <a:latin typeface="SamsungOne-400" panose="020B0503030303020204" pitchFamily="34" charset="0"/>
                <a:cs typeface="Courier New" panose="02070309020205020404" pitchFamily="49" charset="0"/>
              </a:rPr>
              <a:t> </a:t>
            </a:r>
            <a:r>
              <a:rPr lang="en-US" altLang="ko-KR" dirty="0">
                <a:solidFill>
                  <a:schemeClr val="tx1"/>
                </a:solidFill>
                <a:latin typeface="SamsungOne-400" panose="020B0503030303020204" pitchFamily="34" charset="0"/>
                <a:cs typeface="Courier New" panose="02070309020205020404" pitchFamily="49" charset="0"/>
              </a:rPr>
              <a:t>salaries </a:t>
            </a:r>
            <a:r>
              <a:rPr lang="en-US" altLang="ko-KR" dirty="0">
                <a:solidFill>
                  <a:srgbClr val="193EB0"/>
                </a:solidFill>
                <a:latin typeface="SamsungOne-400" panose="020B0503030303020204" pitchFamily="34" charset="0"/>
                <a:cs typeface="Courier New" panose="02070309020205020404" pitchFamily="49" charset="0"/>
              </a:rPr>
              <a:t>GENERATE</a:t>
            </a:r>
            <a:r>
              <a:rPr lang="en-US" altLang="ko-KR" dirty="0">
                <a:solidFill>
                  <a:schemeClr val="tx1"/>
                </a:solidFill>
                <a:latin typeface="SamsungOne-400" panose="020B0503030303020204" pitchFamily="34" charset="0"/>
                <a:cs typeface="Courier New" panose="02070309020205020404" pitchFamily="49" charset="0"/>
              </a:rPr>
              <a:t> </a:t>
            </a:r>
            <a:r>
              <a:rPr lang="en-US" altLang="ko-KR" dirty="0">
                <a:latin typeface="SamsungOne-400" panose="020B0503030303020204" pitchFamily="34" charset="0"/>
              </a:rPr>
              <a:t>salary * 0.07 as tax: float;</a:t>
            </a:r>
          </a:p>
        </p:txBody>
      </p:sp>
    </p:spTree>
    <p:extLst>
      <p:ext uri="{BB962C8B-B14F-4D97-AF65-F5344CB8AC3E}">
        <p14:creationId xmlns:p14="http://schemas.microsoft.com/office/powerpoint/2010/main" val="737434005"/>
      </p:ext>
    </p:extLst>
  </p:cSld>
  <p:clrMapOvr>
    <a:masterClrMapping/>
  </p:clrMapOvr>
</p:sld>
</file>

<file path=ppt/theme/theme1.xml><?xml version="1.0" encoding="utf-8"?>
<a:theme xmlns:a="http://schemas.openxmlformats.org/drawingml/2006/main" name="2_Custom 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0A39A0BAC97A9F4F9A73A77B34389135" ma:contentTypeVersion="0" ma:contentTypeDescription="새 문서를 만듭니다." ma:contentTypeScope="" ma:versionID="fdbbd948c08658c81b9c2a857c78c061">
  <xsd:schema xmlns:xsd="http://www.w3.org/2001/XMLSchema" xmlns:p="http://schemas.microsoft.com/office/2006/metadata/properties" targetNamespace="http://schemas.microsoft.com/office/2006/metadata/properties" ma:root="true" ma:fieldsID="f9117fd4422a93491eef530f8f2d714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0A4950-7F98-4308-904C-D6632A9C8E1D}">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69F66A9-950A-434E-B1DD-6318A2FA92AB}">
  <ds:schemaRefs>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dcmitype/"/>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56856860-2740-40A5-B1B1-A4F1D5ECC6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26373</TotalTime>
  <Words>53331</Words>
  <Application>Microsoft Macintosh PowerPoint</Application>
  <PresentationFormat>A4 Paper (210x297 mm)</PresentationFormat>
  <Paragraphs>7396</Paragraphs>
  <Slides>255</Slides>
  <Notes>254</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255</vt:i4>
      </vt:variant>
    </vt:vector>
  </HeadingPairs>
  <TitlesOfParts>
    <vt:vector size="269" baseType="lpstr">
      <vt:lpstr>SamsungOneKorean 400</vt:lpstr>
      <vt:lpstr>맑은 고딕</vt:lpstr>
      <vt:lpstr>SamsungOne 400C</vt:lpstr>
      <vt:lpstr>iCiel Samsung Sharp Sans Regula</vt:lpstr>
      <vt:lpstr>Arial</vt:lpstr>
      <vt:lpstr>SamsungOne-400</vt:lpstr>
      <vt:lpstr>굴림</vt:lpstr>
      <vt:lpstr>SamsungOne-700</vt:lpstr>
      <vt:lpstr>SamsungOne 300C</vt:lpstr>
      <vt:lpstr>iCiel Samsung Sharp Sans Bold</vt:lpstr>
      <vt:lpstr>SamsungOne 400</vt:lpstr>
      <vt:lpstr>iCiel Samsung Sharp Sans Medium</vt:lpstr>
      <vt:lpstr>Wingdings</vt:lpstr>
      <vt:lpstr>2_Custom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SK C&amp;C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SKCC06494\Administrator</dc:creator>
  <cp:lastModifiedBy>Trong-Nghia Nguyen</cp:lastModifiedBy>
  <cp:revision>680</cp:revision>
  <cp:lastPrinted>2021-03-12T00:28:58Z</cp:lastPrinted>
  <dcterms:created xsi:type="dcterms:W3CDTF">2009-05-07T01:59:54Z</dcterms:created>
  <dcterms:modified xsi:type="dcterms:W3CDTF">2023-03-16T03:27:01Z</dcterms:modified>
</cp:coreProperties>
</file>